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9"/>
  </p:notesMasterIdLst>
  <p:sldIdLst>
    <p:sldId id="290" r:id="rId2"/>
    <p:sldId id="347" r:id="rId3"/>
    <p:sldId id="291" r:id="rId4"/>
    <p:sldId id="292" r:id="rId5"/>
    <p:sldId id="313" r:id="rId6"/>
    <p:sldId id="314" r:id="rId7"/>
    <p:sldId id="317" r:id="rId8"/>
    <p:sldId id="318" r:id="rId9"/>
    <p:sldId id="319" r:id="rId10"/>
    <p:sldId id="320" r:id="rId11"/>
    <p:sldId id="321" r:id="rId12"/>
    <p:sldId id="340" r:id="rId13"/>
    <p:sldId id="341" r:id="rId14"/>
    <p:sldId id="342" r:id="rId15"/>
    <p:sldId id="348" r:id="rId16"/>
    <p:sldId id="350" r:id="rId17"/>
    <p:sldId id="324" r:id="rId18"/>
    <p:sldId id="325" r:id="rId19"/>
    <p:sldId id="343" r:id="rId20"/>
    <p:sldId id="326" r:id="rId21"/>
    <p:sldId id="327" r:id="rId22"/>
    <p:sldId id="328" r:id="rId23"/>
    <p:sldId id="329" r:id="rId24"/>
    <p:sldId id="344" r:id="rId25"/>
    <p:sldId id="330" r:id="rId26"/>
    <p:sldId id="331" r:id="rId27"/>
    <p:sldId id="332" r:id="rId28"/>
    <p:sldId id="333" r:id="rId29"/>
    <p:sldId id="334" r:id="rId30"/>
    <p:sldId id="335" r:id="rId31"/>
    <p:sldId id="336" r:id="rId32"/>
    <p:sldId id="337" r:id="rId33"/>
    <p:sldId id="349" r:id="rId34"/>
    <p:sldId id="345" r:id="rId35"/>
    <p:sldId id="352" r:id="rId36"/>
    <p:sldId id="346" r:id="rId37"/>
    <p:sldId id="323" r:id="rId3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92362" autoAdjust="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pt-BR" dirty="0"/>
          </a:p>
        </p:txBody>
      </p:sp>
      <p:sp>
        <p:nvSpPr>
          <p:cNvPr id="2355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pt-BR" dirty="0"/>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smtClean="0"/>
              <a:t>Clique para editar o estilo do texto principal</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pt-BR" dirty="0"/>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7AAF17D-E920-4B85-A105-EC20E766D871}" type="slidenum">
              <a:rPr lang="pt-BR"/>
              <a:pPr/>
              <a:t>‹nº›</a:t>
            </a:fld>
            <a:endParaRPr lang="pt-BR" dirty="0"/>
          </a:p>
        </p:txBody>
      </p:sp>
    </p:spTree>
    <p:extLst>
      <p:ext uri="{BB962C8B-B14F-4D97-AF65-F5344CB8AC3E}">
        <p14:creationId xmlns:p14="http://schemas.microsoft.com/office/powerpoint/2010/main" val="21598432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i="1">
                <a:solidFill>
                  <a:schemeClr val="tx1"/>
                </a:solidFill>
                <a:latin typeface="Arial" charset="0"/>
              </a:defRPr>
            </a:lvl1pPr>
            <a:lvl2pPr marL="742950" indent="-285750" defTabSz="762000">
              <a:defRPr sz="2400" i="1">
                <a:solidFill>
                  <a:schemeClr val="tx1"/>
                </a:solidFill>
                <a:latin typeface="Arial" charset="0"/>
              </a:defRPr>
            </a:lvl2pPr>
            <a:lvl3pPr marL="1143000" indent="-228600" defTabSz="762000">
              <a:defRPr sz="2400" i="1">
                <a:solidFill>
                  <a:schemeClr val="tx1"/>
                </a:solidFill>
                <a:latin typeface="Arial" charset="0"/>
              </a:defRPr>
            </a:lvl3pPr>
            <a:lvl4pPr marL="1600200" indent="-228600" defTabSz="762000">
              <a:defRPr sz="2400" i="1">
                <a:solidFill>
                  <a:schemeClr val="tx1"/>
                </a:solidFill>
                <a:latin typeface="Arial" charset="0"/>
              </a:defRPr>
            </a:lvl4pPr>
            <a:lvl5pPr marL="2057400" indent="-228600" defTabSz="762000">
              <a:defRPr sz="2400" i="1">
                <a:solidFill>
                  <a:schemeClr val="tx1"/>
                </a:solidFill>
                <a:latin typeface="Arial" charset="0"/>
              </a:defRPr>
            </a:lvl5pPr>
            <a:lvl6pPr marL="2514600" indent="-228600" defTabSz="762000" eaLnBrk="0" fontAlgn="base" hangingPunct="0">
              <a:spcBef>
                <a:spcPct val="0"/>
              </a:spcBef>
              <a:spcAft>
                <a:spcPct val="0"/>
              </a:spcAft>
              <a:defRPr sz="2400" i="1">
                <a:solidFill>
                  <a:schemeClr val="tx1"/>
                </a:solidFill>
                <a:latin typeface="Arial" charset="0"/>
              </a:defRPr>
            </a:lvl6pPr>
            <a:lvl7pPr marL="2971800" indent="-228600" defTabSz="762000" eaLnBrk="0" fontAlgn="base" hangingPunct="0">
              <a:spcBef>
                <a:spcPct val="0"/>
              </a:spcBef>
              <a:spcAft>
                <a:spcPct val="0"/>
              </a:spcAft>
              <a:defRPr sz="2400" i="1">
                <a:solidFill>
                  <a:schemeClr val="tx1"/>
                </a:solidFill>
                <a:latin typeface="Arial" charset="0"/>
              </a:defRPr>
            </a:lvl7pPr>
            <a:lvl8pPr marL="3429000" indent="-228600" defTabSz="762000" eaLnBrk="0" fontAlgn="base" hangingPunct="0">
              <a:spcBef>
                <a:spcPct val="0"/>
              </a:spcBef>
              <a:spcAft>
                <a:spcPct val="0"/>
              </a:spcAft>
              <a:defRPr sz="2400" i="1">
                <a:solidFill>
                  <a:schemeClr val="tx1"/>
                </a:solidFill>
                <a:latin typeface="Arial" charset="0"/>
              </a:defRPr>
            </a:lvl8pPr>
            <a:lvl9pPr marL="3886200" indent="-228600" defTabSz="762000" eaLnBrk="0" fontAlgn="base" hangingPunct="0">
              <a:spcBef>
                <a:spcPct val="0"/>
              </a:spcBef>
              <a:spcAft>
                <a:spcPct val="0"/>
              </a:spcAft>
              <a:defRPr sz="2400" i="1">
                <a:solidFill>
                  <a:schemeClr val="tx1"/>
                </a:solidFill>
                <a:latin typeface="Arial" charset="0"/>
              </a:defRPr>
            </a:lvl9pPr>
          </a:lstStyle>
          <a:p>
            <a:fld id="{E0AB0BDD-3BA6-4107-A039-2343D20704CA}" type="slidenum">
              <a:rPr lang="pt-BR" sz="1000">
                <a:latin typeface="Times New Roman" pitchFamily="18" charset="0"/>
              </a:rPr>
              <a:pPr/>
              <a:t>2</a:t>
            </a:fld>
            <a:endParaRPr lang="pt-BR" sz="1000">
              <a:latin typeface="Times New Roman" pitchFamily="18" charset="0"/>
            </a:endParaRPr>
          </a:p>
        </p:txBody>
      </p:sp>
      <p:sp>
        <p:nvSpPr>
          <p:cNvPr id="358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sz="1400" smtClean="0"/>
              <a:t>Apresentando o  roteiro da apresentação:</a:t>
            </a:r>
          </a:p>
          <a:p>
            <a:endParaRPr lang="pt-BR" sz="1400" smtClean="0"/>
          </a:p>
          <a:p>
            <a:r>
              <a:rPr lang="pt-BR" sz="1400" smtClean="0"/>
              <a:t>Na INTRODUÇÃO serão abordados os aspectos gerais sobre o assunto</a:t>
            </a:r>
          </a:p>
          <a:p>
            <a:r>
              <a:rPr lang="pt-BR" sz="1400" smtClean="0"/>
              <a:t>Em seguida serão apresentados breves conceitos sobre SISTEMAS DE HIPERDOCUMENTOS DISTRIBUÍDOS.</a:t>
            </a:r>
          </a:p>
          <a:p>
            <a:r>
              <a:rPr lang="pt-BR" sz="1400" smtClean="0"/>
              <a:t>No item CONSISTENCIA DE LIGAÇÕES é apresentado um referencial teórico e, em especial, um classificação das soluções encontradas,</a:t>
            </a:r>
          </a:p>
          <a:p>
            <a:r>
              <a:rPr lang="pt-BR" sz="1400" smtClean="0"/>
              <a:t>Em SOLUÇÃO PROPOSTA  iremos analisar, detalhadamente, o embasamento e funcionamento da solução proposta para o ambiente WWW do Instituto</a:t>
            </a:r>
          </a:p>
          <a:p>
            <a:r>
              <a:rPr lang="pt-BR" sz="1400" smtClean="0"/>
              <a:t>No item PROTOTIPO IMPLEMENTADO serão abordados aspectos de implementação e prototipagem da ferramenta</a:t>
            </a:r>
          </a:p>
          <a:p>
            <a:r>
              <a:rPr lang="pt-BR" sz="1400" smtClean="0"/>
              <a:t>e finalmente apresentaremos as conclusões obtidas e as sugestões de trabalhos futuros.</a:t>
            </a:r>
          </a:p>
        </p:txBody>
      </p:sp>
      <p:sp>
        <p:nvSpPr>
          <p:cNvPr id="35844"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i="1">
                <a:solidFill>
                  <a:schemeClr val="tx1"/>
                </a:solidFill>
                <a:latin typeface="Arial" charset="0"/>
              </a:defRPr>
            </a:lvl1pPr>
            <a:lvl2pPr marL="742950" indent="-285750" defTabSz="762000">
              <a:defRPr sz="2400" i="1">
                <a:solidFill>
                  <a:schemeClr val="tx1"/>
                </a:solidFill>
                <a:latin typeface="Arial" charset="0"/>
              </a:defRPr>
            </a:lvl2pPr>
            <a:lvl3pPr marL="1143000" indent="-228600" defTabSz="762000">
              <a:defRPr sz="2400" i="1">
                <a:solidFill>
                  <a:schemeClr val="tx1"/>
                </a:solidFill>
                <a:latin typeface="Arial" charset="0"/>
              </a:defRPr>
            </a:lvl3pPr>
            <a:lvl4pPr marL="1600200" indent="-228600" defTabSz="762000">
              <a:defRPr sz="2400" i="1">
                <a:solidFill>
                  <a:schemeClr val="tx1"/>
                </a:solidFill>
                <a:latin typeface="Arial" charset="0"/>
              </a:defRPr>
            </a:lvl4pPr>
            <a:lvl5pPr marL="2057400" indent="-228600" defTabSz="762000">
              <a:defRPr sz="2400" i="1">
                <a:solidFill>
                  <a:schemeClr val="tx1"/>
                </a:solidFill>
                <a:latin typeface="Arial" charset="0"/>
              </a:defRPr>
            </a:lvl5pPr>
            <a:lvl6pPr marL="2514600" indent="-228600" defTabSz="762000" eaLnBrk="0" fontAlgn="base" hangingPunct="0">
              <a:spcBef>
                <a:spcPct val="0"/>
              </a:spcBef>
              <a:spcAft>
                <a:spcPct val="0"/>
              </a:spcAft>
              <a:defRPr sz="2400" i="1">
                <a:solidFill>
                  <a:schemeClr val="tx1"/>
                </a:solidFill>
                <a:latin typeface="Arial" charset="0"/>
              </a:defRPr>
            </a:lvl6pPr>
            <a:lvl7pPr marL="2971800" indent="-228600" defTabSz="762000" eaLnBrk="0" fontAlgn="base" hangingPunct="0">
              <a:spcBef>
                <a:spcPct val="0"/>
              </a:spcBef>
              <a:spcAft>
                <a:spcPct val="0"/>
              </a:spcAft>
              <a:defRPr sz="2400" i="1">
                <a:solidFill>
                  <a:schemeClr val="tx1"/>
                </a:solidFill>
                <a:latin typeface="Arial" charset="0"/>
              </a:defRPr>
            </a:lvl7pPr>
            <a:lvl8pPr marL="3429000" indent="-228600" defTabSz="762000" eaLnBrk="0" fontAlgn="base" hangingPunct="0">
              <a:spcBef>
                <a:spcPct val="0"/>
              </a:spcBef>
              <a:spcAft>
                <a:spcPct val="0"/>
              </a:spcAft>
              <a:defRPr sz="2400" i="1">
                <a:solidFill>
                  <a:schemeClr val="tx1"/>
                </a:solidFill>
                <a:latin typeface="Arial" charset="0"/>
              </a:defRPr>
            </a:lvl8pPr>
            <a:lvl9pPr marL="3886200" indent="-228600" defTabSz="762000" eaLnBrk="0" fontAlgn="base" hangingPunct="0">
              <a:spcBef>
                <a:spcPct val="0"/>
              </a:spcBef>
              <a:spcAft>
                <a:spcPct val="0"/>
              </a:spcAft>
              <a:defRPr sz="2400" i="1">
                <a:solidFill>
                  <a:schemeClr val="tx1"/>
                </a:solidFill>
                <a:latin typeface="Arial" charset="0"/>
              </a:defRPr>
            </a:lvl9pPr>
          </a:lstStyle>
          <a:p>
            <a:fld id="{8F894A88-5BDC-4F88-AB29-4A42EE255E60}" type="slidenum">
              <a:rPr lang="pt-BR" sz="1000">
                <a:latin typeface="Times New Roman" pitchFamily="18" charset="0"/>
              </a:rPr>
              <a:pPr/>
              <a:t>15</a:t>
            </a:fld>
            <a:endParaRPr lang="pt-BR" sz="1000">
              <a:latin typeface="Times New Roman" pitchFamily="18" charset="0"/>
            </a:endParaRPr>
          </a:p>
        </p:txBody>
      </p:sp>
      <p:sp>
        <p:nvSpPr>
          <p:cNvPr id="419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sz="1400" smtClean="0"/>
              <a:t>Apresentando o  roteiro da apresentação:</a:t>
            </a:r>
          </a:p>
          <a:p>
            <a:endParaRPr lang="pt-BR" sz="1400" smtClean="0"/>
          </a:p>
          <a:p>
            <a:r>
              <a:rPr lang="pt-BR" sz="1400" smtClean="0"/>
              <a:t>Na INTRODUÇÃO serão abordados os aspectos gerais sobre o assunto</a:t>
            </a:r>
          </a:p>
          <a:p>
            <a:r>
              <a:rPr lang="pt-BR" sz="1400" smtClean="0"/>
              <a:t>Em seguida serão apresentados breves conceitos sobre SISTEMAS DE HIPERDOCUMENTOS DISTRIBUÍDOS.</a:t>
            </a:r>
          </a:p>
          <a:p>
            <a:r>
              <a:rPr lang="pt-BR" sz="1400" smtClean="0"/>
              <a:t>No item CONSISTENCIA DE LIGAÇÕES é apresentado um referencial teórico e, em especial, um classificação das soluções encontradas,</a:t>
            </a:r>
          </a:p>
          <a:p>
            <a:r>
              <a:rPr lang="pt-BR" sz="1400" smtClean="0"/>
              <a:t>Em SOLUÇÃO PROPOSTA  iremos analisar, detalhadamente, o embasamento e funcionamento da solução proposta para o ambiente WWW do Instituto</a:t>
            </a:r>
          </a:p>
          <a:p>
            <a:r>
              <a:rPr lang="pt-BR" sz="1400" smtClean="0"/>
              <a:t>No item PROTOTIPO IMPLEMENTADO serão abordados aspectos de implementação e prototipagem da ferramenta</a:t>
            </a:r>
          </a:p>
          <a:p>
            <a:r>
              <a:rPr lang="pt-BR" sz="1400" smtClean="0"/>
              <a:t>e finalmente apresentaremos as conclusões obtidas e as sugestões de trabalhos futuros.</a:t>
            </a:r>
          </a:p>
        </p:txBody>
      </p:sp>
      <p:sp>
        <p:nvSpPr>
          <p:cNvPr id="41988"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i="1">
                <a:solidFill>
                  <a:schemeClr val="tx1"/>
                </a:solidFill>
                <a:latin typeface="Arial" charset="0"/>
              </a:defRPr>
            </a:lvl1pPr>
            <a:lvl2pPr marL="742950" indent="-285750" defTabSz="762000">
              <a:defRPr sz="2400" i="1">
                <a:solidFill>
                  <a:schemeClr val="tx1"/>
                </a:solidFill>
                <a:latin typeface="Arial" charset="0"/>
              </a:defRPr>
            </a:lvl2pPr>
            <a:lvl3pPr marL="1143000" indent="-228600" defTabSz="762000">
              <a:defRPr sz="2400" i="1">
                <a:solidFill>
                  <a:schemeClr val="tx1"/>
                </a:solidFill>
                <a:latin typeface="Arial" charset="0"/>
              </a:defRPr>
            </a:lvl3pPr>
            <a:lvl4pPr marL="1600200" indent="-228600" defTabSz="762000">
              <a:defRPr sz="2400" i="1">
                <a:solidFill>
                  <a:schemeClr val="tx1"/>
                </a:solidFill>
                <a:latin typeface="Arial" charset="0"/>
              </a:defRPr>
            </a:lvl4pPr>
            <a:lvl5pPr marL="2057400" indent="-228600" defTabSz="762000">
              <a:defRPr sz="2400" i="1">
                <a:solidFill>
                  <a:schemeClr val="tx1"/>
                </a:solidFill>
                <a:latin typeface="Arial" charset="0"/>
              </a:defRPr>
            </a:lvl5pPr>
            <a:lvl6pPr marL="2514600" indent="-228600" defTabSz="762000" eaLnBrk="0" fontAlgn="base" hangingPunct="0">
              <a:spcBef>
                <a:spcPct val="0"/>
              </a:spcBef>
              <a:spcAft>
                <a:spcPct val="0"/>
              </a:spcAft>
              <a:defRPr sz="2400" i="1">
                <a:solidFill>
                  <a:schemeClr val="tx1"/>
                </a:solidFill>
                <a:latin typeface="Arial" charset="0"/>
              </a:defRPr>
            </a:lvl6pPr>
            <a:lvl7pPr marL="2971800" indent="-228600" defTabSz="762000" eaLnBrk="0" fontAlgn="base" hangingPunct="0">
              <a:spcBef>
                <a:spcPct val="0"/>
              </a:spcBef>
              <a:spcAft>
                <a:spcPct val="0"/>
              </a:spcAft>
              <a:defRPr sz="2400" i="1">
                <a:solidFill>
                  <a:schemeClr val="tx1"/>
                </a:solidFill>
                <a:latin typeface="Arial" charset="0"/>
              </a:defRPr>
            </a:lvl7pPr>
            <a:lvl8pPr marL="3429000" indent="-228600" defTabSz="762000" eaLnBrk="0" fontAlgn="base" hangingPunct="0">
              <a:spcBef>
                <a:spcPct val="0"/>
              </a:spcBef>
              <a:spcAft>
                <a:spcPct val="0"/>
              </a:spcAft>
              <a:defRPr sz="2400" i="1">
                <a:solidFill>
                  <a:schemeClr val="tx1"/>
                </a:solidFill>
                <a:latin typeface="Arial" charset="0"/>
              </a:defRPr>
            </a:lvl8pPr>
            <a:lvl9pPr marL="3886200" indent="-228600" defTabSz="762000" eaLnBrk="0" fontAlgn="base" hangingPunct="0">
              <a:spcBef>
                <a:spcPct val="0"/>
              </a:spcBef>
              <a:spcAft>
                <a:spcPct val="0"/>
              </a:spcAft>
              <a:defRPr sz="2400" i="1">
                <a:solidFill>
                  <a:schemeClr val="tx1"/>
                </a:solidFill>
                <a:latin typeface="Arial" charset="0"/>
              </a:defRPr>
            </a:lvl9pPr>
          </a:lstStyle>
          <a:p>
            <a:fld id="{8F894A88-5BDC-4F88-AB29-4A42EE255E60}" type="slidenum">
              <a:rPr lang="pt-BR" sz="1000">
                <a:latin typeface="Times New Roman" pitchFamily="18" charset="0"/>
              </a:rPr>
              <a:pPr/>
              <a:t>16</a:t>
            </a:fld>
            <a:endParaRPr lang="pt-BR" sz="1000">
              <a:latin typeface="Times New Roman" pitchFamily="18" charset="0"/>
            </a:endParaRPr>
          </a:p>
        </p:txBody>
      </p:sp>
      <p:sp>
        <p:nvSpPr>
          <p:cNvPr id="419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sz="1400" smtClean="0"/>
              <a:t>Apresentando o  roteiro da apresentação:</a:t>
            </a:r>
          </a:p>
          <a:p>
            <a:endParaRPr lang="pt-BR" sz="1400" smtClean="0"/>
          </a:p>
          <a:p>
            <a:r>
              <a:rPr lang="pt-BR" sz="1400" smtClean="0"/>
              <a:t>Na INTRODUÇÃO serão abordados os aspectos gerais sobre o assunto</a:t>
            </a:r>
          </a:p>
          <a:p>
            <a:r>
              <a:rPr lang="pt-BR" sz="1400" smtClean="0"/>
              <a:t>Em seguida serão apresentados breves conceitos sobre SISTEMAS DE HIPERDOCUMENTOS DISTRIBUÍDOS.</a:t>
            </a:r>
          </a:p>
          <a:p>
            <a:r>
              <a:rPr lang="pt-BR" sz="1400" smtClean="0"/>
              <a:t>No item CONSISTENCIA DE LIGAÇÕES é apresentado um referencial teórico e, em especial, um classificação das soluções encontradas,</a:t>
            </a:r>
          </a:p>
          <a:p>
            <a:r>
              <a:rPr lang="pt-BR" sz="1400" smtClean="0"/>
              <a:t>Em SOLUÇÃO PROPOSTA  iremos analisar, detalhadamente, o embasamento e funcionamento da solução proposta para o ambiente WWW do Instituto</a:t>
            </a:r>
          </a:p>
          <a:p>
            <a:r>
              <a:rPr lang="pt-BR" sz="1400" smtClean="0"/>
              <a:t>No item PROTOTIPO IMPLEMENTADO serão abordados aspectos de implementação e prototipagem da ferramenta</a:t>
            </a:r>
          </a:p>
          <a:p>
            <a:r>
              <a:rPr lang="pt-BR" sz="1400" smtClean="0"/>
              <a:t>e finalmente apresentaremos as conclusões obtidas e as sugestões de trabalhos futuros.</a:t>
            </a:r>
          </a:p>
        </p:txBody>
      </p:sp>
      <p:sp>
        <p:nvSpPr>
          <p:cNvPr id="41988"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ço Reservado para Imagem de Slide 1"/>
          <p:cNvSpPr>
            <a:spLocks noGrp="1" noRot="1" noChangeAspect="1" noTextEdit="1"/>
          </p:cNvSpPr>
          <p:nvPr>
            <p:ph type="sldImg"/>
          </p:nvPr>
        </p:nvSpPr>
        <p:spPr>
          <a:ln/>
        </p:spPr>
      </p:sp>
      <p:sp>
        <p:nvSpPr>
          <p:cNvPr id="3993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smtClean="0">
              <a:latin typeface="Arial" pitchFamily="34" charset="0"/>
            </a:endParaRPr>
          </a:p>
        </p:txBody>
      </p:sp>
      <p:sp>
        <p:nvSpPr>
          <p:cNvPr id="3994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115E75A-0CB2-4570-B291-D372F0EA922E}" type="slidenum">
              <a:rPr lang="pt-BR" smtClean="0"/>
              <a:pPr/>
              <a:t>35</a:t>
            </a:fld>
            <a:endParaRPr 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685800"/>
            <a:ext cx="7772400" cy="2127250"/>
          </a:xfrm>
        </p:spPr>
        <p:txBody>
          <a:bodyPr/>
          <a:lstStyle>
            <a:lvl1pPr algn="ctr">
              <a:defRPr sz="5800"/>
            </a:lvl1pPr>
          </a:lstStyle>
          <a:p>
            <a:r>
              <a:rPr lang="pt-BR"/>
              <a:t>Clique para editar o estilo do título principal</a:t>
            </a:r>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pt-BR"/>
              <a:t>Clique para editar o estilo do subtítulo principal</a:t>
            </a:r>
          </a:p>
        </p:txBody>
      </p:sp>
      <p:sp>
        <p:nvSpPr>
          <p:cNvPr id="16388" name="Rectangle 4"/>
          <p:cNvSpPr>
            <a:spLocks noGrp="1" noChangeArrowheads="1"/>
          </p:cNvSpPr>
          <p:nvPr>
            <p:ph type="dt" sz="half" idx="2"/>
          </p:nvPr>
        </p:nvSpPr>
        <p:spPr/>
        <p:txBody>
          <a:bodyPr/>
          <a:lstStyle>
            <a:lvl1pPr>
              <a:defRPr/>
            </a:lvl1pPr>
          </a:lstStyle>
          <a:p>
            <a:endParaRPr lang="pt-BR" dirty="0"/>
          </a:p>
        </p:txBody>
      </p:sp>
      <p:sp>
        <p:nvSpPr>
          <p:cNvPr id="16389" name="Rectangle 5"/>
          <p:cNvSpPr>
            <a:spLocks noGrp="1" noChangeArrowheads="1"/>
          </p:cNvSpPr>
          <p:nvPr>
            <p:ph type="ftr" sz="quarter" idx="3"/>
          </p:nvPr>
        </p:nvSpPr>
        <p:spPr/>
        <p:txBody>
          <a:bodyPr/>
          <a:lstStyle>
            <a:lvl1pPr>
              <a:defRPr/>
            </a:lvl1pPr>
          </a:lstStyle>
          <a:p>
            <a:endParaRPr lang="pt-BR" dirty="0"/>
          </a:p>
        </p:txBody>
      </p:sp>
      <p:sp>
        <p:nvSpPr>
          <p:cNvPr id="16390" name="Rectangle 6"/>
          <p:cNvSpPr>
            <a:spLocks noGrp="1" noChangeArrowheads="1"/>
          </p:cNvSpPr>
          <p:nvPr>
            <p:ph type="sldNum" sz="quarter" idx="4"/>
          </p:nvPr>
        </p:nvSpPr>
        <p:spPr/>
        <p:txBody>
          <a:bodyPr/>
          <a:lstStyle>
            <a:lvl1pPr>
              <a:defRPr/>
            </a:lvl1pPr>
          </a:lstStyle>
          <a:p>
            <a:fld id="{B3287E15-F5C2-42CB-9728-BAAD848B6350}" type="slidenum">
              <a:rPr lang="pt-BR"/>
              <a:pPr/>
              <a:t>‹nº›</a:t>
            </a:fld>
            <a:endParaRPr lang="pt-BR" dirty="0"/>
          </a:p>
        </p:txBody>
      </p:sp>
      <p:sp>
        <p:nvSpPr>
          <p:cNvPr id="16392" name="Rectangle 8" descr="Gold bar"/>
          <p:cNvSpPr>
            <a:spLocks noChangeArrowheads="1"/>
          </p:cNvSpPr>
          <p:nvPr/>
        </p:nvSpPr>
        <p:spPr bwMode="auto">
          <a:xfrm>
            <a:off x="228600" y="2889250"/>
            <a:ext cx="2870200" cy="201613"/>
          </a:xfrm>
          <a:prstGeom prst="rect">
            <a:avLst/>
          </a:prstGeom>
          <a:solidFill>
            <a:schemeClr val="bg2"/>
          </a:solidFill>
          <a:ln w="9525">
            <a:noFill/>
            <a:miter lim="800000"/>
            <a:headEnd/>
            <a:tailEnd/>
          </a:ln>
          <a:effectLst/>
        </p:spPr>
        <p:txBody>
          <a:bodyPr wrap="none" anchor="ctr"/>
          <a:lstStyle/>
          <a:p>
            <a:endParaRPr lang="pt-BR" dirty="0"/>
          </a:p>
        </p:txBody>
      </p:sp>
      <p:sp>
        <p:nvSpPr>
          <p:cNvPr id="16393" name="Rectangle 9" descr="Orange bar"/>
          <p:cNvSpPr>
            <a:spLocks noChangeArrowheads="1"/>
          </p:cNvSpPr>
          <p:nvPr/>
        </p:nvSpPr>
        <p:spPr bwMode="auto">
          <a:xfrm>
            <a:off x="3098800" y="2889250"/>
            <a:ext cx="2870200" cy="201613"/>
          </a:xfrm>
          <a:prstGeom prst="rect">
            <a:avLst/>
          </a:prstGeom>
          <a:solidFill>
            <a:schemeClr val="accent1"/>
          </a:solidFill>
          <a:ln w="9525">
            <a:noFill/>
            <a:miter lim="800000"/>
            <a:headEnd/>
            <a:tailEnd/>
          </a:ln>
          <a:effectLst/>
        </p:spPr>
        <p:txBody>
          <a:bodyPr wrap="none" anchor="ctr"/>
          <a:lstStyle/>
          <a:p>
            <a:endParaRPr lang="pt-BR" dirty="0"/>
          </a:p>
        </p:txBody>
      </p:sp>
      <p:sp>
        <p:nvSpPr>
          <p:cNvPr id="16394" name="Rectangle 10" descr="Slate bar"/>
          <p:cNvSpPr>
            <a:spLocks noChangeArrowheads="1"/>
          </p:cNvSpPr>
          <p:nvPr/>
        </p:nvSpPr>
        <p:spPr bwMode="auto">
          <a:xfrm>
            <a:off x="5969000" y="2889250"/>
            <a:ext cx="2870200" cy="201613"/>
          </a:xfrm>
          <a:prstGeom prst="rect">
            <a:avLst/>
          </a:prstGeom>
          <a:solidFill>
            <a:schemeClr val="tx2"/>
          </a:solidFill>
          <a:ln w="9525">
            <a:noFill/>
            <a:miter lim="800000"/>
            <a:headEnd/>
            <a:tailEnd/>
          </a:ln>
          <a:effectLst/>
        </p:spPr>
        <p:txBody>
          <a:bodyPr wrap="none" anchor="ctr"/>
          <a:lstStyle/>
          <a:p>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dirty="0"/>
          </a:p>
        </p:txBody>
      </p:sp>
      <p:sp>
        <p:nvSpPr>
          <p:cNvPr id="5" name="Espaço Reservado para Rodapé 4"/>
          <p:cNvSpPr>
            <a:spLocks noGrp="1"/>
          </p:cNvSpPr>
          <p:nvPr>
            <p:ph type="ftr" sz="quarter" idx="11"/>
          </p:nvPr>
        </p:nvSpPr>
        <p:spPr/>
        <p:txBody>
          <a:bodyPr/>
          <a:lstStyle>
            <a:lvl1pPr>
              <a:defRPr/>
            </a:lvl1pPr>
          </a:lstStyle>
          <a:p>
            <a:endParaRPr lang="pt-BR" dirty="0"/>
          </a:p>
        </p:txBody>
      </p:sp>
      <p:sp>
        <p:nvSpPr>
          <p:cNvPr id="6" name="Espaço Reservado para Número de Slide 5"/>
          <p:cNvSpPr>
            <a:spLocks noGrp="1"/>
          </p:cNvSpPr>
          <p:nvPr>
            <p:ph type="sldNum" sz="quarter" idx="12"/>
          </p:nvPr>
        </p:nvSpPr>
        <p:spPr/>
        <p:txBody>
          <a:bodyPr/>
          <a:lstStyle>
            <a:lvl1pPr>
              <a:defRPr/>
            </a:lvl1pPr>
          </a:lstStyle>
          <a:p>
            <a:fld id="{5C244BFF-4166-4465-B012-9522E8CC0694}" type="slidenum">
              <a:rPr lang="pt-BR"/>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7813"/>
            <a:ext cx="2057400" cy="5853112"/>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7813"/>
            <a:ext cx="6019800" cy="5853112"/>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dirty="0"/>
          </a:p>
        </p:txBody>
      </p:sp>
      <p:sp>
        <p:nvSpPr>
          <p:cNvPr id="5" name="Espaço Reservado para Rodapé 4"/>
          <p:cNvSpPr>
            <a:spLocks noGrp="1"/>
          </p:cNvSpPr>
          <p:nvPr>
            <p:ph type="ftr" sz="quarter" idx="11"/>
          </p:nvPr>
        </p:nvSpPr>
        <p:spPr/>
        <p:txBody>
          <a:bodyPr/>
          <a:lstStyle>
            <a:lvl1pPr>
              <a:defRPr/>
            </a:lvl1pPr>
          </a:lstStyle>
          <a:p>
            <a:endParaRPr lang="pt-BR" dirty="0"/>
          </a:p>
        </p:txBody>
      </p:sp>
      <p:sp>
        <p:nvSpPr>
          <p:cNvPr id="6" name="Espaço Reservado para Número de Slide 5"/>
          <p:cNvSpPr>
            <a:spLocks noGrp="1"/>
          </p:cNvSpPr>
          <p:nvPr>
            <p:ph type="sldNum" sz="quarter" idx="12"/>
          </p:nvPr>
        </p:nvSpPr>
        <p:spPr/>
        <p:txBody>
          <a:bodyPr/>
          <a:lstStyle>
            <a:lvl1pPr>
              <a:defRPr/>
            </a:lvl1pPr>
          </a:lstStyle>
          <a:p>
            <a:fld id="{8A0A2C2C-A372-4C8C-A12D-DCEC5EEB5FB1}" type="slidenum">
              <a:rPr lang="pt-BR"/>
              <a:pPr/>
              <a:t>‹nº›</a:t>
            </a:fld>
            <a:endParaRPr lang="pt-B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762000" y="228600"/>
            <a:ext cx="7772400" cy="1162050"/>
          </a:xfrm>
        </p:spPr>
        <p:txBody>
          <a:bodyPr/>
          <a:lstStyle/>
          <a:p>
            <a:r>
              <a:rPr lang="pt-BR" smtClean="0"/>
              <a:t>Clique para editar o estilo do título mestre</a:t>
            </a:r>
            <a:endParaRPr lang="pt-BR"/>
          </a:p>
        </p:txBody>
      </p:sp>
      <p:sp>
        <p:nvSpPr>
          <p:cNvPr id="3" name="Espaço Reservado para Texto 2"/>
          <p:cNvSpPr>
            <a:spLocks noGrp="1"/>
          </p:cNvSpPr>
          <p:nvPr>
            <p:ph type="body" sz="half" idx="1"/>
          </p:nvPr>
        </p:nvSpPr>
        <p:spPr>
          <a:xfrm>
            <a:off x="1143000" y="1828800"/>
            <a:ext cx="3810000" cy="41148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05400" y="1828800"/>
            <a:ext cx="3810000" cy="411480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2"/>
          <p:cNvSpPr>
            <a:spLocks noGrp="1" noChangeArrowheads="1"/>
          </p:cNvSpPr>
          <p:nvPr>
            <p:ph type="dt" sz="half" idx="10"/>
          </p:nvPr>
        </p:nvSpPr>
        <p:spPr>
          <a:ln/>
        </p:spPr>
        <p:txBody>
          <a:bodyPr/>
          <a:lstStyle>
            <a:lvl1pPr>
              <a:defRPr/>
            </a:lvl1pPr>
          </a:lstStyle>
          <a:p>
            <a:endParaRPr lang="pt-BR"/>
          </a:p>
        </p:txBody>
      </p:sp>
      <p:sp>
        <p:nvSpPr>
          <p:cNvPr id="6" name="Rectangle 3"/>
          <p:cNvSpPr>
            <a:spLocks noGrp="1" noChangeArrowheads="1"/>
          </p:cNvSpPr>
          <p:nvPr>
            <p:ph type="ftr" sz="quarter" idx="11"/>
          </p:nvPr>
        </p:nvSpPr>
        <p:spPr>
          <a:ln/>
        </p:spPr>
        <p:txBody>
          <a:bodyPr/>
          <a:lstStyle>
            <a:lvl1pPr>
              <a:defRPr/>
            </a:lvl1pPr>
          </a:lstStyle>
          <a:p>
            <a:endParaRPr lang="pt-BR"/>
          </a:p>
        </p:txBody>
      </p:sp>
      <p:sp>
        <p:nvSpPr>
          <p:cNvPr id="7" name="Rectangle 4"/>
          <p:cNvSpPr>
            <a:spLocks noGrp="1" noChangeArrowheads="1"/>
          </p:cNvSpPr>
          <p:nvPr>
            <p:ph type="sldNum" sz="quarter" idx="12"/>
          </p:nvPr>
        </p:nvSpPr>
        <p:spPr>
          <a:ln/>
        </p:spPr>
        <p:txBody>
          <a:bodyPr/>
          <a:lstStyle>
            <a:lvl1pPr>
              <a:defRPr/>
            </a:lvl1pPr>
          </a:lstStyle>
          <a:p>
            <a:fld id="{64B9AC5F-0A06-4CB0-B8B8-B3273E2C3B5C}" type="slidenum">
              <a:rPr lang="pt-BR"/>
              <a:pPr/>
              <a:t>‹nº›</a:t>
            </a:fld>
            <a:endParaRPr lang="pt-BR"/>
          </a:p>
        </p:txBody>
      </p:sp>
    </p:spTree>
    <p:extLst>
      <p:ext uri="{BB962C8B-B14F-4D97-AF65-F5344CB8AC3E}">
        <p14:creationId xmlns:p14="http://schemas.microsoft.com/office/powerpoint/2010/main" val="422957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endParaRPr lang="pt-BR" dirty="0"/>
          </a:p>
        </p:txBody>
      </p:sp>
      <p:sp>
        <p:nvSpPr>
          <p:cNvPr id="5" name="Espaço Reservado para Rodapé 4"/>
          <p:cNvSpPr>
            <a:spLocks noGrp="1"/>
          </p:cNvSpPr>
          <p:nvPr>
            <p:ph type="ftr" sz="quarter" idx="11"/>
          </p:nvPr>
        </p:nvSpPr>
        <p:spPr/>
        <p:txBody>
          <a:bodyPr/>
          <a:lstStyle>
            <a:lvl1pPr>
              <a:defRPr/>
            </a:lvl1pPr>
          </a:lstStyle>
          <a:p>
            <a:endParaRPr lang="pt-BR" dirty="0"/>
          </a:p>
        </p:txBody>
      </p:sp>
      <p:sp>
        <p:nvSpPr>
          <p:cNvPr id="6" name="Espaço Reservado para Número de Slide 5"/>
          <p:cNvSpPr>
            <a:spLocks noGrp="1"/>
          </p:cNvSpPr>
          <p:nvPr>
            <p:ph type="sldNum" sz="quarter" idx="12"/>
          </p:nvPr>
        </p:nvSpPr>
        <p:spPr/>
        <p:txBody>
          <a:bodyPr/>
          <a:lstStyle>
            <a:lvl1pPr>
              <a:defRPr/>
            </a:lvl1pPr>
          </a:lstStyle>
          <a:p>
            <a:fld id="{40EB1CC2-937B-4F95-A506-E5E207B347F7}" type="slidenum">
              <a:rPr lang="pt-BR"/>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dirty="0"/>
          </a:p>
        </p:txBody>
      </p:sp>
      <p:sp>
        <p:nvSpPr>
          <p:cNvPr id="5" name="Espaço Reservado para Rodapé 4"/>
          <p:cNvSpPr>
            <a:spLocks noGrp="1"/>
          </p:cNvSpPr>
          <p:nvPr>
            <p:ph type="ftr" sz="quarter" idx="11"/>
          </p:nvPr>
        </p:nvSpPr>
        <p:spPr/>
        <p:txBody>
          <a:bodyPr/>
          <a:lstStyle>
            <a:lvl1pPr>
              <a:defRPr/>
            </a:lvl1pPr>
          </a:lstStyle>
          <a:p>
            <a:endParaRPr lang="pt-BR" dirty="0"/>
          </a:p>
        </p:txBody>
      </p:sp>
      <p:sp>
        <p:nvSpPr>
          <p:cNvPr id="6" name="Espaço Reservado para Número de Slide 5"/>
          <p:cNvSpPr>
            <a:spLocks noGrp="1"/>
          </p:cNvSpPr>
          <p:nvPr>
            <p:ph type="sldNum" sz="quarter" idx="12"/>
          </p:nvPr>
        </p:nvSpPr>
        <p:spPr/>
        <p:txBody>
          <a:bodyPr/>
          <a:lstStyle>
            <a:lvl1pPr>
              <a:defRPr/>
            </a:lvl1pPr>
          </a:lstStyle>
          <a:p>
            <a:fld id="{BEE85302-A9E1-4B45-9BC1-02CDE810D923}" type="slidenum">
              <a:rPr lang="pt-BR"/>
              <a:pPr/>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endParaRPr lang="pt-BR" dirty="0"/>
          </a:p>
        </p:txBody>
      </p:sp>
      <p:sp>
        <p:nvSpPr>
          <p:cNvPr id="6" name="Espaço Reservado para Rodapé 5"/>
          <p:cNvSpPr>
            <a:spLocks noGrp="1"/>
          </p:cNvSpPr>
          <p:nvPr>
            <p:ph type="ftr" sz="quarter" idx="11"/>
          </p:nvPr>
        </p:nvSpPr>
        <p:spPr/>
        <p:txBody>
          <a:bodyPr/>
          <a:lstStyle>
            <a:lvl1pPr>
              <a:defRPr/>
            </a:lvl1pPr>
          </a:lstStyle>
          <a:p>
            <a:endParaRPr lang="pt-BR" dirty="0"/>
          </a:p>
        </p:txBody>
      </p:sp>
      <p:sp>
        <p:nvSpPr>
          <p:cNvPr id="7" name="Espaço Reservado para Número de Slide 6"/>
          <p:cNvSpPr>
            <a:spLocks noGrp="1"/>
          </p:cNvSpPr>
          <p:nvPr>
            <p:ph type="sldNum" sz="quarter" idx="12"/>
          </p:nvPr>
        </p:nvSpPr>
        <p:spPr/>
        <p:txBody>
          <a:bodyPr/>
          <a:lstStyle>
            <a:lvl1pPr>
              <a:defRPr/>
            </a:lvl1pPr>
          </a:lstStyle>
          <a:p>
            <a:fld id="{16298B2E-ECBC-4546-8187-D627D9C89F40}" type="slidenum">
              <a:rPr lang="pt-BR"/>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endParaRPr lang="pt-BR" dirty="0"/>
          </a:p>
        </p:txBody>
      </p:sp>
      <p:sp>
        <p:nvSpPr>
          <p:cNvPr id="8" name="Espaço Reservado para Rodapé 7"/>
          <p:cNvSpPr>
            <a:spLocks noGrp="1"/>
          </p:cNvSpPr>
          <p:nvPr>
            <p:ph type="ftr" sz="quarter" idx="11"/>
          </p:nvPr>
        </p:nvSpPr>
        <p:spPr/>
        <p:txBody>
          <a:bodyPr/>
          <a:lstStyle>
            <a:lvl1pPr>
              <a:defRPr/>
            </a:lvl1pPr>
          </a:lstStyle>
          <a:p>
            <a:endParaRPr lang="pt-BR" dirty="0"/>
          </a:p>
        </p:txBody>
      </p:sp>
      <p:sp>
        <p:nvSpPr>
          <p:cNvPr id="9" name="Espaço Reservado para Número de Slide 8"/>
          <p:cNvSpPr>
            <a:spLocks noGrp="1"/>
          </p:cNvSpPr>
          <p:nvPr>
            <p:ph type="sldNum" sz="quarter" idx="12"/>
          </p:nvPr>
        </p:nvSpPr>
        <p:spPr/>
        <p:txBody>
          <a:bodyPr/>
          <a:lstStyle>
            <a:lvl1pPr>
              <a:defRPr/>
            </a:lvl1pPr>
          </a:lstStyle>
          <a:p>
            <a:fld id="{04C8F8E4-E460-4C4C-BEDF-01C0A4242081}" type="slidenum">
              <a:rPr lang="pt-BR"/>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endParaRPr lang="pt-BR" dirty="0"/>
          </a:p>
        </p:txBody>
      </p:sp>
      <p:sp>
        <p:nvSpPr>
          <p:cNvPr id="4" name="Espaço Reservado para Rodapé 3"/>
          <p:cNvSpPr>
            <a:spLocks noGrp="1"/>
          </p:cNvSpPr>
          <p:nvPr>
            <p:ph type="ftr" sz="quarter" idx="11"/>
          </p:nvPr>
        </p:nvSpPr>
        <p:spPr/>
        <p:txBody>
          <a:bodyPr/>
          <a:lstStyle>
            <a:lvl1pPr>
              <a:defRPr/>
            </a:lvl1pPr>
          </a:lstStyle>
          <a:p>
            <a:endParaRPr lang="pt-BR" dirty="0"/>
          </a:p>
        </p:txBody>
      </p:sp>
      <p:sp>
        <p:nvSpPr>
          <p:cNvPr id="5" name="Espaço Reservado para Número de Slide 4"/>
          <p:cNvSpPr>
            <a:spLocks noGrp="1"/>
          </p:cNvSpPr>
          <p:nvPr>
            <p:ph type="sldNum" sz="quarter" idx="12"/>
          </p:nvPr>
        </p:nvSpPr>
        <p:spPr/>
        <p:txBody>
          <a:bodyPr/>
          <a:lstStyle>
            <a:lvl1pPr>
              <a:defRPr/>
            </a:lvl1pPr>
          </a:lstStyle>
          <a:p>
            <a:fld id="{E46DA2A7-DA8A-4A00-BDDE-FEA83551BE56}" type="slidenum">
              <a:rPr lang="pt-BR"/>
              <a:pPr/>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dirty="0"/>
          </a:p>
        </p:txBody>
      </p:sp>
      <p:sp>
        <p:nvSpPr>
          <p:cNvPr id="3" name="Espaço Reservado para Rodapé 2"/>
          <p:cNvSpPr>
            <a:spLocks noGrp="1"/>
          </p:cNvSpPr>
          <p:nvPr>
            <p:ph type="ftr" sz="quarter" idx="11"/>
          </p:nvPr>
        </p:nvSpPr>
        <p:spPr/>
        <p:txBody>
          <a:bodyPr/>
          <a:lstStyle>
            <a:lvl1pPr>
              <a:defRPr/>
            </a:lvl1pPr>
          </a:lstStyle>
          <a:p>
            <a:endParaRPr lang="pt-BR" dirty="0"/>
          </a:p>
        </p:txBody>
      </p:sp>
      <p:sp>
        <p:nvSpPr>
          <p:cNvPr id="4" name="Espaço Reservado para Número de Slide 3"/>
          <p:cNvSpPr>
            <a:spLocks noGrp="1"/>
          </p:cNvSpPr>
          <p:nvPr>
            <p:ph type="sldNum" sz="quarter" idx="12"/>
          </p:nvPr>
        </p:nvSpPr>
        <p:spPr/>
        <p:txBody>
          <a:bodyPr/>
          <a:lstStyle>
            <a:lvl1pPr>
              <a:defRPr/>
            </a:lvl1pPr>
          </a:lstStyle>
          <a:p>
            <a:fld id="{D02DA1E9-FD6C-4651-9DB2-61068466B5ED}" type="slidenum">
              <a:rPr lang="pt-BR"/>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dirty="0"/>
          </a:p>
        </p:txBody>
      </p:sp>
      <p:sp>
        <p:nvSpPr>
          <p:cNvPr id="6" name="Espaço Reservado para Rodapé 5"/>
          <p:cNvSpPr>
            <a:spLocks noGrp="1"/>
          </p:cNvSpPr>
          <p:nvPr>
            <p:ph type="ftr" sz="quarter" idx="11"/>
          </p:nvPr>
        </p:nvSpPr>
        <p:spPr/>
        <p:txBody>
          <a:bodyPr/>
          <a:lstStyle>
            <a:lvl1pPr>
              <a:defRPr/>
            </a:lvl1pPr>
          </a:lstStyle>
          <a:p>
            <a:endParaRPr lang="pt-BR" dirty="0"/>
          </a:p>
        </p:txBody>
      </p:sp>
      <p:sp>
        <p:nvSpPr>
          <p:cNvPr id="7" name="Espaço Reservado para Número de Slide 6"/>
          <p:cNvSpPr>
            <a:spLocks noGrp="1"/>
          </p:cNvSpPr>
          <p:nvPr>
            <p:ph type="sldNum" sz="quarter" idx="12"/>
          </p:nvPr>
        </p:nvSpPr>
        <p:spPr/>
        <p:txBody>
          <a:bodyPr/>
          <a:lstStyle>
            <a:lvl1pPr>
              <a:defRPr/>
            </a:lvl1pPr>
          </a:lstStyle>
          <a:p>
            <a:fld id="{23B22251-EEB2-4C67-BEC6-98BA09E0CA20}" type="slidenum">
              <a:rPr lang="pt-BR"/>
              <a:pPr/>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dirty="0"/>
          </a:p>
        </p:txBody>
      </p:sp>
      <p:sp>
        <p:nvSpPr>
          <p:cNvPr id="6" name="Espaço Reservado para Rodapé 5"/>
          <p:cNvSpPr>
            <a:spLocks noGrp="1"/>
          </p:cNvSpPr>
          <p:nvPr>
            <p:ph type="ftr" sz="quarter" idx="11"/>
          </p:nvPr>
        </p:nvSpPr>
        <p:spPr/>
        <p:txBody>
          <a:bodyPr/>
          <a:lstStyle>
            <a:lvl1pPr>
              <a:defRPr/>
            </a:lvl1pPr>
          </a:lstStyle>
          <a:p>
            <a:endParaRPr lang="pt-BR" dirty="0"/>
          </a:p>
        </p:txBody>
      </p:sp>
      <p:sp>
        <p:nvSpPr>
          <p:cNvPr id="7" name="Espaço Reservado para Número de Slide 6"/>
          <p:cNvSpPr>
            <a:spLocks noGrp="1"/>
          </p:cNvSpPr>
          <p:nvPr>
            <p:ph type="sldNum" sz="quarter" idx="12"/>
          </p:nvPr>
        </p:nvSpPr>
        <p:spPr/>
        <p:txBody>
          <a:bodyPr/>
          <a:lstStyle>
            <a:lvl1pPr>
              <a:defRPr/>
            </a:lvl1pPr>
          </a:lstStyle>
          <a:p>
            <a:fld id="{424918CA-A076-4336-A793-3481B8FB1376}" type="slidenum">
              <a:rPr lang="pt-BR"/>
              <a:pPr/>
              <a:t>‹nº›</a:t>
            </a:fld>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pt-BR" smtClean="0"/>
              <a:t>Clique para editar o estilo do título principal</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smtClean="0"/>
              <a:t>Clique para editar o estilo do texto principal</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536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endParaRPr lang="pt-BR" dirty="0"/>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pt-BR" dirty="0"/>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8A0C858E-E86F-4525-9F37-B608C3EE82E4}" type="slidenum">
              <a:rPr lang="pt-BR"/>
              <a:pPr/>
              <a:t>‹nº›</a:t>
            </a:fld>
            <a:endParaRPr lang="pt-BR" dirty="0"/>
          </a:p>
        </p:txBody>
      </p:sp>
      <p:sp>
        <p:nvSpPr>
          <p:cNvPr id="15367" name="Rectangle 7" descr="Gold bar"/>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endParaRPr lang="pt-BR" sz="2400" dirty="0">
              <a:latin typeface="Times New Roman" pitchFamily="18" charset="0"/>
            </a:endParaRPr>
          </a:p>
        </p:txBody>
      </p:sp>
      <p:sp>
        <p:nvSpPr>
          <p:cNvPr id="1536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endParaRPr lang="pt-BR" dirty="0"/>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endParaRPr lang="pt-BR" sz="2400" dirty="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endParaRPr lang="pt-BR" sz="2400"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4166438"/>
            <a:ext cx="9144000" cy="1048512"/>
          </a:xfrm>
          <a:prstGeom prst="rect">
            <a:avLst/>
          </a:prstGeom>
          <a:solidFill>
            <a:schemeClr val="tx2"/>
          </a:solidFill>
          <a:ln w="9525">
            <a:noFill/>
            <a:miter lim="800000"/>
            <a:headEnd/>
            <a:tailEnd/>
          </a:ln>
          <a:effectLst/>
        </p:spPr>
        <p:txBody>
          <a:bodyPr wrap="none" anchor="ctr"/>
          <a:lstStyle/>
          <a:p>
            <a:pPr lvl="0">
              <a:lnSpc>
                <a:spcPct val="130000"/>
              </a:lnSpc>
            </a:pPr>
            <a:endParaRPr lang="pt-BR" sz="2400" dirty="0" smtClean="0">
              <a:ln w="18415" cmpd="sng">
                <a:solidFill>
                  <a:srgbClr val="FFFFFF"/>
                </a:solidFill>
                <a:prstDash val="solid"/>
              </a:ln>
              <a:solidFill>
                <a:prstClr val="white"/>
              </a:solidFill>
              <a:effectLst>
                <a:outerShdw blurRad="63500" dir="3600000" algn="tl" rotWithShape="0">
                  <a:srgbClr val="000000">
                    <a:alpha val="70000"/>
                  </a:srgbClr>
                </a:outerShdw>
              </a:effectLst>
            </a:endParaRPr>
          </a:p>
          <a:p>
            <a:pPr lvl="0">
              <a:lnSpc>
                <a:spcPct val="130000"/>
              </a:lnSpc>
            </a:pPr>
            <a:r>
              <a:rPr lang="pt-BR" sz="24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Modelagem de Software</a:t>
            </a:r>
            <a:endParaRPr lang="pt-BR" sz="2400" dirty="0" smtClean="0">
              <a:ln w="18415" cmpd="sng">
                <a:solidFill>
                  <a:srgbClr val="FFFFFF"/>
                </a:solidFill>
                <a:prstDash val="solid"/>
              </a:ln>
              <a:solidFill>
                <a:prstClr val="white"/>
              </a:solidFill>
              <a:effectLst>
                <a:outerShdw blurRad="63500" dir="3600000" algn="tl" rotWithShape="0">
                  <a:srgbClr val="000000">
                    <a:alpha val="70000"/>
                  </a:srgbClr>
                </a:outerShdw>
              </a:effectLst>
            </a:endParaRPr>
          </a:p>
          <a:p>
            <a:pPr lvl="0">
              <a:lnSpc>
                <a:spcPct val="130000"/>
              </a:lnSpc>
            </a:pPr>
            <a:r>
              <a:rPr lang="pt-BR" sz="24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Prof. Fabíola Gonçalves C. Ribeiro</a:t>
            </a:r>
          </a:p>
          <a:p>
            <a:pPr lvl="0">
              <a:lnSpc>
                <a:spcPct val="130000"/>
              </a:lnSpc>
            </a:pPr>
            <a:endParaRPr lang="pt-BR" sz="2400" dirty="0">
              <a:ln w="18415" cmpd="sng">
                <a:solidFill>
                  <a:srgbClr val="FFFFFF"/>
                </a:solidFill>
                <a:prstDash val="solid"/>
              </a:ln>
              <a:solidFill>
                <a:prstClr val="white"/>
              </a:solidFill>
              <a:effectLst>
                <a:outerShdw blurRad="63500" dir="3600000" algn="tl" rotWithShape="0">
                  <a:srgbClr val="000000">
                    <a:alpha val="70000"/>
                  </a:srgbClr>
                </a:outerShdw>
              </a:effectLst>
            </a:endParaRP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pic>
        <p:nvPicPr>
          <p:cNvPr id="17" name="Picture 6" descr="Unified Modeling Language"/>
          <p:cNvPicPr>
            <a:picLocks noChangeAspect="1" noChangeArrowheads="1"/>
          </p:cNvPicPr>
          <p:nvPr/>
        </p:nvPicPr>
        <p:blipFill>
          <a:blip r:embed="rId2"/>
          <a:srcRect/>
          <a:stretch>
            <a:fillRect/>
          </a:stretch>
        </p:blipFill>
        <p:spPr bwMode="auto">
          <a:xfrm>
            <a:off x="2971800" y="1111254"/>
            <a:ext cx="3810000" cy="2889250"/>
          </a:xfrm>
          <a:prstGeom prst="rect">
            <a:avLst/>
          </a:prstGeom>
          <a:noFill/>
        </p:spPr>
      </p:pic>
      <p:sp>
        <p:nvSpPr>
          <p:cNvPr id="23" name="Rectangle 3"/>
          <p:cNvSpPr>
            <a:spLocks noChangeArrowheads="1"/>
          </p:cNvSpPr>
          <p:nvPr/>
        </p:nvSpPr>
        <p:spPr bwMode="auto">
          <a:xfrm>
            <a:off x="32" y="-24"/>
            <a:ext cx="9143968" cy="785818"/>
          </a:xfrm>
          <a:prstGeom prst="rect">
            <a:avLst/>
          </a:prstGeom>
          <a:solidFill>
            <a:schemeClr val="tx2"/>
          </a:solidFill>
          <a:ln w="9525">
            <a:noFill/>
            <a:miter lim="800000"/>
            <a:headEnd/>
            <a:tailEnd/>
          </a:ln>
          <a:effectLst/>
        </p:spPr>
        <p:txBody>
          <a:bodyPr wrap="none" anchor="ctr"/>
          <a:lstStyle/>
          <a:p>
            <a:pPr lvl="0">
              <a:lnSpc>
                <a:spcPct val="130000"/>
              </a:lnSpc>
            </a:pPr>
            <a:endParaRPr lang="pt-BR" sz="2400" dirty="0" smtClean="0">
              <a:ln w="18415" cmpd="sng">
                <a:solidFill>
                  <a:srgbClr val="FFFFFF"/>
                </a:solidFill>
                <a:prstDash val="solid"/>
              </a:ln>
              <a:solidFill>
                <a:prstClr val="white"/>
              </a:solidFill>
              <a:effectLst>
                <a:outerShdw blurRad="63500" dir="3600000" algn="tl" rotWithShape="0">
                  <a:srgbClr val="000000">
                    <a:alpha val="70000"/>
                  </a:srgbClr>
                </a:outerShdw>
              </a:effectLst>
            </a:endParaRPr>
          </a:p>
          <a:p>
            <a:pPr lvl="0">
              <a:lnSpc>
                <a:spcPct val="130000"/>
              </a:lnSpc>
            </a:pPr>
            <a:r>
              <a:rPr lang="pt-BR" sz="36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a:p>
            <a:pPr lvl="0">
              <a:lnSpc>
                <a:spcPct val="130000"/>
              </a:lnSpc>
            </a:pPr>
            <a:endParaRPr lang="pt-BR" sz="2400" dirty="0">
              <a:ln w="18415" cmpd="sng">
                <a:solidFill>
                  <a:srgbClr val="FFFFFF"/>
                </a:solidFill>
                <a:prstDash val="solid"/>
              </a:ln>
              <a:solidFill>
                <a:prstClr val="white"/>
              </a:solidFill>
              <a:effectLst>
                <a:outerShdw blurRad="63500" dir="3600000" algn="tl" rotWithShape="0">
                  <a:srgbClr val="000000">
                    <a:alpha val="70000"/>
                  </a:srgb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Unária ou Reflexiva :</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785926"/>
            <a:ext cx="9144000" cy="1089529"/>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Este tipo de associação ocorre quando existe um relacionamento de uma classe para consigo mesma, ou seja, existe um relacionamento de um objeto de uma classe com outro (s) objeto (s) da mesma classe.</a:t>
            </a:r>
          </a:p>
        </p:txBody>
      </p:sp>
      <p:pic>
        <p:nvPicPr>
          <p:cNvPr id="1027" name="Picture 3"/>
          <p:cNvPicPr>
            <a:picLocks noChangeAspect="1" noChangeArrowheads="1"/>
          </p:cNvPicPr>
          <p:nvPr/>
        </p:nvPicPr>
        <p:blipFill>
          <a:blip r:embed="rId3"/>
          <a:srcRect/>
          <a:stretch>
            <a:fillRect/>
          </a:stretch>
        </p:blipFill>
        <p:spPr bwMode="auto">
          <a:xfrm>
            <a:off x="714348" y="3000372"/>
            <a:ext cx="5857916" cy="406400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Reflexiva - Exemplo: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785926"/>
            <a:ext cx="9144000" cy="2031325"/>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buFont typeface="Wingdings" pitchFamily="2" charset="2"/>
              <a:buChar char="Ø"/>
              <a:defRPr/>
            </a:pPr>
            <a:r>
              <a:rPr lang="pt-BR" b="1" dirty="0" smtClean="0">
                <a:solidFill>
                  <a:srgbClr val="000000"/>
                </a:solidFill>
              </a:rPr>
              <a:t>  Apenas uma classe – com Nome Funcionário e </a:t>
            </a:r>
            <a:r>
              <a:rPr lang="pt-BR" b="1" dirty="0" smtClean="0">
                <a:solidFill>
                  <a:srgbClr val="000000"/>
                </a:solidFill>
              </a:rPr>
              <a:t>como atributos </a:t>
            </a:r>
            <a:r>
              <a:rPr lang="pt-BR" b="1" dirty="0" smtClean="0">
                <a:solidFill>
                  <a:srgbClr val="000000"/>
                </a:solidFill>
              </a:rPr>
              <a:t>o </a:t>
            </a:r>
            <a:r>
              <a:rPr lang="pt-BR" b="1" dirty="0" smtClean="0">
                <a:solidFill>
                  <a:srgbClr val="000000"/>
                </a:solidFill>
              </a:rPr>
              <a:t>código, o  nome e o código de chefe do </a:t>
            </a:r>
            <a:r>
              <a:rPr lang="pt-BR" b="1" dirty="0" smtClean="0">
                <a:solidFill>
                  <a:srgbClr val="000000"/>
                </a:solidFill>
              </a:rPr>
              <a:t>funcionário</a:t>
            </a:r>
          </a:p>
          <a:p>
            <a:pPr lvl="0" algn="just" eaLnBrk="1" hangingPunct="1">
              <a:lnSpc>
                <a:spcPct val="120000"/>
              </a:lnSpc>
              <a:spcBef>
                <a:spcPct val="50000"/>
              </a:spcBef>
              <a:buFont typeface="Wingdings" pitchFamily="2" charset="2"/>
              <a:buChar char="Ø"/>
              <a:defRPr/>
            </a:pPr>
            <a:r>
              <a:rPr lang="pt-BR" b="1" dirty="0" smtClean="0">
                <a:solidFill>
                  <a:srgbClr val="000000"/>
                </a:solidFill>
              </a:rPr>
              <a:t> Uma associação intitulada chefia – um funcionário pode também ser chefe de outro funcionário</a:t>
            </a:r>
          </a:p>
          <a:p>
            <a:pPr lvl="1" algn="just" eaLnBrk="1" hangingPunct="1">
              <a:lnSpc>
                <a:spcPct val="120000"/>
              </a:lnSpc>
              <a:spcBef>
                <a:spcPct val="50000"/>
              </a:spcBef>
              <a:buFont typeface="Wingdings" pitchFamily="2" charset="2"/>
              <a:buChar char="Ø"/>
              <a:defRPr/>
            </a:pPr>
            <a:r>
              <a:rPr lang="pt-BR" b="1" dirty="0" smtClean="0">
                <a:solidFill>
                  <a:srgbClr val="000000"/>
                </a:solidFill>
              </a:rPr>
              <a:t>Chefe instância da classe funcionário</a:t>
            </a:r>
            <a:endParaRPr lang="pt-BR" b="1" dirty="0" smtClean="0">
              <a:solidFill>
                <a:srgbClr val="002060"/>
              </a:solidFill>
            </a:endParaRPr>
          </a:p>
        </p:txBody>
      </p:sp>
      <p:pic>
        <p:nvPicPr>
          <p:cNvPr id="1027" name="Picture 3"/>
          <p:cNvPicPr>
            <a:picLocks noChangeAspect="1" noChangeArrowheads="1"/>
          </p:cNvPicPr>
          <p:nvPr/>
        </p:nvPicPr>
        <p:blipFill>
          <a:blip r:embed="rId3"/>
          <a:srcRect/>
          <a:stretch>
            <a:fillRect/>
          </a:stretch>
        </p:blipFill>
        <p:spPr bwMode="auto">
          <a:xfrm>
            <a:off x="1214414" y="4482398"/>
            <a:ext cx="3214710" cy="2296221"/>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Unária - Exemplo: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785926"/>
            <a:ext cx="9144000" cy="2502223"/>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buFont typeface="Wingdings" pitchFamily="2" charset="2"/>
              <a:buChar char="Ø"/>
              <a:defRPr/>
            </a:pPr>
            <a:r>
              <a:rPr lang="pt-BR" b="1" dirty="0" smtClean="0">
                <a:solidFill>
                  <a:srgbClr val="000000"/>
                </a:solidFill>
              </a:rPr>
              <a:t>  Associação “Chefia” indica:  </a:t>
            </a:r>
          </a:p>
          <a:p>
            <a:pPr lvl="0" algn="just" eaLnBrk="1" hangingPunct="1">
              <a:lnSpc>
                <a:spcPct val="120000"/>
              </a:lnSpc>
              <a:spcBef>
                <a:spcPct val="50000"/>
              </a:spcBef>
              <a:buFont typeface="Wingdings" pitchFamily="2" charset="2"/>
              <a:buChar char="Ø"/>
              <a:defRPr/>
            </a:pPr>
            <a:r>
              <a:rPr lang="pt-BR" b="1" dirty="0" smtClean="0">
                <a:solidFill>
                  <a:srgbClr val="000000"/>
                </a:solidFill>
              </a:rPr>
              <a:t>  </a:t>
            </a:r>
            <a:r>
              <a:rPr lang="pt-BR" b="1" dirty="0" smtClean="0">
                <a:solidFill>
                  <a:srgbClr val="002060"/>
                </a:solidFill>
              </a:rPr>
              <a:t>Determina que um funcionário pode ou não chefiar outros funcionários.</a:t>
            </a:r>
          </a:p>
          <a:p>
            <a:pPr lvl="0" algn="just" eaLnBrk="1" hangingPunct="1">
              <a:lnSpc>
                <a:spcPct val="120000"/>
              </a:lnSpc>
              <a:spcBef>
                <a:spcPct val="50000"/>
              </a:spcBef>
              <a:buFont typeface="Wingdings" pitchFamily="2" charset="2"/>
              <a:buChar char="Ø"/>
              <a:defRPr/>
            </a:pPr>
            <a:r>
              <a:rPr lang="pt-BR" b="1" dirty="0" smtClean="0">
                <a:solidFill>
                  <a:srgbClr val="002060"/>
                </a:solidFill>
              </a:rPr>
              <a:t>  Multiplicidade “0..*” determina o número mínimo e máximo de objetos envolvidos em cada extremidade da associação</a:t>
            </a:r>
          </a:p>
          <a:p>
            <a:pPr lvl="0" algn="just" eaLnBrk="1" hangingPunct="1">
              <a:lnSpc>
                <a:spcPct val="120000"/>
              </a:lnSpc>
              <a:spcBef>
                <a:spcPct val="50000"/>
              </a:spcBef>
              <a:buFont typeface="Wingdings" pitchFamily="2" charset="2"/>
              <a:buChar char="Ø"/>
              <a:defRPr/>
            </a:pPr>
            <a:r>
              <a:rPr lang="pt-BR" b="1" dirty="0" smtClean="0">
                <a:solidFill>
                  <a:srgbClr val="002060"/>
                </a:solidFill>
              </a:rPr>
              <a:t>  Indica que um determinado funcionário pode chefiar nenhum (0) ou muitos (*) funcionários .</a:t>
            </a:r>
          </a:p>
        </p:txBody>
      </p:sp>
      <p:pic>
        <p:nvPicPr>
          <p:cNvPr id="1027" name="Picture 3"/>
          <p:cNvPicPr>
            <a:picLocks noChangeAspect="1" noChangeArrowheads="1"/>
          </p:cNvPicPr>
          <p:nvPr/>
        </p:nvPicPr>
        <p:blipFill>
          <a:blip r:embed="rId3"/>
          <a:srcRect/>
          <a:stretch>
            <a:fillRect/>
          </a:stretch>
        </p:blipFill>
        <p:spPr bwMode="auto">
          <a:xfrm>
            <a:off x="1785918" y="4071942"/>
            <a:ext cx="4214842" cy="3000372"/>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Unária - Exemplo: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785926"/>
            <a:ext cx="9144000" cy="2834622"/>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buFont typeface="Wingdings" pitchFamily="2" charset="2"/>
              <a:buChar char="Ø"/>
              <a:defRPr/>
            </a:pPr>
            <a:r>
              <a:rPr lang="pt-BR" b="1" dirty="0" smtClean="0">
                <a:solidFill>
                  <a:srgbClr val="000000"/>
                </a:solidFill>
              </a:rPr>
              <a:t>  Associação “Chefia” indica:  </a:t>
            </a:r>
          </a:p>
          <a:p>
            <a:pPr lvl="0" algn="just" eaLnBrk="1" hangingPunct="1">
              <a:lnSpc>
                <a:spcPct val="120000"/>
              </a:lnSpc>
              <a:spcBef>
                <a:spcPct val="50000"/>
              </a:spcBef>
              <a:buFont typeface="Wingdings" pitchFamily="2" charset="2"/>
              <a:buChar char="Ø"/>
              <a:defRPr/>
            </a:pPr>
            <a:r>
              <a:rPr lang="pt-BR" b="1" dirty="0" smtClean="0">
                <a:solidFill>
                  <a:srgbClr val="000000"/>
                </a:solidFill>
              </a:rPr>
              <a:t>Observe que existe multiplicidade apenas em uma das extremidades, por default, quando não existe multiplicidade explícita entender que a mesma é </a:t>
            </a:r>
            <a:r>
              <a:rPr lang="pt-BR" b="1" dirty="0" smtClean="0">
                <a:solidFill>
                  <a:srgbClr val="002060"/>
                </a:solidFill>
              </a:rPr>
              <a:t>“1..1”</a:t>
            </a:r>
          </a:p>
          <a:p>
            <a:pPr lvl="1" algn="just" eaLnBrk="1" hangingPunct="1">
              <a:lnSpc>
                <a:spcPct val="120000"/>
              </a:lnSpc>
              <a:spcBef>
                <a:spcPct val="50000"/>
              </a:spcBef>
              <a:buFont typeface="Wingdings" pitchFamily="2" charset="2"/>
              <a:buChar char="Ø"/>
              <a:defRPr/>
            </a:pPr>
            <a:r>
              <a:rPr lang="pt-BR" b="1" dirty="0" smtClean="0">
                <a:solidFill>
                  <a:srgbClr val="002060"/>
                </a:solidFill>
              </a:rPr>
              <a:t>Indicando que apenas um e somente um objeto dessa extremidade da associação relaciona-se com objetos da outra extremidade.</a:t>
            </a:r>
          </a:p>
          <a:p>
            <a:pPr lvl="1" algn="just" eaLnBrk="1" hangingPunct="1">
              <a:lnSpc>
                <a:spcPct val="120000"/>
              </a:lnSpc>
              <a:spcBef>
                <a:spcPct val="50000"/>
              </a:spcBef>
              <a:buFont typeface="Wingdings" pitchFamily="2" charset="2"/>
              <a:buChar char="Ø"/>
              <a:defRPr/>
            </a:pPr>
            <a:r>
              <a:rPr lang="pt-BR" b="1" dirty="0" smtClean="0">
                <a:solidFill>
                  <a:srgbClr val="002060"/>
                </a:solidFill>
              </a:rPr>
              <a:t>Neste exemplo: Um funcionário pode chefiar nenhum ou muitos funcionários, mas um funcionário pode ter apenas um chefe </a:t>
            </a:r>
          </a:p>
        </p:txBody>
      </p:sp>
      <p:pic>
        <p:nvPicPr>
          <p:cNvPr id="1027" name="Picture 3"/>
          <p:cNvPicPr>
            <a:picLocks noChangeAspect="1" noChangeArrowheads="1"/>
          </p:cNvPicPr>
          <p:nvPr/>
        </p:nvPicPr>
        <p:blipFill>
          <a:blip r:embed="rId3"/>
          <a:srcRect/>
          <a:stretch>
            <a:fillRect/>
          </a:stretch>
        </p:blipFill>
        <p:spPr bwMode="auto">
          <a:xfrm>
            <a:off x="1785918" y="4572008"/>
            <a:ext cx="4214842" cy="2500306"/>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Tipos de Multiplicidade</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785926"/>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buFont typeface="Wingdings" pitchFamily="2" charset="2"/>
              <a:buChar char="Ø"/>
              <a:defRPr/>
            </a:pPr>
            <a:endParaRPr lang="pt-BR" b="1" dirty="0" smtClean="0">
              <a:solidFill>
                <a:srgbClr val="002060"/>
              </a:solidFill>
            </a:endParaRPr>
          </a:p>
        </p:txBody>
      </p:sp>
      <p:pic>
        <p:nvPicPr>
          <p:cNvPr id="2" name="Picture 3"/>
          <p:cNvPicPr>
            <a:picLocks noChangeAspect="1" noChangeArrowheads="1"/>
          </p:cNvPicPr>
          <p:nvPr/>
        </p:nvPicPr>
        <p:blipFill>
          <a:blip r:embed="rId3"/>
          <a:srcRect/>
          <a:stretch>
            <a:fillRect/>
          </a:stretch>
        </p:blipFill>
        <p:spPr bwMode="auto">
          <a:xfrm>
            <a:off x="0" y="1857364"/>
            <a:ext cx="9144000" cy="4071966"/>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79512" y="332656"/>
            <a:ext cx="7772400" cy="1162050"/>
          </a:xfrm>
        </p:spPr>
        <p:txBody>
          <a:bodyPr/>
          <a:lstStyle/>
          <a:p>
            <a:pPr>
              <a:defRPr/>
            </a:pPr>
            <a:r>
              <a:rPr lang="pt-BR" dirty="0" smtClean="0">
                <a:latin typeface="Arial" charset="0"/>
              </a:rPr>
              <a:t>Diagrama de Classes</a:t>
            </a:r>
          </a:p>
        </p:txBody>
      </p:sp>
      <p:sp>
        <p:nvSpPr>
          <p:cNvPr id="863235" name="Rectangle 3"/>
          <p:cNvSpPr>
            <a:spLocks noGrp="1" noChangeArrowheads="1"/>
          </p:cNvSpPr>
          <p:nvPr>
            <p:ph type="body" sz="half" idx="1"/>
          </p:nvPr>
        </p:nvSpPr>
        <p:spPr>
          <a:xfrm>
            <a:off x="323528" y="1772816"/>
            <a:ext cx="8352928" cy="4114800"/>
          </a:xfrm>
        </p:spPr>
        <p:txBody>
          <a:bodyPr/>
          <a:lstStyle/>
          <a:p>
            <a:pPr algn="just">
              <a:lnSpc>
                <a:spcPct val="90000"/>
              </a:lnSpc>
              <a:buClr>
                <a:schemeClr val="tx1"/>
              </a:buClr>
              <a:buSzTx/>
              <a:buFontTx/>
              <a:buChar char="•"/>
              <a:defRPr/>
            </a:pPr>
            <a:endParaRPr lang="pt-BR" sz="2400" i="0" dirty="0" smtClean="0"/>
          </a:p>
          <a:p>
            <a:pPr algn="just">
              <a:lnSpc>
                <a:spcPct val="90000"/>
              </a:lnSpc>
              <a:buClr>
                <a:schemeClr val="tx1"/>
              </a:buClr>
              <a:buSzTx/>
              <a:buFontTx/>
              <a:buChar char="•"/>
              <a:defRPr/>
            </a:pPr>
            <a:endParaRPr lang="pt-BR" sz="2000" i="0" dirty="0" smtClean="0"/>
          </a:p>
          <a:p>
            <a:pPr algn="just">
              <a:lnSpc>
                <a:spcPct val="90000"/>
              </a:lnSpc>
              <a:buClr>
                <a:schemeClr val="tx1"/>
              </a:buClr>
              <a:buSzTx/>
              <a:buFontTx/>
              <a:buChar char="•"/>
              <a:defRPr/>
            </a:pPr>
            <a:r>
              <a:rPr lang="pt-BR" sz="2000" i="0" dirty="0" smtClean="0"/>
              <a:t>“</a:t>
            </a:r>
            <a:r>
              <a:rPr lang="pt-BR" sz="2000" b="1" i="0" dirty="0" smtClean="0"/>
              <a:t>+</a:t>
            </a:r>
            <a:r>
              <a:rPr lang="pt-BR" sz="2000" i="0" dirty="0" smtClean="0"/>
              <a:t>” </a:t>
            </a:r>
            <a:r>
              <a:rPr lang="pt-BR" sz="2000" i="0" dirty="0" smtClean="0">
                <a:sym typeface="Wingdings" pitchFamily="2" charset="2"/>
              </a:rPr>
              <a:t></a:t>
            </a:r>
            <a:r>
              <a:rPr lang="pt-BR" sz="2000" i="0" dirty="0" smtClean="0"/>
              <a:t> </a:t>
            </a:r>
            <a:r>
              <a:rPr lang="pt-BR" sz="2000" b="1" i="0" dirty="0" smtClean="0"/>
              <a:t>Visibilidade pública </a:t>
            </a:r>
            <a:r>
              <a:rPr lang="pt-BR" sz="2000" i="0" dirty="0" smtClean="0"/>
              <a:t>– pode ser utilizado por qualquer classe </a:t>
            </a:r>
          </a:p>
          <a:p>
            <a:pPr algn="just">
              <a:lnSpc>
                <a:spcPct val="90000"/>
              </a:lnSpc>
              <a:buClr>
                <a:schemeClr val="tx1"/>
              </a:buClr>
              <a:buSzTx/>
              <a:buFontTx/>
              <a:buChar char="•"/>
              <a:defRPr/>
            </a:pPr>
            <a:r>
              <a:rPr lang="pt-BR" sz="2000" i="0" dirty="0" smtClean="0"/>
              <a:t>“</a:t>
            </a:r>
            <a:r>
              <a:rPr lang="pt-BR" sz="2000" b="1" i="0" dirty="0" smtClean="0"/>
              <a:t>#</a:t>
            </a:r>
            <a:r>
              <a:rPr lang="pt-BR" sz="2000" i="0" dirty="0" smtClean="0"/>
              <a:t>” </a:t>
            </a:r>
            <a:r>
              <a:rPr lang="pt-BR" sz="2000" dirty="0" smtClean="0">
                <a:sym typeface="Wingdings" pitchFamily="2" charset="2"/>
              </a:rPr>
              <a:t></a:t>
            </a:r>
            <a:r>
              <a:rPr lang="pt-BR" sz="2000" i="0" dirty="0" smtClean="0"/>
              <a:t> </a:t>
            </a:r>
            <a:r>
              <a:rPr lang="pt-BR" sz="2000" b="1" i="0" dirty="0" smtClean="0"/>
              <a:t>Visibilidade protegida </a:t>
            </a:r>
            <a:r>
              <a:rPr lang="pt-BR" sz="2000" i="0" dirty="0" smtClean="0"/>
              <a:t>– somente a própria classe ou suas subclasses podem ter acesso</a:t>
            </a:r>
          </a:p>
          <a:p>
            <a:pPr algn="just">
              <a:lnSpc>
                <a:spcPct val="90000"/>
              </a:lnSpc>
              <a:buClr>
                <a:schemeClr val="tx1"/>
              </a:buClr>
              <a:buSzTx/>
              <a:buFontTx/>
              <a:buChar char="•"/>
              <a:defRPr/>
            </a:pPr>
            <a:r>
              <a:rPr lang="pt-BR" sz="2000" i="0" dirty="0" smtClean="0"/>
              <a:t>“</a:t>
            </a:r>
            <a:r>
              <a:rPr lang="pt-BR" sz="2000" b="1" i="0" dirty="0" smtClean="0"/>
              <a:t>-</a:t>
            </a:r>
            <a:r>
              <a:rPr lang="pt-BR" sz="2000" i="0" dirty="0" smtClean="0"/>
              <a:t>” </a:t>
            </a:r>
            <a:r>
              <a:rPr lang="pt-BR" sz="2000" dirty="0" smtClean="0">
                <a:sym typeface="Wingdings" pitchFamily="2" charset="2"/>
              </a:rPr>
              <a:t> </a:t>
            </a:r>
            <a:r>
              <a:rPr lang="pt-BR" sz="2000" b="1" i="0" dirty="0" smtClean="0"/>
              <a:t>Visibilidade </a:t>
            </a:r>
            <a:r>
              <a:rPr lang="pt-BR" sz="2000" b="1" i="0" dirty="0" smtClean="0"/>
              <a:t>privada </a:t>
            </a:r>
            <a:r>
              <a:rPr lang="pt-BR" sz="2000" i="0" dirty="0" smtClean="0"/>
              <a:t>– Somente a classe possuidora do atributo poderá utilizá-lo</a:t>
            </a:r>
          </a:p>
          <a:p>
            <a:pPr algn="just">
              <a:lnSpc>
                <a:spcPct val="90000"/>
              </a:lnSpc>
              <a:buClr>
                <a:schemeClr val="tx1"/>
              </a:buClr>
              <a:buSzTx/>
              <a:buFontTx/>
              <a:buChar char="•"/>
              <a:defRPr/>
            </a:pPr>
            <a:endParaRPr lang="pt-BR" sz="2000" i="0" dirty="0" smtClean="0"/>
          </a:p>
        </p:txBody>
      </p:sp>
      <p:graphicFrame>
        <p:nvGraphicFramePr>
          <p:cNvPr id="2050" name="Object 4"/>
          <p:cNvGraphicFramePr>
            <a:graphicFrameLocks noGrp="1" noChangeAspect="1"/>
          </p:cNvGraphicFramePr>
          <p:nvPr>
            <p:ph sz="half" idx="2"/>
            <p:extLst>
              <p:ext uri="{D42A27DB-BD31-4B8C-83A1-F6EECF244321}">
                <p14:modId xmlns:p14="http://schemas.microsoft.com/office/powerpoint/2010/main" val="1405466882"/>
              </p:ext>
            </p:extLst>
          </p:nvPr>
        </p:nvGraphicFramePr>
        <p:xfrm>
          <a:off x="3203574" y="4581524"/>
          <a:ext cx="2455607" cy="2276475"/>
        </p:xfrm>
        <a:graphic>
          <a:graphicData uri="http://schemas.openxmlformats.org/presentationml/2006/ole">
            <mc:AlternateContent xmlns:mc="http://schemas.openxmlformats.org/markup-compatibility/2006">
              <mc:Choice xmlns:v="urn:schemas-microsoft-com:vml" Requires="v">
                <p:oleObj spid="_x0000_s1038" name="Bitmap Image" r:id="rId4" imgW="1952898" imgH="1809524" progId="Paint.Picture">
                  <p:embed/>
                </p:oleObj>
              </mc:Choice>
              <mc:Fallback>
                <p:oleObj name="Bitmap Image" r:id="rId4" imgW="1952898" imgH="180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4" y="4581524"/>
                        <a:ext cx="2455607" cy="2276475"/>
                      </a:xfrm>
                      <a:prstGeom prst="rect">
                        <a:avLst/>
                      </a:prstGeom>
                      <a:noFill/>
                      <a:ln>
                        <a:noFill/>
                      </a:ln>
                      <a:effectLst/>
                    </p:spPr>
                  </p:pic>
                </p:oleObj>
              </mc:Fallback>
            </mc:AlternateContent>
          </a:graphicData>
        </a:graphic>
      </p:graphicFrame>
      <p:sp>
        <p:nvSpPr>
          <p:cNvPr id="5" name="Text Box 30"/>
          <p:cNvSpPr txBox="1">
            <a:spLocks noChangeArrowheads="1"/>
          </p:cNvSpPr>
          <p:nvPr/>
        </p:nvSpPr>
        <p:spPr bwMode="auto">
          <a:xfrm>
            <a:off x="179512" y="1686488"/>
            <a:ext cx="8964488" cy="424732"/>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nSpc>
                <a:spcPct val="90000"/>
              </a:lnSpc>
              <a:buClr>
                <a:schemeClr val="tx1"/>
              </a:buClr>
              <a:buSzTx/>
              <a:defRPr/>
            </a:pPr>
            <a:r>
              <a:rPr lang="pt-BR" sz="2400" b="1" dirty="0" smtClean="0">
                <a:solidFill>
                  <a:schemeClr val="bg1"/>
                </a:solidFill>
              </a:rPr>
              <a:t>Classes, Atributos e Métodos: Visibilidade</a:t>
            </a:r>
            <a:endParaRPr lang="pt-BR" sz="2400" b="1" dirty="0">
              <a:solidFill>
                <a:schemeClr val="bg1"/>
              </a:solidFill>
            </a:endParaRPr>
          </a:p>
        </p:txBody>
      </p:sp>
    </p:spTree>
    <p:extLst>
      <p:ext uri="{BB962C8B-B14F-4D97-AF65-F5344CB8AC3E}">
        <p14:creationId xmlns:p14="http://schemas.microsoft.com/office/powerpoint/2010/main" val="41476705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179512" y="332656"/>
            <a:ext cx="7772400" cy="1162050"/>
          </a:xfrm>
        </p:spPr>
        <p:txBody>
          <a:bodyPr/>
          <a:lstStyle/>
          <a:p>
            <a:pPr>
              <a:defRPr/>
            </a:pPr>
            <a:r>
              <a:rPr lang="pt-BR" dirty="0" smtClean="0">
                <a:latin typeface="Arial" charset="0"/>
              </a:rPr>
              <a:t>Diagrama de Classes</a:t>
            </a:r>
          </a:p>
        </p:txBody>
      </p:sp>
      <p:sp>
        <p:nvSpPr>
          <p:cNvPr id="5" name="Text Box 30"/>
          <p:cNvSpPr txBox="1">
            <a:spLocks noChangeArrowheads="1"/>
          </p:cNvSpPr>
          <p:nvPr/>
        </p:nvSpPr>
        <p:spPr bwMode="auto">
          <a:xfrm>
            <a:off x="179512" y="1686488"/>
            <a:ext cx="8964488" cy="424732"/>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nSpc>
                <a:spcPct val="90000"/>
              </a:lnSpc>
              <a:buClr>
                <a:schemeClr val="tx1"/>
              </a:buClr>
              <a:buSzTx/>
              <a:defRPr/>
            </a:pPr>
            <a:r>
              <a:rPr lang="pt-BR" sz="2400" b="1" dirty="0" smtClean="0">
                <a:solidFill>
                  <a:schemeClr val="bg1"/>
                </a:solidFill>
              </a:rPr>
              <a:t>Classes, Atributos e Métodos: Visibilidade</a:t>
            </a:r>
            <a:endParaRPr lang="pt-BR" sz="2400" b="1" dirty="0">
              <a:solidFill>
                <a:schemeClr val="bg1"/>
              </a:solidFill>
            </a:endParaRPr>
          </a:p>
        </p:txBody>
      </p:sp>
      <p:sp>
        <p:nvSpPr>
          <p:cNvPr id="2" name="Espaço Reservado para Conteúdo 1"/>
          <p:cNvSpPr>
            <a:spLocks noGrp="1"/>
          </p:cNvSpPr>
          <p:nvPr>
            <p:ph sz="half" idx="2"/>
          </p:nvPr>
        </p:nvSpPr>
        <p:spPr>
          <a:xfrm>
            <a:off x="323528" y="2276872"/>
            <a:ext cx="7704856" cy="4392488"/>
          </a:xfrm>
        </p:spPr>
        <p:txBody>
          <a:bodyPr/>
          <a:lstStyle/>
          <a:p>
            <a:pPr algn="just"/>
            <a:r>
              <a:rPr lang="pt-BR" sz="1800" b="1" dirty="0" smtClean="0"/>
              <a:t>Os métodos e atributos podem conter as seguintes visibilidades:</a:t>
            </a:r>
          </a:p>
          <a:p>
            <a:pPr marL="0" indent="0" algn="just">
              <a:buNone/>
            </a:pPr>
            <a:endParaRPr lang="pt-BR" sz="1800" dirty="0" smtClean="0"/>
          </a:p>
          <a:p>
            <a:pPr lvl="0" algn="just"/>
            <a:r>
              <a:rPr lang="pt-BR" sz="1800" b="1" dirty="0" smtClean="0"/>
              <a:t>Visibilidade Pública</a:t>
            </a:r>
            <a:endParaRPr lang="pt-BR" sz="1800" dirty="0" smtClean="0"/>
          </a:p>
          <a:p>
            <a:pPr lvl="1" algn="just"/>
            <a:r>
              <a:rPr lang="pt-BR" sz="1800" dirty="0" smtClean="0"/>
              <a:t>O atributo ou método que possuir essa visibilidade pode ser utilizado por qualquer Classe.</a:t>
            </a:r>
          </a:p>
          <a:p>
            <a:pPr lvl="2" algn="just"/>
            <a:r>
              <a:rPr lang="pt-BR" sz="1800" dirty="0" smtClean="0"/>
              <a:t>Símbolo (+), sinal de mais.</a:t>
            </a:r>
          </a:p>
          <a:p>
            <a:pPr lvl="0" algn="just"/>
            <a:r>
              <a:rPr lang="pt-BR" sz="1800" b="1" dirty="0" smtClean="0"/>
              <a:t>Visibilidade Protegida</a:t>
            </a:r>
            <a:endParaRPr lang="pt-BR" sz="1800" dirty="0" smtClean="0"/>
          </a:p>
          <a:p>
            <a:pPr lvl="1" algn="just"/>
            <a:r>
              <a:rPr lang="pt-BR" sz="1800" dirty="0" smtClean="0"/>
              <a:t>O </a:t>
            </a:r>
            <a:r>
              <a:rPr lang="pt-BR" sz="1800" dirty="0" smtClean="0"/>
              <a:t>atributo ou método que </a:t>
            </a:r>
            <a:r>
              <a:rPr lang="pt-BR" sz="1800" dirty="0" smtClean="0"/>
              <a:t>possui </a:t>
            </a:r>
            <a:r>
              <a:rPr lang="pt-BR" sz="1800" dirty="0" smtClean="0"/>
              <a:t>essa visibilidade </a:t>
            </a:r>
            <a:r>
              <a:rPr lang="pt-BR" sz="1800" dirty="0" smtClean="0"/>
              <a:t>garante o acesso apenas da </a:t>
            </a:r>
            <a:r>
              <a:rPr lang="pt-BR" sz="1800" dirty="0" smtClean="0"/>
              <a:t>classe possuidora ou </a:t>
            </a:r>
            <a:r>
              <a:rPr lang="pt-BR" sz="1800" dirty="0" smtClean="0"/>
              <a:t>de suas </a:t>
            </a:r>
            <a:r>
              <a:rPr lang="pt-BR" sz="1800" dirty="0" err="1" smtClean="0"/>
              <a:t>sub-classes</a:t>
            </a:r>
            <a:r>
              <a:rPr lang="pt-BR" sz="1800" dirty="0" smtClean="0"/>
              <a:t>.</a:t>
            </a:r>
            <a:endParaRPr lang="pt-BR" sz="1800" dirty="0" smtClean="0"/>
          </a:p>
          <a:p>
            <a:pPr lvl="2" algn="just"/>
            <a:r>
              <a:rPr lang="pt-BR" sz="1800" dirty="0" smtClean="0"/>
              <a:t>Símbolo (#), sustenido.</a:t>
            </a:r>
          </a:p>
          <a:p>
            <a:pPr lvl="0" algn="just"/>
            <a:r>
              <a:rPr lang="pt-BR" sz="1800" b="1" dirty="0" smtClean="0"/>
              <a:t>Visibilidade Privada</a:t>
            </a:r>
            <a:endParaRPr lang="pt-BR" sz="1800" dirty="0" smtClean="0"/>
          </a:p>
          <a:p>
            <a:pPr lvl="1" algn="just"/>
            <a:r>
              <a:rPr lang="pt-BR" sz="1800" dirty="0" smtClean="0"/>
              <a:t>Somente a Classe possuidora desse atributo ou método poderá utilizá-lo.</a:t>
            </a:r>
          </a:p>
          <a:p>
            <a:pPr lvl="2" algn="just"/>
            <a:r>
              <a:rPr lang="pt-BR" sz="1800" dirty="0" smtClean="0"/>
              <a:t>Símbolo (-), sinal de menos.</a:t>
            </a:r>
          </a:p>
          <a:p>
            <a:pPr algn="just"/>
            <a:endParaRPr lang="pt-BR" sz="1000" dirty="0"/>
          </a:p>
        </p:txBody>
      </p:sp>
    </p:spTree>
    <p:extLst>
      <p:ext uri="{BB962C8B-B14F-4D97-AF65-F5344CB8AC3E}">
        <p14:creationId xmlns:p14="http://schemas.microsoft.com/office/powerpoint/2010/main" val="279887232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Binária:</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2428868"/>
            <a:ext cx="9144000" cy="424732"/>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Ocorrem quando são identificados relacionamentos entre duas classes distintas.</a:t>
            </a:r>
            <a:endParaRPr lang="pt-BR" b="1" dirty="0" smtClean="0">
              <a:solidFill>
                <a:srgbClr val="002060"/>
              </a:solidFill>
            </a:endParaRPr>
          </a:p>
        </p:txBody>
      </p:sp>
      <p:sp>
        <p:nvSpPr>
          <p:cNvPr id="13" name="Text Box 31"/>
          <p:cNvSpPr txBox="1">
            <a:spLocks noChangeArrowheads="1"/>
          </p:cNvSpPr>
          <p:nvPr/>
        </p:nvSpPr>
        <p:spPr bwMode="auto">
          <a:xfrm>
            <a:off x="32" y="3963484"/>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endParaRPr lang="pt-BR" b="1" dirty="0" smtClean="0">
              <a:solidFill>
                <a:srgbClr val="002060"/>
              </a:solidFill>
            </a:endParaRPr>
          </a:p>
        </p:txBody>
      </p:sp>
      <p:sp>
        <p:nvSpPr>
          <p:cNvPr id="14" name="CaixaDeTexto 13"/>
          <p:cNvSpPr txBox="1"/>
          <p:nvPr/>
        </p:nvSpPr>
        <p:spPr>
          <a:xfrm>
            <a:off x="0" y="3143248"/>
            <a:ext cx="8572528" cy="369332"/>
          </a:xfrm>
          <a:prstGeom prst="rect">
            <a:avLst/>
          </a:prstGeom>
          <a:noFill/>
        </p:spPr>
        <p:txBody>
          <a:bodyPr wrap="square" rtlCol="0">
            <a:spAutoFit/>
          </a:bodyPr>
          <a:lstStyle/>
          <a:p>
            <a:r>
              <a:rPr lang="pt-BR" b="1" dirty="0" smtClean="0"/>
              <a:t>Geral e mais comumente encontrada</a:t>
            </a:r>
            <a:endParaRPr lang="pt-BR"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Binária - Exemplo: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00034" y="1857365"/>
            <a:ext cx="7286676" cy="2214578"/>
          </a:xfrm>
          <a:prstGeom prst="rect">
            <a:avLst/>
          </a:prstGeom>
          <a:noFill/>
          <a:ln w="9525">
            <a:noFill/>
            <a:miter lim="800000"/>
            <a:headEnd/>
            <a:tailEnd/>
          </a:ln>
          <a:effectLst/>
        </p:spPr>
      </p:pic>
      <p:sp>
        <p:nvSpPr>
          <p:cNvPr id="15" name="CaixaDeTexto 14"/>
          <p:cNvSpPr txBox="1"/>
          <p:nvPr/>
        </p:nvSpPr>
        <p:spPr>
          <a:xfrm>
            <a:off x="285720" y="4429132"/>
            <a:ext cx="8429684" cy="1200329"/>
          </a:xfrm>
          <a:prstGeom prst="rect">
            <a:avLst/>
          </a:prstGeom>
          <a:noFill/>
        </p:spPr>
        <p:txBody>
          <a:bodyPr wrap="square" rtlCol="0">
            <a:spAutoFit/>
          </a:bodyPr>
          <a:lstStyle/>
          <a:p>
            <a:pPr>
              <a:buFont typeface="Wingdings" pitchFamily="2" charset="2"/>
              <a:buChar char="Ø"/>
            </a:pPr>
            <a:r>
              <a:rPr lang="pt-BR" b="1" dirty="0" smtClean="0"/>
              <a:t> Um Objeto da classe sócio pode ou não relacionar-se com instâncias da classe Dependente</a:t>
            </a:r>
          </a:p>
          <a:p>
            <a:pPr>
              <a:buFont typeface="Wingdings" pitchFamily="2" charset="2"/>
              <a:buChar char="Ø"/>
            </a:pPr>
            <a:r>
              <a:rPr lang="pt-BR" b="1" dirty="0" smtClean="0"/>
              <a:t>Enquanto que, se existir um objeto da classe Dependente ele terá que obrigatoriamente relacionar-se com um objeto da classe Sócio</a:t>
            </a:r>
            <a:endParaRPr lang="pt-BR" b="1"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Binária – Navegabilidade </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5" name="CaixaDeTexto 14"/>
          <p:cNvSpPr txBox="1"/>
          <p:nvPr/>
        </p:nvSpPr>
        <p:spPr>
          <a:xfrm>
            <a:off x="285720" y="4429132"/>
            <a:ext cx="8606760" cy="1200329"/>
          </a:xfrm>
          <a:prstGeom prst="rect">
            <a:avLst/>
          </a:prstGeom>
          <a:noFill/>
        </p:spPr>
        <p:txBody>
          <a:bodyPr wrap="square" rtlCol="0">
            <a:spAutoFit/>
          </a:bodyPr>
          <a:lstStyle/>
          <a:p>
            <a:pPr>
              <a:buFont typeface="Wingdings" pitchFamily="2" charset="2"/>
              <a:buChar char="Ø"/>
            </a:pPr>
            <a:r>
              <a:rPr lang="pt-BR" b="1" dirty="0" smtClean="0"/>
              <a:t> Indica sentido em que as informações são transmitidas entre objetos das classes envolvidas</a:t>
            </a:r>
          </a:p>
          <a:p>
            <a:pPr lvl="1">
              <a:buFont typeface="Wingdings" pitchFamily="2" charset="2"/>
              <a:buChar char="Ø"/>
            </a:pPr>
            <a:r>
              <a:rPr lang="pt-BR" b="1" dirty="0" smtClean="0"/>
              <a:t>Classe Sócio pode disparar métodos em objetos da classe Dependente</a:t>
            </a:r>
          </a:p>
          <a:p>
            <a:pPr>
              <a:buFont typeface="Wingdings" pitchFamily="2" charset="2"/>
              <a:buChar char="Ø"/>
            </a:pPr>
            <a:r>
              <a:rPr lang="pt-BR" b="1" dirty="0" smtClean="0"/>
              <a:t>Não é obrigatória</a:t>
            </a:r>
            <a:endParaRPr lang="pt-BR" b="1" dirty="0"/>
          </a:p>
        </p:txBody>
      </p:sp>
      <p:cxnSp>
        <p:nvCxnSpPr>
          <p:cNvPr id="21" name="Conector reto 20"/>
          <p:cNvCxnSpPr/>
          <p:nvPr/>
        </p:nvCxnSpPr>
        <p:spPr bwMode="auto">
          <a:xfrm rot="5400000">
            <a:off x="8358214" y="2000240"/>
            <a:ext cx="28575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26" name="Picture 2"/>
          <p:cNvPicPr>
            <a:picLocks noChangeAspect="1" noChangeArrowheads="1"/>
          </p:cNvPicPr>
          <p:nvPr/>
        </p:nvPicPr>
        <p:blipFill>
          <a:blip r:embed="rId3"/>
          <a:srcRect/>
          <a:stretch>
            <a:fillRect/>
          </a:stretch>
        </p:blipFill>
        <p:spPr bwMode="auto">
          <a:xfrm>
            <a:off x="285720" y="1928802"/>
            <a:ext cx="7858180" cy="232411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pt-BR" dirty="0" smtClean="0">
                <a:latin typeface="Arial" charset="0"/>
              </a:rPr>
              <a:t>Diagrama de Classes</a:t>
            </a:r>
          </a:p>
        </p:txBody>
      </p:sp>
      <p:sp>
        <p:nvSpPr>
          <p:cNvPr id="6147" name="Rectangle 3"/>
          <p:cNvSpPr>
            <a:spLocks noGrp="1" noChangeArrowheads="1"/>
          </p:cNvSpPr>
          <p:nvPr>
            <p:ph type="body" idx="1"/>
          </p:nvPr>
        </p:nvSpPr>
        <p:spPr>
          <a:xfrm>
            <a:off x="1143000" y="1676400"/>
            <a:ext cx="7772400" cy="4953000"/>
          </a:xfrm>
        </p:spPr>
        <p:txBody>
          <a:bodyPr/>
          <a:lstStyle/>
          <a:p>
            <a:pPr>
              <a:buClr>
                <a:schemeClr val="tx1"/>
              </a:buClr>
              <a:buSzTx/>
              <a:buFontTx/>
              <a:buChar char="•"/>
              <a:defRPr/>
            </a:pPr>
            <a:endParaRPr lang="pt-BR" i="0" dirty="0" smtClean="0"/>
          </a:p>
          <a:p>
            <a:pPr>
              <a:buClr>
                <a:schemeClr val="tx1"/>
              </a:buClr>
              <a:buSzTx/>
              <a:buFontTx/>
              <a:buChar char="•"/>
              <a:defRPr/>
            </a:pPr>
            <a:r>
              <a:rPr lang="pt-BR" i="0" dirty="0" smtClean="0"/>
              <a:t>Diagrama mais:</a:t>
            </a:r>
          </a:p>
          <a:p>
            <a:pPr lvl="1">
              <a:buClr>
                <a:schemeClr val="tx1"/>
              </a:buClr>
              <a:buSzTx/>
              <a:buFontTx/>
              <a:buChar char="•"/>
              <a:defRPr/>
            </a:pPr>
            <a:endParaRPr lang="pt-BR" i="0" dirty="0" smtClean="0"/>
          </a:p>
          <a:p>
            <a:pPr>
              <a:buClr>
                <a:schemeClr val="tx1"/>
              </a:buClr>
              <a:buSzTx/>
              <a:buFontTx/>
              <a:buChar char="•"/>
              <a:defRPr/>
            </a:pPr>
            <a:r>
              <a:rPr lang="pt-BR" i="0" dirty="0" smtClean="0"/>
              <a:t>IMPORTANTE e </a:t>
            </a:r>
          </a:p>
          <a:p>
            <a:pPr>
              <a:buClr>
                <a:schemeClr val="tx1"/>
              </a:buClr>
              <a:buSzTx/>
              <a:buFontTx/>
              <a:buChar char="•"/>
              <a:defRPr/>
            </a:pPr>
            <a:r>
              <a:rPr lang="pt-BR" i="0" dirty="0" smtClean="0"/>
              <a:t>UTILIZADO</a:t>
            </a:r>
          </a:p>
          <a:p>
            <a:pPr lvl="1">
              <a:buClr>
                <a:schemeClr val="tx1"/>
              </a:buClr>
              <a:buSzTx/>
              <a:buFontTx/>
              <a:buChar char="•"/>
              <a:defRPr/>
            </a:pPr>
            <a:endParaRPr lang="pt-BR" dirty="0"/>
          </a:p>
          <a:p>
            <a:pPr>
              <a:buClr>
                <a:schemeClr val="tx1"/>
              </a:buClr>
              <a:buSzTx/>
              <a:buFontTx/>
              <a:buChar char="•"/>
              <a:defRPr/>
            </a:pPr>
            <a:endParaRPr lang="pt-BR" i="0" dirty="0" smtClean="0"/>
          </a:p>
        </p:txBody>
      </p:sp>
    </p:spTree>
    <p:extLst>
      <p:ext uri="{BB962C8B-B14F-4D97-AF65-F5344CB8AC3E}">
        <p14:creationId xmlns:p14="http://schemas.microsoft.com/office/powerpoint/2010/main" val="305192147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Ternária ou N-ária:</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928802"/>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São associações que conectam objetos de mais de duas classes</a:t>
            </a:r>
            <a:endParaRPr lang="pt-BR" b="1" dirty="0" smtClean="0">
              <a:solidFill>
                <a:srgbClr val="002060"/>
              </a:solidFill>
            </a:endParaRPr>
          </a:p>
        </p:txBody>
      </p:sp>
      <p:sp>
        <p:nvSpPr>
          <p:cNvPr id="13" name="Text Box 31"/>
          <p:cNvSpPr txBox="1">
            <a:spLocks noChangeArrowheads="1"/>
          </p:cNvSpPr>
          <p:nvPr/>
        </p:nvSpPr>
        <p:spPr bwMode="auto">
          <a:xfrm>
            <a:off x="32" y="2643182"/>
            <a:ext cx="9144000" cy="424732"/>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São representadas por um losango para onde convergem todas as ligações.</a:t>
            </a:r>
          </a:p>
        </p:txBody>
      </p:sp>
      <p:sp>
        <p:nvSpPr>
          <p:cNvPr id="14" name="Text Box 31"/>
          <p:cNvSpPr txBox="1">
            <a:spLocks noChangeArrowheads="1"/>
          </p:cNvSpPr>
          <p:nvPr/>
        </p:nvSpPr>
        <p:spPr bwMode="auto">
          <a:xfrm>
            <a:off x="32" y="3500438"/>
            <a:ext cx="9144000" cy="424732"/>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Úteis para demonstrar </a:t>
            </a:r>
            <a:r>
              <a:rPr lang="pt-BR" b="1" dirty="0" smtClean="0">
                <a:solidFill>
                  <a:srgbClr val="000000"/>
                </a:solidFill>
              </a:rPr>
              <a:t>associações mais </a:t>
            </a:r>
            <a:r>
              <a:rPr lang="pt-BR" b="1" dirty="0" smtClean="0">
                <a:solidFill>
                  <a:srgbClr val="000000"/>
                </a:solidFill>
              </a:rPr>
              <a:t>complexas. </a:t>
            </a:r>
          </a:p>
        </p:txBody>
      </p:sp>
      <p:sp>
        <p:nvSpPr>
          <p:cNvPr id="15" name="Text Box 31"/>
          <p:cNvSpPr txBox="1">
            <a:spLocks noChangeArrowheads="1"/>
          </p:cNvSpPr>
          <p:nvPr/>
        </p:nvSpPr>
        <p:spPr bwMode="auto">
          <a:xfrm>
            <a:off x="-32" y="4392112"/>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Devem ser evitadas – difíceis de interpretar.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Associação Ternária ou N-ária - Exemplo: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3" name="CaixaDeTexto 12"/>
          <p:cNvSpPr txBox="1"/>
          <p:nvPr/>
        </p:nvSpPr>
        <p:spPr>
          <a:xfrm>
            <a:off x="395536" y="5000636"/>
            <a:ext cx="7776864" cy="1200329"/>
          </a:xfrm>
          <a:prstGeom prst="rect">
            <a:avLst/>
          </a:prstGeom>
          <a:noFill/>
        </p:spPr>
        <p:txBody>
          <a:bodyPr wrap="square" rtlCol="0">
            <a:spAutoFit/>
          </a:bodyPr>
          <a:lstStyle/>
          <a:p>
            <a:pPr>
              <a:buFont typeface="Wingdings" pitchFamily="2" charset="2"/>
              <a:buChar char="Ø"/>
            </a:pPr>
            <a:r>
              <a:rPr lang="pt-BR" b="1" dirty="0" smtClean="0"/>
              <a:t>Interpretação</a:t>
            </a:r>
            <a:r>
              <a:rPr lang="pt-BR" dirty="0" smtClean="0"/>
              <a:t>: Um professor leciona para no mínimo uma turma e no máximo muitas turmas, uma turma possui no mínimo um professor e no máximo  muitos, e um professor utiliza, ao lecionar para uma determinada turma, no mínimo uma e no máximo muitas salas.</a:t>
            </a:r>
            <a:endParaRPr lang="pt-BR" dirty="0"/>
          </a:p>
        </p:txBody>
      </p:sp>
      <p:pic>
        <p:nvPicPr>
          <p:cNvPr id="2" name="Picture 3"/>
          <p:cNvPicPr>
            <a:picLocks noChangeAspect="1" noChangeArrowheads="1"/>
          </p:cNvPicPr>
          <p:nvPr/>
        </p:nvPicPr>
        <p:blipFill>
          <a:blip r:embed="rId3"/>
          <a:srcRect/>
          <a:stretch>
            <a:fillRect/>
          </a:stretch>
        </p:blipFill>
        <p:spPr bwMode="auto">
          <a:xfrm>
            <a:off x="4281488" y="3324225"/>
            <a:ext cx="581025" cy="2095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3000364" y="1805834"/>
            <a:ext cx="928694" cy="334939"/>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857752" y="1785926"/>
            <a:ext cx="857256" cy="340954"/>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a:srcRect/>
          <a:stretch>
            <a:fillRect/>
          </a:stretch>
        </p:blipFill>
        <p:spPr bwMode="auto">
          <a:xfrm>
            <a:off x="4286248" y="2714620"/>
            <a:ext cx="642942" cy="1149088"/>
          </a:xfrm>
          <a:prstGeom prst="rect">
            <a:avLst/>
          </a:prstGeom>
          <a:noFill/>
          <a:ln w="9525">
            <a:noFill/>
            <a:miter lim="800000"/>
            <a:headEnd/>
            <a:tailEnd/>
          </a:ln>
          <a:effectLst/>
        </p:spPr>
      </p:pic>
      <p:pic>
        <p:nvPicPr>
          <p:cNvPr id="15" name="Picture 2"/>
          <p:cNvPicPr>
            <a:picLocks noChangeAspect="1" noChangeArrowheads="1"/>
          </p:cNvPicPr>
          <p:nvPr/>
        </p:nvPicPr>
        <p:blipFill>
          <a:blip r:embed="rId6"/>
          <a:srcRect/>
          <a:stretch>
            <a:fillRect/>
          </a:stretch>
        </p:blipFill>
        <p:spPr bwMode="auto">
          <a:xfrm>
            <a:off x="1509936" y="1785926"/>
            <a:ext cx="5715040" cy="292895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Agregação: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928802"/>
            <a:ext cx="9144000" cy="1089529"/>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É um tipo especial de associação onde tenta-se demonstrar que as informações de um objeto (objeto-todo) precisam ser complementadas pelas informações contidas em um ou mais objetos de outra classe (objetos-parte). </a:t>
            </a:r>
            <a:endParaRPr lang="pt-BR" b="1" dirty="0" smtClean="0">
              <a:solidFill>
                <a:srgbClr val="002060"/>
              </a:solidFill>
            </a:endParaRPr>
          </a:p>
        </p:txBody>
      </p:sp>
      <p:sp>
        <p:nvSpPr>
          <p:cNvPr id="15" name="Text Box 31"/>
          <p:cNvSpPr txBox="1">
            <a:spLocks noChangeArrowheads="1"/>
          </p:cNvSpPr>
          <p:nvPr/>
        </p:nvSpPr>
        <p:spPr bwMode="auto">
          <a:xfrm>
            <a:off x="0" y="3143249"/>
            <a:ext cx="9144000" cy="1089529"/>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Este tipo de associação demonstra uma relação TODO/PARTE entre os objetos associados. </a:t>
            </a:r>
            <a:r>
              <a:rPr lang="pt-BR" b="1" u="sng" dirty="0" smtClean="0">
                <a:solidFill>
                  <a:srgbClr val="002060"/>
                </a:solidFill>
              </a:rPr>
              <a:t>Identifica uma obrigatoriedade de complementação </a:t>
            </a:r>
            <a:r>
              <a:rPr lang="pt-BR" b="1" u="sng" dirty="0" smtClean="0">
                <a:solidFill>
                  <a:srgbClr val="002060"/>
                </a:solidFill>
              </a:rPr>
              <a:t>às </a:t>
            </a:r>
            <a:r>
              <a:rPr lang="pt-BR" b="1" u="sng" dirty="0" smtClean="0">
                <a:solidFill>
                  <a:srgbClr val="002060"/>
                </a:solidFill>
              </a:rPr>
              <a:t>informações de um objeto-todo</a:t>
            </a:r>
            <a:r>
              <a:rPr lang="pt-BR" b="1" dirty="0" smtClean="0">
                <a:solidFill>
                  <a:srgbClr val="002060"/>
                </a:solidFill>
              </a:rPr>
              <a:t>. </a:t>
            </a:r>
          </a:p>
        </p:txBody>
      </p:sp>
      <p:sp>
        <p:nvSpPr>
          <p:cNvPr id="18" name="Text Box 31"/>
          <p:cNvSpPr txBox="1">
            <a:spLocks noChangeArrowheads="1"/>
          </p:cNvSpPr>
          <p:nvPr/>
        </p:nvSpPr>
        <p:spPr bwMode="auto">
          <a:xfrm>
            <a:off x="-32" y="4214818"/>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Objetos-partes não podem ser destruídos por um objeto diferente do objeto-todo.</a:t>
            </a:r>
            <a:endParaRPr lang="pt-BR" b="1" dirty="0" smtClean="0">
              <a:solidFill>
                <a:srgbClr val="002060"/>
              </a:solidFill>
            </a:endParaRPr>
          </a:p>
        </p:txBody>
      </p:sp>
      <p:sp>
        <p:nvSpPr>
          <p:cNvPr id="20" name="Text Box 31"/>
          <p:cNvSpPr txBox="1">
            <a:spLocks noChangeArrowheads="1"/>
          </p:cNvSpPr>
          <p:nvPr/>
        </p:nvSpPr>
        <p:spPr bwMode="auto">
          <a:xfrm>
            <a:off x="-32" y="4857760"/>
            <a:ext cx="9144000" cy="726609"/>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Símbolo de agregação difere </a:t>
            </a:r>
            <a:r>
              <a:rPr lang="pt-BR" b="1" dirty="0" smtClean="0">
                <a:solidFill>
                  <a:srgbClr val="002060"/>
                </a:solidFill>
              </a:rPr>
              <a:t>do símbolo de </a:t>
            </a:r>
            <a:r>
              <a:rPr lang="pt-BR" b="1" dirty="0" smtClean="0">
                <a:solidFill>
                  <a:srgbClr val="002060"/>
                </a:solidFill>
              </a:rPr>
              <a:t>associação – este é representado por um losango na extremidade da classe objeto todo.</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Agregação: Exemplo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pic>
        <p:nvPicPr>
          <p:cNvPr id="1029" name="Picture 5"/>
          <p:cNvPicPr>
            <a:picLocks noChangeAspect="1" noChangeArrowheads="1"/>
          </p:cNvPicPr>
          <p:nvPr/>
        </p:nvPicPr>
        <p:blipFill>
          <a:blip r:embed="rId3"/>
          <a:srcRect/>
          <a:stretch>
            <a:fillRect/>
          </a:stretch>
        </p:blipFill>
        <p:spPr bwMode="auto">
          <a:xfrm>
            <a:off x="-32" y="1892324"/>
            <a:ext cx="7129463" cy="4894262"/>
          </a:xfrm>
          <a:prstGeom prst="rect">
            <a:avLst/>
          </a:prstGeom>
          <a:noFill/>
        </p:spPr>
      </p:pic>
      <p:sp>
        <p:nvSpPr>
          <p:cNvPr id="9" name="CaixaDeTexto 8"/>
          <p:cNvSpPr txBox="1"/>
          <p:nvPr/>
        </p:nvSpPr>
        <p:spPr>
          <a:xfrm>
            <a:off x="285720" y="3857628"/>
            <a:ext cx="3143272" cy="2308324"/>
          </a:xfrm>
          <a:prstGeom prst="rect">
            <a:avLst/>
          </a:prstGeom>
          <a:noFill/>
        </p:spPr>
        <p:txBody>
          <a:bodyPr wrap="square" rtlCol="0">
            <a:spAutoFit/>
          </a:bodyPr>
          <a:lstStyle/>
          <a:p>
            <a:pPr marL="342900" indent="-342900">
              <a:buFont typeface="Arial" pitchFamily="34" charset="0"/>
              <a:buChar char="•"/>
            </a:pPr>
            <a:r>
              <a:rPr lang="pt-BR" dirty="0" smtClean="0"/>
              <a:t>Sempre que uma classe com obj.-todo for consultada , além de suas informações próprias, serão apresentadas todas as da </a:t>
            </a:r>
            <a:r>
              <a:rPr lang="pt-BR" dirty="0" smtClean="0"/>
              <a:t>classes vinculadas como </a:t>
            </a:r>
            <a:r>
              <a:rPr lang="pt-BR" dirty="0" smtClean="0"/>
              <a:t>obj.-parte.</a:t>
            </a:r>
            <a:endParaRPr lang="pt-BR"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Agregação: Exemplo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pic>
        <p:nvPicPr>
          <p:cNvPr id="1029" name="Picture 5"/>
          <p:cNvPicPr>
            <a:picLocks noChangeAspect="1" noChangeArrowheads="1"/>
          </p:cNvPicPr>
          <p:nvPr/>
        </p:nvPicPr>
        <p:blipFill>
          <a:blip r:embed="rId3"/>
          <a:srcRect/>
          <a:stretch>
            <a:fillRect/>
          </a:stretch>
        </p:blipFill>
        <p:spPr bwMode="auto">
          <a:xfrm>
            <a:off x="879010" y="1786820"/>
            <a:ext cx="6807700" cy="2938078"/>
          </a:xfrm>
          <a:prstGeom prst="rect">
            <a:avLst/>
          </a:prstGeom>
          <a:noFill/>
        </p:spPr>
      </p:pic>
      <p:sp>
        <p:nvSpPr>
          <p:cNvPr id="9" name="CaixaDeTexto 8"/>
          <p:cNvSpPr txBox="1"/>
          <p:nvPr/>
        </p:nvSpPr>
        <p:spPr>
          <a:xfrm>
            <a:off x="464315" y="4724898"/>
            <a:ext cx="8215370" cy="2031325"/>
          </a:xfrm>
          <a:prstGeom prst="rect">
            <a:avLst/>
          </a:prstGeom>
          <a:noFill/>
        </p:spPr>
        <p:txBody>
          <a:bodyPr wrap="square" rtlCol="0">
            <a:spAutoFit/>
          </a:bodyPr>
          <a:lstStyle/>
          <a:p>
            <a:pPr algn="just">
              <a:buFont typeface="Wingdings" pitchFamily="2" charset="2"/>
              <a:buChar char="Ø"/>
            </a:pPr>
            <a:r>
              <a:rPr lang="pt-BR" dirty="0" smtClean="0"/>
              <a:t> Ao analisarmos essa associação é possível observar a associação entre a classe Pedido e a classe Itens Pedido, o que determina que os objetos da classe Pedido são objeto-todo que precisam ter sua informações complementadas, pelos objetos da classe Itens Pedido, que neste caso são objetos parte.</a:t>
            </a:r>
          </a:p>
          <a:p>
            <a:pPr algn="just">
              <a:buFont typeface="Wingdings" pitchFamily="2" charset="2"/>
              <a:buChar char="Ø"/>
            </a:pPr>
            <a:r>
              <a:rPr lang="pt-BR" dirty="0" smtClean="0"/>
              <a:t>Sempre que Pedido for consultado ...</a:t>
            </a:r>
          </a:p>
          <a:p>
            <a:pPr algn="just">
              <a:buFont typeface="Wingdings" pitchFamily="2" charset="2"/>
              <a:buChar char="Ø"/>
            </a:pPr>
            <a:r>
              <a:rPr lang="pt-BR" dirty="0" smtClean="0"/>
              <a:t>E as multiplicidades?</a:t>
            </a:r>
            <a:endParaRPr lang="pt-BR"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Composição: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785926"/>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Constitui-se em uma variação da associação de agregação. </a:t>
            </a:r>
            <a:endParaRPr lang="pt-BR" b="1" dirty="0" smtClean="0">
              <a:solidFill>
                <a:srgbClr val="002060"/>
              </a:solidFill>
            </a:endParaRPr>
          </a:p>
        </p:txBody>
      </p:sp>
      <p:sp>
        <p:nvSpPr>
          <p:cNvPr id="15" name="Text Box 31"/>
          <p:cNvSpPr txBox="1">
            <a:spLocks noChangeArrowheads="1"/>
          </p:cNvSpPr>
          <p:nvPr/>
        </p:nvSpPr>
        <p:spPr bwMode="auto">
          <a:xfrm>
            <a:off x="-32" y="2357430"/>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Ela tenta representar um vínculo mais forte entre os objetos-todo e os objetos-parte.</a:t>
            </a:r>
          </a:p>
        </p:txBody>
      </p:sp>
      <p:sp>
        <p:nvSpPr>
          <p:cNvPr id="18" name="Text Box 31"/>
          <p:cNvSpPr txBox="1">
            <a:spLocks noChangeArrowheads="1"/>
          </p:cNvSpPr>
          <p:nvPr/>
        </p:nvSpPr>
        <p:spPr bwMode="auto">
          <a:xfrm>
            <a:off x="-32" y="3357562"/>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Procura demonstrar que os objetos-parte têm de pertencer exclusivamente ao objeto-todo com que se relaciona. </a:t>
            </a:r>
            <a:endParaRPr lang="pt-BR" b="1" dirty="0" smtClean="0">
              <a:solidFill>
                <a:srgbClr val="002060"/>
              </a:solidFill>
            </a:endParaRPr>
          </a:p>
        </p:txBody>
      </p:sp>
      <p:sp>
        <p:nvSpPr>
          <p:cNvPr id="20" name="Text Box 31"/>
          <p:cNvSpPr txBox="1">
            <a:spLocks noChangeArrowheads="1"/>
          </p:cNvSpPr>
          <p:nvPr/>
        </p:nvSpPr>
        <p:spPr bwMode="auto">
          <a:xfrm>
            <a:off x="-32" y="4345465"/>
            <a:ext cx="9144000" cy="726609"/>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Em uma composição, um objeto-parte não pode associar-se a mais de um objeto-todo.</a:t>
            </a:r>
          </a:p>
        </p:txBody>
      </p:sp>
      <p:sp>
        <p:nvSpPr>
          <p:cNvPr id="13" name="Text Box 31"/>
          <p:cNvSpPr txBox="1">
            <a:spLocks noChangeArrowheads="1"/>
          </p:cNvSpPr>
          <p:nvPr/>
        </p:nvSpPr>
        <p:spPr bwMode="auto">
          <a:xfrm>
            <a:off x="-32" y="5249368"/>
            <a:ext cx="9144000" cy="424732"/>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algn="just" eaLnBrk="1" hangingPunct="1">
              <a:lnSpc>
                <a:spcPct val="120000"/>
              </a:lnSpc>
              <a:spcBef>
                <a:spcPct val="50000"/>
              </a:spcBef>
              <a:defRPr/>
            </a:pPr>
            <a:r>
              <a:rPr lang="pt-BR" b="1" dirty="0" smtClean="0">
                <a:solidFill>
                  <a:srgbClr val="000000"/>
                </a:solidFill>
              </a:rPr>
              <a:t>Losango (preenchido). </a:t>
            </a:r>
            <a:endParaRPr lang="pt-BR" b="1" dirty="0" smtClean="0">
              <a:solidFill>
                <a:srgbClr val="00206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Composição: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0" y="1860175"/>
            <a:ext cx="6286544" cy="4997825"/>
          </a:xfrm>
          <a:prstGeom prst="rect">
            <a:avLst/>
          </a:prstGeom>
          <a:noFill/>
        </p:spPr>
      </p:pic>
      <p:sp>
        <p:nvSpPr>
          <p:cNvPr id="11" name="CaixaDeTexto 10"/>
          <p:cNvSpPr txBox="1"/>
          <p:nvPr/>
        </p:nvSpPr>
        <p:spPr>
          <a:xfrm>
            <a:off x="6357950" y="2071678"/>
            <a:ext cx="2500330" cy="3139321"/>
          </a:xfrm>
          <a:prstGeom prst="rect">
            <a:avLst/>
          </a:prstGeom>
          <a:noFill/>
        </p:spPr>
        <p:txBody>
          <a:bodyPr wrap="square" rtlCol="0">
            <a:spAutoFit/>
          </a:bodyPr>
          <a:lstStyle/>
          <a:p>
            <a:pPr>
              <a:buFont typeface="Wingdings" pitchFamily="2" charset="2"/>
              <a:buChar char="Ø"/>
            </a:pPr>
            <a:r>
              <a:rPr lang="pt-BR" dirty="0" smtClean="0"/>
              <a:t> Um único objeto da classe Revista Científica refere-se, a no mínimo, um objeto da classe edição (1..*) e cada instância  da classe Edição relaciona-se a uma única instância específica da classe Revista Científica</a:t>
            </a:r>
            <a:endParaRPr lang="pt-BR"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Especialização/Generalização: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891782"/>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Similar a associação no diagrama de Casos de Uso. </a:t>
            </a:r>
            <a:endParaRPr lang="pt-BR" b="1" dirty="0" smtClean="0">
              <a:solidFill>
                <a:srgbClr val="002060"/>
              </a:solidFill>
            </a:endParaRPr>
          </a:p>
        </p:txBody>
      </p:sp>
      <p:sp>
        <p:nvSpPr>
          <p:cNvPr id="15" name="Text Box 31"/>
          <p:cNvSpPr txBox="1">
            <a:spLocks noChangeArrowheads="1"/>
          </p:cNvSpPr>
          <p:nvPr/>
        </p:nvSpPr>
        <p:spPr bwMode="auto">
          <a:xfrm>
            <a:off x="-32" y="2528994"/>
            <a:ext cx="9144000" cy="726609"/>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Objetivo é identificar a classe mãe, chamadas </a:t>
            </a:r>
            <a:r>
              <a:rPr lang="pt-BR" b="1" dirty="0" smtClean="0">
                <a:solidFill>
                  <a:srgbClr val="002060"/>
                </a:solidFill>
              </a:rPr>
              <a:t>gerais, </a:t>
            </a:r>
            <a:r>
              <a:rPr lang="pt-BR" b="1" dirty="0" smtClean="0">
                <a:solidFill>
                  <a:srgbClr val="002060"/>
                </a:solidFill>
              </a:rPr>
              <a:t>e </a:t>
            </a:r>
            <a:r>
              <a:rPr lang="pt-BR" b="1" dirty="0" smtClean="0">
                <a:solidFill>
                  <a:srgbClr val="002060"/>
                </a:solidFill>
              </a:rPr>
              <a:t>as classes </a:t>
            </a:r>
            <a:r>
              <a:rPr lang="pt-BR" b="1" dirty="0" smtClean="0">
                <a:solidFill>
                  <a:srgbClr val="002060"/>
                </a:solidFill>
              </a:rPr>
              <a:t>filhas, chamadas especializadas.</a:t>
            </a:r>
          </a:p>
        </p:txBody>
      </p:sp>
      <p:sp>
        <p:nvSpPr>
          <p:cNvPr id="18" name="Text Box 31"/>
          <p:cNvSpPr txBox="1">
            <a:spLocks noChangeArrowheads="1"/>
          </p:cNvSpPr>
          <p:nvPr/>
        </p:nvSpPr>
        <p:spPr bwMode="auto">
          <a:xfrm>
            <a:off x="-32" y="3606294"/>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algn="just" eaLnBrk="1" hangingPunct="1">
              <a:lnSpc>
                <a:spcPct val="120000"/>
              </a:lnSpc>
              <a:spcBef>
                <a:spcPct val="50000"/>
              </a:spcBef>
              <a:defRPr/>
            </a:pPr>
            <a:r>
              <a:rPr lang="pt-BR" b="1" dirty="0" smtClean="0">
                <a:solidFill>
                  <a:srgbClr val="000000"/>
                </a:solidFill>
              </a:rPr>
              <a:t>Classes com características semelhantes. </a:t>
            </a:r>
            <a:endParaRPr lang="pt-BR" b="1" dirty="0" smtClean="0">
              <a:solidFill>
                <a:srgbClr val="002060"/>
              </a:solidFill>
            </a:endParaRPr>
          </a:p>
        </p:txBody>
      </p:sp>
      <p:sp>
        <p:nvSpPr>
          <p:cNvPr id="20" name="Text Box 31"/>
          <p:cNvSpPr txBox="1">
            <a:spLocks noChangeArrowheads="1"/>
          </p:cNvSpPr>
          <p:nvPr/>
        </p:nvSpPr>
        <p:spPr bwMode="auto">
          <a:xfrm>
            <a:off x="-32" y="4320674"/>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O símbolo é o mesmo utilizado no diagrama de casos de uso.</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Especialização/Generalização: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pic>
        <p:nvPicPr>
          <p:cNvPr id="2051" name="Picture 3"/>
          <p:cNvPicPr>
            <a:picLocks noChangeAspect="1" noChangeArrowheads="1"/>
          </p:cNvPicPr>
          <p:nvPr/>
        </p:nvPicPr>
        <p:blipFill>
          <a:blip r:embed="rId3"/>
          <a:srcRect/>
          <a:stretch>
            <a:fillRect/>
          </a:stretch>
        </p:blipFill>
        <p:spPr bwMode="auto">
          <a:xfrm>
            <a:off x="1394030" y="1857340"/>
            <a:ext cx="5463970" cy="5000660"/>
          </a:xfrm>
          <a:prstGeom prst="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Dependência:</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891782"/>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Este relacionamento identifica um certo grau de dependência de uma classe em relação a outra. </a:t>
            </a:r>
            <a:endParaRPr lang="pt-BR" b="1" dirty="0" smtClean="0">
              <a:solidFill>
                <a:srgbClr val="002060"/>
              </a:solidFill>
            </a:endParaRPr>
          </a:p>
        </p:txBody>
      </p:sp>
      <p:sp>
        <p:nvSpPr>
          <p:cNvPr id="15" name="Text Box 31"/>
          <p:cNvSpPr txBox="1">
            <a:spLocks noChangeArrowheads="1"/>
          </p:cNvSpPr>
          <p:nvPr/>
        </p:nvSpPr>
        <p:spPr bwMode="auto">
          <a:xfrm>
            <a:off x="-32" y="2886184"/>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Sempre que ocorrer uma mudança na classe da qual uma outra depende, esta deverá também sofrer mudança.</a:t>
            </a:r>
          </a:p>
        </p:txBody>
      </p:sp>
      <p:sp>
        <p:nvSpPr>
          <p:cNvPr id="18" name="Text Box 31"/>
          <p:cNvSpPr txBox="1">
            <a:spLocks noChangeArrowheads="1"/>
          </p:cNvSpPr>
          <p:nvPr/>
        </p:nvSpPr>
        <p:spPr bwMode="auto">
          <a:xfrm>
            <a:off x="-32" y="3820608"/>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algn="just" eaLnBrk="1" hangingPunct="1">
              <a:lnSpc>
                <a:spcPct val="120000"/>
              </a:lnSpc>
              <a:spcBef>
                <a:spcPct val="50000"/>
              </a:spcBef>
              <a:defRPr/>
            </a:pPr>
            <a:r>
              <a:rPr lang="pt-BR" b="1" dirty="0" smtClean="0">
                <a:solidFill>
                  <a:srgbClr val="000000"/>
                </a:solidFill>
              </a:rPr>
              <a:t>O relacionamento é representado por uma reta tracejada contendo uma seta entre duas classes.</a:t>
            </a:r>
            <a:endParaRPr lang="pt-BR" b="1" dirty="0" smtClean="0">
              <a:solidFill>
                <a:srgbClr val="002060"/>
              </a:solidFill>
            </a:endParaRPr>
          </a:p>
        </p:txBody>
      </p:sp>
      <p:pic>
        <p:nvPicPr>
          <p:cNvPr id="3075" name="Picture 3"/>
          <p:cNvPicPr>
            <a:picLocks noChangeAspect="1" noChangeArrowheads="1"/>
          </p:cNvPicPr>
          <p:nvPr/>
        </p:nvPicPr>
        <p:blipFill>
          <a:blip r:embed="rId3"/>
          <a:srcRect/>
          <a:stretch>
            <a:fillRect/>
          </a:stretch>
        </p:blipFill>
        <p:spPr bwMode="auto">
          <a:xfrm>
            <a:off x="571472" y="4714884"/>
            <a:ext cx="8280400" cy="1635125"/>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Objetivos:</a:t>
            </a:r>
            <a:endParaRPr lang="pt-BR" sz="2800" b="1" dirty="0">
              <a:solidFill>
                <a:schemeClr val="bg1"/>
              </a:solidFill>
            </a:endParaRPr>
          </a:p>
        </p:txBody>
      </p:sp>
      <p:sp>
        <p:nvSpPr>
          <p:cNvPr id="18" name="Text Box 31"/>
          <p:cNvSpPr txBox="1">
            <a:spLocks noChangeArrowheads="1"/>
          </p:cNvSpPr>
          <p:nvPr/>
        </p:nvSpPr>
        <p:spPr bwMode="auto">
          <a:xfrm>
            <a:off x="0" y="1928802"/>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Permitir a visualização das classes quem comporão o sistema.</a:t>
            </a:r>
            <a:endParaRPr lang="pt-BR" b="1" dirty="0">
              <a:solidFill>
                <a:srgbClr val="000000"/>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23" name="Text Box 33"/>
          <p:cNvSpPr txBox="1">
            <a:spLocks noChangeArrowheads="1"/>
          </p:cNvSpPr>
          <p:nvPr/>
        </p:nvSpPr>
        <p:spPr bwMode="auto">
          <a:xfrm>
            <a:off x="0" y="2743308"/>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pt-BR" sz="1800" b="1" i="0" u="none" strike="noStrike" kern="1200" cap="none" spc="0" normalizeH="0" baseline="0" noProof="0" dirty="0" smtClean="0">
                <a:ln>
                  <a:noFill/>
                </a:ln>
                <a:solidFill>
                  <a:srgbClr val="FF0000"/>
                </a:solidFill>
                <a:effectLst/>
                <a:uLnTx/>
                <a:uFillTx/>
                <a:ea typeface="+mn-ea"/>
                <a:cs typeface="+mn-cs"/>
              </a:rPr>
              <a:t>Demonstrar como as</a:t>
            </a:r>
            <a:r>
              <a:rPr kumimoji="0" lang="pt-BR" sz="1800" b="1" i="0" u="none" strike="noStrike" kern="1200" cap="none" spc="0" normalizeH="0" noProof="0" dirty="0" smtClean="0">
                <a:ln>
                  <a:noFill/>
                </a:ln>
                <a:solidFill>
                  <a:srgbClr val="FF0000"/>
                </a:solidFill>
                <a:effectLst/>
                <a:uLnTx/>
                <a:uFillTx/>
                <a:ea typeface="+mn-ea"/>
                <a:cs typeface="+mn-cs"/>
              </a:rPr>
              <a:t> classes do diagrama se relacionam, complementam e transmite informações entre si.</a:t>
            </a:r>
            <a:endParaRPr kumimoji="0" lang="pt-BR" sz="1800" b="1" i="0" u="none" strike="noStrike" kern="1200" cap="none" spc="0" normalizeH="0" baseline="0" noProof="0" dirty="0">
              <a:ln>
                <a:noFill/>
              </a:ln>
              <a:solidFill>
                <a:srgbClr val="FF0000"/>
              </a:solidFill>
              <a:effectLst/>
              <a:uLnTx/>
              <a:uFillTx/>
              <a:ea typeface="+mn-ea"/>
              <a:cs typeface="+mn-cs"/>
            </a:endParaRPr>
          </a:p>
        </p:txBody>
      </p:sp>
      <p:sp>
        <p:nvSpPr>
          <p:cNvPr id="24" name="Text Box 31"/>
          <p:cNvSpPr txBox="1">
            <a:spLocks noChangeArrowheads="1"/>
          </p:cNvSpPr>
          <p:nvPr/>
        </p:nvSpPr>
        <p:spPr bwMode="auto">
          <a:xfrm>
            <a:off x="-32" y="3892046"/>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Mostrar uma visão estática de como as classes estão organizadas.</a:t>
            </a:r>
            <a:endParaRPr lang="pt-BR" b="1" dirty="0">
              <a:solidFill>
                <a:srgbClr val="000000"/>
              </a:solidFill>
            </a:endParaRPr>
          </a:p>
        </p:txBody>
      </p:sp>
      <p:sp>
        <p:nvSpPr>
          <p:cNvPr id="13" name="Text Box 33"/>
          <p:cNvSpPr txBox="1">
            <a:spLocks noChangeArrowheads="1"/>
          </p:cNvSpPr>
          <p:nvPr/>
        </p:nvSpPr>
        <p:spPr bwMode="auto">
          <a:xfrm>
            <a:off x="-32" y="4600696"/>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pt-BR" sz="1800" b="1" i="0" u="none" strike="noStrike" kern="1200" cap="none" spc="0" normalizeH="0" baseline="0" noProof="0" dirty="0" smtClean="0">
                <a:ln>
                  <a:noFill/>
                </a:ln>
                <a:solidFill>
                  <a:srgbClr val="FF0000"/>
                </a:solidFill>
                <a:effectLst/>
                <a:uLnTx/>
                <a:uFillTx/>
                <a:ea typeface="+mn-ea"/>
                <a:cs typeface="+mn-cs"/>
              </a:rPr>
              <a:t>Servir como base para a construção da maioria</a:t>
            </a:r>
            <a:r>
              <a:rPr kumimoji="0" lang="pt-BR" sz="1800" b="1" i="0" u="none" strike="noStrike" kern="1200" cap="none" spc="0" normalizeH="0" noProof="0" dirty="0" smtClean="0">
                <a:ln>
                  <a:noFill/>
                </a:ln>
                <a:solidFill>
                  <a:srgbClr val="FF0000"/>
                </a:solidFill>
                <a:effectLst/>
                <a:uLnTx/>
                <a:uFillTx/>
                <a:ea typeface="+mn-ea"/>
                <a:cs typeface="+mn-cs"/>
              </a:rPr>
              <a:t> dos outros diagramas da UML.</a:t>
            </a:r>
            <a:endParaRPr kumimoji="0" lang="pt-BR" sz="1800" b="1" i="0" u="none" strike="noStrike" kern="1200" cap="none" spc="0" normalizeH="0" baseline="0" noProof="0" dirty="0">
              <a:ln>
                <a:noFill/>
              </a:ln>
              <a:solidFill>
                <a:srgbClr val="FF0000"/>
              </a:solidFill>
              <a:effectLst/>
              <a:uLnTx/>
              <a:uFillTx/>
              <a:ea typeface="+mn-ea"/>
              <a:cs typeface="+mn-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Realização:</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1891782"/>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É um tipo de relacionamento que mistura características dos relacionamentos de generalização e dependência. </a:t>
            </a:r>
            <a:endParaRPr lang="pt-BR" b="1" dirty="0" smtClean="0">
              <a:solidFill>
                <a:srgbClr val="002060"/>
              </a:solidFill>
            </a:endParaRPr>
          </a:p>
        </p:txBody>
      </p:sp>
      <p:sp>
        <p:nvSpPr>
          <p:cNvPr id="15" name="Text Box 31"/>
          <p:cNvSpPr txBox="1">
            <a:spLocks noChangeArrowheads="1"/>
          </p:cNvSpPr>
          <p:nvPr/>
        </p:nvSpPr>
        <p:spPr bwMode="auto">
          <a:xfrm>
            <a:off x="-32" y="2714620"/>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É usada para identificar classes responsáveis por executar funções para classes que representam interfaces.</a:t>
            </a:r>
          </a:p>
        </p:txBody>
      </p:sp>
      <p:sp>
        <p:nvSpPr>
          <p:cNvPr id="18" name="Text Box 31"/>
          <p:cNvSpPr txBox="1">
            <a:spLocks noChangeArrowheads="1"/>
          </p:cNvSpPr>
          <p:nvPr/>
        </p:nvSpPr>
        <p:spPr bwMode="auto">
          <a:xfrm>
            <a:off x="-32" y="3500438"/>
            <a:ext cx="9144000" cy="1892826"/>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algn="just" eaLnBrk="1" hangingPunct="1">
              <a:lnSpc>
                <a:spcPct val="120000"/>
              </a:lnSpc>
              <a:spcBef>
                <a:spcPct val="50000"/>
              </a:spcBef>
              <a:defRPr/>
            </a:pPr>
            <a:r>
              <a:rPr lang="pt-BR" b="1" dirty="0" smtClean="0">
                <a:solidFill>
                  <a:srgbClr val="000000"/>
                </a:solidFill>
              </a:rPr>
              <a:t>Este tipo de relacionamento herda o comportamento de uma classe e não sua estrutura.</a:t>
            </a:r>
          </a:p>
          <a:p>
            <a:pPr algn="just" eaLnBrk="1" hangingPunct="1">
              <a:lnSpc>
                <a:spcPct val="120000"/>
              </a:lnSpc>
              <a:spcBef>
                <a:spcPct val="50000"/>
              </a:spcBef>
              <a:defRPr/>
            </a:pPr>
            <a:r>
              <a:rPr lang="pt-BR" b="1" dirty="0" smtClean="0">
                <a:solidFill>
                  <a:srgbClr val="000000"/>
                </a:solidFill>
              </a:rPr>
              <a:t>Representado por uma seta tracejada, vazia, que aponta para a classe que tem uma mais funções que devem ser realizadas por outra, e na outra extremidade a classe que realiza tais funções.</a:t>
            </a:r>
            <a:endParaRPr lang="pt-BR" b="1" dirty="0" smtClean="0">
              <a:solidFill>
                <a:srgbClr val="002060"/>
              </a:solidFill>
            </a:endParaRPr>
          </a:p>
        </p:txBody>
      </p:sp>
      <p:pic>
        <p:nvPicPr>
          <p:cNvPr id="1027" name="Picture 3"/>
          <p:cNvPicPr>
            <a:picLocks noChangeAspect="1" noChangeArrowheads="1"/>
          </p:cNvPicPr>
          <p:nvPr/>
        </p:nvPicPr>
        <p:blipFill>
          <a:blip r:embed="rId3"/>
          <a:srcRect/>
          <a:stretch>
            <a:fillRect/>
          </a:stretch>
        </p:blipFill>
        <p:spPr bwMode="auto">
          <a:xfrm>
            <a:off x="403335" y="5553802"/>
            <a:ext cx="8424862" cy="1304198"/>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14290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Classe Associativa:</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2202325"/>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Produzidas quando da ocorrência de associações que possuem multiplicidade muitos (*) em todas as suas extremidades.</a:t>
            </a:r>
          </a:p>
        </p:txBody>
      </p:sp>
      <p:sp>
        <p:nvSpPr>
          <p:cNvPr id="15" name="Text Box 31"/>
          <p:cNvSpPr txBox="1">
            <a:spLocks noChangeArrowheads="1"/>
          </p:cNvSpPr>
          <p:nvPr/>
        </p:nvSpPr>
        <p:spPr bwMode="auto">
          <a:xfrm>
            <a:off x="-32" y="3071810"/>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Classe para armazenar os atributos relacionados a associação, mas que não podem ser armazenados por nenhuma das classes envolvidas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071546"/>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Classe Associativa:</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8" name="Text Box 31"/>
          <p:cNvSpPr txBox="1">
            <a:spLocks noChangeArrowheads="1"/>
          </p:cNvSpPr>
          <p:nvPr/>
        </p:nvSpPr>
        <p:spPr bwMode="auto">
          <a:xfrm>
            <a:off x="-32" y="1748906"/>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Um autor pode escrever muitos artigos e um artigo pode ser escrito por muitos atores. Onde armazenar esta informação?</a:t>
            </a:r>
          </a:p>
        </p:txBody>
      </p:sp>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641" y="2996952"/>
            <a:ext cx="6530117"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071546"/>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Classe Associativa:</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pic>
        <p:nvPicPr>
          <p:cNvPr id="2051" name="Picture 3"/>
          <p:cNvPicPr>
            <a:picLocks noChangeAspect="1" noChangeArrowheads="1"/>
          </p:cNvPicPr>
          <p:nvPr/>
        </p:nvPicPr>
        <p:blipFill>
          <a:blip r:embed="rId3"/>
          <a:srcRect/>
          <a:stretch>
            <a:fillRect/>
          </a:stretch>
        </p:blipFill>
        <p:spPr bwMode="auto">
          <a:xfrm>
            <a:off x="357158" y="2343173"/>
            <a:ext cx="8424863" cy="4443413"/>
          </a:xfrm>
          <a:prstGeom prst="rect">
            <a:avLst/>
          </a:prstGeom>
          <a:noFill/>
        </p:spPr>
      </p:pic>
      <p:sp>
        <p:nvSpPr>
          <p:cNvPr id="8" name="Text Box 31"/>
          <p:cNvSpPr txBox="1">
            <a:spLocks noChangeArrowheads="1"/>
          </p:cNvSpPr>
          <p:nvPr/>
        </p:nvSpPr>
        <p:spPr bwMode="auto">
          <a:xfrm>
            <a:off x="-32" y="1748906"/>
            <a:ext cx="9144000" cy="424732"/>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2060"/>
                </a:solidFill>
              </a:rPr>
              <a:t>Onde armazenar esta informação?</a:t>
            </a:r>
          </a:p>
        </p:txBody>
      </p:sp>
      <p:pic>
        <p:nvPicPr>
          <p:cNvPr id="5123" name="Picture 3"/>
          <p:cNvPicPr>
            <a:picLocks noChangeAspect="1" noChangeArrowheads="1"/>
          </p:cNvPicPr>
          <p:nvPr/>
        </p:nvPicPr>
        <p:blipFill>
          <a:blip r:embed="rId4"/>
          <a:srcRect/>
          <a:stretch>
            <a:fillRect/>
          </a:stretch>
        </p:blipFill>
        <p:spPr bwMode="auto">
          <a:xfrm>
            <a:off x="7286644" y="3213228"/>
            <a:ext cx="642942" cy="328032"/>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1214414" y="2857497"/>
            <a:ext cx="857256" cy="285752"/>
          </a:xfrm>
          <a:prstGeom prst="rect">
            <a:avLst/>
          </a:prstGeom>
          <a:noFill/>
          <a:ln w="9525">
            <a:noFill/>
            <a:miter lim="800000"/>
            <a:headEnd/>
            <a:tailEnd/>
          </a:ln>
          <a:effectLst/>
        </p:spPr>
      </p:pic>
      <p:pic>
        <p:nvPicPr>
          <p:cNvPr id="5125" name="Picture 5"/>
          <p:cNvPicPr>
            <a:picLocks noChangeAspect="1" noChangeArrowheads="1"/>
          </p:cNvPicPr>
          <p:nvPr/>
        </p:nvPicPr>
        <p:blipFill>
          <a:blip r:embed="rId6"/>
          <a:srcRect/>
          <a:stretch>
            <a:fillRect/>
          </a:stretch>
        </p:blipFill>
        <p:spPr bwMode="auto">
          <a:xfrm>
            <a:off x="4429124" y="5429263"/>
            <a:ext cx="857256" cy="357191"/>
          </a:xfrm>
          <a:prstGeom prst="rect">
            <a:avLst/>
          </a:prstGeom>
          <a:noFill/>
          <a:ln w="9525">
            <a:noFill/>
            <a:miter lim="800000"/>
            <a:headEnd/>
            <a:tailEnd/>
          </a:ln>
          <a:effectLst/>
        </p:spPr>
      </p:pic>
      <p:pic>
        <p:nvPicPr>
          <p:cNvPr id="5126" name="Picture 6"/>
          <p:cNvPicPr>
            <a:picLocks noChangeAspect="1" noChangeArrowheads="1"/>
          </p:cNvPicPr>
          <p:nvPr/>
        </p:nvPicPr>
        <p:blipFill>
          <a:blip r:embed="rId7"/>
          <a:srcRect/>
          <a:stretch>
            <a:fillRect/>
          </a:stretch>
        </p:blipFill>
        <p:spPr bwMode="auto">
          <a:xfrm>
            <a:off x="4500562" y="5786454"/>
            <a:ext cx="500066" cy="203152"/>
          </a:xfrm>
          <a:prstGeom prst="rect">
            <a:avLst/>
          </a:prstGeom>
          <a:noFill/>
          <a:ln w="9525">
            <a:noFill/>
            <a:miter lim="800000"/>
            <a:headEnd/>
            <a:tailEnd/>
          </a:ln>
          <a:effectLst/>
        </p:spPr>
      </p:pic>
      <p:pic>
        <p:nvPicPr>
          <p:cNvPr id="5127" name="Picture 7"/>
          <p:cNvPicPr>
            <a:picLocks noChangeAspect="1" noChangeArrowheads="1"/>
          </p:cNvPicPr>
          <p:nvPr/>
        </p:nvPicPr>
        <p:blipFill>
          <a:blip r:embed="rId8"/>
          <a:srcRect/>
          <a:stretch>
            <a:fillRect/>
          </a:stretch>
        </p:blipFill>
        <p:spPr bwMode="auto">
          <a:xfrm>
            <a:off x="4214810" y="5214950"/>
            <a:ext cx="1285884" cy="1419225"/>
          </a:xfrm>
          <a:prstGeom prst="rect">
            <a:avLst/>
          </a:prstGeom>
          <a:noFill/>
          <a:ln w="9525">
            <a:noFill/>
            <a:miter lim="800000"/>
            <a:headEnd/>
            <a:tailEnd/>
          </a:ln>
          <a:effectLst/>
        </p:spPr>
      </p:pic>
      <p:sp>
        <p:nvSpPr>
          <p:cNvPr id="2" name="Retângulo 1"/>
          <p:cNvSpPr/>
          <p:nvPr/>
        </p:nvSpPr>
        <p:spPr bwMode="auto">
          <a:xfrm>
            <a:off x="4158539" y="3662856"/>
            <a:ext cx="1071570" cy="4320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dirty="0" smtClean="0">
                <a:ln>
                  <a:noFill/>
                </a:ln>
                <a:solidFill>
                  <a:schemeClr val="tx1"/>
                </a:solidFill>
                <a:effectLst/>
                <a:latin typeface="Arial" charset="0"/>
              </a:rPr>
              <a:t>    Atuar</a:t>
            </a:r>
          </a:p>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59791490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Classe Associativa:</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1" name="Text Box 31"/>
          <p:cNvSpPr txBox="1">
            <a:spLocks noChangeArrowheads="1"/>
          </p:cNvSpPr>
          <p:nvPr/>
        </p:nvSpPr>
        <p:spPr bwMode="auto">
          <a:xfrm>
            <a:off x="0" y="2202325"/>
            <a:ext cx="9144000" cy="3637919"/>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buFont typeface="Wingdings" pitchFamily="2" charset="2"/>
              <a:buChar char="Ø"/>
              <a:defRPr/>
            </a:pPr>
            <a:r>
              <a:rPr lang="pt-BR" b="1" dirty="0" smtClean="0">
                <a:solidFill>
                  <a:srgbClr val="000000"/>
                </a:solidFill>
              </a:rPr>
              <a:t>Neste caso, uma instância da classe ator pode se relacionar com muitas instâncias da classe Filme, e uma instância da classe Filme pode se relacionar com muitas instâncias da classe Ator.</a:t>
            </a:r>
          </a:p>
          <a:p>
            <a:pPr lvl="1" algn="just" eaLnBrk="1" hangingPunct="1">
              <a:lnSpc>
                <a:spcPct val="120000"/>
              </a:lnSpc>
              <a:spcBef>
                <a:spcPct val="50000"/>
              </a:spcBef>
              <a:buFont typeface="Wingdings" pitchFamily="2" charset="2"/>
              <a:buChar char="Ø"/>
              <a:defRPr/>
            </a:pPr>
            <a:r>
              <a:rPr lang="pt-BR" b="1" dirty="0" smtClean="0">
                <a:solidFill>
                  <a:srgbClr val="000000"/>
                </a:solidFill>
              </a:rPr>
              <a:t>Ocorre a necessidade de saber qual o papel de cada ator em um determinado Filme, mas como armazenar tal informação?</a:t>
            </a:r>
          </a:p>
          <a:p>
            <a:pPr lvl="2" algn="just" eaLnBrk="1" hangingPunct="1">
              <a:lnSpc>
                <a:spcPct val="120000"/>
              </a:lnSpc>
              <a:spcBef>
                <a:spcPct val="50000"/>
              </a:spcBef>
              <a:buFont typeface="Wingdings" pitchFamily="2" charset="2"/>
              <a:buChar char="Ø"/>
              <a:defRPr/>
            </a:pPr>
            <a:r>
              <a:rPr lang="pt-BR" b="1" dirty="0" smtClean="0">
                <a:solidFill>
                  <a:srgbClr val="000000"/>
                </a:solidFill>
              </a:rPr>
              <a:t> É criada uma classe associativa para armazenar tais informações</a:t>
            </a:r>
          </a:p>
          <a:p>
            <a:pPr lvl="2" algn="just" eaLnBrk="1" hangingPunct="1">
              <a:lnSpc>
                <a:spcPct val="120000"/>
              </a:lnSpc>
              <a:spcBef>
                <a:spcPct val="50000"/>
              </a:spcBef>
              <a:buFont typeface="Wingdings" pitchFamily="2" charset="2"/>
              <a:buChar char="Ø"/>
              <a:defRPr/>
            </a:pPr>
            <a:r>
              <a:rPr lang="pt-BR" b="1" dirty="0" smtClean="0">
                <a:solidFill>
                  <a:srgbClr val="000000"/>
                </a:solidFill>
              </a:rPr>
              <a:t>Neste caso não há como determinar o número de atores que atuará em um filme e seus respectivos papéis</a:t>
            </a:r>
          </a:p>
          <a:p>
            <a:pPr lvl="0" algn="just" eaLnBrk="1" hangingPunct="1">
              <a:lnSpc>
                <a:spcPct val="120000"/>
              </a:lnSpc>
              <a:spcBef>
                <a:spcPct val="50000"/>
              </a:spcBef>
              <a:defRPr/>
            </a:pPr>
            <a:r>
              <a:rPr lang="pt-BR" b="1" dirty="0" smtClean="0">
                <a:solidFill>
                  <a:srgbClr val="000000"/>
                </a:solidFill>
              </a:rPr>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pt-BR" smtClean="0"/>
              <a:t>Categoria de objetos</a:t>
            </a:r>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628775"/>
            <a:ext cx="18034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CaixaDeTexto 4"/>
          <p:cNvSpPr txBox="1">
            <a:spLocks noChangeArrowheads="1"/>
          </p:cNvSpPr>
          <p:nvPr/>
        </p:nvSpPr>
        <p:spPr bwMode="auto">
          <a:xfrm>
            <a:off x="2700338" y="2133600"/>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pt-BR"/>
              <a:t>Objeto interface</a:t>
            </a:r>
          </a:p>
        </p:txBody>
      </p:sp>
      <p:sp>
        <p:nvSpPr>
          <p:cNvPr id="12293" name="CaixaDeTexto 5"/>
          <p:cNvSpPr txBox="1">
            <a:spLocks noChangeArrowheads="1"/>
          </p:cNvSpPr>
          <p:nvPr/>
        </p:nvSpPr>
        <p:spPr bwMode="auto">
          <a:xfrm>
            <a:off x="2627313" y="3500438"/>
            <a:ext cx="171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pt-BR"/>
              <a:t>Objeto entidade</a:t>
            </a:r>
          </a:p>
        </p:txBody>
      </p:sp>
      <p:sp>
        <p:nvSpPr>
          <p:cNvPr id="12294" name="CaixaDeTexto 6"/>
          <p:cNvSpPr txBox="1">
            <a:spLocks noChangeArrowheads="1"/>
          </p:cNvSpPr>
          <p:nvPr/>
        </p:nvSpPr>
        <p:spPr bwMode="auto">
          <a:xfrm>
            <a:off x="2627313" y="4797425"/>
            <a:ext cx="2005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pt-BR"/>
              <a:t>Objeto Controlador</a:t>
            </a:r>
          </a:p>
        </p:txBody>
      </p:sp>
    </p:spTree>
    <p:extLst>
      <p:ext uri="{BB962C8B-B14F-4D97-AF65-F5344CB8AC3E}">
        <p14:creationId xmlns:p14="http://schemas.microsoft.com/office/powerpoint/2010/main" val="3398443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071546"/>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Portas</a:t>
            </a:r>
            <a:endParaRPr lang="pt-BR" sz="2800" b="1" dirty="0">
              <a:solidFill>
                <a:schemeClr val="bg1"/>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8" name="Text Box 31"/>
          <p:cNvSpPr txBox="1">
            <a:spLocks noChangeArrowheads="1"/>
          </p:cNvSpPr>
          <p:nvPr/>
        </p:nvSpPr>
        <p:spPr bwMode="auto">
          <a:xfrm>
            <a:off x="-32" y="1748906"/>
            <a:ext cx="9144000" cy="2834622"/>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buFont typeface="Wingdings" pitchFamily="2" charset="2"/>
              <a:buChar char="Ø"/>
              <a:defRPr/>
            </a:pPr>
            <a:r>
              <a:rPr lang="pt-BR" b="1" dirty="0" smtClean="0">
                <a:solidFill>
                  <a:srgbClr val="002060"/>
                </a:solidFill>
              </a:rPr>
              <a:t>Uma porta é uma característica estrutural de um classificador que especifica uma interação distinta entre o seu classificador e seu ambiente ou entre o classificador (em termos de comportamento) e suas partes internas</a:t>
            </a:r>
          </a:p>
          <a:p>
            <a:pPr lvl="1" algn="just" eaLnBrk="1" hangingPunct="1">
              <a:lnSpc>
                <a:spcPct val="120000"/>
              </a:lnSpc>
              <a:spcBef>
                <a:spcPct val="50000"/>
              </a:spcBef>
              <a:buFont typeface="Wingdings" pitchFamily="2" charset="2"/>
              <a:buChar char="Ø"/>
              <a:defRPr/>
            </a:pPr>
            <a:r>
              <a:rPr lang="pt-BR" b="1" dirty="0" smtClean="0">
                <a:solidFill>
                  <a:srgbClr val="002060"/>
                </a:solidFill>
              </a:rPr>
              <a:t>Uma porta pode especificar os serviços que o classificador fornece para seu ambiente, bem como, os serviços que o mesmo espera do ambiente</a:t>
            </a:r>
          </a:p>
          <a:p>
            <a:pPr lvl="1" algn="just" eaLnBrk="1" hangingPunct="1">
              <a:lnSpc>
                <a:spcPct val="120000"/>
              </a:lnSpc>
              <a:spcBef>
                <a:spcPct val="50000"/>
              </a:spcBef>
              <a:buFont typeface="Wingdings" pitchFamily="2" charset="2"/>
              <a:buChar char="Ø"/>
              <a:defRPr/>
            </a:pPr>
            <a:r>
              <a:rPr lang="pt-BR" b="1" dirty="0" smtClean="0">
                <a:solidFill>
                  <a:srgbClr val="002060"/>
                </a:solidFill>
              </a:rPr>
              <a:t>Uma porta é um ponto de comunicação</a:t>
            </a:r>
          </a:p>
          <a:p>
            <a:pPr lvl="0" algn="just" eaLnBrk="1" hangingPunct="1">
              <a:lnSpc>
                <a:spcPct val="120000"/>
              </a:lnSpc>
              <a:spcBef>
                <a:spcPct val="50000"/>
              </a:spcBef>
              <a:defRPr/>
            </a:pPr>
            <a:r>
              <a:rPr lang="pt-BR" b="1" dirty="0" smtClean="0">
                <a:solidFill>
                  <a:srgbClr val="002060"/>
                </a:solidFill>
              </a:rPr>
              <a:t>	</a:t>
            </a:r>
          </a:p>
        </p:txBody>
      </p:sp>
      <p:pic>
        <p:nvPicPr>
          <p:cNvPr id="6146" name="Picture 2"/>
          <p:cNvPicPr>
            <a:picLocks noChangeAspect="1" noChangeArrowheads="1"/>
          </p:cNvPicPr>
          <p:nvPr/>
        </p:nvPicPr>
        <p:blipFill>
          <a:blip r:embed="rId3"/>
          <a:srcRect/>
          <a:stretch>
            <a:fillRect/>
          </a:stretch>
        </p:blipFill>
        <p:spPr bwMode="auto">
          <a:xfrm>
            <a:off x="2285984" y="4357694"/>
            <a:ext cx="3286148" cy="250030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9" name="Rectangle 3"/>
          <p:cNvSpPr>
            <a:spLocks noChangeArrowheads="1"/>
          </p:cNvSpPr>
          <p:nvPr/>
        </p:nvSpPr>
        <p:spPr bwMode="auto">
          <a:xfrm>
            <a:off x="32" y="4000504"/>
            <a:ext cx="9143968" cy="2143140"/>
          </a:xfrm>
          <a:prstGeom prst="rect">
            <a:avLst/>
          </a:prstGeom>
          <a:solidFill>
            <a:schemeClr val="tx2"/>
          </a:solidFill>
          <a:ln w="9525">
            <a:noFill/>
            <a:miter lim="800000"/>
            <a:headEnd/>
            <a:tailEnd/>
          </a:ln>
          <a:effectLst/>
        </p:spPr>
        <p:txBody>
          <a:bodyPr wrap="none" anchor="ctr"/>
          <a:lstStyle/>
          <a:p>
            <a:r>
              <a:rPr lang="pt-BR" sz="2400" dirty="0" smtClean="0"/>
              <a:t>Sistema Bancário</a:t>
            </a:r>
          </a:p>
          <a:p>
            <a:r>
              <a:rPr lang="pt-BR" sz="2400" dirty="0" smtClean="0"/>
              <a:t>Sistema </a:t>
            </a:r>
            <a:r>
              <a:rPr lang="pt-BR" sz="2400" dirty="0"/>
              <a:t>de </a:t>
            </a:r>
            <a:r>
              <a:rPr lang="pt-BR" sz="2400" dirty="0" smtClean="0"/>
              <a:t>Vídeo locadora</a:t>
            </a:r>
          </a:p>
          <a:p>
            <a:r>
              <a:rPr lang="pt-BR" sz="2400" dirty="0" smtClean="0"/>
              <a:t>Sistema  de Controle de Cinema</a:t>
            </a:r>
          </a:p>
          <a:p>
            <a:r>
              <a:rPr lang="pt-BR" sz="2400" dirty="0" smtClean="0"/>
              <a:t>Sistema de Telefone Celular</a:t>
            </a:r>
          </a:p>
          <a:p>
            <a:r>
              <a:rPr lang="pt-BR" sz="2400" dirty="0" smtClean="0"/>
              <a:t>Sistema </a:t>
            </a:r>
            <a:r>
              <a:rPr lang="pt-BR" sz="2400" dirty="0"/>
              <a:t>de </a:t>
            </a:r>
            <a:r>
              <a:rPr lang="pt-BR" sz="2400" dirty="0" smtClean="0"/>
              <a:t>Cursos </a:t>
            </a:r>
            <a:r>
              <a:rPr lang="pt-BR" sz="2400"/>
              <a:t>de </a:t>
            </a:r>
            <a:r>
              <a:rPr lang="pt-BR" sz="2400" smtClean="0"/>
              <a:t>informática</a:t>
            </a:r>
            <a:endParaRPr lang="pt-BR" sz="2400" dirty="0" smtClean="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pic>
        <p:nvPicPr>
          <p:cNvPr id="17" name="Picture 6" descr="Unified Modeling Language"/>
          <p:cNvPicPr>
            <a:picLocks noChangeAspect="1" noChangeArrowheads="1"/>
          </p:cNvPicPr>
          <p:nvPr/>
        </p:nvPicPr>
        <p:blipFill>
          <a:blip r:embed="rId2"/>
          <a:srcRect/>
          <a:stretch>
            <a:fillRect/>
          </a:stretch>
        </p:blipFill>
        <p:spPr bwMode="auto">
          <a:xfrm>
            <a:off x="2971800" y="1111254"/>
            <a:ext cx="3810000" cy="2889250"/>
          </a:xfrm>
          <a:prstGeom prst="rect">
            <a:avLst/>
          </a:prstGeom>
          <a:noFill/>
        </p:spPr>
      </p:pic>
      <p:sp>
        <p:nvSpPr>
          <p:cNvPr id="23" name="Rectangle 3"/>
          <p:cNvSpPr>
            <a:spLocks noChangeArrowheads="1"/>
          </p:cNvSpPr>
          <p:nvPr/>
        </p:nvSpPr>
        <p:spPr bwMode="auto">
          <a:xfrm>
            <a:off x="32" y="-24"/>
            <a:ext cx="9143968" cy="785818"/>
          </a:xfrm>
          <a:prstGeom prst="rect">
            <a:avLst/>
          </a:prstGeom>
          <a:solidFill>
            <a:schemeClr val="tx2"/>
          </a:solidFill>
          <a:ln w="9525">
            <a:noFill/>
            <a:miter lim="800000"/>
            <a:headEnd/>
            <a:tailEnd/>
          </a:ln>
          <a:effectLst/>
        </p:spPr>
        <p:txBody>
          <a:bodyPr wrap="none" anchor="ctr"/>
          <a:lstStyle/>
          <a:p>
            <a:pPr lvl="0">
              <a:lnSpc>
                <a:spcPct val="130000"/>
              </a:lnSpc>
            </a:pPr>
            <a:endParaRPr lang="pt-BR" sz="2400" dirty="0" smtClean="0">
              <a:ln w="18415" cmpd="sng">
                <a:solidFill>
                  <a:srgbClr val="FFFFFF"/>
                </a:solidFill>
                <a:prstDash val="solid"/>
              </a:ln>
              <a:solidFill>
                <a:prstClr val="white"/>
              </a:solidFill>
              <a:effectLst>
                <a:outerShdw blurRad="63500" dir="3600000" algn="tl" rotWithShape="0">
                  <a:srgbClr val="000000">
                    <a:alpha val="70000"/>
                  </a:srgbClr>
                </a:outerShdw>
              </a:effectLst>
            </a:endParaRPr>
          </a:p>
          <a:p>
            <a:pPr lvl="0">
              <a:lnSpc>
                <a:spcPct val="130000"/>
              </a:lnSpc>
            </a:pPr>
            <a:r>
              <a:rPr lang="pt-BR" sz="36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a:p>
            <a:pPr lvl="0">
              <a:lnSpc>
                <a:spcPct val="130000"/>
              </a:lnSpc>
            </a:pPr>
            <a:endParaRPr lang="pt-BR" sz="2400" dirty="0">
              <a:ln w="18415" cmpd="sng">
                <a:solidFill>
                  <a:srgbClr val="FFFFFF"/>
                </a:solidFill>
                <a:prstDash val="solid"/>
              </a:ln>
              <a:solidFill>
                <a:prstClr val="white"/>
              </a:solidFill>
              <a:effectLst>
                <a:outerShdw blurRad="63500" dir="3600000" algn="tl" rotWithShape="0">
                  <a:srgbClr val="000000">
                    <a:alpha val="70000"/>
                  </a:srgbClr>
                </a:outerShdw>
              </a:effectLs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Conceitos:</a:t>
            </a:r>
            <a:endParaRPr lang="pt-BR" sz="2800" b="1" dirty="0">
              <a:solidFill>
                <a:schemeClr val="bg1"/>
              </a:solidFill>
            </a:endParaRPr>
          </a:p>
        </p:txBody>
      </p:sp>
      <p:sp>
        <p:nvSpPr>
          <p:cNvPr id="18" name="Text Box 31"/>
          <p:cNvSpPr txBox="1">
            <a:spLocks noChangeArrowheads="1"/>
          </p:cNvSpPr>
          <p:nvPr/>
        </p:nvSpPr>
        <p:spPr bwMode="auto">
          <a:xfrm>
            <a:off x="0" y="2071678"/>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Este é composto por suas classes e pelas associações existentes entre elas, ou seja, os relacionamentos entre as classes.</a:t>
            </a:r>
            <a:endParaRPr lang="pt-BR" b="1" dirty="0">
              <a:solidFill>
                <a:srgbClr val="000000"/>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14" name="Text Box 31"/>
          <p:cNvSpPr txBox="1">
            <a:spLocks noChangeArrowheads="1"/>
          </p:cNvSpPr>
          <p:nvPr/>
        </p:nvSpPr>
        <p:spPr bwMode="auto">
          <a:xfrm>
            <a:off x="4549" y="3316122"/>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O que representa uma classe para um sistema? Qual é a sua função?</a:t>
            </a:r>
            <a:endParaRPr lang="pt-BR" b="1" dirty="0">
              <a:solidFill>
                <a:srgbClr val="000000"/>
              </a:solidFill>
            </a:endParaRPr>
          </a:p>
        </p:txBody>
      </p:sp>
      <p:sp>
        <p:nvSpPr>
          <p:cNvPr id="2" name="CaixaDeTexto 1"/>
          <p:cNvSpPr txBox="1"/>
          <p:nvPr/>
        </p:nvSpPr>
        <p:spPr>
          <a:xfrm>
            <a:off x="4549" y="4005064"/>
            <a:ext cx="9139451" cy="2585323"/>
          </a:xfrm>
          <a:prstGeom prst="rect">
            <a:avLst/>
          </a:prstGeom>
          <a:noFill/>
        </p:spPr>
        <p:txBody>
          <a:bodyPr wrap="square" rtlCol="0">
            <a:spAutoFit/>
          </a:bodyPr>
          <a:lstStyle/>
          <a:p>
            <a:r>
              <a:rPr lang="pt-BR" b="1" dirty="0">
                <a:solidFill>
                  <a:srgbClr val="FF0000"/>
                </a:solidFill>
              </a:rPr>
              <a:t>Classes, Atributos e Métodos</a:t>
            </a:r>
            <a:endParaRPr lang="pt-BR" sz="1400" dirty="0">
              <a:solidFill>
                <a:srgbClr val="FF0000"/>
              </a:solidFill>
            </a:endParaRPr>
          </a:p>
          <a:p>
            <a:pPr marL="285750" lvl="0" indent="-285750">
              <a:buFont typeface="Arial" pitchFamily="34" charset="0"/>
              <a:buChar char="•"/>
            </a:pPr>
            <a:r>
              <a:rPr lang="pt-BR" dirty="0" smtClean="0"/>
              <a:t>Classes </a:t>
            </a:r>
            <a:r>
              <a:rPr lang="pt-BR" dirty="0"/>
              <a:t>costumam possuir </a:t>
            </a:r>
            <a:r>
              <a:rPr lang="pt-BR" b="1" dirty="0">
                <a:solidFill>
                  <a:srgbClr val="FF0000"/>
                </a:solidFill>
              </a:rPr>
              <a:t>atributos</a:t>
            </a:r>
            <a:r>
              <a:rPr lang="pt-BR" dirty="0"/>
              <a:t> </a:t>
            </a:r>
            <a:r>
              <a:rPr lang="pt-BR" dirty="0" smtClean="0"/>
              <a:t>que armazenam </a:t>
            </a:r>
            <a:r>
              <a:rPr lang="pt-BR" dirty="0"/>
              <a:t>os dados dos Objetos da Classe.</a:t>
            </a:r>
          </a:p>
          <a:p>
            <a:pPr marL="285750" lvl="0" indent="-285750">
              <a:buFont typeface="Arial" pitchFamily="34" charset="0"/>
              <a:buChar char="•"/>
            </a:pPr>
            <a:endParaRPr lang="pt-BR" dirty="0" smtClean="0"/>
          </a:p>
          <a:p>
            <a:pPr marL="285750" lvl="0" indent="-285750">
              <a:buFont typeface="Arial" pitchFamily="34" charset="0"/>
              <a:buChar char="•"/>
            </a:pPr>
            <a:r>
              <a:rPr lang="pt-BR" b="1" dirty="0" smtClean="0">
                <a:solidFill>
                  <a:srgbClr val="FF0000"/>
                </a:solidFill>
              </a:rPr>
              <a:t>Métodos</a:t>
            </a:r>
            <a:r>
              <a:rPr lang="pt-BR" dirty="0" smtClean="0"/>
              <a:t> </a:t>
            </a:r>
            <a:r>
              <a:rPr lang="pt-BR" dirty="0"/>
              <a:t>que são as funções que uma instância da Classe pode executar.</a:t>
            </a:r>
          </a:p>
          <a:p>
            <a:pPr marL="285750" lvl="0" indent="-285750">
              <a:buFont typeface="Arial" pitchFamily="34" charset="0"/>
              <a:buChar char="•"/>
            </a:pPr>
            <a:endParaRPr lang="pt-BR" dirty="0" smtClean="0"/>
          </a:p>
          <a:p>
            <a:pPr marL="285750" lvl="0" indent="-285750">
              <a:buFont typeface="Arial" pitchFamily="34" charset="0"/>
              <a:buChar char="•"/>
            </a:pPr>
            <a:r>
              <a:rPr lang="pt-BR" dirty="0" smtClean="0"/>
              <a:t>Os </a:t>
            </a:r>
            <a:r>
              <a:rPr lang="pt-BR" dirty="0"/>
              <a:t>valores dos Atributos podem variar de instância para instância.</a:t>
            </a:r>
          </a:p>
          <a:p>
            <a:pPr lvl="1"/>
            <a:r>
              <a:rPr lang="pt-BR" dirty="0" smtClean="0"/>
              <a:t>-- É </a:t>
            </a:r>
            <a:r>
              <a:rPr lang="pt-BR" dirty="0"/>
              <a:t>exatamente essa característica, que permite a identificação de cada Objeto.</a:t>
            </a:r>
          </a:p>
          <a:p>
            <a:endParaRPr lang="pt-BR"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Persistência:</a:t>
            </a:r>
            <a:endParaRPr lang="pt-BR" sz="2800" b="1" dirty="0">
              <a:solidFill>
                <a:schemeClr val="bg1"/>
              </a:solidFill>
            </a:endParaRPr>
          </a:p>
        </p:txBody>
      </p:sp>
      <p:sp>
        <p:nvSpPr>
          <p:cNvPr id="18" name="Text Box 31"/>
          <p:cNvSpPr txBox="1">
            <a:spLocks noChangeArrowheads="1"/>
          </p:cNvSpPr>
          <p:nvPr/>
        </p:nvSpPr>
        <p:spPr bwMode="auto">
          <a:xfrm>
            <a:off x="0" y="1857364"/>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Diagrama de classe foi intencionalmente projetado para ser evolução do modelo entidade  relacionamento do banco de dados.</a:t>
            </a:r>
            <a:endParaRPr lang="pt-BR" b="1" dirty="0">
              <a:solidFill>
                <a:srgbClr val="000000"/>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23" name="Text Box 33"/>
          <p:cNvSpPr txBox="1">
            <a:spLocks noChangeArrowheads="1"/>
          </p:cNvSpPr>
          <p:nvPr/>
        </p:nvSpPr>
        <p:spPr bwMode="auto">
          <a:xfrm>
            <a:off x="0" y="2857496"/>
            <a:ext cx="9144000" cy="402546"/>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lang="pt-BR" b="1" dirty="0" smtClean="0">
                <a:solidFill>
                  <a:srgbClr val="FF0000"/>
                </a:solidFill>
              </a:rPr>
              <a:t>Classe persistente?</a:t>
            </a:r>
            <a:endParaRPr kumimoji="0" lang="pt-BR" sz="1800" b="1" i="0" u="none" strike="noStrike" kern="1200" cap="none" spc="0" normalizeH="0" baseline="0" noProof="0" dirty="0">
              <a:ln>
                <a:noFill/>
              </a:ln>
              <a:solidFill>
                <a:srgbClr val="FF0000"/>
              </a:solidFill>
              <a:effectLst/>
              <a:uLnTx/>
              <a:uFillTx/>
              <a:ea typeface="+mn-ea"/>
              <a:cs typeface="+mn-cs"/>
            </a:endParaRPr>
          </a:p>
        </p:txBody>
      </p:sp>
      <p:sp>
        <p:nvSpPr>
          <p:cNvPr id="13" name="Text Box 31"/>
          <p:cNvSpPr txBox="1">
            <a:spLocks noChangeArrowheads="1"/>
          </p:cNvSpPr>
          <p:nvPr/>
        </p:nvSpPr>
        <p:spPr bwMode="auto">
          <a:xfrm>
            <a:off x="32" y="3571876"/>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Preservar de maneira permanente os objetos de uma classe – “gravar em disco”</a:t>
            </a:r>
          </a:p>
        </p:txBody>
      </p:sp>
      <p:sp>
        <p:nvSpPr>
          <p:cNvPr id="14" name="Text Box 33"/>
          <p:cNvSpPr txBox="1">
            <a:spLocks noChangeArrowheads="1"/>
          </p:cNvSpPr>
          <p:nvPr/>
        </p:nvSpPr>
        <p:spPr bwMode="auto">
          <a:xfrm>
            <a:off x="-32" y="4240900"/>
            <a:ext cx="9144000" cy="1228028"/>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lang="pt-BR" b="1" dirty="0" smtClean="0">
                <a:solidFill>
                  <a:srgbClr val="FF0000"/>
                </a:solidFill>
              </a:rPr>
              <a:t>Nem toda classe é persistente, não sendo necessário preservar suas informações.</a:t>
            </a:r>
          </a:p>
          <a:p>
            <a:pPr marL="285750" marR="0" lvl="0" indent="-285750" algn="l" defTabSz="914400" rtl="0" eaLnBrk="1" fontAlgn="base" latinLnBrk="0" hangingPunct="1">
              <a:lnSpc>
                <a:spcPct val="120000"/>
              </a:lnSpc>
              <a:spcBef>
                <a:spcPct val="50000"/>
              </a:spcBef>
              <a:spcAft>
                <a:spcPct val="0"/>
              </a:spcAft>
              <a:buClrTx/>
              <a:buSzTx/>
              <a:buFont typeface="Arial" pitchFamily="34" charset="0"/>
              <a:buChar char="•"/>
              <a:tabLst/>
              <a:defRPr/>
            </a:pPr>
            <a:endParaRPr kumimoji="0" lang="pt-BR" sz="1800" b="1" i="0" u="none" strike="noStrike" kern="1200" cap="none" spc="0" normalizeH="0" baseline="0" noProof="0" dirty="0">
              <a:ln>
                <a:noFill/>
              </a:ln>
              <a:solidFill>
                <a:srgbClr val="FF0000"/>
              </a:solidFill>
              <a:effectLst/>
              <a:uLnTx/>
              <a:uFillTx/>
              <a:ea typeface="+mn-ea"/>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44624"/>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Persistência:</a:t>
            </a:r>
            <a:endParaRPr lang="pt-BR" sz="2800" b="1" dirty="0">
              <a:solidFill>
                <a:schemeClr val="bg1"/>
              </a:solidFill>
            </a:endParaRPr>
          </a:p>
        </p:txBody>
      </p:sp>
      <p:sp>
        <p:nvSpPr>
          <p:cNvPr id="18" name="Text Box 31"/>
          <p:cNvSpPr txBox="1">
            <a:spLocks noChangeArrowheads="1"/>
          </p:cNvSpPr>
          <p:nvPr/>
        </p:nvSpPr>
        <p:spPr bwMode="auto">
          <a:xfrm>
            <a:off x="0" y="1857364"/>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É preciso identificar as classes persistentes.</a:t>
            </a:r>
            <a:endParaRPr lang="pt-BR" b="1" dirty="0">
              <a:solidFill>
                <a:srgbClr val="000000"/>
              </a:solidFill>
            </a:endParaRP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23" name="Text Box 33"/>
          <p:cNvSpPr txBox="1">
            <a:spLocks noChangeArrowheads="1"/>
          </p:cNvSpPr>
          <p:nvPr/>
        </p:nvSpPr>
        <p:spPr bwMode="auto">
          <a:xfrm>
            <a:off x="0" y="2643182"/>
            <a:ext cx="9144000" cy="402546"/>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lang="pt-BR" b="1" dirty="0" smtClean="0">
                <a:solidFill>
                  <a:srgbClr val="FF0000"/>
                </a:solidFill>
              </a:rPr>
              <a:t>Usando estereótipos ou restrições.</a:t>
            </a:r>
            <a:endParaRPr kumimoji="0" lang="pt-BR" sz="1800" b="1" i="0" u="none" strike="noStrike" kern="1200" cap="none" spc="0" normalizeH="0" baseline="0" noProof="0" dirty="0">
              <a:ln>
                <a:noFill/>
              </a:ln>
              <a:solidFill>
                <a:srgbClr val="FF0000"/>
              </a:solidFill>
              <a:effectLst/>
              <a:uLnTx/>
              <a:uFillTx/>
              <a:ea typeface="+mn-ea"/>
              <a:cs typeface="+mn-cs"/>
            </a:endParaRPr>
          </a:p>
        </p:txBody>
      </p:sp>
      <p:sp>
        <p:nvSpPr>
          <p:cNvPr id="13" name="Text Box 31"/>
          <p:cNvSpPr txBox="1">
            <a:spLocks noChangeArrowheads="1"/>
          </p:cNvSpPr>
          <p:nvPr/>
        </p:nvSpPr>
        <p:spPr bwMode="auto">
          <a:xfrm>
            <a:off x="32" y="3429000"/>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Uma classe identificada persistente, o modelador estará deixando de forma clara que é preciso preservar em disco de alguma forma as instâncias da classe.</a:t>
            </a:r>
          </a:p>
        </p:txBody>
      </p:sp>
      <p:sp>
        <p:nvSpPr>
          <p:cNvPr id="14" name="Text Box 33"/>
          <p:cNvSpPr txBox="1">
            <a:spLocks noChangeArrowheads="1"/>
          </p:cNvSpPr>
          <p:nvPr/>
        </p:nvSpPr>
        <p:spPr bwMode="auto">
          <a:xfrm>
            <a:off x="-32" y="4429132"/>
            <a:ext cx="9144000" cy="39421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marL="0" marR="0" lvl="0" indent="0" algn="l" defTabSz="914400" rtl="0" eaLnBrk="1" fontAlgn="base" latinLnBrk="0" hangingPunct="1">
              <a:lnSpc>
                <a:spcPct val="120000"/>
              </a:lnSpc>
              <a:spcBef>
                <a:spcPct val="50000"/>
              </a:spcBef>
              <a:spcAft>
                <a:spcPct val="0"/>
              </a:spcAft>
              <a:buClrTx/>
              <a:buSzTx/>
              <a:buFontTx/>
              <a:buNone/>
              <a:tabLst/>
              <a:defRPr/>
            </a:pPr>
            <a:r>
              <a:rPr lang="pt-BR" b="1" dirty="0" smtClean="0">
                <a:solidFill>
                  <a:srgbClr val="FF0000"/>
                </a:solidFill>
              </a:rPr>
              <a:t>A forma como deverá acontecer é de responsabilidade do programador.</a:t>
            </a:r>
            <a:endParaRPr kumimoji="0" lang="pt-BR" sz="1800" b="1" i="0" u="none" strike="noStrike" kern="1200" cap="none" spc="0" normalizeH="0" baseline="0" noProof="0" dirty="0">
              <a:ln>
                <a:noFill/>
              </a:ln>
              <a:solidFill>
                <a:srgbClr val="FF0000"/>
              </a:solidFill>
              <a:effectLst/>
              <a:uLnTx/>
              <a:uFillTx/>
              <a:ea typeface="+mn-ea"/>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Relacionamentos:</a:t>
            </a:r>
            <a:endParaRPr lang="pt-BR" sz="2800" b="1" dirty="0">
              <a:solidFill>
                <a:schemeClr val="bg1"/>
              </a:solidFill>
            </a:endParaRPr>
          </a:p>
        </p:txBody>
      </p:sp>
      <p:sp>
        <p:nvSpPr>
          <p:cNvPr id="18" name="Text Box 31"/>
          <p:cNvSpPr txBox="1">
            <a:spLocks noChangeArrowheads="1"/>
          </p:cNvSpPr>
          <p:nvPr/>
        </p:nvSpPr>
        <p:spPr bwMode="auto">
          <a:xfrm>
            <a:off x="0" y="1857364"/>
            <a:ext cx="9144000" cy="1892826"/>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As classes costumam ter relacionamentos entre si com </a:t>
            </a:r>
            <a:r>
              <a:rPr lang="pt-BR" b="1" u="sng" dirty="0" smtClean="0">
                <a:solidFill>
                  <a:srgbClr val="000000"/>
                </a:solidFill>
              </a:rPr>
              <a:t>o intuito de compartilhar informações e colaborarem umas com as outras</a:t>
            </a:r>
            <a:r>
              <a:rPr lang="pt-BR" b="1" dirty="0" smtClean="0">
                <a:solidFill>
                  <a:srgbClr val="000000"/>
                </a:solidFill>
              </a:rPr>
              <a:t> para permitir a execução dos processos pelo sistema. </a:t>
            </a:r>
          </a:p>
          <a:p>
            <a:pPr lvl="0" algn="just" eaLnBrk="1" hangingPunct="1">
              <a:lnSpc>
                <a:spcPct val="120000"/>
              </a:lnSpc>
              <a:spcBef>
                <a:spcPct val="50000"/>
              </a:spcBef>
              <a:defRPr/>
            </a:pPr>
            <a:r>
              <a:rPr lang="pt-BR" b="1" dirty="0" smtClean="0">
                <a:solidFill>
                  <a:srgbClr val="000000"/>
                </a:solidFill>
              </a:rPr>
              <a:t>Uma associação descreve um vínculo que ocorre normalmente entre os objetos de uma ou mais classes.</a:t>
            </a: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23" name="Text Box 33"/>
          <p:cNvSpPr txBox="1">
            <a:spLocks noChangeArrowheads="1"/>
          </p:cNvSpPr>
          <p:nvPr/>
        </p:nvSpPr>
        <p:spPr bwMode="auto">
          <a:xfrm>
            <a:off x="0" y="3857628"/>
            <a:ext cx="9144000" cy="1837426"/>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eaLnBrk="1" hangingPunct="1">
              <a:lnSpc>
                <a:spcPct val="120000"/>
              </a:lnSpc>
              <a:spcBef>
                <a:spcPct val="50000"/>
              </a:spcBef>
              <a:buFont typeface="Wingdings" pitchFamily="2" charset="2"/>
              <a:buChar char="ü"/>
              <a:defRPr/>
            </a:pPr>
            <a:r>
              <a:rPr lang="pt-BR" b="1" noProof="0" dirty="0" smtClean="0">
                <a:solidFill>
                  <a:schemeClr val="tx2">
                    <a:lumMod val="50000"/>
                  </a:schemeClr>
                </a:solidFill>
              </a:rPr>
              <a:t>  </a:t>
            </a:r>
            <a:r>
              <a:rPr lang="pt-BR" b="1" dirty="0" smtClean="0">
                <a:solidFill>
                  <a:srgbClr val="002060"/>
                </a:solidFill>
              </a:rPr>
              <a:t>Associações</a:t>
            </a:r>
          </a:p>
          <a:p>
            <a:pPr eaLnBrk="1" hangingPunct="1">
              <a:lnSpc>
                <a:spcPct val="120000"/>
              </a:lnSpc>
              <a:spcBef>
                <a:spcPct val="50000"/>
              </a:spcBef>
              <a:buFont typeface="Wingdings" pitchFamily="2" charset="2"/>
              <a:buChar char="ü"/>
              <a:defRPr/>
            </a:pPr>
            <a:r>
              <a:rPr lang="pt-BR" b="1" dirty="0" smtClean="0">
                <a:solidFill>
                  <a:srgbClr val="002060"/>
                </a:solidFill>
              </a:rPr>
              <a:t>  Especialização/Generalização</a:t>
            </a:r>
          </a:p>
          <a:p>
            <a:pPr eaLnBrk="1" hangingPunct="1">
              <a:lnSpc>
                <a:spcPct val="120000"/>
              </a:lnSpc>
              <a:spcBef>
                <a:spcPct val="50000"/>
              </a:spcBef>
              <a:buFont typeface="Wingdings" pitchFamily="2" charset="2"/>
              <a:buChar char="ü"/>
              <a:defRPr/>
            </a:pPr>
            <a:r>
              <a:rPr lang="pt-BR" b="1" dirty="0" smtClean="0">
                <a:solidFill>
                  <a:srgbClr val="002060"/>
                </a:solidFill>
              </a:rPr>
              <a:t>  Dependência</a:t>
            </a:r>
          </a:p>
          <a:p>
            <a:pPr eaLnBrk="1" hangingPunct="1">
              <a:lnSpc>
                <a:spcPct val="120000"/>
              </a:lnSpc>
              <a:spcBef>
                <a:spcPct val="50000"/>
              </a:spcBef>
              <a:buFont typeface="Wingdings" pitchFamily="2" charset="2"/>
              <a:buChar char="ü"/>
              <a:defRPr/>
            </a:pPr>
            <a:r>
              <a:rPr lang="pt-BR" b="1" dirty="0" smtClean="0">
                <a:solidFill>
                  <a:srgbClr val="002060"/>
                </a:solidFill>
              </a:rPr>
              <a:t>  Realização</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Associações:</a:t>
            </a:r>
            <a:endParaRPr lang="pt-BR" sz="2800" b="1" dirty="0">
              <a:solidFill>
                <a:schemeClr val="bg1"/>
              </a:solidFill>
            </a:endParaRPr>
          </a:p>
        </p:txBody>
      </p:sp>
      <p:sp>
        <p:nvSpPr>
          <p:cNvPr id="18" name="Text Box 31"/>
          <p:cNvSpPr txBox="1">
            <a:spLocks noChangeArrowheads="1"/>
          </p:cNvSpPr>
          <p:nvPr/>
        </p:nvSpPr>
        <p:spPr bwMode="auto">
          <a:xfrm>
            <a:off x="0" y="2130887"/>
            <a:ext cx="9144000" cy="757130"/>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O vínculo que ocorre normalmente entre duas classes (binária</a:t>
            </a:r>
            <a:r>
              <a:rPr lang="pt-BR" b="1" dirty="0" smtClean="0">
                <a:solidFill>
                  <a:srgbClr val="000000"/>
                </a:solidFill>
              </a:rPr>
              <a:t>), entre </a:t>
            </a:r>
            <a:r>
              <a:rPr lang="pt-BR" b="1" dirty="0" smtClean="0">
                <a:solidFill>
                  <a:srgbClr val="000000"/>
                </a:solidFill>
              </a:rPr>
              <a:t>uma classe com ela mesma (unária) e entre várias classes (ternária/N-ária)</a:t>
            </a: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
        <p:nvSpPr>
          <p:cNvPr id="23" name="Text Box 33"/>
          <p:cNvSpPr txBox="1">
            <a:spLocks noChangeArrowheads="1"/>
          </p:cNvSpPr>
          <p:nvPr/>
        </p:nvSpPr>
        <p:spPr bwMode="auto">
          <a:xfrm>
            <a:off x="0" y="3429000"/>
            <a:ext cx="9144000" cy="1059008"/>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eaLnBrk="1" hangingPunct="1">
              <a:lnSpc>
                <a:spcPct val="120000"/>
              </a:lnSpc>
              <a:spcBef>
                <a:spcPct val="50000"/>
              </a:spcBef>
              <a:defRPr/>
            </a:pPr>
            <a:r>
              <a:rPr lang="pt-BR" b="1" dirty="0" smtClean="0">
                <a:solidFill>
                  <a:srgbClr val="002060"/>
                </a:solidFill>
              </a:rPr>
              <a:t>Determinam-se que instâncias de uma classe estão de alguma forma ligadas às instâncias de outra classe – podendo haver troca de informações e compartilhamento de métodos.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0" y="0"/>
            <a:ext cx="9144000" cy="6858000"/>
          </a:xfrm>
          <a:prstGeom prst="rect">
            <a:avLst/>
          </a:prstGeom>
          <a:solidFill>
            <a:schemeClr val="bg1"/>
          </a:solidFill>
          <a:ln w="9525">
            <a:noFill/>
            <a:miter lim="800000"/>
            <a:headEnd/>
            <a:tailEnd/>
          </a:ln>
          <a:effectLst/>
        </p:spPr>
        <p:txBody>
          <a:bodyPr wrap="none" anchor="ctr"/>
          <a:lstStyle/>
          <a:p>
            <a:endParaRPr lang="pt-BR" dirty="0"/>
          </a:p>
        </p:txBody>
      </p:sp>
      <p:sp>
        <p:nvSpPr>
          <p:cNvPr id="1115139" name="Rectangle 3"/>
          <p:cNvSpPr>
            <a:spLocks noChangeArrowheads="1"/>
          </p:cNvSpPr>
          <p:nvPr/>
        </p:nvSpPr>
        <p:spPr bwMode="auto">
          <a:xfrm>
            <a:off x="0" y="0"/>
            <a:ext cx="9144000" cy="1000107"/>
          </a:xfrm>
          <a:prstGeom prst="rect">
            <a:avLst/>
          </a:prstGeom>
          <a:solidFill>
            <a:schemeClr val="tx2"/>
          </a:solidFill>
          <a:ln w="9525">
            <a:noFill/>
            <a:miter lim="800000"/>
            <a:headEnd/>
            <a:tailEnd/>
          </a:ln>
          <a:effectLst/>
        </p:spPr>
        <p:txBody>
          <a:bodyPr wrap="none" anchor="ctr"/>
          <a:lstStyle/>
          <a:p>
            <a:pPr lvl="0">
              <a:lnSpc>
                <a:spcPct val="130000"/>
              </a:lnSpc>
            </a:pPr>
            <a:r>
              <a:rPr lang="pt-BR" sz="3200" dirty="0" smtClean="0">
                <a:ln w="18415" cmpd="sng">
                  <a:solidFill>
                    <a:srgbClr val="FFFFFF"/>
                  </a:solidFill>
                  <a:prstDash val="solid"/>
                </a:ln>
                <a:solidFill>
                  <a:prstClr val="white"/>
                </a:solidFill>
                <a:effectLst>
                  <a:outerShdw blurRad="63500" dir="3600000" algn="tl" rotWithShape="0">
                    <a:srgbClr val="000000">
                      <a:alpha val="70000"/>
                    </a:srgbClr>
                  </a:outerShdw>
                </a:effectLst>
              </a:rPr>
              <a:t>DIAGRAMA DE CLASSE</a:t>
            </a:r>
          </a:p>
        </p:txBody>
      </p:sp>
      <p:sp>
        <p:nvSpPr>
          <p:cNvPr id="1115141" name="Rectangle 5"/>
          <p:cNvSpPr>
            <a:spLocks noChangeArrowheads="1"/>
          </p:cNvSpPr>
          <p:nvPr/>
        </p:nvSpPr>
        <p:spPr bwMode="auto">
          <a:xfrm>
            <a:off x="0" y="5467350"/>
            <a:ext cx="9144000" cy="234950"/>
          </a:xfrm>
          <a:prstGeom prst="rect">
            <a:avLst/>
          </a:prstGeom>
          <a:gradFill rotWithShape="0">
            <a:gsLst>
              <a:gs pos="0">
                <a:srgbClr val="DDDDDD"/>
              </a:gs>
              <a:gs pos="100000">
                <a:srgbClr val="DDDDDD">
                  <a:gamma/>
                  <a:tint val="0"/>
                  <a:invGamma/>
                </a:srgbClr>
              </a:gs>
            </a:gsLst>
            <a:lin ang="5400000" scaled="1"/>
          </a:gradFill>
          <a:ln w="9525">
            <a:noFill/>
            <a:miter lim="800000"/>
            <a:headEnd/>
            <a:tailEnd/>
          </a:ln>
          <a:effectLst/>
        </p:spPr>
        <p:txBody>
          <a:bodyPr wrap="none" anchor="ctr"/>
          <a:lstStyle/>
          <a:p>
            <a:endParaRPr lang="pt-BR" dirty="0"/>
          </a:p>
        </p:txBody>
      </p:sp>
      <p:sp>
        <p:nvSpPr>
          <p:cNvPr id="1115142" name="Rectangle 6"/>
          <p:cNvSpPr>
            <a:spLocks noChangeArrowheads="1"/>
          </p:cNvSpPr>
          <p:nvPr/>
        </p:nvSpPr>
        <p:spPr bwMode="auto">
          <a:xfrm>
            <a:off x="4572000" y="6761163"/>
            <a:ext cx="4572000" cy="39687"/>
          </a:xfrm>
          <a:prstGeom prst="rect">
            <a:avLst/>
          </a:prstGeom>
          <a:solidFill>
            <a:srgbClr val="003366"/>
          </a:solidFill>
          <a:ln w="9525">
            <a:noFill/>
            <a:miter lim="800000"/>
            <a:headEnd/>
            <a:tailEnd/>
          </a:ln>
          <a:effectLst/>
        </p:spPr>
        <p:txBody>
          <a:bodyPr wrap="none" anchor="ctr"/>
          <a:lstStyle/>
          <a:p>
            <a:endParaRPr lang="pt-BR" dirty="0"/>
          </a:p>
        </p:txBody>
      </p:sp>
      <p:sp>
        <p:nvSpPr>
          <p:cNvPr id="1115143" name="Rectangle 7"/>
          <p:cNvSpPr>
            <a:spLocks noChangeArrowheads="1"/>
          </p:cNvSpPr>
          <p:nvPr/>
        </p:nvSpPr>
        <p:spPr bwMode="auto">
          <a:xfrm>
            <a:off x="0" y="4233863"/>
            <a:ext cx="9144000" cy="295275"/>
          </a:xfrm>
          <a:prstGeom prst="rect">
            <a:avLst/>
          </a:prstGeom>
          <a:solidFill>
            <a:schemeClr val="bg1"/>
          </a:solidFill>
          <a:ln w="9525">
            <a:noFill/>
            <a:miter lim="800000"/>
            <a:headEnd/>
            <a:tailEnd/>
          </a:ln>
          <a:effectLst/>
        </p:spPr>
        <p:txBody>
          <a:bodyPr wrap="none" anchor="ctr"/>
          <a:lstStyle/>
          <a:p>
            <a:endParaRPr lang="pt-BR" dirty="0"/>
          </a:p>
        </p:txBody>
      </p:sp>
      <p:sp>
        <p:nvSpPr>
          <p:cNvPr id="12" name="Text Box 30"/>
          <p:cNvSpPr txBox="1">
            <a:spLocks noChangeArrowheads="1"/>
          </p:cNvSpPr>
          <p:nvPr/>
        </p:nvSpPr>
        <p:spPr bwMode="auto">
          <a:xfrm>
            <a:off x="0" y="1142984"/>
            <a:ext cx="9144000" cy="523220"/>
          </a:xfrm>
          <a:prstGeom prst="rect">
            <a:avLst/>
          </a:prstGeom>
          <a:solidFill>
            <a:srgbClr val="FF0000"/>
          </a:solidFill>
          <a:ln w="38100">
            <a:solidFill>
              <a:schemeClr val="bg1"/>
            </a:solidFill>
            <a:miter lim="800000"/>
            <a:headEnd/>
            <a:tailEnd/>
          </a:ln>
          <a:effectLst>
            <a:outerShdw dist="35921" dir="2700000" algn="ctr" rotWithShape="0">
              <a:srgbClr val="DDDDDD"/>
            </a:outerShdw>
          </a:effectLst>
        </p:spPr>
        <p:txBody>
          <a:bodyPr wrap="square">
            <a:spAutoFit/>
          </a:bodyPr>
          <a:lstStyle/>
          <a:p>
            <a:pPr algn="just"/>
            <a:r>
              <a:rPr lang="pt-BR" sz="2800" b="1" dirty="0" smtClean="0">
                <a:solidFill>
                  <a:schemeClr val="bg1"/>
                </a:solidFill>
              </a:rPr>
              <a:t>Associações:</a:t>
            </a:r>
            <a:endParaRPr lang="pt-BR" sz="2800" b="1" dirty="0">
              <a:solidFill>
                <a:schemeClr val="bg1"/>
              </a:solidFill>
            </a:endParaRPr>
          </a:p>
        </p:txBody>
      </p:sp>
      <p:sp>
        <p:nvSpPr>
          <p:cNvPr id="18" name="Text Box 31"/>
          <p:cNvSpPr txBox="1">
            <a:spLocks noChangeArrowheads="1"/>
          </p:cNvSpPr>
          <p:nvPr/>
        </p:nvSpPr>
        <p:spPr bwMode="auto">
          <a:xfrm>
            <a:off x="0" y="2378745"/>
            <a:ext cx="9144000" cy="2169825"/>
          </a:xfrm>
          <a:prstGeom prst="rect">
            <a:avLst/>
          </a:prstGeom>
          <a:solidFill>
            <a:srgbClr val="FFFFFF"/>
          </a:solidFill>
          <a:ln w="38100">
            <a:solidFill>
              <a:srgbClr val="EAEAEA"/>
            </a:solidFill>
            <a:miter lim="800000"/>
            <a:headEnd/>
            <a:tailEnd/>
          </a:ln>
          <a:effectLst>
            <a:outerShdw dist="35921" dir="2700000" algn="ctr" rotWithShape="0">
              <a:srgbClr val="808080"/>
            </a:outerShdw>
          </a:effectLst>
        </p:spPr>
        <p:txBody>
          <a:bodyPr wrap="square">
            <a:spAutoFit/>
          </a:bodyPr>
          <a:lstStyle/>
          <a:p>
            <a:pPr lvl="0" algn="just" eaLnBrk="1" hangingPunct="1">
              <a:lnSpc>
                <a:spcPct val="120000"/>
              </a:lnSpc>
              <a:spcBef>
                <a:spcPct val="50000"/>
              </a:spcBef>
              <a:defRPr/>
            </a:pPr>
            <a:r>
              <a:rPr lang="pt-BR" b="1" dirty="0" smtClean="0">
                <a:solidFill>
                  <a:srgbClr val="000000"/>
                </a:solidFill>
              </a:rPr>
              <a:t>Mais </a:t>
            </a:r>
            <a:r>
              <a:rPr lang="pt-BR" b="1" dirty="0" smtClean="0">
                <a:solidFill>
                  <a:srgbClr val="000000"/>
                </a:solidFill>
              </a:rPr>
              <a:t>utilizadas: </a:t>
            </a:r>
            <a:r>
              <a:rPr lang="pt-BR" b="1" dirty="0" smtClean="0">
                <a:solidFill>
                  <a:srgbClr val="000000"/>
                </a:solidFill>
              </a:rPr>
              <a:t>Representadas por (linhas) </a:t>
            </a:r>
            <a:r>
              <a:rPr lang="pt-BR" b="1" dirty="0" smtClean="0">
                <a:solidFill>
                  <a:srgbClr val="000000"/>
                </a:solidFill>
              </a:rPr>
              <a:t>retas </a:t>
            </a:r>
            <a:r>
              <a:rPr lang="pt-BR" b="1" dirty="0" smtClean="0">
                <a:solidFill>
                  <a:srgbClr val="000000"/>
                </a:solidFill>
              </a:rPr>
              <a:t>ligando as classes envolvidas</a:t>
            </a:r>
          </a:p>
          <a:p>
            <a:pPr lvl="0" algn="just" eaLnBrk="1" hangingPunct="1">
              <a:lnSpc>
                <a:spcPct val="120000"/>
              </a:lnSpc>
              <a:spcBef>
                <a:spcPct val="50000"/>
              </a:spcBef>
              <a:defRPr/>
            </a:pPr>
            <a:r>
              <a:rPr lang="pt-BR" b="1" dirty="0" smtClean="0">
                <a:solidFill>
                  <a:srgbClr val="000000"/>
                </a:solidFill>
              </a:rPr>
              <a:t>Quando necessário: Setas (→) = representam a navegabilidade (sentido das informações)</a:t>
            </a:r>
          </a:p>
          <a:p>
            <a:pPr lvl="0" algn="just" eaLnBrk="1" hangingPunct="1">
              <a:lnSpc>
                <a:spcPct val="120000"/>
              </a:lnSpc>
              <a:spcBef>
                <a:spcPct val="50000"/>
              </a:spcBef>
              <a:defRPr/>
            </a:pPr>
            <a:r>
              <a:rPr lang="pt-BR" b="1" dirty="0" smtClean="0">
                <a:solidFill>
                  <a:srgbClr val="000000"/>
                </a:solidFill>
              </a:rPr>
              <a:t>Títulos ou papéis = determinam o tipo de vínculo entre as classes</a:t>
            </a:r>
          </a:p>
          <a:p>
            <a:pPr lvl="0" algn="just" eaLnBrk="1" hangingPunct="1">
              <a:lnSpc>
                <a:spcPct val="120000"/>
              </a:lnSpc>
              <a:spcBef>
                <a:spcPct val="50000"/>
              </a:spcBef>
              <a:defRPr/>
            </a:pPr>
            <a:r>
              <a:rPr lang="pt-BR" b="1" dirty="0" smtClean="0">
                <a:solidFill>
                  <a:srgbClr val="000000"/>
                </a:solidFill>
              </a:rPr>
              <a:t>		     a visibilidade também pode ser representada</a:t>
            </a:r>
          </a:p>
        </p:txBody>
      </p:sp>
      <p:pic>
        <p:nvPicPr>
          <p:cNvPr id="16" name="Picture 6" descr="Unified Modeling Language"/>
          <p:cNvPicPr>
            <a:picLocks noChangeAspect="1" noChangeArrowheads="1"/>
          </p:cNvPicPr>
          <p:nvPr/>
        </p:nvPicPr>
        <p:blipFill>
          <a:blip r:embed="rId2"/>
          <a:srcRect/>
          <a:stretch>
            <a:fillRect/>
          </a:stretch>
        </p:blipFill>
        <p:spPr bwMode="auto">
          <a:xfrm>
            <a:off x="7686710" y="-23"/>
            <a:ext cx="1457322" cy="1000131"/>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presentação">
  <a:themeElements>
    <a:clrScheme name="Apresentação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Apresentação">
      <a:majorFont>
        <a:latin typeface="Times New Roman"/>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presentação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Apresentação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Apresentação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Apresentação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Apresentação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Apresentação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Apresentação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Apresentação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Apresentação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Template>
  <TotalTime>1497</TotalTime>
  <Words>2111</Words>
  <Application>Microsoft Office PowerPoint</Application>
  <PresentationFormat>Apresentação na tela (4:3)</PresentationFormat>
  <Paragraphs>228</Paragraphs>
  <Slides>37</Slides>
  <Notes>4</Notes>
  <HiddenSlides>1</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37</vt:i4>
      </vt:variant>
    </vt:vector>
  </HeadingPairs>
  <TitlesOfParts>
    <vt:vector size="39" baseType="lpstr">
      <vt:lpstr>Apresentação</vt:lpstr>
      <vt:lpstr>Bitmap Image</vt:lpstr>
      <vt:lpstr>Apresentação do PowerPoint</vt:lpstr>
      <vt:lpstr>Diagrama de Classes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Diagrama de Classes</vt:lpstr>
      <vt:lpstr>Diagrama de Classes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Categoria de objetos</vt:lpstr>
      <vt:lpstr>Apresentação do PowerPoint</vt:lpstr>
      <vt:lpstr>Apresentação do PowerPoint</vt:lpstr>
    </vt:vector>
  </TitlesOfParts>
  <Company>Lacordaire Kemel Pimenta Cury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CESUC</dc:title>
  <dc:creator>Lacordaire Kemel Pimenta Cury</dc:creator>
  <cp:lastModifiedBy>Fabiola</cp:lastModifiedBy>
  <cp:revision>154</cp:revision>
  <dcterms:created xsi:type="dcterms:W3CDTF">2005-04-15T11:41:51Z</dcterms:created>
  <dcterms:modified xsi:type="dcterms:W3CDTF">2013-03-01T21:21:08Z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TC060874521046</vt:lpwstr>
  </property>
</Properties>
</file>