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68" r:id="rId3"/>
    <p:sldId id="259" r:id="rId4"/>
    <p:sldId id="270" r:id="rId5"/>
    <p:sldId id="269" r:id="rId6"/>
    <p:sldId id="257" r:id="rId7"/>
    <p:sldId id="258" r:id="rId8"/>
    <p:sldId id="272" r:id="rId9"/>
    <p:sldId id="267" r:id="rId10"/>
    <p:sldId id="273" r:id="rId11"/>
    <p:sldId id="261" r:id="rId12"/>
    <p:sldId id="262" r:id="rId13"/>
    <p:sldId id="263" r:id="rId14"/>
    <p:sldId id="264" r:id="rId15"/>
    <p:sldId id="265" r:id="rId16"/>
    <p:sldId id="274" r:id="rId17"/>
    <p:sldId id="266" r:id="rId18"/>
    <p:sldId id="275" r:id="rId19"/>
    <p:sldId id="276" r:id="rId20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2"/>
      <p:bold r:id="rId23"/>
    </p:embeddedFont>
    <p:embeddedFont>
      <p:font typeface="Bernard MT Condensed" panose="02050806060905020404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Bauhaus 93" panose="04030905020B02020C02" pitchFamily="8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F1D"/>
    <a:srgbClr val="3C6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07D76-5BFF-4799-AC06-E13D3B767FF8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796E5A65-7575-4FB0-9259-A4D5AE601148}">
      <dgm:prSet phldrT="[Text]"/>
      <dgm:spPr/>
      <dgm:t>
        <a:bodyPr/>
        <a:lstStyle/>
        <a:p>
          <a:r>
            <a:rPr lang="en-US" dirty="0"/>
            <a:t>Input Layer</a:t>
          </a:r>
        </a:p>
      </dgm:t>
    </dgm:pt>
    <dgm:pt modelId="{E4D72981-405B-41FB-8F31-480081BD231D}" type="sibTrans" cxnId="{E3045CA8-1177-48ED-A7C1-29BF8CD76730}">
      <dgm:prSet/>
      <dgm:spPr/>
      <dgm:t>
        <a:bodyPr/>
        <a:lstStyle/>
        <a:p>
          <a:endParaRPr lang="en-US"/>
        </a:p>
      </dgm:t>
    </dgm:pt>
    <dgm:pt modelId="{AE960BCB-FF35-49DC-A412-5D1B06766928}" type="parTrans" cxnId="{E3045CA8-1177-48ED-A7C1-29BF8CD76730}">
      <dgm:prSet/>
      <dgm:spPr/>
      <dgm:t>
        <a:bodyPr/>
        <a:lstStyle/>
        <a:p>
          <a:endParaRPr lang="en-US"/>
        </a:p>
      </dgm:t>
    </dgm:pt>
    <dgm:pt modelId="{0463A890-7B59-4D5B-A6D5-A1B2DF359AED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AEA8ED4E-F8CB-4F27-9680-716A0A796486}" type="sibTrans" cxnId="{CD745731-57A8-4C22-9D7E-6AF8C08E8144}">
      <dgm:prSet/>
      <dgm:spPr/>
      <dgm:t>
        <a:bodyPr/>
        <a:lstStyle/>
        <a:p>
          <a:endParaRPr lang="en-US"/>
        </a:p>
      </dgm:t>
    </dgm:pt>
    <dgm:pt modelId="{563A61BB-B3C3-4BC7-A34A-5224817CD19F}" type="parTrans" cxnId="{CD745731-57A8-4C22-9D7E-6AF8C08E8144}">
      <dgm:prSet/>
      <dgm:spPr/>
      <dgm:t>
        <a:bodyPr/>
        <a:lstStyle/>
        <a:p>
          <a:endParaRPr lang="en-US"/>
        </a:p>
      </dgm:t>
    </dgm:pt>
    <dgm:pt modelId="{CB01FFFE-287F-4309-931D-0102A31E0C2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3687FF4C-AFE3-4EAF-9333-9D15CD081B33}" type="sibTrans" cxnId="{A0C58A4D-A4DB-41BC-A71D-4A18F303CE4E}">
      <dgm:prSet/>
      <dgm:spPr/>
      <dgm:t>
        <a:bodyPr/>
        <a:lstStyle/>
        <a:p>
          <a:endParaRPr lang="en-US"/>
        </a:p>
      </dgm:t>
    </dgm:pt>
    <dgm:pt modelId="{8550F27D-11A8-4EB0-ABD5-977E6AD19041}" type="parTrans" cxnId="{A0C58A4D-A4DB-41BC-A71D-4A18F303CE4E}">
      <dgm:prSet/>
      <dgm:spPr/>
      <dgm:t>
        <a:bodyPr/>
        <a:lstStyle/>
        <a:p>
          <a:endParaRPr lang="en-US"/>
        </a:p>
      </dgm:t>
    </dgm:pt>
    <dgm:pt modelId="{6A9A0D5E-FE30-4F72-B2FB-C9D77CA6E3D0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72134772-8EB8-4903-96C6-843F51FCA4A4}" type="sibTrans" cxnId="{48445B43-A661-498A-9499-62379FD821CF}">
      <dgm:prSet/>
      <dgm:spPr/>
      <dgm:t>
        <a:bodyPr/>
        <a:lstStyle/>
        <a:p>
          <a:endParaRPr lang="en-US"/>
        </a:p>
      </dgm:t>
    </dgm:pt>
    <dgm:pt modelId="{0FD3A22B-A8A0-4705-8882-32B52E42DAA0}" type="parTrans" cxnId="{48445B43-A661-498A-9499-62379FD821CF}">
      <dgm:prSet/>
      <dgm:spPr/>
      <dgm:t>
        <a:bodyPr/>
        <a:lstStyle/>
        <a:p>
          <a:endParaRPr lang="en-US"/>
        </a:p>
      </dgm:t>
    </dgm:pt>
    <dgm:pt modelId="{AE3F58F4-3776-4835-9C8E-DA4CCCCC13DC}">
      <dgm:prSet phldrT="[Text]"/>
      <dgm:spPr/>
      <dgm:t>
        <a:bodyPr/>
        <a:lstStyle/>
        <a:p>
          <a:r>
            <a:rPr lang="en-US" dirty="0"/>
            <a:t>Output Layer</a:t>
          </a:r>
        </a:p>
      </dgm:t>
    </dgm:pt>
    <dgm:pt modelId="{3927696A-EFCB-4199-A9D9-3FC3F2F35725}" type="sibTrans" cxnId="{098019F1-30B8-4062-BC1A-C5106793AF68}">
      <dgm:prSet/>
      <dgm:spPr/>
      <dgm:t>
        <a:bodyPr/>
        <a:lstStyle/>
        <a:p>
          <a:endParaRPr lang="en-US"/>
        </a:p>
      </dgm:t>
    </dgm:pt>
    <dgm:pt modelId="{34A03B7D-2E14-417C-A2EB-6301224A6B11}" type="parTrans" cxnId="{098019F1-30B8-4062-BC1A-C5106793AF68}">
      <dgm:prSet/>
      <dgm:spPr/>
      <dgm:t>
        <a:bodyPr/>
        <a:lstStyle/>
        <a:p>
          <a:endParaRPr lang="en-US"/>
        </a:p>
      </dgm:t>
    </dgm:pt>
    <dgm:pt modelId="{D6E7A85F-25FC-4090-AE1D-65323E363836}" type="pres">
      <dgm:prSet presAssocID="{DE407D76-5BFF-4799-AC06-E13D3B767FF8}" presName="CompostProcess" presStyleCnt="0">
        <dgm:presLayoutVars>
          <dgm:dir/>
          <dgm:resizeHandles val="exact"/>
        </dgm:presLayoutVars>
      </dgm:prSet>
      <dgm:spPr/>
    </dgm:pt>
    <dgm:pt modelId="{6BF1340E-0B4D-496A-9460-FD285F035FB5}" type="pres">
      <dgm:prSet presAssocID="{DE407D76-5BFF-4799-AC06-E13D3B767FF8}" presName="arrow" presStyleLbl="bgShp" presStyleIdx="0" presStyleCnt="1"/>
      <dgm:spPr/>
    </dgm:pt>
    <dgm:pt modelId="{9CAF0857-F6CA-4E29-A5F6-69422EE9E8FF}" type="pres">
      <dgm:prSet presAssocID="{DE407D76-5BFF-4799-AC06-E13D3B767FF8}" presName="linearProcess" presStyleCnt="0"/>
      <dgm:spPr/>
    </dgm:pt>
    <dgm:pt modelId="{031130AC-E6D9-451F-A6B1-224E6CE9E13C}" type="pres">
      <dgm:prSet presAssocID="{796E5A65-7575-4FB0-9259-A4D5AE601148}" presName="textNode" presStyleLbl="node1" presStyleIdx="0" presStyleCnt="5" custScaleX="63913">
        <dgm:presLayoutVars>
          <dgm:bulletEnabled val="1"/>
        </dgm:presLayoutVars>
      </dgm:prSet>
      <dgm:spPr/>
    </dgm:pt>
    <dgm:pt modelId="{791C42C3-97F4-4AAC-A1AA-0C210C4DD303}" type="pres">
      <dgm:prSet presAssocID="{E4D72981-405B-41FB-8F31-480081BD231D}" presName="sibTrans" presStyleCnt="0"/>
      <dgm:spPr/>
    </dgm:pt>
    <dgm:pt modelId="{7B629238-D69F-44DF-9598-4251B0A07216}" type="pres">
      <dgm:prSet presAssocID="{0463A890-7B59-4D5B-A6D5-A1B2DF359AED}" presName="textNode" presStyleLbl="node1" presStyleIdx="1" presStyleCnt="5">
        <dgm:presLayoutVars>
          <dgm:bulletEnabled val="1"/>
        </dgm:presLayoutVars>
      </dgm:prSet>
      <dgm:spPr/>
    </dgm:pt>
    <dgm:pt modelId="{32DB1851-0950-4214-A1A1-05F65A47BA48}" type="pres">
      <dgm:prSet presAssocID="{AEA8ED4E-F8CB-4F27-9680-716A0A796486}" presName="sibTrans" presStyleCnt="0"/>
      <dgm:spPr/>
    </dgm:pt>
    <dgm:pt modelId="{B49517DE-9D13-4B69-9787-3C1F713D0BF0}" type="pres">
      <dgm:prSet presAssocID="{CB01FFFE-287F-4309-931D-0102A31E0C21}" presName="textNode" presStyleLbl="node1" presStyleIdx="2" presStyleCnt="5">
        <dgm:presLayoutVars>
          <dgm:bulletEnabled val="1"/>
        </dgm:presLayoutVars>
      </dgm:prSet>
      <dgm:spPr/>
    </dgm:pt>
    <dgm:pt modelId="{14CC4ADA-D8EE-4331-A19B-23CC7AC2E4F4}" type="pres">
      <dgm:prSet presAssocID="{3687FF4C-AFE3-4EAF-9333-9D15CD081B33}" presName="sibTrans" presStyleCnt="0"/>
      <dgm:spPr/>
    </dgm:pt>
    <dgm:pt modelId="{9AD9D466-17BD-457F-BBA8-66080BC8EC7F}" type="pres">
      <dgm:prSet presAssocID="{6A9A0D5E-FE30-4F72-B2FB-C9D77CA6E3D0}" presName="textNode" presStyleLbl="node1" presStyleIdx="3" presStyleCnt="5">
        <dgm:presLayoutVars>
          <dgm:bulletEnabled val="1"/>
        </dgm:presLayoutVars>
      </dgm:prSet>
      <dgm:spPr/>
    </dgm:pt>
    <dgm:pt modelId="{3D6A5083-08DD-4779-896C-1574BAFEFC81}" type="pres">
      <dgm:prSet presAssocID="{72134772-8EB8-4903-96C6-843F51FCA4A4}" presName="sibTrans" presStyleCnt="0"/>
      <dgm:spPr/>
    </dgm:pt>
    <dgm:pt modelId="{13ECD7CF-6E42-47DA-84E0-3BAA2F728432}" type="pres">
      <dgm:prSet presAssocID="{AE3F58F4-3776-4835-9C8E-DA4CCCCC13DC}" presName="textNode" presStyleLbl="node1" presStyleIdx="4" presStyleCnt="5" custScaleX="58107">
        <dgm:presLayoutVars>
          <dgm:bulletEnabled val="1"/>
        </dgm:presLayoutVars>
      </dgm:prSet>
      <dgm:spPr/>
    </dgm:pt>
  </dgm:ptLst>
  <dgm:cxnLst>
    <dgm:cxn modelId="{CD745731-57A8-4C22-9D7E-6AF8C08E8144}" srcId="{DE407D76-5BFF-4799-AC06-E13D3B767FF8}" destId="{0463A890-7B59-4D5B-A6D5-A1B2DF359AED}" srcOrd="1" destOrd="0" parTransId="{563A61BB-B3C3-4BC7-A34A-5224817CD19F}" sibTransId="{AEA8ED4E-F8CB-4F27-9680-716A0A796486}"/>
    <dgm:cxn modelId="{CA748534-7AD8-49DF-8CB1-61C1DA0A8F2B}" type="presOf" srcId="{6A9A0D5E-FE30-4F72-B2FB-C9D77CA6E3D0}" destId="{9AD9D466-17BD-457F-BBA8-66080BC8EC7F}" srcOrd="0" destOrd="0" presId="urn:microsoft.com/office/officeart/2005/8/layout/hProcess9"/>
    <dgm:cxn modelId="{2F098A3B-C775-4959-811A-BDC52ED0037D}" type="presOf" srcId="{0463A890-7B59-4D5B-A6D5-A1B2DF359AED}" destId="{7B629238-D69F-44DF-9598-4251B0A07216}" srcOrd="0" destOrd="0" presId="urn:microsoft.com/office/officeart/2005/8/layout/hProcess9"/>
    <dgm:cxn modelId="{03275B3F-3350-4BE1-AAA9-8AD87BC6EF0C}" type="presOf" srcId="{796E5A65-7575-4FB0-9259-A4D5AE601148}" destId="{031130AC-E6D9-451F-A6B1-224E6CE9E13C}" srcOrd="0" destOrd="0" presId="urn:microsoft.com/office/officeart/2005/8/layout/hProcess9"/>
    <dgm:cxn modelId="{48445B43-A661-498A-9499-62379FD821CF}" srcId="{DE407D76-5BFF-4799-AC06-E13D3B767FF8}" destId="{6A9A0D5E-FE30-4F72-B2FB-C9D77CA6E3D0}" srcOrd="3" destOrd="0" parTransId="{0FD3A22B-A8A0-4705-8882-32B52E42DAA0}" sibTransId="{72134772-8EB8-4903-96C6-843F51FCA4A4}"/>
    <dgm:cxn modelId="{A0C58A4D-A4DB-41BC-A71D-4A18F303CE4E}" srcId="{DE407D76-5BFF-4799-AC06-E13D3B767FF8}" destId="{CB01FFFE-287F-4309-931D-0102A31E0C21}" srcOrd="2" destOrd="0" parTransId="{8550F27D-11A8-4EB0-ABD5-977E6AD19041}" sibTransId="{3687FF4C-AFE3-4EAF-9333-9D15CD081B33}"/>
    <dgm:cxn modelId="{625AC773-8518-4DD8-885A-8652FC1F9A4F}" type="presOf" srcId="{AE3F58F4-3776-4835-9C8E-DA4CCCCC13DC}" destId="{13ECD7CF-6E42-47DA-84E0-3BAA2F728432}" srcOrd="0" destOrd="0" presId="urn:microsoft.com/office/officeart/2005/8/layout/hProcess9"/>
    <dgm:cxn modelId="{1E3F4D7C-E9C5-466A-BB50-B5C6AEAFD289}" type="presOf" srcId="{DE407D76-5BFF-4799-AC06-E13D3B767FF8}" destId="{D6E7A85F-25FC-4090-AE1D-65323E363836}" srcOrd="0" destOrd="0" presId="urn:microsoft.com/office/officeart/2005/8/layout/hProcess9"/>
    <dgm:cxn modelId="{E3045CA8-1177-48ED-A7C1-29BF8CD76730}" srcId="{DE407D76-5BFF-4799-AC06-E13D3B767FF8}" destId="{796E5A65-7575-4FB0-9259-A4D5AE601148}" srcOrd="0" destOrd="0" parTransId="{AE960BCB-FF35-49DC-A412-5D1B06766928}" sibTransId="{E4D72981-405B-41FB-8F31-480081BD231D}"/>
    <dgm:cxn modelId="{2EED10EB-9320-4E6C-AEFF-C23BE40F1B6A}" type="presOf" srcId="{CB01FFFE-287F-4309-931D-0102A31E0C21}" destId="{B49517DE-9D13-4B69-9787-3C1F713D0BF0}" srcOrd="0" destOrd="0" presId="urn:microsoft.com/office/officeart/2005/8/layout/hProcess9"/>
    <dgm:cxn modelId="{098019F1-30B8-4062-BC1A-C5106793AF68}" srcId="{DE407D76-5BFF-4799-AC06-E13D3B767FF8}" destId="{AE3F58F4-3776-4835-9C8E-DA4CCCCC13DC}" srcOrd="4" destOrd="0" parTransId="{34A03B7D-2E14-417C-A2EB-6301224A6B11}" sibTransId="{3927696A-EFCB-4199-A9D9-3FC3F2F35725}"/>
    <dgm:cxn modelId="{96513AE3-9DBD-4189-B05D-5085043E4509}" type="presParOf" srcId="{D6E7A85F-25FC-4090-AE1D-65323E363836}" destId="{6BF1340E-0B4D-496A-9460-FD285F035FB5}" srcOrd="0" destOrd="0" presId="urn:microsoft.com/office/officeart/2005/8/layout/hProcess9"/>
    <dgm:cxn modelId="{3CD82E63-CF68-496F-A305-47E99F213856}" type="presParOf" srcId="{D6E7A85F-25FC-4090-AE1D-65323E363836}" destId="{9CAF0857-F6CA-4E29-A5F6-69422EE9E8FF}" srcOrd="1" destOrd="0" presId="urn:microsoft.com/office/officeart/2005/8/layout/hProcess9"/>
    <dgm:cxn modelId="{1A8F9463-9A86-4191-BD93-C625B0982511}" type="presParOf" srcId="{9CAF0857-F6CA-4E29-A5F6-69422EE9E8FF}" destId="{031130AC-E6D9-451F-A6B1-224E6CE9E13C}" srcOrd="0" destOrd="0" presId="urn:microsoft.com/office/officeart/2005/8/layout/hProcess9"/>
    <dgm:cxn modelId="{7EE90F4E-F4E1-4DA1-8D56-04768BF7A406}" type="presParOf" srcId="{9CAF0857-F6CA-4E29-A5F6-69422EE9E8FF}" destId="{791C42C3-97F4-4AAC-A1AA-0C210C4DD303}" srcOrd="1" destOrd="0" presId="urn:microsoft.com/office/officeart/2005/8/layout/hProcess9"/>
    <dgm:cxn modelId="{771BD3E3-DF39-4EC4-9ACC-29AF5BA4DC94}" type="presParOf" srcId="{9CAF0857-F6CA-4E29-A5F6-69422EE9E8FF}" destId="{7B629238-D69F-44DF-9598-4251B0A07216}" srcOrd="2" destOrd="0" presId="urn:microsoft.com/office/officeart/2005/8/layout/hProcess9"/>
    <dgm:cxn modelId="{006C672F-2E01-4334-A9D1-1069706B739E}" type="presParOf" srcId="{9CAF0857-F6CA-4E29-A5F6-69422EE9E8FF}" destId="{32DB1851-0950-4214-A1A1-05F65A47BA48}" srcOrd="3" destOrd="0" presId="urn:microsoft.com/office/officeart/2005/8/layout/hProcess9"/>
    <dgm:cxn modelId="{36664BD8-2A77-47D8-BAC9-AB783B5492C3}" type="presParOf" srcId="{9CAF0857-F6CA-4E29-A5F6-69422EE9E8FF}" destId="{B49517DE-9D13-4B69-9787-3C1F713D0BF0}" srcOrd="4" destOrd="0" presId="urn:microsoft.com/office/officeart/2005/8/layout/hProcess9"/>
    <dgm:cxn modelId="{81CC6456-1E4D-4002-B607-D1808F4C2E3C}" type="presParOf" srcId="{9CAF0857-F6CA-4E29-A5F6-69422EE9E8FF}" destId="{14CC4ADA-D8EE-4331-A19B-23CC7AC2E4F4}" srcOrd="5" destOrd="0" presId="urn:microsoft.com/office/officeart/2005/8/layout/hProcess9"/>
    <dgm:cxn modelId="{50F8CA4A-9EE2-4B0F-BD6A-B1C8D6B5C535}" type="presParOf" srcId="{9CAF0857-F6CA-4E29-A5F6-69422EE9E8FF}" destId="{9AD9D466-17BD-457F-BBA8-66080BC8EC7F}" srcOrd="6" destOrd="0" presId="urn:microsoft.com/office/officeart/2005/8/layout/hProcess9"/>
    <dgm:cxn modelId="{5F9F6992-25BF-469E-A473-BCEA564F47FF}" type="presParOf" srcId="{9CAF0857-F6CA-4E29-A5F6-69422EE9E8FF}" destId="{3D6A5083-08DD-4779-896C-1574BAFEFC81}" srcOrd="7" destOrd="0" presId="urn:microsoft.com/office/officeart/2005/8/layout/hProcess9"/>
    <dgm:cxn modelId="{51C44D8E-95A5-4806-B0DD-8ACDBBDB6B86}" type="presParOf" srcId="{9CAF0857-F6CA-4E29-A5F6-69422EE9E8FF}" destId="{13ECD7CF-6E42-47DA-84E0-3BAA2F72843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1340E-0B4D-496A-9460-FD285F035FB5}">
      <dsp:nvSpPr>
        <dsp:cNvPr id="0" name=""/>
        <dsp:cNvSpPr/>
      </dsp:nvSpPr>
      <dsp:spPr>
        <a:xfrm>
          <a:off x="457199" y="0"/>
          <a:ext cx="5181600" cy="255723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130AC-E6D9-451F-A6B1-224E6CE9E13C}">
      <dsp:nvSpPr>
        <dsp:cNvPr id="0" name=""/>
        <dsp:cNvSpPr/>
      </dsp:nvSpPr>
      <dsp:spPr>
        <a:xfrm>
          <a:off x="2548" y="767170"/>
          <a:ext cx="879441" cy="102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Input Layer</a:t>
          </a:r>
        </a:p>
      </dsp:txBody>
      <dsp:txXfrm>
        <a:off x="45479" y="810101"/>
        <a:ext cx="793579" cy="937032"/>
      </dsp:txXfrm>
    </dsp:sp>
    <dsp:sp modelId="{7B629238-D69F-44DF-9598-4251B0A07216}">
      <dsp:nvSpPr>
        <dsp:cNvPr id="0" name=""/>
        <dsp:cNvSpPr/>
      </dsp:nvSpPr>
      <dsp:spPr>
        <a:xfrm>
          <a:off x="952969" y="767170"/>
          <a:ext cx="1375998" cy="102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</a:t>
          </a:r>
        </a:p>
      </dsp:txBody>
      <dsp:txXfrm>
        <a:off x="1002903" y="817104"/>
        <a:ext cx="1276130" cy="923026"/>
      </dsp:txXfrm>
    </dsp:sp>
    <dsp:sp modelId="{B49517DE-9D13-4B69-9787-3C1F713D0BF0}">
      <dsp:nvSpPr>
        <dsp:cNvPr id="0" name=""/>
        <dsp:cNvSpPr/>
      </dsp:nvSpPr>
      <dsp:spPr>
        <a:xfrm>
          <a:off x="2399945" y="767170"/>
          <a:ext cx="1375998" cy="102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</a:t>
          </a:r>
        </a:p>
      </dsp:txBody>
      <dsp:txXfrm>
        <a:off x="2449879" y="817104"/>
        <a:ext cx="1276130" cy="923026"/>
      </dsp:txXfrm>
    </dsp:sp>
    <dsp:sp modelId="{9AD9D466-17BD-457F-BBA8-66080BC8EC7F}">
      <dsp:nvSpPr>
        <dsp:cNvPr id="0" name=""/>
        <dsp:cNvSpPr/>
      </dsp:nvSpPr>
      <dsp:spPr>
        <a:xfrm>
          <a:off x="3846922" y="767170"/>
          <a:ext cx="1375998" cy="102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</a:t>
          </a:r>
        </a:p>
      </dsp:txBody>
      <dsp:txXfrm>
        <a:off x="3896856" y="817104"/>
        <a:ext cx="1276130" cy="923026"/>
      </dsp:txXfrm>
    </dsp:sp>
    <dsp:sp modelId="{13ECD7CF-6E42-47DA-84E0-3BAA2F728432}">
      <dsp:nvSpPr>
        <dsp:cNvPr id="0" name=""/>
        <dsp:cNvSpPr/>
      </dsp:nvSpPr>
      <dsp:spPr>
        <a:xfrm>
          <a:off x="5293899" y="767170"/>
          <a:ext cx="799551" cy="102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Output Layer</a:t>
          </a:r>
        </a:p>
      </dsp:txBody>
      <dsp:txXfrm>
        <a:off x="5332930" y="806201"/>
        <a:ext cx="721489" cy="944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1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84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36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26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74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97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8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37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2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8" marR="0" lvl="1" indent="-12688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5" marR="0" lvl="3" indent="-12665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2" marR="0" lvl="5" indent="-12642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8" marR="0" lvl="8" indent="-12608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39691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20632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8887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1425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1424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1423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1422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1421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1420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8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39691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20632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8887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1425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1424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1423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1422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1421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1420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HEADER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90" name="Shape 9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39691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20632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8887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1425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1424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1423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1422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1421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1420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8" marR="0" lvl="1" indent="-12688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5" marR="0" lvl="3" indent="-12665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2" marR="0" lvl="5" indent="-12642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8" marR="0" lvl="8" indent="-12608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65091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4603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11427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26959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949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2693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92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2691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90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900112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65091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4603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11427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26959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949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2693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92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2691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90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2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8" marR="0" lvl="1" indent="-12688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5" marR="0" lvl="3" indent="-12665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2" marR="0" lvl="5" indent="-12642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8" marR="0" lvl="8" indent="-12608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2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90491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71432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12697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39659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39649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39636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39626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3961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396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8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8" marR="0" lvl="1" indent="-12688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5" marR="0" lvl="3" indent="-12665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2" marR="0" lvl="5" indent="-12642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8" marR="0" lvl="8" indent="-12608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8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90491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71432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12697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39659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39649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39636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39626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3961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396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1" y="204792"/>
            <a:ext cx="5111699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39691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20632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8887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1425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1424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1423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1422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1421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1420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8" marR="0" lvl="1" indent="-12688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5" marR="0" lvl="3" indent="-12665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2" marR="0" lvl="5" indent="-12642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8" marR="0" lvl="8" indent="-12608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8" marR="0" lvl="1" indent="-12688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5" marR="0" lvl="3" indent="-12665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2" marR="0" lvl="5" indent="-12642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8" marR="0" lvl="8" indent="-12608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8" marR="0" lvl="1" indent="-12688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5" marR="0" lvl="3" indent="-12665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2" marR="0" lvl="5" indent="-12642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8" marR="0" lvl="8" indent="-12608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2000">
              <a:srgbClr val="3C6494"/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39691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20632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8887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1425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1424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1423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14226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1421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1420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 descr="PPT-01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24000" y="3"/>
            <a:ext cx="9192000" cy="517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.cam.ac.uk/research/dtg/attarchive/facedatabas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amaas/data/sentimen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rchive.ics.uci.edu/ml/datasets/sEMG+for+Basic+Hand+movemen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ulAb/seminar2037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kingfengji/gcForest" TargetMode="External"/><Relationship Id="rId4" Type="http://schemas.openxmlformats.org/officeDocument/2006/relationships/hyperlink" Target="https://arxiv.org/pdf/1702.0883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aulab.shinyapps.io/decisionTreeDem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228600" y="143933"/>
            <a:ext cx="7026900" cy="807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</a:rPr>
              <a:t>Multi-Grained Cascade Forest 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608457" y="1055080"/>
            <a:ext cx="5390992" cy="7460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002060"/>
                </a:solidFill>
              </a:rPr>
              <a:t>The Next Generation of Forests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139D4-C494-4B5E-B8C5-88A020189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760" y="1645921"/>
            <a:ext cx="5448057" cy="325156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-87487" y="0"/>
            <a:ext cx="9042300" cy="55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800" dirty="0">
                <a:solidFill>
                  <a:schemeClr val="bg1"/>
                </a:solidFill>
              </a:rPr>
              <a:t>Deep Architectures</a:t>
            </a:r>
            <a:endParaRPr lang="en" sz="3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B2784-7EBD-4256-997B-892D52602816}"/>
              </a:ext>
            </a:extLst>
          </p:cNvPr>
          <p:cNvSpPr txBox="1"/>
          <p:nvPr/>
        </p:nvSpPr>
        <p:spPr>
          <a:xfrm>
            <a:off x="1134533" y="780386"/>
            <a:ext cx="7410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Inputs are being processed and re-emitted as more complex outputs</a:t>
            </a:r>
            <a:endParaRPr lang="he-IL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Stacking allows for the learning of complex patterns and interactions between features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Empirically – it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3C2F8-88E2-4112-B03E-679D66FD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6" y="1934058"/>
            <a:ext cx="6598260" cy="30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200" dirty="0">
                <a:solidFill>
                  <a:schemeClr val="bg1"/>
                </a:solidFill>
              </a:rPr>
              <a:t>Make Random Forests Great Again</a:t>
            </a:r>
            <a:endParaRPr lang="en" sz="4200" dirty="0">
              <a:solidFill>
                <a:schemeClr val="bg1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32265" y="2094426"/>
            <a:ext cx="2916900" cy="607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32265" y="2233145"/>
            <a:ext cx="2666400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</a:rPr>
              <a:t>Increasing Diversity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642565" y="2856907"/>
            <a:ext cx="3664500" cy="159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+ Random Forest 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+ Complete Random Forest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+ Why stop there?</a:t>
            </a:r>
          </a:p>
        </p:txBody>
      </p:sp>
      <p:sp>
        <p:nvSpPr>
          <p:cNvPr id="12" name="Shape 147">
            <a:extLst>
              <a:ext uri="{FF2B5EF4-FFF2-40B4-BE49-F238E27FC236}">
                <a16:creationId xmlns:a16="http://schemas.microsoft.com/office/drawing/2014/main" id="{70207BA2-B6F7-476D-8DED-6CDBE18C1CA6}"/>
              </a:ext>
            </a:extLst>
          </p:cNvPr>
          <p:cNvSpPr/>
          <p:nvPr/>
        </p:nvSpPr>
        <p:spPr>
          <a:xfrm>
            <a:off x="4807151" y="2094426"/>
            <a:ext cx="2916900" cy="607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48">
            <a:extLst>
              <a:ext uri="{FF2B5EF4-FFF2-40B4-BE49-F238E27FC236}">
                <a16:creationId xmlns:a16="http://schemas.microsoft.com/office/drawing/2014/main" id="{4941D65B-FB19-49E7-BC39-F57D9C5BF379}"/>
              </a:ext>
            </a:extLst>
          </p:cNvPr>
          <p:cNvSpPr txBox="1">
            <a:spLocks/>
          </p:cNvSpPr>
          <p:nvPr/>
        </p:nvSpPr>
        <p:spPr>
          <a:xfrm>
            <a:off x="4807151" y="2233145"/>
            <a:ext cx="2666400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1" marR="0" lvl="0" indent="-13969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2063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8887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1425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142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142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142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1421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1420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200" dirty="0">
                <a:solidFill>
                  <a:schemeClr val="lt1"/>
                </a:solidFill>
              </a:rPr>
              <a:t>Stacking</a:t>
            </a:r>
            <a:endParaRPr lang="en" sz="2200" dirty="0">
              <a:solidFill>
                <a:schemeClr val="lt1"/>
              </a:solidFill>
            </a:endParaRPr>
          </a:p>
        </p:txBody>
      </p:sp>
      <p:sp>
        <p:nvSpPr>
          <p:cNvPr id="14" name="Shape 149">
            <a:extLst>
              <a:ext uri="{FF2B5EF4-FFF2-40B4-BE49-F238E27FC236}">
                <a16:creationId xmlns:a16="http://schemas.microsoft.com/office/drawing/2014/main" id="{E72F8501-7EDA-4195-A9FD-71A3602390C6}"/>
              </a:ext>
            </a:extLst>
          </p:cNvPr>
          <p:cNvSpPr txBox="1">
            <a:spLocks/>
          </p:cNvSpPr>
          <p:nvPr/>
        </p:nvSpPr>
        <p:spPr>
          <a:xfrm>
            <a:off x="4807151" y="2856907"/>
            <a:ext cx="2916900" cy="159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1" marR="0" lvl="0" indent="-13969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32" marR="0" lvl="1" indent="-12063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0" marR="0" lvl="2" indent="-8887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59" marR="0" lvl="3" indent="-11425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142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6" marR="0" lvl="5" indent="-1142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1422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3" marR="0" lvl="7" indent="-11421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1420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</a:rPr>
              <a:t>+ </a:t>
            </a:r>
            <a:r>
              <a:rPr lang="en-US" sz="1600" b="1" dirty="0">
                <a:solidFill>
                  <a:schemeClr val="bg1"/>
                </a:solidFill>
              </a:rPr>
              <a:t>Abstract Features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</a:rPr>
              <a:t>+ Complex Patterns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D6F62-BA2A-428D-BBC4-7BB149559B83}"/>
              </a:ext>
            </a:extLst>
          </p:cNvPr>
          <p:cNvSpPr txBox="1"/>
          <p:nvPr/>
        </p:nvSpPr>
        <p:spPr>
          <a:xfrm>
            <a:off x="1109132" y="993662"/>
            <a:ext cx="611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Deep architecture with independent robust compute units, capable of learning complex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 animBg="1"/>
      <p:bldP spid="148" grpId="0" build="p"/>
      <p:bldP spid="149" grpId="0" build="p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67226"/>
            <a:ext cx="8229600" cy="62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The Deep Forest Architecture</a:t>
            </a: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158" name="Shape 158" descr="MGforests.png"/>
          <p:cNvPicPr preferRelativeResize="0"/>
          <p:nvPr/>
        </p:nvPicPr>
        <p:blipFill rotWithShape="1">
          <a:blip r:embed="rId3">
            <a:alphaModFix/>
          </a:blip>
          <a:srcRect r="66898" b="41927"/>
          <a:stretch/>
        </p:blipFill>
        <p:spPr>
          <a:xfrm>
            <a:off x="201624" y="1482708"/>
            <a:ext cx="4835725" cy="2976080"/>
          </a:xfrm>
          <a:prstGeom prst="rect">
            <a:avLst/>
          </a:prstGeom>
          <a:blipFill>
            <a:blip r:embed="rId4">
              <a:alphaModFix amt="94000"/>
            </a:blip>
            <a:tile tx="0" ty="0" sx="100000" sy="100000" flip="none" algn="tl"/>
          </a:blipFill>
          <a:ln>
            <a:noFill/>
          </a:ln>
          <a:effectLst>
            <a:softEdge rad="63500"/>
          </a:effectLst>
        </p:spPr>
      </p:pic>
      <p:sp>
        <p:nvSpPr>
          <p:cNvPr id="159" name="Shape 159"/>
          <p:cNvSpPr txBox="1"/>
          <p:nvPr/>
        </p:nvSpPr>
        <p:spPr>
          <a:xfrm>
            <a:off x="5255065" y="1406758"/>
            <a:ext cx="2354700" cy="336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i="1" u="sng" dirty="0">
                <a:solidFill>
                  <a:schemeClr val="bg1"/>
                </a:solidFill>
              </a:rPr>
              <a:t>Diversity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In each level of the deep forest there are </a:t>
            </a:r>
            <a:r>
              <a:rPr lang="en" b="1" dirty="0">
                <a:solidFill>
                  <a:schemeClr val="bg1"/>
                </a:solidFill>
              </a:rPr>
              <a:t>Random Forests</a:t>
            </a:r>
            <a:r>
              <a:rPr lang="en" dirty="0">
                <a:solidFill>
                  <a:schemeClr val="bg1"/>
                </a:solidFill>
              </a:rPr>
              <a:t> and </a:t>
            </a:r>
            <a:r>
              <a:rPr lang="en" b="1" dirty="0">
                <a:solidFill>
                  <a:srgbClr val="0000FF"/>
                </a:solidFill>
              </a:rPr>
              <a:t>Completely Random Forests</a:t>
            </a:r>
            <a:r>
              <a:rPr lang="en" dirty="0"/>
              <a:t>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b="1"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u="sng" dirty="0">
                <a:solidFill>
                  <a:schemeClr val="bg1"/>
                </a:solidFill>
              </a:rPr>
              <a:t>Stacking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chemeClr val="bg1"/>
                </a:solidFill>
              </a:rPr>
              <a:t>Predictions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from </a:t>
            </a:r>
            <a:r>
              <a:rPr lang="en" i="1" dirty="0">
                <a:solidFill>
                  <a:schemeClr val="bg1"/>
                </a:solidFill>
              </a:rPr>
              <a:t>Level 1</a:t>
            </a:r>
            <a:r>
              <a:rPr lang="en" dirty="0">
                <a:solidFill>
                  <a:schemeClr val="bg1"/>
                </a:solidFill>
              </a:rPr>
              <a:t> are</a:t>
            </a:r>
            <a:r>
              <a:rPr lang="en" dirty="0"/>
              <a:t> </a:t>
            </a:r>
            <a:r>
              <a:rPr lang="en" b="1" dirty="0">
                <a:solidFill>
                  <a:srgbClr val="FF0000"/>
                </a:solidFill>
              </a:rPr>
              <a:t>Features </a:t>
            </a:r>
            <a:r>
              <a:rPr lang="en" dirty="0">
                <a:solidFill>
                  <a:schemeClr val="bg1"/>
                </a:solidFill>
              </a:rPr>
              <a:t>for the learners of </a:t>
            </a:r>
            <a:r>
              <a:rPr lang="en" i="1" dirty="0">
                <a:solidFill>
                  <a:schemeClr val="bg1"/>
                </a:solidFill>
              </a:rPr>
              <a:t>Level 2</a:t>
            </a:r>
            <a:r>
              <a:rPr lang="e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2360C-8FF5-49D2-8224-3823DD319305}"/>
              </a:ext>
            </a:extLst>
          </p:cNvPr>
          <p:cNvSpPr txBox="1"/>
          <p:nvPr/>
        </p:nvSpPr>
        <p:spPr>
          <a:xfrm>
            <a:off x="374469" y="801189"/>
            <a:ext cx="74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Diversity and Stacking are integral part of the Deep Forest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67226"/>
            <a:ext cx="8229600" cy="62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Feature Relationships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18050" y="974300"/>
            <a:ext cx="2922600" cy="29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="1" u="sng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</a:rPr>
              <a:t>Spatial relationships among the raw pixels (images)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</a:rPr>
              <a:t>Sequential Relationships between the features (text)</a:t>
            </a:r>
          </a:p>
        </p:txBody>
      </p:sp>
      <p:sp>
        <p:nvSpPr>
          <p:cNvPr id="166" name="Shape 166"/>
          <p:cNvSpPr/>
          <p:nvPr/>
        </p:nvSpPr>
        <p:spPr>
          <a:xfrm>
            <a:off x="668725" y="1047575"/>
            <a:ext cx="1719600" cy="4149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</a:rPr>
              <a:t>CNN</a:t>
            </a:r>
          </a:p>
        </p:txBody>
      </p:sp>
      <p:sp>
        <p:nvSpPr>
          <p:cNvPr id="167" name="Shape 167"/>
          <p:cNvSpPr/>
          <p:nvPr/>
        </p:nvSpPr>
        <p:spPr>
          <a:xfrm>
            <a:off x="668725" y="2446550"/>
            <a:ext cx="1719600" cy="4149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</a:rPr>
              <a:t>RNN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158799" y="974300"/>
            <a:ext cx="2860067" cy="32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bg1"/>
                </a:solidFill>
              </a:rPr>
              <a:t>Sliding Window</a:t>
            </a:r>
            <a:r>
              <a:rPr lang="en" sz="1600" dirty="0">
                <a:solidFill>
                  <a:schemeClr val="bg1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Generate Instances using subsample of </a:t>
            </a:r>
            <a:r>
              <a:rPr lang="en-US" sz="1600" dirty="0">
                <a:solidFill>
                  <a:schemeClr val="bg1"/>
                </a:solidFill>
              </a:rPr>
              <a:t>the feature-space</a:t>
            </a:r>
            <a:endParaRPr lang="en" sz="1600" dirty="0">
              <a:solidFill>
                <a:schemeClr val="bg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Relationship</a:t>
            </a:r>
            <a:r>
              <a:rPr lang="en-US" sz="1600" dirty="0">
                <a:solidFill>
                  <a:schemeClr val="bg1"/>
                </a:solidFill>
              </a:rPr>
              <a:t>s</a:t>
            </a:r>
            <a:r>
              <a:rPr lang="en" sz="1600" dirty="0">
                <a:solidFill>
                  <a:schemeClr val="bg1"/>
                </a:solidFill>
              </a:rPr>
              <a:t> between features </a:t>
            </a:r>
            <a:r>
              <a:rPr lang="en-US" sz="1600" dirty="0">
                <a:solidFill>
                  <a:schemeClr val="bg1"/>
                </a:solidFill>
              </a:rPr>
              <a:t>are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derived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within </a:t>
            </a:r>
            <a:r>
              <a:rPr lang="en" sz="1600" dirty="0">
                <a:solidFill>
                  <a:schemeClr val="bg1"/>
                </a:solidFill>
              </a:rPr>
              <a:t>deep forest architecture</a:t>
            </a:r>
          </a:p>
        </p:txBody>
      </p:sp>
      <p:sp>
        <p:nvSpPr>
          <p:cNvPr id="169" name="Shape 169"/>
          <p:cNvSpPr/>
          <p:nvPr/>
        </p:nvSpPr>
        <p:spPr>
          <a:xfrm>
            <a:off x="4204725" y="1047575"/>
            <a:ext cx="1719600" cy="4149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lt1"/>
                </a:solidFill>
              </a:rPr>
              <a:t>Deep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 animBg="1"/>
      <p:bldP spid="167" grpId="0" animBg="1"/>
      <p:bldP spid="168" grpId="0"/>
      <p:bldP spid="1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 descr="MGforests.png"/>
          <p:cNvPicPr preferRelativeResize="0"/>
          <p:nvPr/>
        </p:nvPicPr>
        <p:blipFill rotWithShape="1">
          <a:blip r:embed="rId3">
            <a:alphaModFix/>
          </a:blip>
          <a:srcRect l="34935" t="11482" r="34175" b="45959"/>
          <a:stretch/>
        </p:blipFill>
        <p:spPr>
          <a:xfrm>
            <a:off x="4669677" y="3088640"/>
            <a:ext cx="4350671" cy="1868309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-50" y="0"/>
            <a:ext cx="9144000" cy="7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</a:rPr>
              <a:t>Multi-Grained Scanning</a:t>
            </a:r>
          </a:p>
        </p:txBody>
      </p:sp>
      <p:pic>
        <p:nvPicPr>
          <p:cNvPr id="176" name="Shape 176" descr="deepForestOverview.png"/>
          <p:cNvPicPr preferRelativeResize="0"/>
          <p:nvPr/>
        </p:nvPicPr>
        <p:blipFill rotWithShape="1">
          <a:blip r:embed="rId4">
            <a:alphaModFix/>
          </a:blip>
          <a:srcRect l="13822" t="28371" r="49306" b="19107"/>
          <a:stretch/>
        </p:blipFill>
        <p:spPr>
          <a:xfrm>
            <a:off x="178525" y="1965350"/>
            <a:ext cx="4491152" cy="305230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BAB66-6D87-404F-92DE-1179B753B23C}"/>
              </a:ext>
            </a:extLst>
          </p:cNvPr>
          <p:cNvSpPr txBox="1"/>
          <p:nvPr/>
        </p:nvSpPr>
        <p:spPr>
          <a:xfrm>
            <a:off x="414867" y="1041400"/>
            <a:ext cx="816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Sliding window partitions the feature-space, making sequential/spatial relationships in the feature-space more explicit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</a:rPr>
              <a:t>Benchmarks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5D22E96-9C6C-4330-A650-0AE46018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22317"/>
              </p:ext>
            </p:extLst>
          </p:nvPr>
        </p:nvGraphicFramePr>
        <p:xfrm>
          <a:off x="197152" y="2435404"/>
          <a:ext cx="5991984" cy="215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996">
                  <a:extLst>
                    <a:ext uri="{9D8B030D-6E8A-4147-A177-3AD203B41FA5}">
                      <a16:colId xmlns:a16="http://schemas.microsoft.com/office/drawing/2014/main" val="3658624577"/>
                    </a:ext>
                  </a:extLst>
                </a:gridCol>
                <a:gridCol w="1497996">
                  <a:extLst>
                    <a:ext uri="{9D8B030D-6E8A-4147-A177-3AD203B41FA5}">
                      <a16:colId xmlns:a16="http://schemas.microsoft.com/office/drawing/2014/main" val="753454923"/>
                    </a:ext>
                  </a:extLst>
                </a:gridCol>
                <a:gridCol w="1497996">
                  <a:extLst>
                    <a:ext uri="{9D8B030D-6E8A-4147-A177-3AD203B41FA5}">
                      <a16:colId xmlns:a16="http://schemas.microsoft.com/office/drawing/2014/main" val="691583145"/>
                    </a:ext>
                  </a:extLst>
                </a:gridCol>
                <a:gridCol w="1497996">
                  <a:extLst>
                    <a:ext uri="{9D8B030D-6E8A-4147-A177-3AD203B41FA5}">
                      <a16:colId xmlns:a16="http://schemas.microsoft.com/office/drawing/2014/main" val="4071714805"/>
                    </a:ext>
                  </a:extLst>
                </a:gridCol>
              </a:tblGrid>
              <a:tr h="396674">
                <a:tc gridSpan="4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Comparison of test accuracy on ORL </a:t>
                      </a:r>
                      <a:r>
                        <a:rPr lang="en-US" sz="18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link</a:t>
                      </a:r>
                      <a:endParaRPr lang="en-US" sz="1800" b="0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800" b="0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800" b="0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3935399"/>
                  </a:ext>
                </a:extLst>
              </a:tr>
              <a:tr h="271201">
                <a:tc>
                  <a:txBody>
                    <a:bodyPr/>
                    <a:lstStyle/>
                    <a:p>
                      <a:pPr lvl="5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image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images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images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2908988"/>
                  </a:ext>
                </a:extLst>
              </a:tr>
              <a:tr h="271201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gcForest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63.06%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94.25%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98.30%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731281"/>
                  </a:ext>
                </a:extLst>
              </a:tr>
              <a:tr h="271201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61.70%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91.20%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97.00%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8217199"/>
                  </a:ext>
                </a:extLst>
              </a:tr>
              <a:tr h="271201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DNN (CNN)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3.30%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86.50%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92.50%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7761279"/>
                  </a:ext>
                </a:extLst>
              </a:tr>
              <a:tr h="403101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SVM (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rbf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kernel)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57.90%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78.95%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82.50%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29983068"/>
                  </a:ext>
                </a:extLst>
              </a:tr>
              <a:tr h="271201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19.40%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77.60%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90.50%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953406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0AA910A-19B5-423C-8162-59151AACE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944" y="2797390"/>
            <a:ext cx="2415856" cy="1431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9584BA-A6B0-436C-B84E-0AA532664685}"/>
              </a:ext>
            </a:extLst>
          </p:cNvPr>
          <p:cNvSpPr txBox="1"/>
          <p:nvPr/>
        </p:nvSpPr>
        <p:spPr>
          <a:xfrm>
            <a:off x="197152" y="879841"/>
            <a:ext cx="574644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2060"/>
                </a:solidFill>
              </a:rPr>
              <a:t>Face Recognition Task  - 3 variations: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Model was trained on 1 image per person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For each person, the model was trained on 5 different images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For each person, the model was trained on 9 different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-50" y="0"/>
            <a:ext cx="9144000" cy="7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</a:rPr>
              <a:t>Benchmarks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B6FCFE-BC6A-4F42-B105-76CFABB34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96440"/>
              </p:ext>
            </p:extLst>
          </p:nvPr>
        </p:nvGraphicFramePr>
        <p:xfrm>
          <a:off x="4692468" y="1939109"/>
          <a:ext cx="4110446" cy="260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223">
                  <a:extLst>
                    <a:ext uri="{9D8B030D-6E8A-4147-A177-3AD203B41FA5}">
                      <a16:colId xmlns:a16="http://schemas.microsoft.com/office/drawing/2014/main" val="3658624577"/>
                    </a:ext>
                  </a:extLst>
                </a:gridCol>
                <a:gridCol w="2055223">
                  <a:extLst>
                    <a:ext uri="{9D8B030D-6E8A-4147-A177-3AD203B41FA5}">
                      <a16:colId xmlns:a16="http://schemas.microsoft.com/office/drawing/2014/main" val="753454923"/>
                    </a:ext>
                  </a:extLst>
                </a:gridCol>
              </a:tblGrid>
              <a:tr h="434108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Comparison of test accuracy on IMDB </a:t>
                      </a:r>
                      <a:r>
                        <a:rPr lang="en-US" sz="16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link</a:t>
                      </a:r>
                      <a:endParaRPr lang="en-US" sz="1600" b="0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935399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89.32%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731281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DNN  (CNN)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89.02% [Kim, 2014]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8217199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DNN  (MLP)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88.04%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3846713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88.62%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2358502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SVM (linear kernel)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87.56%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1241939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85.32%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252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D877E4-45E6-470A-A605-22BF6C2AE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50310"/>
              </p:ext>
            </p:extLst>
          </p:nvPr>
        </p:nvGraphicFramePr>
        <p:xfrm>
          <a:off x="277172" y="1939109"/>
          <a:ext cx="4215000" cy="260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500">
                  <a:extLst>
                    <a:ext uri="{9D8B030D-6E8A-4147-A177-3AD203B41FA5}">
                      <a16:colId xmlns:a16="http://schemas.microsoft.com/office/drawing/2014/main" val="3658624577"/>
                    </a:ext>
                  </a:extLst>
                </a:gridCol>
                <a:gridCol w="2107500">
                  <a:extLst>
                    <a:ext uri="{9D8B030D-6E8A-4147-A177-3AD203B41FA5}">
                      <a16:colId xmlns:a16="http://schemas.microsoft.com/office/drawing/2014/main" val="753454923"/>
                    </a:ext>
                  </a:extLst>
                </a:gridCol>
              </a:tblGrid>
              <a:tr h="434108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Comparison of test accuracy on </a:t>
                      </a:r>
                      <a:r>
                        <a:rPr lang="en-US" sz="1600" b="0" i="0" u="none" strike="noStrike" cap="none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sEMG</a:t>
                      </a:r>
                      <a:r>
                        <a:rPr lang="en-US" sz="16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6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link</a:t>
                      </a:r>
                      <a:endParaRPr lang="en-US" sz="1600" b="0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935399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55.93%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731281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LSTM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45.37%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8217199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MLP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38.52%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3846713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29.62%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2358502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SVM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kernel)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29.62%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1241939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23.33%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252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F2CDE8-A0D5-4398-AE53-7011D0117E10}"/>
              </a:ext>
            </a:extLst>
          </p:cNvPr>
          <p:cNvSpPr txBox="1"/>
          <p:nvPr/>
        </p:nvSpPr>
        <p:spPr>
          <a:xfrm>
            <a:off x="277172" y="957221"/>
            <a:ext cx="42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EMG sensors capture 500 features per second</a:t>
            </a:r>
          </a:p>
          <a:p>
            <a:r>
              <a:rPr lang="en-US" dirty="0">
                <a:solidFill>
                  <a:srgbClr val="002060"/>
                </a:solidFill>
              </a:rPr>
              <a:t>and each record is 6 seconds long. Task is to predict one of six hand movements given a record.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F2756-5487-4391-BC42-E573A5A945F4}"/>
              </a:ext>
            </a:extLst>
          </p:cNvPr>
          <p:cNvSpPr txBox="1"/>
          <p:nvPr/>
        </p:nvSpPr>
        <p:spPr>
          <a:xfrm>
            <a:off x="4692468" y="957221"/>
            <a:ext cx="42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IMDB dataset contains 25,000 movie</a:t>
            </a:r>
          </a:p>
          <a:p>
            <a:r>
              <a:rPr lang="en-US" dirty="0">
                <a:solidFill>
                  <a:srgbClr val="002060"/>
                </a:solidFill>
              </a:rPr>
              <a:t>reviews for training and 25,000 reviews for testing. Reviews are given as text in </a:t>
            </a:r>
            <a:r>
              <a:rPr lang="en-US" i="1" dirty="0" err="1">
                <a:solidFill>
                  <a:srgbClr val="002060"/>
                </a:solidFill>
              </a:rPr>
              <a:t>tf-idf</a:t>
            </a:r>
            <a:r>
              <a:rPr lang="en-US" dirty="0">
                <a:solidFill>
                  <a:srgbClr val="002060"/>
                </a:solidFill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9771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-50" y="0"/>
            <a:ext cx="9144000" cy="7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bg1"/>
                </a:solidFill>
              </a:rPr>
              <a:t>Multi-Grained Scanning Effect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65874-9269-4504-B5D8-344C85D63237}"/>
              </a:ext>
            </a:extLst>
          </p:cNvPr>
          <p:cNvSpPr txBox="1"/>
          <p:nvPr/>
        </p:nvSpPr>
        <p:spPr>
          <a:xfrm>
            <a:off x="1584598" y="1276498"/>
            <a:ext cx="54554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Contribution of Multi-Grained Scanning to the overall Deep Forest performance - utilizing special and/or sequential feature relationships in the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1C9899-6055-4FE1-BEE1-FD3290AB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90540"/>
              </p:ext>
            </p:extLst>
          </p:nvPr>
        </p:nvGraphicFramePr>
        <p:xfrm>
          <a:off x="1597298" y="2305079"/>
          <a:ext cx="5430036" cy="162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509">
                  <a:extLst>
                    <a:ext uri="{9D8B030D-6E8A-4147-A177-3AD203B41FA5}">
                      <a16:colId xmlns:a16="http://schemas.microsoft.com/office/drawing/2014/main" val="3658624577"/>
                    </a:ext>
                  </a:extLst>
                </a:gridCol>
                <a:gridCol w="1357509">
                  <a:extLst>
                    <a:ext uri="{9D8B030D-6E8A-4147-A177-3AD203B41FA5}">
                      <a16:colId xmlns:a16="http://schemas.microsoft.com/office/drawing/2014/main" val="753454923"/>
                    </a:ext>
                  </a:extLst>
                </a:gridCol>
                <a:gridCol w="1357509">
                  <a:extLst>
                    <a:ext uri="{9D8B030D-6E8A-4147-A177-3AD203B41FA5}">
                      <a16:colId xmlns:a16="http://schemas.microsoft.com/office/drawing/2014/main" val="691583145"/>
                    </a:ext>
                  </a:extLst>
                </a:gridCol>
                <a:gridCol w="1357509">
                  <a:extLst>
                    <a:ext uri="{9D8B030D-6E8A-4147-A177-3AD203B41FA5}">
                      <a16:colId xmlns:a16="http://schemas.microsoft.com/office/drawing/2014/main" val="4071714805"/>
                    </a:ext>
                  </a:extLst>
                </a:gridCol>
              </a:tblGrid>
              <a:tr h="434108">
                <a:tc gridSpan="4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Results of </a:t>
                      </a:r>
                      <a:r>
                        <a:rPr lang="en-US" sz="1800" b="0" i="0" u="none" strike="noStrike" cap="none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gcForest</a:t>
                      </a:r>
                      <a:r>
                        <a:rPr lang="en-US" sz="18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w/wo multi-grained scanning</a:t>
                      </a:r>
                      <a:endParaRPr lang="en-US" sz="1800" b="0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800" b="0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800" b="0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3935399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GTZAN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2908988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gcForest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98.96%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731281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lvl="5"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       Forest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97.85%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4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46.11%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821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2592" y="0"/>
            <a:ext cx="7015541" cy="10752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</a:rPr>
              <a:t>Deep Forest: Summary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B1D1D-6EFC-483A-9946-59EA8E604EB0}"/>
              </a:ext>
            </a:extLst>
          </p:cNvPr>
          <p:cNvSpPr txBox="1"/>
          <p:nvPr/>
        </p:nvSpPr>
        <p:spPr>
          <a:xfrm>
            <a:off x="579967" y="1372519"/>
            <a:ext cx="669169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2060"/>
                </a:solidFill>
              </a:rPr>
              <a:t>Provides comparable results to deep learning algorithms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2060"/>
                </a:solidFill>
              </a:rPr>
              <a:t>Addresses the challenges of data scale and excessive hyper-parameter tuning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2060"/>
                </a:solidFill>
              </a:rPr>
              <a:t>Ability to infer sequential and/or spatial feature relationships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2060"/>
                </a:solidFill>
              </a:rPr>
              <a:t>Few more… read the seminar!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5738-29CB-4C0E-983A-791AE91B9A22}"/>
              </a:ext>
            </a:extLst>
          </p:cNvPr>
          <p:cNvSpPr txBox="1"/>
          <p:nvPr/>
        </p:nvSpPr>
        <p:spPr>
          <a:xfrm>
            <a:off x="713951" y="4273352"/>
            <a:ext cx="552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All the materials are available on </a:t>
            </a:r>
            <a:r>
              <a:rPr lang="en-US" dirty="0" err="1">
                <a:solidFill>
                  <a:srgbClr val="002060"/>
                </a:solidFill>
                <a:latin typeface="Agency FB" panose="020B0503020202020204" pitchFamily="34" charset="0"/>
                <a:hlinkClick r:id="rId3"/>
              </a:rPr>
              <a:t>github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 – 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3151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661260-EFBE-4AB6-9C6A-BEE67F57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9" y="778084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Thanks For Listening</a:t>
            </a:r>
          </a:p>
        </p:txBody>
      </p:sp>
      <p:pic>
        <p:nvPicPr>
          <p:cNvPr id="6" name="Shape 123" descr="forest-03.jpg">
            <a:extLst>
              <a:ext uri="{FF2B5EF4-FFF2-40B4-BE49-F238E27FC236}">
                <a16:creationId xmlns:a16="http://schemas.microsoft.com/office/drawing/2014/main" id="{46F3C3D7-F9FD-4ACB-8C31-5B99ECFF884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270715"/>
          </a:xfrm>
          <a:prstGeom prst="rect">
            <a:avLst/>
          </a:prstGeom>
          <a:solidFill>
            <a:srgbClr val="356F1D">
              <a:alpha val="24000"/>
            </a:srgbClr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91EBA1-40CF-4C9E-ABEB-FE7FF4FA22B5}"/>
              </a:ext>
            </a:extLst>
          </p:cNvPr>
          <p:cNvSpPr txBox="1"/>
          <p:nvPr/>
        </p:nvSpPr>
        <p:spPr>
          <a:xfrm>
            <a:off x="239968" y="3387079"/>
            <a:ext cx="883045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02060"/>
                </a:solidFill>
              </a:rPr>
              <a:t>Deep Forest: Toward an Alternative to Deep Neural Networks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Original Text: </a:t>
            </a:r>
            <a:r>
              <a:rPr lang="en-US" sz="2000" dirty="0">
                <a:solidFill>
                  <a:srgbClr val="0070C0"/>
                </a:solidFill>
                <a:hlinkClick r:id="rId4"/>
              </a:rPr>
              <a:t>publication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Original Implementation: </a:t>
            </a:r>
            <a:r>
              <a:rPr lang="en-US" sz="2000" dirty="0" err="1">
                <a:solidFill>
                  <a:srgbClr val="002060"/>
                </a:solidFill>
                <a:hlinkClick r:id="rId5"/>
              </a:rPr>
              <a:t>Github</a:t>
            </a:r>
            <a:r>
              <a:rPr lang="en-US" sz="2000" dirty="0">
                <a:solidFill>
                  <a:srgbClr val="002060"/>
                </a:solidFill>
                <a:hlinkClick r:id="rId5"/>
              </a:rPr>
              <a:t> repository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15388" y="17372"/>
            <a:ext cx="7026900" cy="807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Bronze Age</a:t>
            </a:r>
            <a:r>
              <a:rPr lang="en-US" sz="4000" dirty="0">
                <a:solidFill>
                  <a:schemeClr val="bg1"/>
                </a:solidFill>
              </a:rPr>
              <a:t>: Decision Trees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807093" y="824672"/>
            <a:ext cx="7675056" cy="933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Break up a complex decision into a union of several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simpler decisions</a:t>
            </a:r>
            <a:endParaRPr lang="en" sz="2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900D2-A0BD-4849-BBA4-81653342F6FA}"/>
              </a:ext>
            </a:extLst>
          </p:cNvPr>
          <p:cNvSpPr txBox="1"/>
          <p:nvPr/>
        </p:nvSpPr>
        <p:spPr>
          <a:xfrm>
            <a:off x="3692434" y="1674887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  <a:hlinkClick r:id="rId3"/>
              </a:rPr>
              <a:t>Short Demo</a:t>
            </a:r>
            <a:endParaRPr lang="en-US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0D919-4C63-4C18-8DCB-127B8C98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88" y="1996143"/>
            <a:ext cx="5359400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2251" y="195098"/>
            <a:ext cx="9042300" cy="55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Bernard MT Condensed" panose="02050806060905020404" pitchFamily="18" charset="0"/>
              </a:rPr>
              <a:t>Iron Age 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" sz="3600" dirty="0">
                <a:solidFill>
                  <a:schemeClr val="bg1"/>
                </a:solidFill>
              </a:rPr>
              <a:t>Random Forest as a Tree Ensemble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431900" y="1304875"/>
            <a:ext cx="2628900" cy="461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Example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</a:rPr>
              <a:t>How Many Beans in the Jar?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3324750" y="1304875"/>
            <a:ext cx="2632500" cy="461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Principles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2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bg1"/>
                </a:solidFill>
              </a:rPr>
              <a:t>The </a:t>
            </a:r>
            <a:r>
              <a:rPr lang="en" sz="1600" b="1" dirty="0">
                <a:solidFill>
                  <a:schemeClr val="bg1"/>
                </a:solidFill>
              </a:rPr>
              <a:t>Law of Large Numbers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1600" dirty="0">
              <a:solidFill>
                <a:schemeClr val="bg1"/>
              </a:solidFill>
            </a:endParaRPr>
          </a:p>
          <a:p>
            <a:pPr marL="412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bg1"/>
                </a:solidFill>
              </a:rPr>
              <a:t>(Partially) </a:t>
            </a:r>
            <a:r>
              <a:rPr lang="en" sz="1600" b="1" dirty="0">
                <a:solidFill>
                  <a:schemeClr val="bg1"/>
                </a:solidFill>
              </a:rPr>
              <a:t>Independent </a:t>
            </a:r>
            <a:r>
              <a:rPr lang="en" sz="1600" dirty="0">
                <a:solidFill>
                  <a:schemeClr val="bg1"/>
                </a:solidFill>
              </a:rPr>
              <a:t>Decision Makers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6221150" y="1304875"/>
            <a:ext cx="2632500" cy="461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Secret Ingredient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2750" lvl="0" indent="-285750" rtl="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bg1"/>
                </a:solidFill>
              </a:rPr>
              <a:t>Randomness in </a:t>
            </a:r>
            <a:r>
              <a:rPr lang="en" sz="1600" b="1" i="1" dirty="0">
                <a:solidFill>
                  <a:schemeClr val="bg1"/>
                </a:solidFill>
              </a:rPr>
              <a:t>Samples</a:t>
            </a:r>
            <a:endParaRPr lang="en" sz="1600"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bg1"/>
              </a:solidFill>
            </a:endParaRPr>
          </a:p>
          <a:p>
            <a:pPr marL="412750" lvl="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bg1"/>
                </a:solidFill>
              </a:rPr>
              <a:t>Randomness in </a:t>
            </a:r>
            <a:r>
              <a:rPr lang="en" sz="1600" b="1" i="1" dirty="0">
                <a:solidFill>
                  <a:schemeClr val="bg1"/>
                </a:solidFill>
              </a:rPr>
              <a:t>Features</a:t>
            </a:r>
          </a:p>
        </p:txBody>
      </p:sp>
      <p:pic>
        <p:nvPicPr>
          <p:cNvPr id="135" name="Shape 135" descr="JarofBea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338" y="1868023"/>
            <a:ext cx="1075347" cy="115640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8250" y="67225"/>
            <a:ext cx="9042300" cy="55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Closer Look at </a:t>
            </a:r>
            <a:r>
              <a:rPr lang="en" sz="3600" dirty="0">
                <a:solidFill>
                  <a:schemeClr val="bg1"/>
                </a:solidFill>
              </a:rPr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57AC3-A0CE-405D-AA14-5B300D22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64" y="1310180"/>
            <a:ext cx="3609975" cy="2838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A43E9-CE97-44D2-8AC3-0191C4B8F501}"/>
              </a:ext>
            </a:extLst>
          </p:cNvPr>
          <p:cNvSpPr txBox="1"/>
          <p:nvPr/>
        </p:nvSpPr>
        <p:spPr>
          <a:xfrm>
            <a:off x="1334814" y="1387366"/>
            <a:ext cx="2879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Each Tree is trained on a different  set of observations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Each tree produces a unique set of rules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Single trees work as an ensemble to provide better predictions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6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284940"/>
            <a:ext cx="9042300" cy="55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Silicon Age</a:t>
            </a:r>
            <a:r>
              <a:rPr lang="en-US" sz="3800" dirty="0">
                <a:solidFill>
                  <a:schemeClr val="bg1"/>
                </a:solidFill>
              </a:rPr>
              <a:t>: </a:t>
            </a:r>
            <a:r>
              <a:rPr lang="en" sz="3800" dirty="0">
                <a:solidFill>
                  <a:schemeClr val="bg1"/>
                </a:solidFill>
              </a:rPr>
              <a:t>Ensemble </a:t>
            </a:r>
            <a:r>
              <a:rPr lang="en-US" sz="3800" dirty="0">
                <a:solidFill>
                  <a:schemeClr val="bg1"/>
                </a:solidFill>
              </a:rPr>
              <a:t>of Random Forests</a:t>
            </a:r>
            <a:endParaRPr lang="en" sz="3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B2784-7EBD-4256-997B-892D52602816}"/>
              </a:ext>
            </a:extLst>
          </p:cNvPr>
          <p:cNvSpPr txBox="1"/>
          <p:nvPr/>
        </p:nvSpPr>
        <p:spPr>
          <a:xfrm>
            <a:off x="2124891" y="1271452"/>
            <a:ext cx="4119154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Multi-layered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Each layer contains random forests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Data flows from input layer to output layer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A9F6F6-B4AA-48A8-95E1-D258638B2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313437"/>
              </p:ext>
            </p:extLst>
          </p:nvPr>
        </p:nvGraphicFramePr>
        <p:xfrm>
          <a:off x="1473150" y="2368549"/>
          <a:ext cx="6096000" cy="255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5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49497" y="85237"/>
            <a:ext cx="8344150" cy="1056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800" dirty="0">
                <a:solidFill>
                  <a:schemeClr val="bg1"/>
                </a:solidFill>
              </a:rPr>
              <a:t>Deep Forest Motivation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" sz="3400" dirty="0">
                <a:solidFill>
                  <a:schemeClr val="bg1"/>
                </a:solidFill>
              </a:rPr>
              <a:t>Challenges in Deep Learning</a:t>
            </a:r>
          </a:p>
        </p:txBody>
      </p:sp>
      <p:sp>
        <p:nvSpPr>
          <p:cNvPr id="111" name="Shape 111"/>
          <p:cNvSpPr/>
          <p:nvPr/>
        </p:nvSpPr>
        <p:spPr>
          <a:xfrm>
            <a:off x="944300" y="1445750"/>
            <a:ext cx="2916900" cy="607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818850" y="1592451"/>
            <a:ext cx="2666400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1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4294967295"/>
          </p:nvPr>
        </p:nvSpPr>
        <p:spPr>
          <a:xfrm>
            <a:off x="818850" y="2010750"/>
            <a:ext cx="3664500" cy="28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Hyper-parameter Tuning</a:t>
            </a:r>
          </a:p>
          <a:p>
            <a:pPr lvl="0" rtl="0"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1500" dirty="0">
                <a:solidFill>
                  <a:schemeClr val="bg1"/>
                </a:solidFill>
              </a:rPr>
              <a:t>“</a:t>
            </a:r>
            <a:r>
              <a:rPr lang="en" sz="1500" i="1" dirty="0">
                <a:solidFill>
                  <a:schemeClr val="bg1"/>
                </a:solidFill>
              </a:rPr>
              <a:t>Even when several authors all use convolutional neural networks [LeCun et al., 1998;], they are actually using different learning models due to the convolutional layer structures for example.</a:t>
            </a:r>
            <a:r>
              <a:rPr lang="en" sz="1500" dirty="0">
                <a:solidFill>
                  <a:schemeClr val="bg1"/>
                </a:solidFill>
              </a:rPr>
              <a:t>”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   </a:t>
            </a:r>
            <a:r>
              <a:rPr lang="en-US" sz="1800" dirty="0">
                <a:solidFill>
                  <a:schemeClr val="bg1"/>
                </a:solidFill>
              </a:rPr>
              <a:t>P</a:t>
            </a:r>
            <a:r>
              <a:rPr lang="en" sz="1800" dirty="0">
                <a:solidFill>
                  <a:schemeClr val="bg1"/>
                </a:solidFill>
              </a:rPr>
              <a:t>erformance depends on </a:t>
            </a:r>
            <a:r>
              <a:rPr lang="en" sz="1800" b="1" dirty="0">
                <a:solidFill>
                  <a:schemeClr val="bg1"/>
                </a:solidFill>
              </a:rPr>
              <a:t>careful tuning</a:t>
            </a:r>
            <a:r>
              <a:rPr lang="en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4" name="Shape 114"/>
          <p:cNvSpPr/>
          <p:nvPr/>
        </p:nvSpPr>
        <p:spPr>
          <a:xfrm>
            <a:off x="4868925" y="1464109"/>
            <a:ext cx="3073200" cy="6078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5160300" y="1610809"/>
            <a:ext cx="2487600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2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4868925" y="2010750"/>
            <a:ext cx="3893100" cy="29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Amount of Training Data</a:t>
            </a:r>
          </a:p>
          <a:p>
            <a:pPr lvl="0" rtl="0"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1500" dirty="0">
                <a:solidFill>
                  <a:schemeClr val="bg1"/>
                </a:solidFill>
              </a:rPr>
              <a:t>“</a:t>
            </a:r>
            <a:r>
              <a:rPr lang="en" sz="1500" i="1" dirty="0">
                <a:solidFill>
                  <a:schemeClr val="bg1"/>
                </a:solidFill>
              </a:rPr>
              <a:t>...it is well known that a huge amount of training data are usually required for training, disabling deep neural networks to be directly applied to tasks with small-scale data.</a:t>
            </a:r>
            <a:r>
              <a:rPr lang="en" sz="1500" dirty="0">
                <a:solidFill>
                  <a:schemeClr val="bg1"/>
                </a:solidFill>
              </a:rPr>
              <a:t>”</a:t>
            </a:r>
            <a:r>
              <a:rPr lang="en" sz="1600" dirty="0">
                <a:solidFill>
                  <a:schemeClr val="bg1"/>
                </a:solidFill>
              </a:rPr>
              <a:t> 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M</a:t>
            </a:r>
            <a:r>
              <a:rPr lang="en" sz="1800" dirty="0">
                <a:solidFill>
                  <a:schemeClr val="bg1"/>
                </a:solidFill>
              </a:rPr>
              <a:t>any real tasks still lack </a:t>
            </a:r>
            <a:r>
              <a:rPr lang="en" sz="1800" b="1" dirty="0">
                <a:solidFill>
                  <a:schemeClr val="bg1"/>
                </a:solidFill>
              </a:rPr>
              <a:t>sufficient amount of labeled </a:t>
            </a:r>
            <a:r>
              <a:rPr lang="en-US" sz="1800" b="1" dirty="0">
                <a:solidFill>
                  <a:schemeClr val="bg1"/>
                </a:solidFill>
              </a:rPr>
              <a:t>data</a:t>
            </a:r>
            <a:endParaRPr lang="en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 animBg="1"/>
      <p:bldP spid="112" grpId="0" build="p"/>
      <p:bldP spid="113" grpId="0" build="p"/>
      <p:bldP spid="114" grpId="0" animBg="1"/>
      <p:bldP spid="115" grpId="0" build="p"/>
      <p:bldP spid="1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9669" y="152854"/>
            <a:ext cx="4045200" cy="68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Possible Solution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230854" y="757646"/>
            <a:ext cx="4283511" cy="21879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300" dirty="0">
                <a:solidFill>
                  <a:srgbClr val="002060"/>
                </a:solidFill>
              </a:rPr>
              <a:t>Multi-Grained Cascade Forests</a:t>
            </a:r>
            <a:endParaRPr sz="2300" dirty="0">
              <a:solidFill>
                <a:srgbClr val="002060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bg1"/>
                </a:solidFill>
              </a:rPr>
              <a:t>Utilize insights from DL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bg1"/>
                </a:solidFill>
              </a:rPr>
              <a:t>Require less data volume 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bg1"/>
                </a:solidFill>
              </a:rPr>
              <a:t>Diminish hyper- parameters space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300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300" dirty="0">
              <a:solidFill>
                <a:schemeClr val="bg1"/>
              </a:solidFill>
            </a:endParaRPr>
          </a:p>
        </p:txBody>
      </p:sp>
      <p:pic>
        <p:nvPicPr>
          <p:cNvPr id="123" name="Shape 123" descr="forest-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325" y="0"/>
            <a:ext cx="4568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F3E8-0B57-4E92-9D3A-6CB3EBD2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3" y="319190"/>
            <a:ext cx="7859486" cy="551667"/>
          </a:xfrm>
        </p:spPr>
        <p:txBody>
          <a:bodyPr/>
          <a:lstStyle/>
          <a:p>
            <a:r>
              <a:rPr lang="en-US" sz="4200" dirty="0">
                <a:solidFill>
                  <a:schemeClr val="bg1"/>
                </a:solidFill>
              </a:rPr>
              <a:t>The Classical Neural Net Topology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DD988-ACBE-4F68-AF8A-B52BB54CD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0" t="45643" r="30874"/>
          <a:stretch/>
        </p:blipFill>
        <p:spPr>
          <a:xfrm>
            <a:off x="470262" y="2149322"/>
            <a:ext cx="4258492" cy="221968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33B0-1F7B-4569-A2E0-9F8007F9DAEE}"/>
              </a:ext>
            </a:extLst>
          </p:cNvPr>
          <p:cNvSpPr txBox="1"/>
          <p:nvPr/>
        </p:nvSpPr>
        <p:spPr>
          <a:xfrm>
            <a:off x="827313" y="1654627"/>
            <a:ext cx="66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b="1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10AB20-E57F-4F81-9E63-8300CBA253BF}"/>
              </a:ext>
            </a:extLst>
          </p:cNvPr>
          <p:cNvSpPr txBox="1"/>
          <p:nvPr/>
        </p:nvSpPr>
        <p:spPr>
          <a:xfrm>
            <a:off x="3670661" y="1654627"/>
            <a:ext cx="85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r>
              <a:rPr lang="en-US" b="1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4BCE73-6B77-4ED7-97FF-2C12BE6C0FB2}"/>
              </a:ext>
            </a:extLst>
          </p:cNvPr>
          <p:cNvSpPr txBox="1"/>
          <p:nvPr/>
        </p:nvSpPr>
        <p:spPr>
          <a:xfrm>
            <a:off x="1846217" y="1439183"/>
            <a:ext cx="148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layers with Neurons as compute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683C1-75E9-44FC-9E24-A1799A430C1D}"/>
              </a:ext>
            </a:extLst>
          </p:cNvPr>
          <p:cNvSpPr txBox="1"/>
          <p:nvPr/>
        </p:nvSpPr>
        <p:spPr>
          <a:xfrm>
            <a:off x="5278966" y="1654627"/>
            <a:ext cx="316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Neurons in Artificial Neural Nets act similar to Neurons in the Central Nervous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29A8D-8D4E-4AF4-932E-3F8D2CB0E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4"/>
          <a:stretch/>
        </p:blipFill>
        <p:spPr>
          <a:xfrm>
            <a:off x="5278966" y="2177847"/>
            <a:ext cx="3022601" cy="24618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161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F3E8-0B57-4E92-9D3A-6CB3EBD2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3" y="319190"/>
            <a:ext cx="7859486" cy="551667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Random Forest as </a:t>
            </a:r>
            <a:r>
              <a:rPr lang="en-US" dirty="0">
                <a:solidFill>
                  <a:schemeClr val="bg1"/>
                </a:solidFill>
              </a:rPr>
              <a:t>Compute Units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DD988-ACBE-4F68-AF8A-B52BB54CD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0" t="45643" r="30874"/>
          <a:stretch/>
        </p:blipFill>
        <p:spPr>
          <a:xfrm>
            <a:off x="470262" y="2149322"/>
            <a:ext cx="4258492" cy="221968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33B0-1F7B-4569-A2E0-9F8007F9DAEE}"/>
              </a:ext>
            </a:extLst>
          </p:cNvPr>
          <p:cNvSpPr txBox="1"/>
          <p:nvPr/>
        </p:nvSpPr>
        <p:spPr>
          <a:xfrm>
            <a:off x="827313" y="1654627"/>
            <a:ext cx="66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b="1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10AB20-E57F-4F81-9E63-8300CBA253BF}"/>
              </a:ext>
            </a:extLst>
          </p:cNvPr>
          <p:cNvSpPr txBox="1"/>
          <p:nvPr/>
        </p:nvSpPr>
        <p:spPr>
          <a:xfrm>
            <a:off x="3670661" y="1654627"/>
            <a:ext cx="85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r>
              <a:rPr lang="en-US" b="1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4BCE73-6B77-4ED7-97FF-2C12BE6C0FB2}"/>
              </a:ext>
            </a:extLst>
          </p:cNvPr>
          <p:cNvSpPr txBox="1"/>
          <p:nvPr/>
        </p:nvSpPr>
        <p:spPr>
          <a:xfrm>
            <a:off x="1768081" y="1432604"/>
            <a:ext cx="1702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layers with Random Forests as compute units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DB55D0-82AA-4E43-B98F-58BE537089E0}"/>
              </a:ext>
            </a:extLst>
          </p:cNvPr>
          <p:cNvSpPr/>
          <p:nvPr/>
        </p:nvSpPr>
        <p:spPr>
          <a:xfrm>
            <a:off x="1846216" y="2255519"/>
            <a:ext cx="452846" cy="35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RF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CF903-892F-4AB0-8720-95D72535B8BB}"/>
              </a:ext>
            </a:extLst>
          </p:cNvPr>
          <p:cNvSpPr/>
          <p:nvPr/>
        </p:nvSpPr>
        <p:spPr>
          <a:xfrm>
            <a:off x="1846216" y="2827129"/>
            <a:ext cx="452846" cy="35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6CBDCC-7281-4FD7-B046-BF2497BFEF97}"/>
              </a:ext>
            </a:extLst>
          </p:cNvPr>
          <p:cNvSpPr/>
          <p:nvPr/>
        </p:nvSpPr>
        <p:spPr>
          <a:xfrm>
            <a:off x="1846216" y="3932013"/>
            <a:ext cx="452846" cy="35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5A9346-F024-41FF-9623-2543161EE7D1}"/>
              </a:ext>
            </a:extLst>
          </p:cNvPr>
          <p:cNvSpPr/>
          <p:nvPr/>
        </p:nvSpPr>
        <p:spPr>
          <a:xfrm>
            <a:off x="2786741" y="2259379"/>
            <a:ext cx="452846" cy="35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DF0F14-C9DF-400A-92E7-8C5DACE0C7EA}"/>
              </a:ext>
            </a:extLst>
          </p:cNvPr>
          <p:cNvSpPr/>
          <p:nvPr/>
        </p:nvSpPr>
        <p:spPr>
          <a:xfrm>
            <a:off x="2782386" y="2813020"/>
            <a:ext cx="452846" cy="35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85B583-E4BC-4B11-9CA0-7D6C3ACDFA4A}"/>
              </a:ext>
            </a:extLst>
          </p:cNvPr>
          <p:cNvSpPr/>
          <p:nvPr/>
        </p:nvSpPr>
        <p:spPr>
          <a:xfrm>
            <a:off x="2786741" y="3927164"/>
            <a:ext cx="452846" cy="35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8C04BC-C386-4FD7-AE9B-8C0F7044EA3F}"/>
              </a:ext>
            </a:extLst>
          </p:cNvPr>
          <p:cNvSpPr/>
          <p:nvPr/>
        </p:nvSpPr>
        <p:spPr>
          <a:xfrm>
            <a:off x="1846216" y="3350117"/>
            <a:ext cx="452846" cy="35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A5D0B7-5BB1-4C57-8717-121EEA2C9703}"/>
              </a:ext>
            </a:extLst>
          </p:cNvPr>
          <p:cNvSpPr/>
          <p:nvPr/>
        </p:nvSpPr>
        <p:spPr>
          <a:xfrm>
            <a:off x="2782386" y="3366662"/>
            <a:ext cx="452846" cy="35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276B9-BF86-499D-B9DD-F1155646411A}"/>
              </a:ext>
            </a:extLst>
          </p:cNvPr>
          <p:cNvSpPr txBox="1"/>
          <p:nvPr/>
        </p:nvSpPr>
        <p:spPr>
          <a:xfrm>
            <a:off x="5021700" y="2255519"/>
            <a:ext cx="32352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Structure remains the same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Compute units are more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805</TotalTime>
  <Words>883</Words>
  <Application>Microsoft Office PowerPoint</Application>
  <PresentationFormat>On-screen Show (16:9)</PresentationFormat>
  <Paragraphs>203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Wingdings</vt:lpstr>
      <vt:lpstr>Agency FB</vt:lpstr>
      <vt:lpstr>Bernard MT Condensed</vt:lpstr>
      <vt:lpstr>Arial</vt:lpstr>
      <vt:lpstr>Calibri</vt:lpstr>
      <vt:lpstr>Bauhaus 93</vt:lpstr>
      <vt:lpstr>Office Theme</vt:lpstr>
      <vt:lpstr>Multi-Grained Cascade Forest </vt:lpstr>
      <vt:lpstr>Bronze Age: Decision Trees</vt:lpstr>
      <vt:lpstr>Iron Age : Random Forest as a Tree Ensemble</vt:lpstr>
      <vt:lpstr>Closer Look at Random Forest</vt:lpstr>
      <vt:lpstr>Silicon Age: Ensemble of Random Forests</vt:lpstr>
      <vt:lpstr>Deep Forest Motivation:  Challenges in Deep Learning</vt:lpstr>
      <vt:lpstr>Possible Solution</vt:lpstr>
      <vt:lpstr>The Classical Neural Net Topology</vt:lpstr>
      <vt:lpstr>Random Forest as Compute Units</vt:lpstr>
      <vt:lpstr>Deep Architectures</vt:lpstr>
      <vt:lpstr>Make Random Forests Great Again</vt:lpstr>
      <vt:lpstr>The Deep Forest Architecture</vt:lpstr>
      <vt:lpstr>Feature Relationships</vt:lpstr>
      <vt:lpstr>Multi-Grained Scanning</vt:lpstr>
      <vt:lpstr>Benchmarks</vt:lpstr>
      <vt:lpstr>Benchmarks</vt:lpstr>
      <vt:lpstr>Multi-Grained Scanning Effect</vt:lpstr>
      <vt:lpstr>Deep Forest: Summary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Multi-Grained Cascade Forest</dc:title>
  <dc:creator>shaul</dc:creator>
  <cp:lastModifiedBy>Shaul Abergil</cp:lastModifiedBy>
  <cp:revision>95</cp:revision>
  <dcterms:modified xsi:type="dcterms:W3CDTF">2017-10-30T11:12:53Z</dcterms:modified>
</cp:coreProperties>
</file>