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ira Sans Condensed Light"/>
      <p:regular r:id="rId12"/>
      <p:bold r:id="rId13"/>
      <p:italic r:id="rId14"/>
      <p:boldItalic r:id="rId15"/>
    </p:embeddedFont>
    <p:embeddedFont>
      <p:font typeface="Fira Sans Condensed"/>
      <p:regular r:id="rId16"/>
      <p:bold r:id="rId17"/>
      <p:italic r:id="rId18"/>
      <p:boldItalic r:id="rId19"/>
    </p:embeddedFont>
    <p:embeddedFont>
      <p:font typeface="Rajdhani"/>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jdhani-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ajdhani-bold.fntdata"/><Relationship Id="rId13" Type="http://schemas.openxmlformats.org/officeDocument/2006/relationships/font" Target="fonts/FiraSansCondensedLight-bold.fntdata"/><Relationship Id="rId12" Type="http://schemas.openxmlformats.org/officeDocument/2006/relationships/font" Target="fonts/FiraSansCondensed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iraSansCondensedLight-boldItalic.fntdata"/><Relationship Id="rId14" Type="http://schemas.openxmlformats.org/officeDocument/2006/relationships/font" Target="fonts/FiraSansCondensedLight-italic.fntdata"/><Relationship Id="rId17" Type="http://schemas.openxmlformats.org/officeDocument/2006/relationships/font" Target="fonts/FiraSansCondensed-bold.fntdata"/><Relationship Id="rId16" Type="http://schemas.openxmlformats.org/officeDocument/2006/relationships/font" Target="fonts/FiraSansCondensed-regular.fntdata"/><Relationship Id="rId5" Type="http://schemas.openxmlformats.org/officeDocument/2006/relationships/notesMaster" Target="notesMasters/notesMaster1.xml"/><Relationship Id="rId19" Type="http://schemas.openxmlformats.org/officeDocument/2006/relationships/font" Target="fonts/FiraSansCondensed-boldItalic.fntdata"/><Relationship Id="rId6" Type="http://schemas.openxmlformats.org/officeDocument/2006/relationships/slide" Target="slides/slide1.xml"/><Relationship Id="rId18" Type="http://schemas.openxmlformats.org/officeDocument/2006/relationships/font" Target="fonts/FiraSansCondense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08a6ee8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08a6ee8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a87eb868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a87eb868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de0d626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de0d626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de0d626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de0d626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3968a0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3968a0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de0d626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de0d626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0" name="Google Shape;10;p2"/>
          <p:cNvSpPr txBox="1"/>
          <p:nvPr>
            <p:ph type="ctrTitle"/>
          </p:nvPr>
        </p:nvSpPr>
        <p:spPr>
          <a:xfrm>
            <a:off x="4139149" y="928938"/>
            <a:ext cx="4291500" cy="2961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139125" y="3848863"/>
            <a:ext cx="4291500" cy="36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6" name="Google Shape;46;p11"/>
          <p:cNvSpPr txBox="1"/>
          <p:nvPr>
            <p:ph hasCustomPrompt="1" type="title"/>
          </p:nvPr>
        </p:nvSpPr>
        <p:spPr>
          <a:xfrm>
            <a:off x="311700" y="2062500"/>
            <a:ext cx="85206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255700"/>
            <a:ext cx="8520600" cy="515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indent="-304800" lvl="1" marL="914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indent="-304800" lvl="2" marL="1371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indent="-304800" lvl="3" marL="1828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indent="-304800" lvl="4" marL="22860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indent="-304800" lvl="5" marL="27432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indent="-304800" lvl="6" marL="3200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indent="-304800" lvl="7" marL="3657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indent="-304800" lvl="8" marL="411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4" name="Google Shape;14;p3"/>
          <p:cNvSpPr txBox="1"/>
          <p:nvPr>
            <p:ph type="title"/>
          </p:nvPr>
        </p:nvSpPr>
        <p:spPr>
          <a:xfrm>
            <a:off x="4634135" y="1434600"/>
            <a:ext cx="35328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7" name="Google Shape;17;p4"/>
          <p:cNvSpPr txBox="1"/>
          <p:nvPr>
            <p:ph idx="1" type="body"/>
          </p:nvPr>
        </p:nvSpPr>
        <p:spPr>
          <a:xfrm>
            <a:off x="1115100" y="1152475"/>
            <a:ext cx="6913800" cy="3456000"/>
          </a:xfrm>
          <a:prstGeom prst="rect">
            <a:avLst/>
          </a:prstGeom>
          <a:solidFill>
            <a:schemeClr val="dk1">
              <a:alpha val="56699"/>
            </a:schemeClr>
          </a:solidFill>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indent="-317500" lvl="1" marL="9144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indent="-317500" lvl="2" marL="1371600">
              <a:spcBef>
                <a:spcPts val="0"/>
              </a:spcBef>
              <a:spcAft>
                <a:spcPts val="0"/>
              </a:spcAft>
              <a:buClr>
                <a:srgbClr val="191919"/>
              </a:buClr>
              <a:buSzPts val="1400"/>
              <a:buFont typeface="Roboto Condensed Light"/>
              <a:buChar char="■"/>
              <a:defRPr sz="1200"/>
            </a:lvl3pPr>
            <a:lvl4pPr indent="-317500" lvl="3" marL="1828800">
              <a:spcBef>
                <a:spcPts val="0"/>
              </a:spcBef>
              <a:spcAft>
                <a:spcPts val="0"/>
              </a:spcAft>
              <a:buClr>
                <a:srgbClr val="191919"/>
              </a:buClr>
              <a:buSzPts val="1400"/>
              <a:buFont typeface="Roboto Condensed Light"/>
              <a:buChar char="●"/>
              <a:defRPr sz="1200"/>
            </a:lvl4pPr>
            <a:lvl5pPr indent="-317500" lvl="4" marL="2286000">
              <a:spcBef>
                <a:spcPts val="0"/>
              </a:spcBef>
              <a:spcAft>
                <a:spcPts val="0"/>
              </a:spcAft>
              <a:buClr>
                <a:srgbClr val="191919"/>
              </a:buClr>
              <a:buSzPts val="1400"/>
              <a:buFont typeface="Roboto Condensed Light"/>
              <a:buChar char="○"/>
              <a:defRPr sz="1200"/>
            </a:lvl5pPr>
            <a:lvl6pPr indent="-317500" lvl="5" marL="2743200">
              <a:spcBef>
                <a:spcPts val="0"/>
              </a:spcBef>
              <a:spcAft>
                <a:spcPts val="0"/>
              </a:spcAft>
              <a:buClr>
                <a:srgbClr val="191919"/>
              </a:buClr>
              <a:buSzPts val="1400"/>
              <a:buFont typeface="Roboto Condensed Light"/>
              <a:buChar char="■"/>
              <a:defRPr sz="1200"/>
            </a:lvl6pPr>
            <a:lvl7pPr indent="-317500" lvl="6" marL="3200400">
              <a:spcBef>
                <a:spcPts val="0"/>
              </a:spcBef>
              <a:spcAft>
                <a:spcPts val="0"/>
              </a:spcAft>
              <a:buClr>
                <a:srgbClr val="191919"/>
              </a:buClr>
              <a:buSzPts val="1400"/>
              <a:buFont typeface="Roboto Condensed Light"/>
              <a:buChar char="●"/>
              <a:defRPr sz="1200"/>
            </a:lvl7pPr>
            <a:lvl8pPr indent="-317500" lvl="7" marL="3657600">
              <a:spcBef>
                <a:spcPts val="0"/>
              </a:spcBef>
              <a:spcAft>
                <a:spcPts val="0"/>
              </a:spcAft>
              <a:buClr>
                <a:srgbClr val="191919"/>
              </a:buClr>
              <a:buSzPts val="1400"/>
              <a:buFont typeface="Roboto Condensed Light"/>
              <a:buChar char="○"/>
              <a:defRPr sz="1200"/>
            </a:lvl8pPr>
            <a:lvl9pPr indent="-317500" lvl="8" marL="4114800">
              <a:spcBef>
                <a:spcPts val="0"/>
              </a:spcBef>
              <a:spcAft>
                <a:spcPts val="0"/>
              </a:spcAft>
              <a:buClr>
                <a:srgbClr val="191919"/>
              </a:buClr>
              <a:buSzPts val="1400"/>
              <a:buFont typeface="Roboto Condensed Light"/>
              <a:buChar char="■"/>
              <a:defRPr sz="1200"/>
            </a:lvl9pPr>
          </a:lstStyle>
          <a:p/>
        </p:txBody>
      </p:sp>
      <p:sp>
        <p:nvSpPr>
          <p:cNvPr id="18" name="Google Shape;18;p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1" name="Google Shape;21;p5"/>
          <p:cNvSpPr txBox="1"/>
          <p:nvPr>
            <p:ph idx="1" type="subTitle"/>
          </p:nvPr>
        </p:nvSpPr>
        <p:spPr>
          <a:xfrm flipH="1">
            <a:off x="55841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2" name="Google Shape;22;p5"/>
          <p:cNvSpPr txBox="1"/>
          <p:nvPr>
            <p:ph idx="2" type="subTitle"/>
          </p:nvPr>
        </p:nvSpPr>
        <p:spPr>
          <a:xfrm flipH="1">
            <a:off x="50793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3" name="Google Shape;23;p5"/>
          <p:cNvSpPr txBox="1"/>
          <p:nvPr>
            <p:ph idx="3" type="subTitle"/>
          </p:nvPr>
        </p:nvSpPr>
        <p:spPr>
          <a:xfrm flipH="1">
            <a:off x="18586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4" name="Google Shape;24;p5"/>
          <p:cNvSpPr txBox="1"/>
          <p:nvPr>
            <p:ph idx="4" type="subTitle"/>
          </p:nvPr>
        </p:nvSpPr>
        <p:spPr>
          <a:xfrm flipH="1">
            <a:off x="13538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5" name="Google Shape;25;p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8" name="Google Shape;28;p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1" name="Google Shape;31;p7"/>
          <p:cNvSpPr txBox="1"/>
          <p:nvPr>
            <p:ph idx="1" type="subTitle"/>
          </p:nvPr>
        </p:nvSpPr>
        <p:spPr>
          <a:xfrm>
            <a:off x="2487163" y="1434600"/>
            <a:ext cx="3367800" cy="227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p:txBody>
      </p:sp>
      <p:sp>
        <p:nvSpPr>
          <p:cNvPr id="32" name="Google Shape;32;p7"/>
          <p:cNvSpPr txBox="1"/>
          <p:nvPr>
            <p:ph type="title"/>
          </p:nvPr>
        </p:nvSpPr>
        <p:spPr>
          <a:xfrm>
            <a:off x="6530228" y="1434600"/>
            <a:ext cx="19671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5" name="Google Shape;35;p8"/>
          <p:cNvSpPr txBox="1"/>
          <p:nvPr>
            <p:ph type="title"/>
          </p:nvPr>
        </p:nvSpPr>
        <p:spPr>
          <a:xfrm>
            <a:off x="2422250" y="1418700"/>
            <a:ext cx="4299600" cy="23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6"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8" name="Google Shape;38;p9"/>
          <p:cNvSpPr txBox="1"/>
          <p:nvPr>
            <p:ph type="title"/>
          </p:nvPr>
        </p:nvSpPr>
        <p:spPr>
          <a:xfrm>
            <a:off x="522825" y="971850"/>
            <a:ext cx="3787800" cy="31998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4799950" y="1954200"/>
            <a:ext cx="19401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hasCustomPrompt="1" idx="2" type="title"/>
          </p:nvPr>
        </p:nvSpPr>
        <p:spPr>
          <a:xfrm>
            <a:off x="4849170" y="1001125"/>
            <a:ext cx="2026800" cy="18147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3" name="Google Shape;43;p10"/>
          <p:cNvSpPr txBox="1"/>
          <p:nvPr>
            <p:ph type="title"/>
          </p:nvPr>
        </p:nvSpPr>
        <p:spPr>
          <a:xfrm>
            <a:off x="720100" y="1706850"/>
            <a:ext cx="2759700" cy="172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4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indent="-304800" lvl="1" marL="914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indent="-304800" lvl="2" marL="1371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indent="-304800" lvl="3" marL="1828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indent="-304800" lvl="4" marL="22860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indent="-304800" lvl="5" marL="2743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indent="-304800" lvl="6" marL="3200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indent="-304800" lvl="7" marL="3657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indent="-304800" lvl="8" marL="411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372300" y="1202625"/>
            <a:ext cx="8399400" cy="215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100"/>
              <a:t>Gen AI and Mental Wellness Hackathon</a:t>
            </a:r>
            <a:endParaRPr sz="3900"/>
          </a:p>
        </p:txBody>
      </p:sp>
      <p:sp>
        <p:nvSpPr>
          <p:cNvPr id="54" name="Google Shape;54;p13"/>
          <p:cNvSpPr txBox="1"/>
          <p:nvPr>
            <p:ph idx="1" type="subTitle"/>
          </p:nvPr>
        </p:nvSpPr>
        <p:spPr>
          <a:xfrm>
            <a:off x="2426250" y="3359641"/>
            <a:ext cx="4307100" cy="8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5hawks: Antonia Xidos, Ekin Yurekli, Shaun Ramsay, Silvio Tremblay and Wes Berg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Anxiety</a:t>
            </a:r>
            <a:endParaRPr/>
          </a:p>
        </p:txBody>
      </p:sp>
      <p:sp>
        <p:nvSpPr>
          <p:cNvPr id="60" name="Google Shape;60;p14"/>
          <p:cNvSpPr txBox="1"/>
          <p:nvPr/>
        </p:nvSpPr>
        <p:spPr>
          <a:xfrm>
            <a:off x="1062625" y="1202625"/>
            <a:ext cx="6935700" cy="30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Fira Sans Condensed Light"/>
                <a:ea typeface="Fira Sans Condensed Light"/>
                <a:cs typeface="Fira Sans Condensed Light"/>
                <a:sym typeface="Fira Sans Condensed Light"/>
              </a:rPr>
              <a:t>We have chosen to address social anxiety as our issue in this hackathon because it is a challenge that many of us, as university students, face on a daily basis. This issue is deeply impactful to us, as we understand firsthand the difficulties that come with trying to balance academic demands while managing the stress of social interactions in a new and often intimidating environment.</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Meet… ConQuest</a:t>
            </a:r>
            <a:endParaRPr/>
          </a:p>
        </p:txBody>
      </p:sp>
      <p:sp>
        <p:nvSpPr>
          <p:cNvPr id="66" name="Google Shape;66;p15"/>
          <p:cNvSpPr txBox="1"/>
          <p:nvPr/>
        </p:nvSpPr>
        <p:spPr>
          <a:xfrm>
            <a:off x="1062625" y="1202625"/>
            <a:ext cx="6935700" cy="30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lt2"/>
                </a:solidFill>
                <a:latin typeface="Fira Sans Condensed Light"/>
                <a:ea typeface="Fira Sans Condensed Light"/>
                <a:cs typeface="Fira Sans Condensed Light"/>
                <a:sym typeface="Fira Sans Condensed Light"/>
              </a:rPr>
              <a:t>Imagine an AI designed to help you overcome social anxiety through speech-to-speech interactions that simulate real conversations. It offers personalized feedback, boosting your confidence as you improve your social skills. </a:t>
            </a:r>
            <a:r>
              <a:rPr lang="en" sz="1500">
                <a:solidFill>
                  <a:schemeClr val="lt2"/>
                </a:solidFill>
                <a:latin typeface="Fira Sans Condensed Light"/>
                <a:ea typeface="Fira Sans Condensed Light"/>
                <a:cs typeface="Fira Sans Condensed Light"/>
                <a:sym typeface="Fira Sans Condensed Light"/>
              </a:rPr>
              <a:t>As you progress, the AI will adapt to your growth, offering tailored tasks and insights. Ideally, it would connect you with other users at similar levels, encouraging real human interaction, and creating a supportive environment for shared practice and growth.</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120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500">
              <a:solidFill>
                <a:schemeClr val="lt2"/>
              </a:solidFill>
              <a:latin typeface="Fira Sans Condensed Light"/>
              <a:ea typeface="Fira Sans Condensed Light"/>
              <a:cs typeface="Fira Sans Condensed Light"/>
              <a:sym typeface="Fira Sans Condensed Light"/>
            </a:endParaRPr>
          </a:p>
        </p:txBody>
      </p:sp>
      <p:pic>
        <p:nvPicPr>
          <p:cNvPr id="67" name="Google Shape;67;p15"/>
          <p:cNvPicPr preferRelativeResize="0"/>
          <p:nvPr/>
        </p:nvPicPr>
        <p:blipFill>
          <a:blip r:embed="rId3">
            <a:alphaModFix/>
          </a:blip>
          <a:stretch>
            <a:fillRect/>
          </a:stretch>
        </p:blipFill>
        <p:spPr>
          <a:xfrm>
            <a:off x="3964197" y="3164578"/>
            <a:ext cx="1132550" cy="126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Ethical Concerns</a:t>
            </a:r>
            <a:endParaRPr/>
          </a:p>
        </p:txBody>
      </p:sp>
      <p:sp>
        <p:nvSpPr>
          <p:cNvPr id="73" name="Google Shape;73;p16"/>
          <p:cNvSpPr txBox="1"/>
          <p:nvPr/>
        </p:nvSpPr>
        <p:spPr>
          <a:xfrm>
            <a:off x="1062625" y="1202625"/>
            <a:ext cx="6935700" cy="30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Fira Sans Condensed Light"/>
                <a:ea typeface="Fira Sans Condensed Light"/>
                <a:cs typeface="Fira Sans Condensed Light"/>
                <a:sym typeface="Fira Sans Condensed Light"/>
              </a:rPr>
              <a:t>ConQuest is not intended to replace real human interaction but rather to act as a supportive tool designed to help individuals develop the confidence and skills necessary for meaningful social interactions. By simulating realistic conversations and providing tailored feedback, ConQuest equips users with the tools they need to navigate various social situations effectively.</a:t>
            </a:r>
            <a:endParaRPr sz="15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Qualifications</a:t>
            </a:r>
            <a:endParaRPr/>
          </a:p>
        </p:txBody>
      </p:sp>
      <p:sp>
        <p:nvSpPr>
          <p:cNvPr id="79" name="Google Shape;79;p17"/>
          <p:cNvSpPr txBox="1"/>
          <p:nvPr/>
        </p:nvSpPr>
        <p:spPr>
          <a:xfrm>
            <a:off x="744400" y="1334000"/>
            <a:ext cx="7655400" cy="31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Accessibility</a:t>
            </a:r>
            <a:r>
              <a:rPr b="1" lang="en" sz="1200" u="sng">
                <a:solidFill>
                  <a:schemeClr val="lt2"/>
                </a:solidFill>
                <a:latin typeface="Fira Sans Condensed"/>
                <a:ea typeface="Fira Sans Condensed"/>
                <a:cs typeface="Fira Sans Condensed"/>
                <a:sym typeface="Fira Sans Condensed"/>
              </a:rPr>
              <a:t>:</a:t>
            </a:r>
            <a:r>
              <a:rPr lang="en" sz="1200">
                <a:solidFill>
                  <a:schemeClr val="lt2"/>
                </a:solidFill>
                <a:latin typeface="Fira Sans Condensed Light"/>
                <a:ea typeface="Fira Sans Condensed Light"/>
                <a:cs typeface="Fira Sans Condensed Light"/>
                <a:sym typeface="Fira Sans Condensed Light"/>
              </a:rPr>
              <a:t> The app offers AI-generated audio and optional text for users with hearing difficulties. Its leveling system adapts to varying levels of social anxiety with progressively challenging tasks.</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User E</a:t>
            </a:r>
            <a:r>
              <a:rPr b="1" lang="en" sz="1200" u="sng">
                <a:solidFill>
                  <a:schemeClr val="lt2"/>
                </a:solidFill>
                <a:latin typeface="Fira Sans Condensed"/>
                <a:ea typeface="Fira Sans Condensed"/>
                <a:cs typeface="Fira Sans Condensed"/>
                <a:sym typeface="Fira Sans Condensed"/>
              </a:rPr>
              <a:t>xperience</a:t>
            </a:r>
            <a:r>
              <a:rPr lang="en" sz="1200">
                <a:solidFill>
                  <a:schemeClr val="lt2"/>
                </a:solidFill>
                <a:latin typeface="Fira Sans Condensed Light"/>
                <a:ea typeface="Fira Sans Condensed Light"/>
                <a:cs typeface="Fira Sans Condensed Light"/>
                <a:sym typeface="Fira Sans Condensed Light"/>
              </a:rPr>
              <a:t>: An intuitive leveling system rewards XP for task completion, fostering engagement and a sense of progression.</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Feasibility</a:t>
            </a:r>
            <a:r>
              <a:rPr lang="en" sz="1200">
                <a:solidFill>
                  <a:schemeClr val="lt2"/>
                </a:solidFill>
                <a:latin typeface="Fira Sans Condensed Light"/>
                <a:ea typeface="Fira Sans Condensed Light"/>
                <a:cs typeface="Fira Sans Condensed Light"/>
                <a:sym typeface="Fira Sans Condensed Light"/>
              </a:rPr>
              <a:t>: The app complements physical interactions, serving as an ethical and practical tool for improving social skills.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Completion</a:t>
            </a:r>
            <a:r>
              <a:rPr lang="en" sz="1200">
                <a:solidFill>
                  <a:schemeClr val="lt2"/>
                </a:solidFill>
                <a:latin typeface="Fira Sans Condensed Light"/>
                <a:ea typeface="Fira Sans Condensed Light"/>
                <a:cs typeface="Fira Sans Condensed Light"/>
                <a:sym typeface="Fira Sans Condensed Light"/>
              </a:rPr>
              <a:t>: The app features a functional leveling and task system, with plans to add user connectivity in future updates.</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Innovation</a:t>
            </a:r>
            <a:r>
              <a:rPr lang="en" sz="1200">
                <a:solidFill>
                  <a:schemeClr val="lt2"/>
                </a:solidFill>
                <a:latin typeface="Fira Sans Condensed Light"/>
                <a:ea typeface="Fira Sans Condensed Light"/>
                <a:cs typeface="Fira Sans Condensed Light"/>
                <a:sym typeface="Fira Sans Condensed Light"/>
              </a:rPr>
              <a:t>: Unlike text-based chatbots, ConQuest offers AI-powered two-way vocal communication, improving speaking and listening skills. The unique leveling system rewards XP for social tasks, encouraging social interaction.</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Scalability</a:t>
            </a:r>
            <a:r>
              <a:rPr lang="en" sz="1200">
                <a:solidFill>
                  <a:schemeClr val="lt2"/>
                </a:solidFill>
                <a:latin typeface="Fira Sans Condensed Light"/>
                <a:ea typeface="Fira Sans Condensed Light"/>
                <a:cs typeface="Fira Sans Condensed Light"/>
                <a:sym typeface="Fira Sans Condensed Light"/>
              </a:rPr>
              <a:t>: The app can scale with features like virtual chats to connect users and create supportive communities.</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200" u="sng">
                <a:solidFill>
                  <a:schemeClr val="lt2"/>
                </a:solidFill>
                <a:latin typeface="Fira Sans Condensed"/>
                <a:ea typeface="Fira Sans Condensed"/>
                <a:cs typeface="Fira Sans Condensed"/>
                <a:sym typeface="Fira Sans Condensed"/>
              </a:rPr>
              <a:t>AI Implementation</a:t>
            </a:r>
            <a:r>
              <a:rPr lang="en" sz="1200">
                <a:solidFill>
                  <a:schemeClr val="lt2"/>
                </a:solidFill>
                <a:latin typeface="Fira Sans Condensed Light"/>
                <a:ea typeface="Fira Sans Condensed Light"/>
                <a:cs typeface="Fira Sans Condensed Light"/>
                <a:sym typeface="Fira Sans Condensed Light"/>
              </a:rPr>
              <a:t>: The AI provides focused advice on social anxiety and mental wellness, ensuring relevant and responsible support.</a:t>
            </a:r>
            <a:endParaRPr sz="12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508800" y="1644875"/>
            <a:ext cx="10161600" cy="317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Demo Time</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