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Merriweather" pitchFamily="2" charset="77"/>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8C118C-39AA-4FDE-AA00-3EB978F66449}">
  <a:tblStyle styleId="{D58C118C-39AA-4FDE-AA00-3EB978F664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81088"/>
  </p:normalViewPr>
  <p:slideViewPr>
    <p:cSldViewPr snapToGrid="0">
      <p:cViewPr varScale="1">
        <p:scale>
          <a:sx n="137" d="100"/>
          <a:sy n="137" d="100"/>
        </p:scale>
        <p:origin x="11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3bfc42f46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3bfc42f46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0bcd2a17b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0bcd2a17b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0bcd2a17b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0bcd2a17b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0bcd2a17b_3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0bcd2a17b_3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0bcd2a17b_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0bcd2a17b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3db802cd9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3db802cd9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2ec2387ca_0_8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2ec2387ca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23b8a0191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23b8a0191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3b8a0191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23b8a0191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3bfc42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23bfc42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2ec2387ca_0_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2ec2387ca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3bfc42f4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3bfc42f4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3db802cd9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3db802cd9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3db802cd9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23db802cd9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2ec2387ca_0_8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2ec2387ca_0_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22e7cf43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22e7cf43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3b8a0191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3b8a019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3b8a0191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3b8a0191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0bcd2a17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0bcd2a17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0bcd2a17b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0bcd2a17b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0bcd2a17b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0bcd2a17b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67359" y="1037626"/>
            <a:ext cx="8520600" cy="669000"/>
          </a:xfrm>
          <a:prstGeom prst="rect">
            <a:avLst/>
          </a:prstGeom>
        </p:spPr>
        <p:txBody>
          <a:bodyPr spcFirstLastPara="1" wrap="square" lIns="91425" tIns="91425" rIns="91425" bIns="91425" anchor="t" anchorCtr="0">
            <a:normAutofit fontScale="90000"/>
          </a:bodyPr>
          <a:lstStyle/>
          <a:p>
            <a:pPr lvl="0"/>
            <a:r>
              <a:rPr lang="en-US" sz="3200" dirty="0"/>
              <a:t>TMDB Movies Analysis</a:t>
            </a:r>
          </a:p>
        </p:txBody>
      </p:sp>
      <p:pic>
        <p:nvPicPr>
          <p:cNvPr id="66" name="Google Shape;66;p13"/>
          <p:cNvPicPr preferRelativeResize="0"/>
          <p:nvPr/>
        </p:nvPicPr>
        <p:blipFill>
          <a:blip r:embed="rId3">
            <a:alphaModFix/>
          </a:blip>
          <a:stretch>
            <a:fillRect/>
          </a:stretch>
        </p:blipFill>
        <p:spPr>
          <a:xfrm>
            <a:off x="7840550" y="3900175"/>
            <a:ext cx="1198700" cy="119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b="1"/>
              <a:t>Pearson Correlation</a:t>
            </a:r>
            <a:endParaRPr b="1"/>
          </a:p>
        </p:txBody>
      </p:sp>
      <p:pic>
        <p:nvPicPr>
          <p:cNvPr id="122" name="Google Shape;122;p22"/>
          <p:cNvPicPr preferRelativeResize="0"/>
          <p:nvPr/>
        </p:nvPicPr>
        <p:blipFill>
          <a:blip r:embed="rId3">
            <a:alphaModFix/>
          </a:blip>
          <a:stretch>
            <a:fillRect/>
          </a:stretch>
        </p:blipFill>
        <p:spPr>
          <a:xfrm>
            <a:off x="194300" y="1429425"/>
            <a:ext cx="4266823" cy="3714075"/>
          </a:xfrm>
          <a:prstGeom prst="rect">
            <a:avLst/>
          </a:prstGeom>
          <a:noFill/>
          <a:ln>
            <a:noFill/>
          </a:ln>
        </p:spPr>
      </p:pic>
      <p:sp>
        <p:nvSpPr>
          <p:cNvPr id="123" name="Google Shape;123;p22"/>
          <p:cNvSpPr txBox="1"/>
          <p:nvPr/>
        </p:nvSpPr>
        <p:spPr>
          <a:xfrm>
            <a:off x="4572000" y="2272025"/>
            <a:ext cx="4262700" cy="20625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These four variables: budget, popularity, revenue and vote_count are highly correlated with one another</a:t>
            </a:r>
            <a:endParaRPr sz="1200">
              <a:latin typeface="Merriweather"/>
              <a:ea typeface="Merriweather"/>
              <a:cs typeface="Merriweather"/>
              <a:sym typeface="Merriweather"/>
            </a:endParaRPr>
          </a:p>
          <a:p>
            <a:pPr marL="457200" lvl="0" indent="0" algn="l" rtl="0">
              <a:spcBef>
                <a:spcPts val="0"/>
              </a:spcBef>
              <a:spcAft>
                <a:spcPts val="0"/>
              </a:spcAft>
              <a:buNone/>
            </a:pP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Runtime and vote_averge have low correlation with all the other variables </a:t>
            </a:r>
            <a:endParaRPr sz="1200">
              <a:latin typeface="Merriweather"/>
              <a:ea typeface="Merriweather"/>
              <a:cs typeface="Merriweather"/>
              <a:sym typeface="Merriweather"/>
            </a:endParaRPr>
          </a:p>
          <a:p>
            <a:pPr marL="457200" lvl="0" indent="0" algn="l" rtl="0">
              <a:spcBef>
                <a:spcPts val="0"/>
              </a:spcBef>
              <a:spcAft>
                <a:spcPts val="0"/>
              </a:spcAft>
              <a:buNone/>
            </a:pP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Id variable has weak or no correlation with all the other variables </a:t>
            </a:r>
            <a:endParaRPr sz="1200">
              <a:latin typeface="Merriweather"/>
              <a:ea typeface="Merriweather"/>
              <a:cs typeface="Merriweather"/>
              <a:sym typeface="Merriweather"/>
            </a:endParaRPr>
          </a:p>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b="1"/>
              <a:t>Correlation between popularity and revenue</a:t>
            </a:r>
            <a:endParaRPr b="1"/>
          </a:p>
        </p:txBody>
      </p:sp>
      <p:pic>
        <p:nvPicPr>
          <p:cNvPr id="129" name="Google Shape;129;p23"/>
          <p:cNvPicPr preferRelativeResize="0"/>
          <p:nvPr/>
        </p:nvPicPr>
        <p:blipFill>
          <a:blip r:embed="rId3">
            <a:alphaModFix/>
          </a:blip>
          <a:stretch>
            <a:fillRect/>
          </a:stretch>
        </p:blipFill>
        <p:spPr>
          <a:xfrm>
            <a:off x="311725" y="1418600"/>
            <a:ext cx="4913550" cy="2851625"/>
          </a:xfrm>
          <a:prstGeom prst="rect">
            <a:avLst/>
          </a:prstGeom>
          <a:noFill/>
          <a:ln>
            <a:noFill/>
          </a:ln>
        </p:spPr>
      </p:pic>
      <p:sp>
        <p:nvSpPr>
          <p:cNvPr id="130" name="Google Shape;130;p23"/>
          <p:cNvSpPr txBox="1"/>
          <p:nvPr/>
        </p:nvSpPr>
        <p:spPr>
          <a:xfrm>
            <a:off x="5115925" y="2487500"/>
            <a:ext cx="3716400" cy="5541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Strong positive correlation between popularity and revenue</a:t>
            </a:r>
            <a:endParaRPr sz="12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b="1"/>
              <a:t>Correlation between runtime and revenue</a:t>
            </a:r>
            <a:endParaRPr b="1"/>
          </a:p>
        </p:txBody>
      </p:sp>
      <p:pic>
        <p:nvPicPr>
          <p:cNvPr id="136" name="Google Shape;136;p24"/>
          <p:cNvPicPr preferRelativeResize="0"/>
          <p:nvPr/>
        </p:nvPicPr>
        <p:blipFill>
          <a:blip r:embed="rId3">
            <a:alphaModFix/>
          </a:blip>
          <a:stretch>
            <a:fillRect/>
          </a:stretch>
        </p:blipFill>
        <p:spPr>
          <a:xfrm>
            <a:off x="183375" y="1524600"/>
            <a:ext cx="4388625" cy="2623549"/>
          </a:xfrm>
          <a:prstGeom prst="rect">
            <a:avLst/>
          </a:prstGeom>
          <a:noFill/>
          <a:ln>
            <a:noFill/>
          </a:ln>
        </p:spPr>
      </p:pic>
      <p:pic>
        <p:nvPicPr>
          <p:cNvPr id="137" name="Google Shape;137;p24"/>
          <p:cNvPicPr preferRelativeResize="0"/>
          <p:nvPr/>
        </p:nvPicPr>
        <p:blipFill>
          <a:blip r:embed="rId4">
            <a:alphaModFix/>
          </a:blip>
          <a:stretch>
            <a:fillRect/>
          </a:stretch>
        </p:blipFill>
        <p:spPr>
          <a:xfrm>
            <a:off x="4849575" y="1580588"/>
            <a:ext cx="3906900" cy="2511575"/>
          </a:xfrm>
          <a:prstGeom prst="rect">
            <a:avLst/>
          </a:prstGeom>
          <a:noFill/>
          <a:ln>
            <a:noFill/>
          </a:ln>
        </p:spPr>
      </p:pic>
      <p:sp>
        <p:nvSpPr>
          <p:cNvPr id="138" name="Google Shape;138;p24"/>
          <p:cNvSpPr txBox="1"/>
          <p:nvPr/>
        </p:nvSpPr>
        <p:spPr>
          <a:xfrm>
            <a:off x="463107" y="4264925"/>
            <a:ext cx="3711000" cy="5541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Weak correlation between revenue and runtime</a:t>
            </a:r>
            <a:endParaRPr sz="1200">
              <a:latin typeface="Merriweather"/>
              <a:ea typeface="Merriweather"/>
              <a:cs typeface="Merriweather"/>
              <a:sym typeface="Merriweather"/>
            </a:endParaRPr>
          </a:p>
        </p:txBody>
      </p:sp>
      <p:sp>
        <p:nvSpPr>
          <p:cNvPr id="139" name="Google Shape;139;p24"/>
          <p:cNvSpPr txBox="1"/>
          <p:nvPr/>
        </p:nvSpPr>
        <p:spPr>
          <a:xfrm>
            <a:off x="5211000" y="4264925"/>
            <a:ext cx="3465300" cy="738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Majority of the movie’s runtime are between 100 minutes and 120 minutes</a:t>
            </a:r>
            <a:endParaRPr sz="1200">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b="1"/>
              <a:t>Correlation between vote average and revenue</a:t>
            </a:r>
            <a:endParaRPr b="1"/>
          </a:p>
        </p:txBody>
      </p:sp>
      <p:pic>
        <p:nvPicPr>
          <p:cNvPr id="145" name="Google Shape;145;p25"/>
          <p:cNvPicPr preferRelativeResize="0"/>
          <p:nvPr/>
        </p:nvPicPr>
        <p:blipFill>
          <a:blip r:embed="rId3">
            <a:alphaModFix/>
          </a:blip>
          <a:stretch>
            <a:fillRect/>
          </a:stretch>
        </p:blipFill>
        <p:spPr>
          <a:xfrm>
            <a:off x="311725" y="1436175"/>
            <a:ext cx="5007850" cy="2841450"/>
          </a:xfrm>
          <a:prstGeom prst="rect">
            <a:avLst/>
          </a:prstGeom>
          <a:noFill/>
          <a:ln>
            <a:noFill/>
          </a:ln>
        </p:spPr>
      </p:pic>
      <p:sp>
        <p:nvSpPr>
          <p:cNvPr id="146" name="Google Shape;146;p25"/>
          <p:cNvSpPr txBox="1"/>
          <p:nvPr/>
        </p:nvSpPr>
        <p:spPr>
          <a:xfrm>
            <a:off x="5470475" y="2353675"/>
            <a:ext cx="3410400" cy="5541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Weak correlation between revenue and vote_average</a:t>
            </a:r>
            <a:endParaRPr sz="1200">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b="1"/>
              <a:t>Correlation between vote count and revenue</a:t>
            </a:r>
            <a:endParaRPr b="1"/>
          </a:p>
        </p:txBody>
      </p:sp>
      <p:pic>
        <p:nvPicPr>
          <p:cNvPr id="152" name="Google Shape;152;p26"/>
          <p:cNvPicPr preferRelativeResize="0"/>
          <p:nvPr/>
        </p:nvPicPr>
        <p:blipFill>
          <a:blip r:embed="rId3">
            <a:alphaModFix/>
          </a:blip>
          <a:stretch>
            <a:fillRect/>
          </a:stretch>
        </p:blipFill>
        <p:spPr>
          <a:xfrm>
            <a:off x="311725" y="1496525"/>
            <a:ext cx="5017251" cy="2803300"/>
          </a:xfrm>
          <a:prstGeom prst="rect">
            <a:avLst/>
          </a:prstGeom>
          <a:noFill/>
          <a:ln>
            <a:noFill/>
          </a:ln>
        </p:spPr>
      </p:pic>
      <p:sp>
        <p:nvSpPr>
          <p:cNvPr id="153" name="Google Shape;153;p26"/>
          <p:cNvSpPr txBox="1"/>
          <p:nvPr/>
        </p:nvSpPr>
        <p:spPr>
          <a:xfrm>
            <a:off x="5328975" y="2421225"/>
            <a:ext cx="3503400" cy="5541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Strong positive correlation between revenue and vote_count</a:t>
            </a:r>
            <a:endParaRPr sz="1200">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Forest Classifier</a:t>
            </a:r>
            <a:endParaRPr/>
          </a:p>
        </p:txBody>
      </p:sp>
      <p:pic>
        <p:nvPicPr>
          <p:cNvPr id="159" name="Google Shape;159;p27"/>
          <p:cNvPicPr preferRelativeResize="0"/>
          <p:nvPr/>
        </p:nvPicPr>
        <p:blipFill>
          <a:blip r:embed="rId3">
            <a:alphaModFix/>
          </a:blip>
          <a:stretch>
            <a:fillRect/>
          </a:stretch>
        </p:blipFill>
        <p:spPr>
          <a:xfrm>
            <a:off x="437550" y="2521025"/>
            <a:ext cx="3278425" cy="2117350"/>
          </a:xfrm>
          <a:prstGeom prst="rect">
            <a:avLst/>
          </a:prstGeom>
          <a:noFill/>
          <a:ln>
            <a:noFill/>
          </a:ln>
        </p:spPr>
      </p:pic>
      <p:sp>
        <p:nvSpPr>
          <p:cNvPr id="160" name="Google Shape;160;p27"/>
          <p:cNvSpPr txBox="1"/>
          <p:nvPr/>
        </p:nvSpPr>
        <p:spPr>
          <a:xfrm>
            <a:off x="311725" y="1523275"/>
            <a:ext cx="8610300" cy="8670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n" sz="1200" b="1">
                <a:solidFill>
                  <a:schemeClr val="dk1"/>
                </a:solidFill>
                <a:latin typeface="Merriweather"/>
                <a:ea typeface="Merriweather"/>
                <a:cs typeface="Merriweather"/>
                <a:sym typeface="Merriweather"/>
              </a:rPr>
              <a:t>Using RandomForestClassifier from sklearn.ensemble package, the training error for default parameter (</a:t>
            </a:r>
            <a:r>
              <a:rPr lang="en" sz="1200" b="1">
                <a:solidFill>
                  <a:srgbClr val="212529"/>
                </a:solidFill>
                <a:highlight>
                  <a:srgbClr val="FFFFFF"/>
                </a:highlight>
                <a:latin typeface="Merriweather"/>
                <a:ea typeface="Merriweather"/>
                <a:cs typeface="Merriweather"/>
                <a:sym typeface="Merriweather"/>
              </a:rPr>
              <a:t>n_estimators=100) is 0 and the testing error is 0.2164.</a:t>
            </a:r>
            <a:endParaRPr sz="1200" b="1">
              <a:solidFill>
                <a:srgbClr val="212529"/>
              </a:solidFill>
              <a:highlight>
                <a:srgbClr val="FFFFFF"/>
              </a:highlight>
              <a:latin typeface="Merriweather"/>
              <a:ea typeface="Merriweather"/>
              <a:cs typeface="Merriweather"/>
              <a:sym typeface="Merriweather"/>
            </a:endParaRPr>
          </a:p>
          <a:p>
            <a:pPr marL="0" lvl="0" indent="0" algn="l" rtl="0">
              <a:spcBef>
                <a:spcPts val="1000"/>
              </a:spcBef>
              <a:spcAft>
                <a:spcPts val="0"/>
              </a:spcAft>
              <a:buClr>
                <a:srgbClr val="000000"/>
              </a:buClr>
              <a:buSzPts val="523"/>
              <a:buFont typeface="Arial"/>
              <a:buNone/>
            </a:pPr>
            <a:r>
              <a:rPr lang="en" sz="1200" b="1">
                <a:solidFill>
                  <a:schemeClr val="dk1"/>
                </a:solidFill>
                <a:latin typeface="Merriweather"/>
                <a:ea typeface="Merriweather"/>
                <a:cs typeface="Merriweather"/>
                <a:sym typeface="Merriweather"/>
              </a:rPr>
              <a:t>Below is the graph that shows the importance of the top 40 features.</a:t>
            </a:r>
            <a:endParaRPr sz="1200" b="1">
              <a:solidFill>
                <a:srgbClr val="212529"/>
              </a:solidFill>
              <a:highlight>
                <a:srgbClr val="FFFFFF"/>
              </a:highlight>
              <a:latin typeface="Merriweather"/>
              <a:ea typeface="Merriweather"/>
              <a:cs typeface="Merriweather"/>
              <a:sym typeface="Merriweather"/>
            </a:endParaRPr>
          </a:p>
        </p:txBody>
      </p:sp>
      <p:sp>
        <p:nvSpPr>
          <p:cNvPr id="161" name="Google Shape;161;p27"/>
          <p:cNvSpPr txBox="1"/>
          <p:nvPr/>
        </p:nvSpPr>
        <p:spPr>
          <a:xfrm>
            <a:off x="3715975" y="3263725"/>
            <a:ext cx="4847400" cy="565200"/>
          </a:xfrm>
          <a:prstGeom prst="rect">
            <a:avLst/>
          </a:prstGeom>
          <a:noFill/>
          <a:ln>
            <a:noFill/>
          </a:ln>
        </p:spPr>
        <p:txBody>
          <a:bodyPr spcFirstLastPara="1" wrap="square" lIns="91425" tIns="91425" rIns="91425" bIns="91425" anchor="t" anchorCtr="0">
            <a:spAutoFit/>
          </a:bodyPr>
          <a:lstStyle/>
          <a:p>
            <a:pPr marL="457200" lvl="0" indent="-307077" algn="l" rtl="0">
              <a:spcBef>
                <a:spcPts val="1000"/>
              </a:spcBef>
              <a:spcAft>
                <a:spcPts val="0"/>
              </a:spcAft>
              <a:buClr>
                <a:schemeClr val="dk1"/>
              </a:buClr>
              <a:buSzPts val="1236"/>
              <a:buFont typeface="Merriweather"/>
              <a:buChar char="●"/>
            </a:pPr>
            <a:r>
              <a:rPr lang="en" sz="1235">
                <a:solidFill>
                  <a:schemeClr val="dk1"/>
                </a:solidFill>
                <a:latin typeface="Merriweather"/>
                <a:ea typeface="Merriweather"/>
                <a:cs typeface="Merriweather"/>
                <a:sym typeface="Merriweather"/>
              </a:rPr>
              <a:t>popularity, vote count, vote average, budget, runtime are the most valuable features.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Forest Classifier</a:t>
            </a:r>
            <a:endParaRPr/>
          </a:p>
        </p:txBody>
      </p:sp>
      <p:sp>
        <p:nvSpPr>
          <p:cNvPr id="167" name="Google Shape;167;p28"/>
          <p:cNvSpPr txBox="1">
            <a:spLocks noGrp="1"/>
          </p:cNvSpPr>
          <p:nvPr>
            <p:ph type="body" idx="4294967295"/>
          </p:nvPr>
        </p:nvSpPr>
        <p:spPr>
          <a:xfrm>
            <a:off x="311725" y="2377425"/>
            <a:ext cx="5690400" cy="25218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523"/>
              <a:buNone/>
            </a:pPr>
            <a:r>
              <a:rPr lang="en" sz="1235">
                <a:solidFill>
                  <a:schemeClr val="dk1"/>
                </a:solidFill>
                <a:latin typeface="Merriweather"/>
                <a:ea typeface="Merriweather"/>
                <a:cs typeface="Merriweather"/>
                <a:sym typeface="Merriweather"/>
              </a:rPr>
              <a:t>['popularity', 'vote_count', 'vote_average', 'budget', 'runtime', 'genres_Drama', 'genres_Comedy', 'genres_Action', 'genres_Thriller', 'genres_Romance', 'genres_Adventure', 'genres_Fantasy', 'genres_Science Fiction', 'productions_Paramount Pictures', 'genres_Crime', 'productions_Universal Pictures', 'genres_Family', 'genres_Horror', 'genres_Mystery', 'genres_Music', 'productions_Warner Bros.', 'productions_Twentieth Century Fox Film Animation, 'productions_Columbia Pictures', 'productions_United Artists', 'productions_New Line Cinema']</a:t>
            </a:r>
            <a:endParaRPr sz="1435" b="1">
              <a:solidFill>
                <a:schemeClr val="dk1"/>
              </a:solidFill>
              <a:latin typeface="Merriweather"/>
              <a:ea typeface="Merriweather"/>
              <a:cs typeface="Merriweather"/>
              <a:sym typeface="Merriweather"/>
            </a:endParaRPr>
          </a:p>
        </p:txBody>
      </p:sp>
      <p:sp>
        <p:nvSpPr>
          <p:cNvPr id="168" name="Google Shape;168;p28"/>
          <p:cNvSpPr txBox="1"/>
          <p:nvPr/>
        </p:nvSpPr>
        <p:spPr>
          <a:xfrm>
            <a:off x="311725" y="1619475"/>
            <a:ext cx="8610300" cy="5541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Clr>
                <a:srgbClr val="000000"/>
              </a:buClr>
              <a:buSzPts val="523"/>
              <a:buFont typeface="Arial"/>
              <a:buNone/>
            </a:pPr>
            <a:r>
              <a:rPr lang="en" sz="1200" b="1">
                <a:solidFill>
                  <a:schemeClr val="dk1"/>
                </a:solidFill>
                <a:latin typeface="Merriweather"/>
                <a:ea typeface="Merriweather"/>
                <a:cs typeface="Merriweather"/>
                <a:sym typeface="Merriweather"/>
              </a:rPr>
              <a:t>For the convenience of computation, only the top 25 features are kept for further analysis. These features are ordered by their importance:</a:t>
            </a:r>
            <a:endParaRPr sz="1200" b="1">
              <a:solidFill>
                <a:srgbClr val="212529"/>
              </a:solidFill>
              <a:highlight>
                <a:srgbClr val="FFFFFF"/>
              </a:highlight>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Forest Classifier</a:t>
            </a:r>
            <a:endParaRPr/>
          </a:p>
        </p:txBody>
      </p:sp>
      <p:sp>
        <p:nvSpPr>
          <p:cNvPr id="174" name="Google Shape;174;p29"/>
          <p:cNvSpPr txBox="1">
            <a:spLocks noGrp="1"/>
          </p:cNvSpPr>
          <p:nvPr>
            <p:ph type="body" idx="4294967295"/>
          </p:nvPr>
        </p:nvSpPr>
        <p:spPr>
          <a:xfrm>
            <a:off x="311725" y="1487550"/>
            <a:ext cx="7826700" cy="35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Merriweather"/>
                <a:ea typeface="Merriweather"/>
                <a:cs typeface="Merriweather"/>
                <a:sym typeface="Merriweather"/>
              </a:rPr>
              <a:t>Next a grid search for the optimal parameter was carried out using GridSearchCV from sklearn.model_selection, and the cross validations was set to 3. </a:t>
            </a:r>
            <a:endParaRPr sz="1200">
              <a:solidFill>
                <a:schemeClr val="dk1"/>
              </a:solidFill>
              <a:latin typeface="Merriweather"/>
              <a:ea typeface="Merriweather"/>
              <a:cs typeface="Merriweather"/>
              <a:sym typeface="Merriweather"/>
            </a:endParaRPr>
          </a:p>
          <a:p>
            <a:pPr marL="0" lvl="0" indent="0" algn="l" rtl="0">
              <a:spcBef>
                <a:spcPts val="1200"/>
              </a:spcBef>
              <a:spcAft>
                <a:spcPts val="0"/>
              </a:spcAft>
              <a:buNone/>
            </a:pPr>
            <a:r>
              <a:rPr lang="en" sz="1200" b="1">
                <a:solidFill>
                  <a:schemeClr val="dk1"/>
                </a:solidFill>
                <a:latin typeface="Merriweather"/>
                <a:ea typeface="Merriweather"/>
                <a:cs typeface="Merriweather"/>
                <a:sym typeface="Merriweather"/>
              </a:rPr>
              <a:t>The result is shown below:</a:t>
            </a:r>
            <a:endParaRPr sz="1200" b="1">
              <a:solidFill>
                <a:schemeClr val="dk1"/>
              </a:solidFill>
              <a:latin typeface="Merriweather"/>
              <a:ea typeface="Merriweather"/>
              <a:cs typeface="Merriweather"/>
              <a:sym typeface="Merriweather"/>
            </a:endParaRPr>
          </a:p>
          <a:p>
            <a:pPr marL="0" lvl="0" indent="0" algn="l" rtl="0">
              <a:spcBef>
                <a:spcPts val="1200"/>
              </a:spcBef>
              <a:spcAft>
                <a:spcPts val="0"/>
              </a:spcAft>
              <a:buNone/>
            </a:pPr>
            <a:r>
              <a:rPr lang="en" sz="1200">
                <a:solidFill>
                  <a:schemeClr val="dk1"/>
                </a:solidFill>
                <a:latin typeface="Merriweather"/>
                <a:ea typeface="Merriweather"/>
                <a:cs typeface="Merriweather"/>
                <a:sym typeface="Merriweather"/>
              </a:rPr>
              <a:t>Best accuracy: 0.787 Best params: {'max_features': 4, 'min_samples_leaf': 1, 'min_samples_split': 4, 'n_estimators': 150}</a:t>
            </a:r>
            <a:endParaRPr sz="1200">
              <a:solidFill>
                <a:schemeClr val="dk1"/>
              </a:solidFill>
              <a:latin typeface="Merriweather"/>
              <a:ea typeface="Merriweather"/>
              <a:cs typeface="Merriweather"/>
              <a:sym typeface="Merriweather"/>
            </a:endParaRPr>
          </a:p>
          <a:p>
            <a:pPr marL="0" lvl="0" indent="0" algn="l" rtl="0">
              <a:spcBef>
                <a:spcPts val="1200"/>
              </a:spcBef>
              <a:spcAft>
                <a:spcPts val="1200"/>
              </a:spcAft>
              <a:buNone/>
            </a:pPr>
            <a:r>
              <a:rPr lang="en" sz="1200" b="1">
                <a:solidFill>
                  <a:schemeClr val="dk1"/>
                </a:solidFill>
                <a:latin typeface="Merriweather"/>
                <a:ea typeface="Merriweather"/>
                <a:cs typeface="Merriweather"/>
                <a:sym typeface="Merriweather"/>
              </a:rPr>
              <a:t>The testing error using the the best parameters is 0.2058.</a:t>
            </a:r>
            <a:endParaRPr sz="1200" b="1">
              <a:solidFill>
                <a:schemeClr val="dk1"/>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Gradient Boosting Classifier</a:t>
            </a:r>
            <a:endParaRPr/>
          </a:p>
          <a:p>
            <a:pPr marL="0" lvl="0" indent="0" algn="l" rtl="0">
              <a:spcBef>
                <a:spcPts val="0"/>
              </a:spcBef>
              <a:spcAft>
                <a:spcPts val="0"/>
              </a:spcAft>
              <a:buNone/>
            </a:pPr>
            <a:endParaRPr/>
          </a:p>
        </p:txBody>
      </p:sp>
      <p:sp>
        <p:nvSpPr>
          <p:cNvPr id="180" name="Google Shape;180;p30"/>
          <p:cNvSpPr txBox="1">
            <a:spLocks noGrp="1"/>
          </p:cNvSpPr>
          <p:nvPr>
            <p:ph type="body" idx="4294967295"/>
          </p:nvPr>
        </p:nvSpPr>
        <p:spPr>
          <a:xfrm>
            <a:off x="311725" y="1487550"/>
            <a:ext cx="8679600" cy="33690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200" b="1">
                <a:solidFill>
                  <a:schemeClr val="dk1"/>
                </a:solidFill>
                <a:latin typeface="Merriweather"/>
                <a:ea typeface="Merriweather"/>
                <a:cs typeface="Merriweather"/>
                <a:sym typeface="Merriweather"/>
              </a:rPr>
              <a:t>Using GradientBoostingClassifier() from sklearn.ensemble package, the training error for default parameter (learning_rate=0.1</a:t>
            </a:r>
            <a:r>
              <a:rPr lang="en" sz="1200" b="1">
                <a:solidFill>
                  <a:srgbClr val="212529"/>
                </a:solidFill>
                <a:highlight>
                  <a:srgbClr val="FFFFFF"/>
                </a:highlight>
                <a:latin typeface="Merriweather"/>
                <a:ea typeface="Merriweather"/>
                <a:cs typeface="Merriweather"/>
                <a:sym typeface="Merriweather"/>
              </a:rPr>
              <a:t>) is 0 and the testing error is 0.2.</a:t>
            </a:r>
            <a:endParaRPr sz="1200" b="1">
              <a:solidFill>
                <a:srgbClr val="212529"/>
              </a:solidFill>
              <a:highlight>
                <a:srgbClr val="FFFFFF"/>
              </a:highlight>
              <a:latin typeface="Merriweather"/>
              <a:ea typeface="Merriweather"/>
              <a:cs typeface="Merriweather"/>
              <a:sym typeface="Merriweather"/>
            </a:endParaRPr>
          </a:p>
          <a:p>
            <a:pPr marL="0" lvl="0" indent="0" algn="l" rtl="0">
              <a:lnSpc>
                <a:spcPct val="100000"/>
              </a:lnSpc>
              <a:spcBef>
                <a:spcPts val="1000"/>
              </a:spcBef>
              <a:spcAft>
                <a:spcPts val="0"/>
              </a:spcAft>
              <a:buNone/>
            </a:pPr>
            <a:endParaRPr sz="1200" b="1">
              <a:solidFill>
                <a:srgbClr val="212529"/>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200" b="1">
                <a:solidFill>
                  <a:schemeClr val="dk1"/>
                </a:solidFill>
                <a:latin typeface="Merriweather"/>
                <a:ea typeface="Merriweather"/>
                <a:cs typeface="Merriweather"/>
                <a:sym typeface="Merriweather"/>
              </a:rPr>
              <a:t>Next a grid search for the optimal parameter was carried out using GridSearchCV from sklearn.model_selection, and the cross validations was set to 3. </a:t>
            </a:r>
            <a:endParaRPr sz="1200">
              <a:solidFill>
                <a:schemeClr val="dk1"/>
              </a:solidFill>
              <a:latin typeface="Merriweather"/>
              <a:ea typeface="Merriweather"/>
              <a:cs typeface="Merriweather"/>
              <a:sym typeface="Merriweather"/>
            </a:endParaRPr>
          </a:p>
          <a:p>
            <a:pPr marL="0" lvl="0" indent="0" algn="l" rtl="0">
              <a:spcBef>
                <a:spcPts val="1200"/>
              </a:spcBef>
              <a:spcAft>
                <a:spcPts val="0"/>
              </a:spcAft>
              <a:buNone/>
            </a:pPr>
            <a:r>
              <a:rPr lang="en" sz="1200" b="1">
                <a:solidFill>
                  <a:schemeClr val="dk1"/>
                </a:solidFill>
                <a:latin typeface="Merriweather"/>
                <a:ea typeface="Merriweather"/>
                <a:cs typeface="Merriweather"/>
                <a:sym typeface="Merriweather"/>
              </a:rPr>
              <a:t>The result is shown below:</a:t>
            </a:r>
            <a:endParaRPr sz="1200" b="1">
              <a:solidFill>
                <a:schemeClr val="dk1"/>
              </a:solidFill>
              <a:latin typeface="Merriweather"/>
              <a:ea typeface="Merriweather"/>
              <a:cs typeface="Merriweather"/>
              <a:sym typeface="Merriweather"/>
            </a:endParaRPr>
          </a:p>
          <a:p>
            <a:pPr marL="0" lvl="0" indent="0" algn="l" rtl="0">
              <a:spcBef>
                <a:spcPts val="1200"/>
              </a:spcBef>
              <a:spcAft>
                <a:spcPts val="0"/>
              </a:spcAft>
              <a:buNone/>
            </a:pPr>
            <a:r>
              <a:rPr lang="en" sz="1200">
                <a:solidFill>
                  <a:schemeClr val="dk1"/>
                </a:solidFill>
                <a:latin typeface="Merriweather"/>
                <a:ea typeface="Merriweather"/>
                <a:cs typeface="Merriweather"/>
                <a:sym typeface="Merriweather"/>
              </a:rPr>
              <a:t>Best accuracy: 0.784 Best params: {'learning_rate': 0.45, 'max_depth': 8, 'n_estimators': 150}</a:t>
            </a:r>
            <a:endParaRPr sz="1200">
              <a:solidFill>
                <a:schemeClr val="dk1"/>
              </a:solidFill>
              <a:latin typeface="Merriweather"/>
              <a:ea typeface="Merriweather"/>
              <a:cs typeface="Merriweather"/>
              <a:sym typeface="Merriweather"/>
            </a:endParaRPr>
          </a:p>
          <a:p>
            <a:pPr marL="0" lvl="0" indent="0" algn="l" rtl="0">
              <a:spcBef>
                <a:spcPts val="1200"/>
              </a:spcBef>
              <a:spcAft>
                <a:spcPts val="1200"/>
              </a:spcAft>
              <a:buNone/>
            </a:pPr>
            <a:r>
              <a:rPr lang="en" sz="1200" b="1">
                <a:solidFill>
                  <a:schemeClr val="dk1"/>
                </a:solidFill>
                <a:latin typeface="Merriweather"/>
                <a:ea typeface="Merriweather"/>
                <a:cs typeface="Merriweather"/>
                <a:sym typeface="Merriweather"/>
              </a:rPr>
              <a:t>The testing error using the the best parameters is 0.2138.</a:t>
            </a:r>
            <a:endParaRPr sz="1200" b="1">
              <a:solidFill>
                <a:schemeClr val="dk1"/>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Simple Baseline Methods</a:t>
            </a:r>
            <a:endParaRPr/>
          </a:p>
        </p:txBody>
      </p:sp>
      <p:graphicFrame>
        <p:nvGraphicFramePr>
          <p:cNvPr id="186" name="Google Shape;186;p31"/>
          <p:cNvGraphicFramePr/>
          <p:nvPr/>
        </p:nvGraphicFramePr>
        <p:xfrm>
          <a:off x="311725" y="1669200"/>
          <a:ext cx="8247900" cy="3200100"/>
        </p:xfrm>
        <a:graphic>
          <a:graphicData uri="http://schemas.openxmlformats.org/drawingml/2006/table">
            <a:tbl>
              <a:tblPr>
                <a:noFill/>
                <a:tableStyleId>{D58C118C-39AA-4FDE-AA00-3EB978F66449}</a:tableStyleId>
              </a:tblPr>
              <a:tblGrid>
                <a:gridCol w="2749300">
                  <a:extLst>
                    <a:ext uri="{9D8B030D-6E8A-4147-A177-3AD203B41FA5}">
                      <a16:colId xmlns:a16="http://schemas.microsoft.com/office/drawing/2014/main" val="20000"/>
                    </a:ext>
                  </a:extLst>
                </a:gridCol>
                <a:gridCol w="2749300">
                  <a:extLst>
                    <a:ext uri="{9D8B030D-6E8A-4147-A177-3AD203B41FA5}">
                      <a16:colId xmlns:a16="http://schemas.microsoft.com/office/drawing/2014/main" val="20001"/>
                    </a:ext>
                  </a:extLst>
                </a:gridCol>
                <a:gridCol w="2749300">
                  <a:extLst>
                    <a:ext uri="{9D8B030D-6E8A-4147-A177-3AD203B41FA5}">
                      <a16:colId xmlns:a16="http://schemas.microsoft.com/office/drawing/2014/main" val="20002"/>
                    </a:ext>
                  </a:extLst>
                </a:gridCol>
              </a:tblGrid>
              <a:tr h="319550">
                <a:tc>
                  <a:txBody>
                    <a:bodyPr/>
                    <a:lstStyle/>
                    <a:p>
                      <a:pPr marL="0" lvl="0" indent="0" algn="l" rtl="0">
                        <a:spcBef>
                          <a:spcPts val="0"/>
                        </a:spcBef>
                        <a:spcAft>
                          <a:spcPts val="0"/>
                        </a:spcAft>
                        <a:buNone/>
                      </a:pP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b="1">
                          <a:latin typeface="Merriweather"/>
                          <a:ea typeface="Merriweather"/>
                          <a:cs typeface="Merriweather"/>
                          <a:sym typeface="Merriweather"/>
                        </a:rPr>
                        <a:t>Train Error</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b="1">
                          <a:latin typeface="Merriweather"/>
                          <a:ea typeface="Merriweather"/>
                          <a:cs typeface="Merriweather"/>
                          <a:sym typeface="Merriweather"/>
                        </a:rPr>
                        <a:t>Testing Error</a:t>
                      </a:r>
                      <a:endParaRPr sz="900" b="1">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0"/>
                  </a:ext>
                </a:extLst>
              </a:tr>
              <a:tr h="319550">
                <a:tc>
                  <a:txBody>
                    <a:bodyPr/>
                    <a:lstStyle/>
                    <a:p>
                      <a:pPr marL="0" lvl="0" indent="0" algn="l" rtl="0">
                        <a:spcBef>
                          <a:spcPts val="0"/>
                        </a:spcBef>
                        <a:spcAft>
                          <a:spcPts val="0"/>
                        </a:spcAft>
                        <a:buNone/>
                      </a:pPr>
                      <a:r>
                        <a:rPr lang="en" sz="900" b="1">
                          <a:latin typeface="Merriweather"/>
                          <a:ea typeface="Merriweather"/>
                          <a:cs typeface="Merriweather"/>
                          <a:sym typeface="Merriweather"/>
                        </a:rPr>
                        <a:t>LDA</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0.2405</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0.2457</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1"/>
                  </a:ext>
                </a:extLst>
              </a:tr>
              <a:tr h="319550">
                <a:tc>
                  <a:txBody>
                    <a:bodyPr/>
                    <a:lstStyle/>
                    <a:p>
                      <a:pPr marL="0" lvl="0" indent="0" algn="l" rtl="0">
                        <a:spcBef>
                          <a:spcPts val="0"/>
                        </a:spcBef>
                        <a:spcAft>
                          <a:spcPts val="0"/>
                        </a:spcAft>
                        <a:buNone/>
                      </a:pPr>
                      <a:r>
                        <a:rPr lang="en" sz="900" b="1">
                          <a:latin typeface="Merriweather"/>
                          <a:ea typeface="Merriweather"/>
                          <a:cs typeface="Merriweather"/>
                          <a:sym typeface="Merriweather"/>
                        </a:rPr>
                        <a:t>QDA</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0.2710</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0.2709</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2"/>
                  </a:ext>
                </a:extLst>
              </a:tr>
              <a:tr h="319550">
                <a:tc>
                  <a:txBody>
                    <a:bodyPr/>
                    <a:lstStyle/>
                    <a:p>
                      <a:pPr marL="0" lvl="0" indent="0" algn="l" rtl="0">
                        <a:spcBef>
                          <a:spcPts val="0"/>
                        </a:spcBef>
                        <a:spcAft>
                          <a:spcPts val="0"/>
                        </a:spcAft>
                        <a:buNone/>
                      </a:pPr>
                      <a:r>
                        <a:rPr lang="en" sz="900" b="1">
                          <a:latin typeface="Merriweather"/>
                          <a:ea typeface="Merriweather"/>
                          <a:cs typeface="Merriweather"/>
                          <a:sym typeface="Merriweather"/>
                        </a:rPr>
                        <a:t>Naive Bayes</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0.2933</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0.2815</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3"/>
                  </a:ext>
                </a:extLst>
              </a:tr>
              <a:tr h="319550">
                <a:tc>
                  <a:txBody>
                    <a:bodyPr/>
                    <a:lstStyle/>
                    <a:p>
                      <a:pPr marL="0" lvl="0" indent="0" algn="l" rtl="0">
                        <a:spcBef>
                          <a:spcPts val="0"/>
                        </a:spcBef>
                        <a:spcAft>
                          <a:spcPts val="0"/>
                        </a:spcAft>
                        <a:buNone/>
                      </a:pPr>
                      <a:r>
                        <a:rPr lang="en" sz="900" b="1">
                          <a:latin typeface="Merriweather"/>
                          <a:ea typeface="Merriweather"/>
                          <a:cs typeface="Merriweather"/>
                          <a:sym typeface="Merriweather"/>
                        </a:rPr>
                        <a:t>Logistic Regression</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0.2288</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0.2390</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4"/>
                  </a:ext>
                </a:extLst>
              </a:tr>
              <a:tr h="319550">
                <a:tc>
                  <a:txBody>
                    <a:bodyPr/>
                    <a:lstStyle/>
                    <a:p>
                      <a:pPr marL="0" lvl="0" indent="0" algn="l" rtl="0">
                        <a:spcBef>
                          <a:spcPts val="0"/>
                        </a:spcBef>
                        <a:spcAft>
                          <a:spcPts val="0"/>
                        </a:spcAft>
                        <a:buNone/>
                      </a:pPr>
                      <a:r>
                        <a:rPr lang="en" sz="900" b="1">
                          <a:latin typeface="Merriweather"/>
                          <a:ea typeface="Merriweather"/>
                          <a:cs typeface="Merriweather"/>
                          <a:sym typeface="Merriweather"/>
                        </a:rPr>
                        <a:t>KNN (K = 31)</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0.3819</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0.3174</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5"/>
                  </a:ext>
                </a:extLst>
              </a:tr>
              <a:tr h="319550">
                <a:tc>
                  <a:txBody>
                    <a:bodyPr/>
                    <a:lstStyle/>
                    <a:p>
                      <a:pPr marL="0" lvl="0" indent="0" algn="l" rtl="0">
                        <a:spcBef>
                          <a:spcPts val="0"/>
                        </a:spcBef>
                        <a:spcAft>
                          <a:spcPts val="0"/>
                        </a:spcAft>
                        <a:buNone/>
                      </a:pPr>
                      <a:r>
                        <a:rPr lang="en" sz="900" b="1">
                          <a:latin typeface="Merriweather"/>
                          <a:ea typeface="Merriweather"/>
                          <a:cs typeface="Merriweather"/>
                          <a:sym typeface="Merriweather"/>
                        </a:rPr>
                        <a:t>KNN (K = 59)</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0.3613</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0.3267</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6"/>
                  </a:ext>
                </a:extLst>
              </a:tr>
              <a:tr h="319550">
                <a:tc>
                  <a:txBody>
                    <a:bodyPr/>
                    <a:lstStyle/>
                    <a:p>
                      <a:pPr marL="0" lvl="0" indent="0" algn="l" rtl="0">
                        <a:spcBef>
                          <a:spcPts val="0"/>
                        </a:spcBef>
                        <a:spcAft>
                          <a:spcPts val="0"/>
                        </a:spcAft>
                        <a:buNone/>
                      </a:pPr>
                      <a:r>
                        <a:rPr lang="en" sz="900" b="1">
                          <a:latin typeface="Merriweather"/>
                          <a:ea typeface="Merriweather"/>
                          <a:cs typeface="Merriweather"/>
                          <a:sym typeface="Merriweather"/>
                        </a:rPr>
                        <a:t>KNN (K = 101)</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0.3427</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0.3280</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7"/>
                  </a:ext>
                </a:extLst>
              </a:tr>
              <a:tr h="319550">
                <a:tc>
                  <a:txBody>
                    <a:bodyPr/>
                    <a:lstStyle/>
                    <a:p>
                      <a:pPr marL="0" lvl="0" indent="0" algn="l" rtl="0">
                        <a:spcBef>
                          <a:spcPts val="0"/>
                        </a:spcBef>
                        <a:spcAft>
                          <a:spcPts val="0"/>
                        </a:spcAft>
                        <a:buNone/>
                      </a:pPr>
                      <a:r>
                        <a:rPr lang="en" sz="900" b="1">
                          <a:latin typeface="Merriweather"/>
                          <a:ea typeface="Merriweather"/>
                          <a:cs typeface="Merriweather"/>
                          <a:sym typeface="Merriweather"/>
                        </a:rPr>
                        <a:t>KNN (K = 201)</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0.3414</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0.3267</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8"/>
                  </a:ext>
                </a:extLst>
              </a:tr>
              <a:tr h="319550">
                <a:tc>
                  <a:txBody>
                    <a:bodyPr/>
                    <a:lstStyle/>
                    <a:p>
                      <a:pPr marL="0" lvl="0" indent="0" algn="l" rtl="0">
                        <a:spcBef>
                          <a:spcPts val="0"/>
                        </a:spcBef>
                        <a:spcAft>
                          <a:spcPts val="0"/>
                        </a:spcAft>
                        <a:buNone/>
                      </a:pPr>
                      <a:r>
                        <a:rPr lang="en" sz="900" b="1">
                          <a:latin typeface="Merriweather"/>
                          <a:ea typeface="Merriweather"/>
                          <a:cs typeface="Merriweather"/>
                          <a:sym typeface="Merriweather"/>
                        </a:rPr>
                        <a:t>KNN (K = 301)</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0.3414</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0.3267</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9"/>
                  </a:ext>
                </a:extLst>
              </a:tr>
            </a:tbl>
          </a:graphicData>
        </a:graphic>
      </p:graphicFrame>
      <p:sp>
        <p:nvSpPr>
          <p:cNvPr id="187" name="Google Shape;187;p31"/>
          <p:cNvSpPr txBox="1"/>
          <p:nvPr/>
        </p:nvSpPr>
        <p:spPr>
          <a:xfrm>
            <a:off x="311725" y="1269000"/>
            <a:ext cx="4262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One Split:</a:t>
            </a:r>
            <a:endParaRPr sz="1300" b="1">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72" name="Google Shape;72;p14"/>
          <p:cNvSpPr txBox="1"/>
          <p:nvPr/>
        </p:nvSpPr>
        <p:spPr>
          <a:xfrm>
            <a:off x="311725" y="1665150"/>
            <a:ext cx="8465400" cy="32637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Font typeface="Merriweather"/>
              <a:buChar char="❖"/>
            </a:pPr>
            <a:r>
              <a:rPr lang="en" sz="1200">
                <a:latin typeface="Merriweather"/>
                <a:ea typeface="Merriweather"/>
                <a:cs typeface="Merriweather"/>
                <a:sym typeface="Merriweather"/>
              </a:rPr>
              <a:t>The film industry has been impacted significantly due to the global pandemic since 2020.</a:t>
            </a:r>
            <a:endParaRPr sz="1200">
              <a:latin typeface="Merriweather"/>
              <a:ea typeface="Merriweather"/>
              <a:cs typeface="Merriweather"/>
              <a:sym typeface="Merriweather"/>
            </a:endParaRPr>
          </a:p>
          <a:p>
            <a:pPr marL="457200" lvl="0" indent="-317500" algn="l" rtl="0">
              <a:lnSpc>
                <a:spcPct val="150000"/>
              </a:lnSpc>
              <a:spcBef>
                <a:spcPts val="0"/>
              </a:spcBef>
              <a:spcAft>
                <a:spcPts val="0"/>
              </a:spcAft>
              <a:buSzPts val="1400"/>
              <a:buFont typeface="Merriweather"/>
              <a:buChar char="❖"/>
            </a:pPr>
            <a:r>
              <a:rPr lang="en" sz="1200">
                <a:latin typeface="Merriweather"/>
                <a:ea typeface="Merriweather"/>
                <a:cs typeface="Merriweather"/>
                <a:sym typeface="Merriweather"/>
              </a:rPr>
              <a:t>With the film industry being challenged, it's crucial for investors to make decisions with minimum risk.</a:t>
            </a:r>
            <a:endParaRPr sz="1200">
              <a:latin typeface="Merriweather"/>
              <a:ea typeface="Merriweather"/>
              <a:cs typeface="Merriweather"/>
              <a:sym typeface="Merriweather"/>
            </a:endParaRPr>
          </a:p>
          <a:p>
            <a:pPr marL="457200" lvl="0" indent="-317500" algn="l" rtl="0">
              <a:lnSpc>
                <a:spcPct val="150000"/>
              </a:lnSpc>
              <a:spcBef>
                <a:spcPts val="0"/>
              </a:spcBef>
              <a:spcAft>
                <a:spcPts val="0"/>
              </a:spcAft>
              <a:buSzPts val="1400"/>
              <a:buFont typeface="Merriweather"/>
              <a:buChar char="❖"/>
            </a:pPr>
            <a:r>
              <a:rPr lang="en" sz="1200">
                <a:highlight>
                  <a:srgbClr val="FFFFFF"/>
                </a:highlight>
                <a:latin typeface="Merriweather"/>
                <a:ea typeface="Merriweather"/>
                <a:cs typeface="Merriweather"/>
                <a:sym typeface="Merriweather"/>
              </a:rPr>
              <a:t>In this study, we will focus on:</a:t>
            </a:r>
            <a:endParaRPr sz="1200">
              <a:highlight>
                <a:srgbClr val="FFFFFF"/>
              </a:highlight>
              <a:latin typeface="Merriweather"/>
              <a:ea typeface="Merriweather"/>
              <a:cs typeface="Merriweather"/>
              <a:sym typeface="Merriweather"/>
            </a:endParaRPr>
          </a:p>
          <a:p>
            <a:pPr marL="914400" lvl="0" indent="-304800" algn="l" rtl="0">
              <a:lnSpc>
                <a:spcPct val="150000"/>
              </a:lnSpc>
              <a:spcBef>
                <a:spcPts val="0"/>
              </a:spcBef>
              <a:spcAft>
                <a:spcPts val="0"/>
              </a:spcAft>
              <a:buSzPts val="1200"/>
              <a:buFont typeface="Merriweather"/>
              <a:buChar char="➢"/>
            </a:pPr>
            <a:r>
              <a:rPr lang="en" sz="1200">
                <a:highlight>
                  <a:srgbClr val="FFFFFF"/>
                </a:highlight>
                <a:latin typeface="Merriweather"/>
                <a:ea typeface="Merriweather"/>
                <a:cs typeface="Merriweather"/>
                <a:sym typeface="Merriweather"/>
              </a:rPr>
              <a:t>analyzing the historical data of the film industry </a:t>
            </a:r>
            <a:endParaRPr sz="1200">
              <a:highlight>
                <a:srgbClr val="FFFFFF"/>
              </a:highlight>
              <a:latin typeface="Merriweather"/>
              <a:ea typeface="Merriweather"/>
              <a:cs typeface="Merriweather"/>
              <a:sym typeface="Merriweather"/>
            </a:endParaRPr>
          </a:p>
          <a:p>
            <a:pPr marL="914400" lvl="0" indent="-304800" algn="l" rtl="0">
              <a:lnSpc>
                <a:spcPct val="150000"/>
              </a:lnSpc>
              <a:spcBef>
                <a:spcPts val="0"/>
              </a:spcBef>
              <a:spcAft>
                <a:spcPts val="0"/>
              </a:spcAft>
              <a:buSzPts val="1200"/>
              <a:buFont typeface="Merriweather"/>
              <a:buChar char="➢"/>
            </a:pPr>
            <a:r>
              <a:rPr lang="en" sz="1200">
                <a:latin typeface="Merriweather"/>
                <a:ea typeface="Merriweather"/>
                <a:cs typeface="Merriweather"/>
                <a:sym typeface="Merriweather"/>
              </a:rPr>
              <a:t>evaluating different classification models and providing our recommendations on which models could perform well when predicting if the film could be a success or not</a:t>
            </a:r>
            <a:endParaRPr>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Simple Baseline Methods</a:t>
            </a:r>
            <a:endParaRPr/>
          </a:p>
        </p:txBody>
      </p:sp>
      <p:graphicFrame>
        <p:nvGraphicFramePr>
          <p:cNvPr id="193" name="Google Shape;193;p32"/>
          <p:cNvGraphicFramePr/>
          <p:nvPr/>
        </p:nvGraphicFramePr>
        <p:xfrm>
          <a:off x="311725" y="2165050"/>
          <a:ext cx="8247900" cy="1936650"/>
        </p:xfrm>
        <a:graphic>
          <a:graphicData uri="http://schemas.openxmlformats.org/drawingml/2006/table">
            <a:tbl>
              <a:tblPr>
                <a:noFill/>
                <a:tableStyleId>{D58C118C-39AA-4FDE-AA00-3EB978F66449}</a:tableStyleId>
              </a:tblPr>
              <a:tblGrid>
                <a:gridCol w="2749300">
                  <a:extLst>
                    <a:ext uri="{9D8B030D-6E8A-4147-A177-3AD203B41FA5}">
                      <a16:colId xmlns:a16="http://schemas.microsoft.com/office/drawing/2014/main" val="20000"/>
                    </a:ext>
                  </a:extLst>
                </a:gridCol>
                <a:gridCol w="2749300">
                  <a:extLst>
                    <a:ext uri="{9D8B030D-6E8A-4147-A177-3AD203B41FA5}">
                      <a16:colId xmlns:a16="http://schemas.microsoft.com/office/drawing/2014/main" val="20001"/>
                    </a:ext>
                  </a:extLst>
                </a:gridCol>
                <a:gridCol w="2749300">
                  <a:extLst>
                    <a:ext uri="{9D8B030D-6E8A-4147-A177-3AD203B41FA5}">
                      <a16:colId xmlns:a16="http://schemas.microsoft.com/office/drawing/2014/main" val="20002"/>
                    </a:ext>
                  </a:extLst>
                </a:gridCol>
              </a:tblGrid>
              <a:tr h="322775">
                <a:tc>
                  <a:txBody>
                    <a:bodyPr/>
                    <a:lstStyle/>
                    <a:p>
                      <a:pPr marL="0" lvl="0" indent="0" algn="l" rtl="0">
                        <a:spcBef>
                          <a:spcPts val="0"/>
                        </a:spcBef>
                        <a:spcAft>
                          <a:spcPts val="0"/>
                        </a:spcAft>
                        <a:buNone/>
                      </a:pP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b="1">
                          <a:latin typeface="Merriweather"/>
                          <a:ea typeface="Merriweather"/>
                          <a:cs typeface="Merriweather"/>
                          <a:sym typeface="Merriweather"/>
                        </a:rPr>
                        <a:t>Avg Train Error</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b="1">
                          <a:latin typeface="Merriweather"/>
                          <a:ea typeface="Merriweather"/>
                          <a:cs typeface="Merriweather"/>
                          <a:sym typeface="Merriweather"/>
                        </a:rPr>
                        <a:t>Avg Testing Error</a:t>
                      </a:r>
                      <a:endParaRPr sz="900" b="1">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0"/>
                  </a:ext>
                </a:extLst>
              </a:tr>
              <a:tr h="322775">
                <a:tc>
                  <a:txBody>
                    <a:bodyPr/>
                    <a:lstStyle/>
                    <a:p>
                      <a:pPr marL="0" lvl="0" indent="0" algn="l" rtl="0">
                        <a:spcBef>
                          <a:spcPts val="0"/>
                        </a:spcBef>
                        <a:spcAft>
                          <a:spcPts val="0"/>
                        </a:spcAft>
                        <a:buNone/>
                      </a:pPr>
                      <a:r>
                        <a:rPr lang="en" sz="900" b="1">
                          <a:latin typeface="Merriweather"/>
                          <a:ea typeface="Merriweather"/>
                          <a:cs typeface="Merriweather"/>
                          <a:sym typeface="Merriweather"/>
                        </a:rPr>
                        <a:t>LDA</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0.2429</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0.2455</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1"/>
                  </a:ext>
                </a:extLst>
              </a:tr>
              <a:tr h="322775">
                <a:tc>
                  <a:txBody>
                    <a:bodyPr/>
                    <a:lstStyle/>
                    <a:p>
                      <a:pPr marL="0" lvl="0" indent="0" algn="l" rtl="0">
                        <a:spcBef>
                          <a:spcPts val="0"/>
                        </a:spcBef>
                        <a:spcAft>
                          <a:spcPts val="0"/>
                        </a:spcAft>
                        <a:buNone/>
                      </a:pPr>
                      <a:r>
                        <a:rPr lang="en" sz="900" b="1">
                          <a:latin typeface="Merriweather"/>
                          <a:ea typeface="Merriweather"/>
                          <a:cs typeface="Merriweather"/>
                          <a:sym typeface="Merriweather"/>
                        </a:rPr>
                        <a:t>QDA</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0.2643</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0.2765</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2"/>
                  </a:ext>
                </a:extLst>
              </a:tr>
              <a:tr h="322775">
                <a:tc>
                  <a:txBody>
                    <a:bodyPr/>
                    <a:lstStyle/>
                    <a:p>
                      <a:pPr marL="0" lvl="0" indent="0" algn="l" rtl="0">
                        <a:spcBef>
                          <a:spcPts val="0"/>
                        </a:spcBef>
                        <a:spcAft>
                          <a:spcPts val="0"/>
                        </a:spcAft>
                        <a:buNone/>
                      </a:pPr>
                      <a:r>
                        <a:rPr lang="en" sz="900" b="1">
                          <a:latin typeface="Merriweather"/>
                          <a:ea typeface="Merriweather"/>
                          <a:cs typeface="Merriweather"/>
                          <a:sym typeface="Merriweather"/>
                        </a:rPr>
                        <a:t>Naive Bayes</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0.2897</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0.2939</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3"/>
                  </a:ext>
                </a:extLst>
              </a:tr>
              <a:tr h="322775">
                <a:tc>
                  <a:txBody>
                    <a:bodyPr/>
                    <a:lstStyle/>
                    <a:p>
                      <a:pPr marL="0" lvl="0" indent="0" algn="l" rtl="0">
                        <a:spcBef>
                          <a:spcPts val="0"/>
                        </a:spcBef>
                        <a:spcAft>
                          <a:spcPts val="0"/>
                        </a:spcAft>
                        <a:buNone/>
                      </a:pPr>
                      <a:r>
                        <a:rPr lang="en" sz="900" b="1">
                          <a:latin typeface="Merriweather"/>
                          <a:ea typeface="Merriweather"/>
                          <a:cs typeface="Merriweather"/>
                          <a:sym typeface="Merriweather"/>
                        </a:rPr>
                        <a:t>Logistic Regression</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0.2299</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0.2330</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4"/>
                  </a:ext>
                </a:extLst>
              </a:tr>
              <a:tr h="322775">
                <a:tc>
                  <a:txBody>
                    <a:bodyPr/>
                    <a:lstStyle/>
                    <a:p>
                      <a:pPr marL="0" lvl="0" indent="0" algn="l" rtl="0">
                        <a:spcBef>
                          <a:spcPts val="0"/>
                        </a:spcBef>
                        <a:spcAft>
                          <a:spcPts val="0"/>
                        </a:spcAft>
                        <a:buNone/>
                      </a:pPr>
                      <a:r>
                        <a:rPr lang="en" sz="900" b="1">
                          <a:latin typeface="Merriweather"/>
                          <a:ea typeface="Merriweather"/>
                          <a:cs typeface="Merriweather"/>
                          <a:sym typeface="Merriweather"/>
                        </a:rPr>
                        <a:t>KNN (K = 31)</a:t>
                      </a:r>
                      <a:endParaRPr sz="900" b="1">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0.3710</a:t>
                      </a:r>
                      <a:endParaRPr sz="900">
                        <a:latin typeface="Merriweather"/>
                        <a:ea typeface="Merriweather"/>
                        <a:cs typeface="Merriweather"/>
                        <a:sym typeface="Merriweather"/>
                      </a:endParaRPr>
                    </a:p>
                  </a:txBody>
                  <a:tcPr marL="91425" marR="91425" marT="91425" marB="91425"/>
                </a:tc>
                <a:tc>
                  <a:txBody>
                    <a:bodyPr/>
                    <a:lstStyle/>
                    <a:p>
                      <a:pPr marL="0" lvl="0" indent="0" algn="ctr" rtl="0">
                        <a:spcBef>
                          <a:spcPts val="0"/>
                        </a:spcBef>
                        <a:spcAft>
                          <a:spcPts val="0"/>
                        </a:spcAft>
                        <a:buNone/>
                      </a:pPr>
                      <a:r>
                        <a:rPr lang="en" sz="900">
                          <a:latin typeface="Merriweather"/>
                          <a:ea typeface="Merriweather"/>
                          <a:cs typeface="Merriweather"/>
                          <a:sym typeface="Merriweather"/>
                        </a:rPr>
                        <a:t>0.3121</a:t>
                      </a:r>
                      <a:endParaRPr sz="900">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5"/>
                  </a:ext>
                </a:extLst>
              </a:tr>
            </a:tbl>
          </a:graphicData>
        </a:graphic>
      </p:graphicFrame>
      <p:sp>
        <p:nvSpPr>
          <p:cNvPr id="194" name="Google Shape;194;p32"/>
          <p:cNvSpPr txBox="1"/>
          <p:nvPr/>
        </p:nvSpPr>
        <p:spPr>
          <a:xfrm>
            <a:off x="311725" y="1542825"/>
            <a:ext cx="4262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CV with 100 iterations:</a:t>
            </a:r>
            <a:endParaRPr sz="1300" b="1">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Findings</a:t>
            </a:r>
            <a:endParaRPr/>
          </a:p>
        </p:txBody>
      </p:sp>
      <p:sp>
        <p:nvSpPr>
          <p:cNvPr id="200" name="Google Shape;200;p33"/>
          <p:cNvSpPr txBox="1">
            <a:spLocks noGrp="1"/>
          </p:cNvSpPr>
          <p:nvPr>
            <p:ph type="body" idx="4294967295"/>
          </p:nvPr>
        </p:nvSpPr>
        <p:spPr>
          <a:xfrm>
            <a:off x="311725" y="1411350"/>
            <a:ext cx="8472900" cy="3500400"/>
          </a:xfrm>
          <a:prstGeom prst="rect">
            <a:avLst/>
          </a:prstGeom>
        </p:spPr>
        <p:txBody>
          <a:bodyPr spcFirstLastPara="1" wrap="square" lIns="91425" tIns="91425" rIns="91425" bIns="91425" anchor="t" anchorCtr="0">
            <a:noAutofit/>
          </a:bodyPr>
          <a:lstStyle/>
          <a:p>
            <a:pPr marL="457200" lvl="0" indent="-304800" algn="just" rtl="0">
              <a:lnSpc>
                <a:spcPct val="100000"/>
              </a:lnSpc>
              <a:spcBef>
                <a:spcPts val="1200"/>
              </a:spcBef>
              <a:spcAft>
                <a:spcPts val="0"/>
              </a:spcAft>
              <a:buClr>
                <a:srgbClr val="000000"/>
              </a:buClr>
              <a:buSzPts val="1200"/>
              <a:buFont typeface="Merriweather"/>
              <a:buChar char="●"/>
            </a:pPr>
            <a:r>
              <a:rPr lang="en" sz="1200">
                <a:solidFill>
                  <a:srgbClr val="000000"/>
                </a:solidFill>
                <a:latin typeface="Merriweather"/>
                <a:ea typeface="Merriweather"/>
                <a:cs typeface="Merriweather"/>
                <a:sym typeface="Merriweather"/>
              </a:rPr>
              <a:t>The Random Forest method performed the best in terms of training and testing error. Not only does it  give the lowest testing error, but it’s also advantageous for several reasons. First, the tree-based methods do not require normality assumptions like LDA/QDA does. Nor does it require the observations to be independent of each other. Additionally, tree-based methods generally perform well with many features. </a:t>
            </a:r>
            <a:endParaRPr sz="1200">
              <a:solidFill>
                <a:srgbClr val="000000"/>
              </a:solidFill>
              <a:latin typeface="Merriweather"/>
              <a:ea typeface="Merriweather"/>
              <a:cs typeface="Merriweather"/>
              <a:sym typeface="Merriweather"/>
            </a:endParaRPr>
          </a:p>
          <a:p>
            <a:pPr marL="457200" lvl="0" indent="-304800" algn="just" rtl="0">
              <a:lnSpc>
                <a:spcPct val="100000"/>
              </a:lnSpc>
              <a:spcBef>
                <a:spcPts val="1000"/>
              </a:spcBef>
              <a:spcAft>
                <a:spcPts val="0"/>
              </a:spcAft>
              <a:buClr>
                <a:srgbClr val="000000"/>
              </a:buClr>
              <a:buSzPts val="1200"/>
              <a:buFont typeface="Merriweather"/>
              <a:buChar char="●"/>
            </a:pPr>
            <a:r>
              <a:rPr lang="en" sz="1200">
                <a:solidFill>
                  <a:srgbClr val="000000"/>
                </a:solidFill>
                <a:latin typeface="Merriweather"/>
                <a:ea typeface="Merriweather"/>
                <a:cs typeface="Merriweather"/>
                <a:sym typeface="Merriweather"/>
              </a:rPr>
              <a:t>However, the result from the Random Forest is not interpretable because Random Forest ran hundreds of models in the background and then used the calculation from those models to come up with the single result. In this regard, Logistic regression is more advantageous as it sacrifices a little accuracy in prediction, but is much easier to interpret.</a:t>
            </a:r>
            <a:endParaRPr sz="1200">
              <a:solidFill>
                <a:srgbClr val="000000"/>
              </a:solidFill>
              <a:latin typeface="Merriweather"/>
              <a:ea typeface="Merriweather"/>
              <a:cs typeface="Merriweather"/>
              <a:sym typeface="Merriweather"/>
            </a:endParaRPr>
          </a:p>
          <a:p>
            <a:pPr marL="457200" lvl="0" indent="-304800" algn="just" rtl="0">
              <a:lnSpc>
                <a:spcPct val="100000"/>
              </a:lnSpc>
              <a:spcBef>
                <a:spcPts val="1200"/>
              </a:spcBef>
              <a:spcAft>
                <a:spcPts val="0"/>
              </a:spcAft>
              <a:buClr>
                <a:srgbClr val="000000"/>
              </a:buClr>
              <a:buSzPts val="1200"/>
              <a:buFont typeface="Merriweather"/>
              <a:buChar char="●"/>
            </a:pPr>
            <a:r>
              <a:rPr lang="en" sz="1200">
                <a:solidFill>
                  <a:srgbClr val="000000"/>
                </a:solidFill>
                <a:latin typeface="Merriweather"/>
                <a:ea typeface="Merriweather"/>
                <a:cs typeface="Merriweather"/>
                <a:sym typeface="Merriweather"/>
              </a:rPr>
              <a:t>Five k values were used in KNN method, and it turns out that the model performed the best when k equals to 31. As k increases, the training error decreases and the testing error first increases and then decreases. The performance of the model didn’t improve with k over 200.</a:t>
            </a:r>
            <a:endParaRPr sz="1200">
              <a:solidFill>
                <a:srgbClr val="000000"/>
              </a:solidFill>
              <a:latin typeface="Merriweather"/>
              <a:ea typeface="Merriweather"/>
              <a:cs typeface="Merriweather"/>
              <a:sym typeface="Merriweather"/>
            </a:endParaRPr>
          </a:p>
          <a:p>
            <a:pPr marL="457200" lvl="0" indent="-304800" algn="just" rtl="0">
              <a:lnSpc>
                <a:spcPct val="100000"/>
              </a:lnSpc>
              <a:spcBef>
                <a:spcPts val="1000"/>
              </a:spcBef>
              <a:spcAft>
                <a:spcPts val="1200"/>
              </a:spcAft>
              <a:buClr>
                <a:srgbClr val="000000"/>
              </a:buClr>
              <a:buSzPts val="1200"/>
              <a:buFont typeface="Merriweather"/>
              <a:buChar char="●"/>
            </a:pPr>
            <a:r>
              <a:rPr lang="en" sz="1200">
                <a:solidFill>
                  <a:srgbClr val="000000"/>
                </a:solidFill>
                <a:latin typeface="Merriweather"/>
                <a:ea typeface="Merriweather"/>
                <a:cs typeface="Merriweather"/>
                <a:sym typeface="Merriweather"/>
              </a:rPr>
              <a:t>Compared with logistic regression, random forest and boosting methods, the LDA, QDA and Naive Bayes shows moderate performance in training and testing error.  The normality assumptions for LDA, QDA and Naive Bayes may be one of the reasons why they don’t perform as well.  </a:t>
            </a:r>
            <a:endParaRPr sz="1200">
              <a:solidFill>
                <a:srgbClr val="000000"/>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06" name="Google Shape;206;p34"/>
          <p:cNvSpPr txBox="1">
            <a:spLocks noGrp="1"/>
          </p:cNvSpPr>
          <p:nvPr>
            <p:ph type="body" idx="4294967295"/>
          </p:nvPr>
        </p:nvSpPr>
        <p:spPr>
          <a:xfrm>
            <a:off x="311725" y="1487550"/>
            <a:ext cx="8450700" cy="3404400"/>
          </a:xfrm>
          <a:prstGeom prst="rect">
            <a:avLst/>
          </a:prstGeom>
        </p:spPr>
        <p:txBody>
          <a:bodyPr spcFirstLastPara="1" wrap="square" lIns="91425" tIns="91425" rIns="91425" bIns="91425" anchor="t" anchorCtr="0">
            <a:noAutofit/>
          </a:bodyPr>
          <a:lstStyle/>
          <a:p>
            <a:pPr marL="457200" lvl="0" indent="-304800" algn="just" rtl="0">
              <a:spcBef>
                <a:spcPts val="1200"/>
              </a:spcBef>
              <a:spcAft>
                <a:spcPts val="0"/>
              </a:spcAft>
              <a:buClr>
                <a:srgbClr val="000000"/>
              </a:buClr>
              <a:buSzPts val="1200"/>
              <a:buFont typeface="Merriweather"/>
              <a:buChar char="●"/>
            </a:pPr>
            <a:r>
              <a:rPr lang="en" sz="1200">
                <a:solidFill>
                  <a:srgbClr val="000000"/>
                </a:solidFill>
                <a:latin typeface="Merriweather"/>
                <a:ea typeface="Merriweather"/>
                <a:cs typeface="Merriweather"/>
                <a:sym typeface="Merriweather"/>
              </a:rPr>
              <a:t>To conclude, we have taken a rather complicated dataset with multiple variables containing dictionaries and missing values cleaned it.</a:t>
            </a:r>
            <a:endParaRPr sz="1200">
              <a:solidFill>
                <a:srgbClr val="000000"/>
              </a:solidFill>
              <a:latin typeface="Merriweather"/>
              <a:ea typeface="Merriweather"/>
              <a:cs typeface="Merriweather"/>
              <a:sym typeface="Merriweather"/>
            </a:endParaRPr>
          </a:p>
          <a:p>
            <a:pPr marL="457200" lvl="0" indent="-304800" algn="just" rtl="0">
              <a:spcBef>
                <a:spcPts val="1000"/>
              </a:spcBef>
              <a:spcAft>
                <a:spcPts val="0"/>
              </a:spcAft>
              <a:buClr>
                <a:srgbClr val="000000"/>
              </a:buClr>
              <a:buSzPts val="1200"/>
              <a:buFont typeface="Merriweather"/>
              <a:buChar char="●"/>
            </a:pPr>
            <a:r>
              <a:rPr lang="en" sz="1200">
                <a:solidFill>
                  <a:srgbClr val="000000"/>
                </a:solidFill>
                <a:latin typeface="Merriweather"/>
                <a:ea typeface="Merriweather"/>
                <a:cs typeface="Merriweather"/>
                <a:sym typeface="Merriweather"/>
              </a:rPr>
              <a:t>We have created new variables to facilitate our  studies. </a:t>
            </a:r>
            <a:endParaRPr sz="1200">
              <a:solidFill>
                <a:srgbClr val="000000"/>
              </a:solidFill>
              <a:latin typeface="Merriweather"/>
              <a:ea typeface="Merriweather"/>
              <a:cs typeface="Merriweather"/>
              <a:sym typeface="Merriweather"/>
            </a:endParaRPr>
          </a:p>
          <a:p>
            <a:pPr marL="457200" lvl="0" indent="-304800" algn="just" rtl="0">
              <a:spcBef>
                <a:spcPts val="1000"/>
              </a:spcBef>
              <a:spcAft>
                <a:spcPts val="0"/>
              </a:spcAft>
              <a:buClr>
                <a:srgbClr val="000000"/>
              </a:buClr>
              <a:buSzPts val="1200"/>
              <a:buFont typeface="Merriweather"/>
              <a:buChar char="●"/>
            </a:pPr>
            <a:r>
              <a:rPr lang="en" sz="1200">
                <a:solidFill>
                  <a:srgbClr val="000000"/>
                </a:solidFill>
                <a:latin typeface="Merriweather"/>
                <a:ea typeface="Merriweather"/>
                <a:cs typeface="Merriweather"/>
                <a:sym typeface="Merriweather"/>
              </a:rPr>
              <a:t>A total of 7 models were evaluated and compared. Cross validation was performed to reduce overfitting and gave a better approximation for model accuracy. </a:t>
            </a:r>
            <a:endParaRPr sz="1200">
              <a:solidFill>
                <a:srgbClr val="000000"/>
              </a:solidFill>
              <a:latin typeface="Merriweather"/>
              <a:ea typeface="Merriweather"/>
              <a:cs typeface="Merriweather"/>
              <a:sym typeface="Merriweather"/>
            </a:endParaRPr>
          </a:p>
          <a:p>
            <a:pPr marL="457200" lvl="0" indent="-304800" algn="just" rtl="0">
              <a:spcBef>
                <a:spcPts val="1000"/>
              </a:spcBef>
              <a:spcAft>
                <a:spcPts val="0"/>
              </a:spcAft>
              <a:buClr>
                <a:srgbClr val="000000"/>
              </a:buClr>
              <a:buSzPts val="1200"/>
              <a:buFont typeface="Merriweather"/>
              <a:buChar char="●"/>
            </a:pPr>
            <a:r>
              <a:rPr lang="en" sz="1200">
                <a:solidFill>
                  <a:srgbClr val="000000"/>
                </a:solidFill>
                <a:latin typeface="Merriweather"/>
                <a:ea typeface="Merriweather"/>
                <a:cs typeface="Merriweather"/>
                <a:sym typeface="Merriweather"/>
              </a:rPr>
              <a:t>We have found that Random Forest, Gradient Boosting and Logistic Regression show good predictive power for this particular dataset. The accuracy could reach as high as 79%.</a:t>
            </a:r>
            <a:endParaRPr sz="1200">
              <a:solidFill>
                <a:srgbClr val="000000"/>
              </a:solidFill>
              <a:latin typeface="Merriweather"/>
              <a:ea typeface="Merriweather"/>
              <a:cs typeface="Merriweather"/>
              <a:sym typeface="Merriweather"/>
            </a:endParaRPr>
          </a:p>
          <a:p>
            <a:pPr marL="457200" lvl="0" indent="-304800" algn="just" rtl="0">
              <a:spcBef>
                <a:spcPts val="1000"/>
              </a:spcBef>
              <a:spcAft>
                <a:spcPts val="0"/>
              </a:spcAft>
              <a:buClr>
                <a:srgbClr val="000000"/>
              </a:buClr>
              <a:buSzPts val="1200"/>
              <a:buFont typeface="Merriweather"/>
              <a:buChar char="●"/>
            </a:pPr>
            <a:r>
              <a:rPr lang="en" sz="1200">
                <a:solidFill>
                  <a:srgbClr val="000000"/>
                </a:solidFill>
                <a:latin typeface="Merriweather"/>
                <a:ea typeface="Merriweather"/>
                <a:cs typeface="Merriweather"/>
                <a:sym typeface="Merriweather"/>
              </a:rPr>
              <a:t>LDA, QDA, Naive Bayes, KNN models are not recommended for our purpose.</a:t>
            </a:r>
            <a:endParaRPr sz="1200">
              <a:solidFill>
                <a:srgbClr val="000000"/>
              </a:solidFill>
              <a:latin typeface="Merriweather"/>
              <a:ea typeface="Merriweather"/>
              <a:cs typeface="Merriweather"/>
              <a:sym typeface="Merriweather"/>
            </a:endParaRPr>
          </a:p>
          <a:p>
            <a:pPr marL="0" lvl="0" indent="0" algn="just" rtl="0">
              <a:spcBef>
                <a:spcPts val="1200"/>
              </a:spcBef>
              <a:spcAft>
                <a:spcPts val="120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Description</a:t>
            </a:r>
            <a:endParaRPr/>
          </a:p>
        </p:txBody>
      </p:sp>
      <p:sp>
        <p:nvSpPr>
          <p:cNvPr id="78" name="Google Shape;78;p15"/>
          <p:cNvSpPr txBox="1"/>
          <p:nvPr/>
        </p:nvSpPr>
        <p:spPr>
          <a:xfrm>
            <a:off x="311725" y="1662150"/>
            <a:ext cx="8465400" cy="32637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Font typeface="Merriweather"/>
              <a:buChar char="❖"/>
            </a:pPr>
            <a:r>
              <a:rPr lang="en" sz="1200">
                <a:latin typeface="Merriweather"/>
                <a:ea typeface="Merriweather"/>
                <a:cs typeface="Merriweather"/>
                <a:sym typeface="Merriweather"/>
              </a:rPr>
              <a:t>“TMDB 5000 Movie Dataset” from Kaggle.</a:t>
            </a:r>
            <a:endParaRPr sz="1200">
              <a:latin typeface="Merriweather"/>
              <a:ea typeface="Merriweather"/>
              <a:cs typeface="Merriweather"/>
              <a:sym typeface="Merriweather"/>
            </a:endParaRPr>
          </a:p>
          <a:p>
            <a:pPr marL="457200" lvl="0" indent="-317500" algn="l" rtl="0">
              <a:lnSpc>
                <a:spcPct val="150000"/>
              </a:lnSpc>
              <a:spcBef>
                <a:spcPts val="0"/>
              </a:spcBef>
              <a:spcAft>
                <a:spcPts val="0"/>
              </a:spcAft>
              <a:buSzPts val="1400"/>
              <a:buFont typeface="Merriweather"/>
              <a:buChar char="❖"/>
            </a:pPr>
            <a:r>
              <a:rPr lang="en" sz="1200">
                <a:latin typeface="Merriweather"/>
                <a:ea typeface="Merriweather"/>
                <a:cs typeface="Merriweather"/>
                <a:sym typeface="Merriweather"/>
              </a:rPr>
              <a:t>It includes 4803 movies released from 1916 to 2017.</a:t>
            </a:r>
            <a:endParaRPr sz="1200">
              <a:latin typeface="Merriweather"/>
              <a:ea typeface="Merriweather"/>
              <a:cs typeface="Merriweather"/>
              <a:sym typeface="Merriweather"/>
            </a:endParaRPr>
          </a:p>
          <a:p>
            <a:pPr marL="457200" lvl="0" indent="-304800" algn="l" rtl="0">
              <a:lnSpc>
                <a:spcPct val="150000"/>
              </a:lnSpc>
              <a:spcBef>
                <a:spcPts val="0"/>
              </a:spcBef>
              <a:spcAft>
                <a:spcPts val="0"/>
              </a:spcAft>
              <a:buSzPts val="1200"/>
              <a:buFont typeface="Merriweather"/>
              <a:buChar char="❖"/>
            </a:pPr>
            <a:r>
              <a:rPr lang="en" sz="1200">
                <a:latin typeface="Merriweather"/>
                <a:ea typeface="Merriweather"/>
                <a:cs typeface="Merriweather"/>
                <a:sym typeface="Merriweather"/>
              </a:rPr>
              <a:t>The raw data contains 20 Variables: </a:t>
            </a:r>
            <a:endParaRPr sz="1200">
              <a:latin typeface="Merriweather"/>
              <a:ea typeface="Merriweather"/>
              <a:cs typeface="Merriweather"/>
              <a:sym typeface="Merriweather"/>
            </a:endParaRPr>
          </a:p>
          <a:p>
            <a:pPr marL="914400" lvl="0" indent="-304800" algn="l" rtl="0">
              <a:lnSpc>
                <a:spcPct val="150000"/>
              </a:lnSpc>
              <a:spcBef>
                <a:spcPts val="0"/>
              </a:spcBef>
              <a:spcAft>
                <a:spcPts val="0"/>
              </a:spcAft>
              <a:buSzPts val="1200"/>
              <a:buFont typeface="Merriweather"/>
              <a:buChar char="➢"/>
            </a:pPr>
            <a:r>
              <a:rPr lang="en" sz="1200">
                <a:latin typeface="Merriweather"/>
                <a:ea typeface="Merriweather"/>
                <a:cs typeface="Merriweather"/>
                <a:sym typeface="Merriweather"/>
              </a:rPr>
              <a:t>Numerical explanatory variables: budget, id, popularity, release date, runtime, vote average, vote count</a:t>
            </a:r>
            <a:endParaRPr sz="1200">
              <a:latin typeface="Merriweather"/>
              <a:ea typeface="Merriweather"/>
              <a:cs typeface="Merriweather"/>
              <a:sym typeface="Merriweather"/>
            </a:endParaRPr>
          </a:p>
          <a:p>
            <a:pPr marL="914400" lvl="0" indent="-304800" algn="l" rtl="0">
              <a:lnSpc>
                <a:spcPct val="150000"/>
              </a:lnSpc>
              <a:spcBef>
                <a:spcPts val="0"/>
              </a:spcBef>
              <a:spcAft>
                <a:spcPts val="0"/>
              </a:spcAft>
              <a:buSzPts val="1200"/>
              <a:buFont typeface="Merriweather"/>
              <a:buChar char="➢"/>
            </a:pPr>
            <a:r>
              <a:rPr lang="en" sz="1200">
                <a:latin typeface="Merriweather"/>
                <a:ea typeface="Merriweather"/>
                <a:cs typeface="Merriweather"/>
                <a:sym typeface="Merriweather"/>
              </a:rPr>
              <a:t>String explanatory variables: genres, homepage, keywords, original language, original title, overview, production companies, production countries, spoken languages, status, tagline, title</a:t>
            </a:r>
            <a:endParaRPr sz="1200">
              <a:latin typeface="Merriweather"/>
              <a:ea typeface="Merriweather"/>
              <a:cs typeface="Merriweather"/>
              <a:sym typeface="Merriweather"/>
            </a:endParaRPr>
          </a:p>
          <a:p>
            <a:pPr marL="914400" lvl="0" indent="-304800" algn="l" rtl="0">
              <a:lnSpc>
                <a:spcPct val="150000"/>
              </a:lnSpc>
              <a:spcBef>
                <a:spcPts val="0"/>
              </a:spcBef>
              <a:spcAft>
                <a:spcPts val="0"/>
              </a:spcAft>
              <a:buSzPts val="1200"/>
              <a:buFont typeface="Merriweather"/>
              <a:buChar char="➢"/>
            </a:pPr>
            <a:r>
              <a:rPr lang="en" sz="1200">
                <a:latin typeface="Merriweather"/>
                <a:ea typeface="Merriweather"/>
                <a:cs typeface="Merriweather"/>
                <a:sym typeface="Merriweather"/>
              </a:rPr>
              <a:t>Response variable: revenue</a:t>
            </a:r>
            <a:endParaRPr sz="1200">
              <a:latin typeface="Merriweather"/>
              <a:ea typeface="Merriweather"/>
              <a:cs typeface="Merriweather"/>
              <a:sym typeface="Merriweather"/>
            </a:endParaRPr>
          </a:p>
          <a:p>
            <a:pPr marL="457200" lvl="0" indent="0" algn="l" rtl="0">
              <a:lnSpc>
                <a:spcPct val="150000"/>
              </a:lnSpc>
              <a:spcBef>
                <a:spcPts val="0"/>
              </a:spcBef>
              <a:spcAft>
                <a:spcPts val="0"/>
              </a:spcAft>
              <a:buNone/>
            </a:pPr>
            <a:endParaRPr sz="12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Wrangling </a:t>
            </a:r>
            <a:endParaRPr/>
          </a:p>
        </p:txBody>
      </p:sp>
      <p:sp>
        <p:nvSpPr>
          <p:cNvPr id="84" name="Google Shape;84;p16"/>
          <p:cNvSpPr txBox="1">
            <a:spLocks noGrp="1"/>
          </p:cNvSpPr>
          <p:nvPr>
            <p:ph type="body" idx="4294967295"/>
          </p:nvPr>
        </p:nvSpPr>
        <p:spPr>
          <a:xfrm>
            <a:off x="311725" y="1487550"/>
            <a:ext cx="7826700" cy="3119400"/>
          </a:xfrm>
          <a:prstGeom prst="rect">
            <a:avLst/>
          </a:prstGeom>
        </p:spPr>
        <p:txBody>
          <a:bodyPr spcFirstLastPara="1" wrap="square" lIns="91425" tIns="91425" rIns="91425" bIns="91425" anchor="t" anchorCtr="0">
            <a:normAutofit/>
          </a:bodyPr>
          <a:lstStyle/>
          <a:p>
            <a:pPr marL="0" lvl="0" indent="0" algn="l" rtl="0">
              <a:lnSpc>
                <a:spcPct val="115000"/>
              </a:lnSpc>
              <a:spcBef>
                <a:spcPts val="1000"/>
              </a:spcBef>
              <a:spcAft>
                <a:spcPts val="0"/>
              </a:spcAft>
              <a:buClr>
                <a:schemeClr val="dk1"/>
              </a:buClr>
              <a:buSzPts val="1100"/>
              <a:buFont typeface="Arial"/>
              <a:buNone/>
            </a:pPr>
            <a:r>
              <a:rPr lang="en" sz="1200" b="1">
                <a:solidFill>
                  <a:schemeClr val="dk1"/>
                </a:solidFill>
                <a:latin typeface="Merriweather"/>
                <a:ea typeface="Merriweather"/>
                <a:cs typeface="Merriweather"/>
                <a:sym typeface="Merriweather"/>
              </a:rPr>
              <a:t>#1.Drop columns that will not be explored </a:t>
            </a:r>
            <a:endParaRPr sz="1200" b="1">
              <a:solidFill>
                <a:schemeClr val="dk1"/>
              </a:solidFill>
              <a:latin typeface="Merriweather"/>
              <a:ea typeface="Merriweather"/>
              <a:cs typeface="Merriweather"/>
              <a:sym typeface="Merriweather"/>
            </a:endParaRPr>
          </a:p>
          <a:p>
            <a:pPr marL="0" lvl="0" indent="0" algn="l" rtl="0">
              <a:lnSpc>
                <a:spcPct val="115000"/>
              </a:lnSpc>
              <a:spcBef>
                <a:spcPts val="1200"/>
              </a:spcBef>
              <a:spcAft>
                <a:spcPts val="0"/>
              </a:spcAft>
              <a:buNone/>
            </a:pPr>
            <a:r>
              <a:rPr lang="en" sz="1200">
                <a:solidFill>
                  <a:schemeClr val="dk1"/>
                </a:solidFill>
                <a:latin typeface="Merriweather"/>
                <a:ea typeface="Merriweather"/>
                <a:cs typeface="Merriweather"/>
                <a:sym typeface="Merriweather"/>
              </a:rPr>
              <a:t>["homepage", "id", "original_language", "keywords", "release_date", "overview", "production_countries", "spoken_languages", "status", "tagline"]</a:t>
            </a:r>
            <a:endParaRPr sz="1200">
              <a:solidFill>
                <a:schemeClr val="dk1"/>
              </a:solidFill>
              <a:latin typeface="Merriweather"/>
              <a:ea typeface="Merriweather"/>
              <a:cs typeface="Merriweather"/>
              <a:sym typeface="Merriweather"/>
            </a:endParaRPr>
          </a:p>
          <a:p>
            <a:pPr marL="0" lvl="0" indent="0" algn="l" rtl="0">
              <a:lnSpc>
                <a:spcPct val="115000"/>
              </a:lnSpc>
              <a:spcBef>
                <a:spcPts val="1200"/>
              </a:spcBef>
              <a:spcAft>
                <a:spcPts val="0"/>
              </a:spcAft>
              <a:buNone/>
            </a:pPr>
            <a:r>
              <a:rPr lang="en" sz="1200" b="1">
                <a:solidFill>
                  <a:schemeClr val="dk1"/>
                </a:solidFill>
                <a:latin typeface="Merriweather"/>
                <a:ea typeface="Merriweather"/>
                <a:cs typeface="Merriweather"/>
                <a:sym typeface="Merriweather"/>
              </a:rPr>
              <a:t>#2. Drop the entries that has null values </a:t>
            </a:r>
            <a:endParaRPr sz="1200">
              <a:solidFill>
                <a:schemeClr val="dk1"/>
              </a:solidFill>
              <a:latin typeface="Merriweather"/>
              <a:ea typeface="Merriweather"/>
              <a:cs typeface="Merriweather"/>
              <a:sym typeface="Merriweather"/>
            </a:endParaRPr>
          </a:p>
          <a:p>
            <a:pPr marL="0" lvl="0" indent="0" algn="l" rtl="0">
              <a:lnSpc>
                <a:spcPct val="115000"/>
              </a:lnSpc>
              <a:spcBef>
                <a:spcPts val="1200"/>
              </a:spcBef>
              <a:spcAft>
                <a:spcPts val="0"/>
              </a:spcAft>
              <a:buNone/>
            </a:pPr>
            <a:r>
              <a:rPr lang="en" sz="1200" b="1">
                <a:solidFill>
                  <a:schemeClr val="dk1"/>
                </a:solidFill>
                <a:latin typeface="Merriweather"/>
                <a:ea typeface="Merriweather"/>
                <a:cs typeface="Merriweather"/>
                <a:sym typeface="Merriweather"/>
              </a:rPr>
              <a:t>#3. Drop the entries where “budgets==0”. Having 0 budgets is not possible and may simply because of the lack of information</a:t>
            </a:r>
            <a:endParaRPr sz="1200" b="1">
              <a:solidFill>
                <a:schemeClr val="dk1"/>
              </a:solidFill>
              <a:latin typeface="Merriweather"/>
              <a:ea typeface="Merriweather"/>
              <a:cs typeface="Merriweather"/>
              <a:sym typeface="Merriweather"/>
            </a:endParaRPr>
          </a:p>
          <a:p>
            <a:pPr marL="0" lvl="0" indent="0" algn="l" rtl="0">
              <a:lnSpc>
                <a:spcPct val="105000"/>
              </a:lnSpc>
              <a:spcBef>
                <a:spcPts val="1200"/>
              </a:spcBef>
              <a:spcAft>
                <a:spcPts val="1200"/>
              </a:spcAft>
              <a:buNone/>
            </a:pPr>
            <a:endParaRPr sz="1200">
              <a:solidFill>
                <a:schemeClr val="dk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33"/>
              <a:t>Data Wrangling </a:t>
            </a:r>
            <a:endParaRPr sz="3133"/>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0" name="Google Shape;90;p17"/>
          <p:cNvSpPr txBox="1">
            <a:spLocks noGrp="1"/>
          </p:cNvSpPr>
          <p:nvPr>
            <p:ph type="body" idx="4294967295"/>
          </p:nvPr>
        </p:nvSpPr>
        <p:spPr>
          <a:xfrm>
            <a:off x="257375" y="1506475"/>
            <a:ext cx="7826700" cy="32691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200" b="1">
                <a:solidFill>
                  <a:schemeClr val="dk1"/>
                </a:solidFill>
                <a:latin typeface="Merriweather"/>
                <a:ea typeface="Merriweather"/>
                <a:cs typeface="Merriweather"/>
                <a:sym typeface="Merriweather"/>
              </a:rPr>
              <a:t>#4. For variable “genres”, it contains a list of dictionaries as is shown below:</a:t>
            </a:r>
            <a:endParaRPr sz="1200" b="1">
              <a:solidFill>
                <a:schemeClr val="dk1"/>
              </a:solidFill>
              <a:latin typeface="Merriweather"/>
              <a:ea typeface="Merriweather"/>
              <a:cs typeface="Merriweather"/>
              <a:sym typeface="Merriweather"/>
            </a:endParaRPr>
          </a:p>
          <a:p>
            <a:pPr marL="0" lvl="0" indent="0" algn="l" rtl="0">
              <a:lnSpc>
                <a:spcPct val="105000"/>
              </a:lnSpc>
              <a:spcBef>
                <a:spcPts val="1200"/>
              </a:spcBef>
              <a:spcAft>
                <a:spcPts val="0"/>
              </a:spcAft>
              <a:buNone/>
            </a:pPr>
            <a:r>
              <a:rPr lang="en" sz="1200">
                <a:solidFill>
                  <a:srgbClr val="000000"/>
                </a:solidFill>
                <a:highlight>
                  <a:srgbClr val="FFFFFF"/>
                </a:highlight>
                <a:latin typeface="Merriweather"/>
                <a:ea typeface="Merriweather"/>
                <a:cs typeface="Merriweather"/>
                <a:sym typeface="Merriweather"/>
              </a:rPr>
              <a:t>[{"id": 28, "name": "Action"}, {"id": 12, "name": "Adventure"}, {"id": 14, "name": "Fantasy"}, {"id": 878, "name": "Science Fiction"}]</a:t>
            </a:r>
            <a:endParaRPr sz="1200">
              <a:solidFill>
                <a:srgbClr val="000000"/>
              </a:solidFill>
              <a:highlight>
                <a:srgbClr val="FFFFFF"/>
              </a:highlight>
              <a:latin typeface="Merriweather"/>
              <a:ea typeface="Merriweather"/>
              <a:cs typeface="Merriweather"/>
              <a:sym typeface="Merriweather"/>
            </a:endParaRPr>
          </a:p>
          <a:p>
            <a:pPr marL="0" lvl="0" indent="0" algn="l" rtl="0">
              <a:lnSpc>
                <a:spcPct val="105000"/>
              </a:lnSpc>
              <a:spcBef>
                <a:spcPts val="1200"/>
              </a:spcBef>
              <a:spcAft>
                <a:spcPts val="0"/>
              </a:spcAft>
              <a:buNone/>
            </a:pPr>
            <a:r>
              <a:rPr lang="en" sz="1200" b="1">
                <a:solidFill>
                  <a:schemeClr val="dk1"/>
                </a:solidFill>
                <a:latin typeface="Merriweather"/>
                <a:ea typeface="Merriweather"/>
                <a:cs typeface="Merriweather"/>
                <a:sym typeface="Merriweather"/>
              </a:rPr>
              <a:t>The name is separated into a list</a:t>
            </a:r>
            <a:r>
              <a:rPr lang="en" sz="1200">
                <a:solidFill>
                  <a:schemeClr val="dk1"/>
                </a:solidFill>
                <a:latin typeface="Merriweather"/>
                <a:ea typeface="Merriweather"/>
                <a:cs typeface="Merriweather"/>
                <a:sym typeface="Merriweather"/>
              </a:rPr>
              <a:t> [Action, Adventure, Fantasy, Science Fiction], </a:t>
            </a:r>
            <a:r>
              <a:rPr lang="en" sz="1200" b="1">
                <a:solidFill>
                  <a:schemeClr val="dk1"/>
                </a:solidFill>
                <a:latin typeface="Merriweather"/>
                <a:ea typeface="Merriweather"/>
                <a:cs typeface="Merriweather"/>
                <a:sym typeface="Merriweather"/>
              </a:rPr>
              <a:t>and dummy variables are created as is shown in picture below:</a:t>
            </a:r>
            <a:endParaRPr sz="1200" b="1">
              <a:solidFill>
                <a:schemeClr val="dk1"/>
              </a:solidFill>
              <a:latin typeface="Merriweather"/>
              <a:ea typeface="Merriweather"/>
              <a:cs typeface="Merriweather"/>
              <a:sym typeface="Merriweather"/>
            </a:endParaRPr>
          </a:p>
          <a:p>
            <a:pPr marL="0" lvl="0" indent="0" algn="l" rtl="0">
              <a:lnSpc>
                <a:spcPct val="105000"/>
              </a:lnSpc>
              <a:spcBef>
                <a:spcPts val="1200"/>
              </a:spcBef>
              <a:spcAft>
                <a:spcPts val="0"/>
              </a:spcAft>
              <a:buNone/>
            </a:pPr>
            <a:endParaRPr sz="1200" b="1">
              <a:solidFill>
                <a:schemeClr val="dk1"/>
              </a:solidFill>
              <a:latin typeface="Merriweather"/>
              <a:ea typeface="Merriweather"/>
              <a:cs typeface="Merriweather"/>
              <a:sym typeface="Merriweather"/>
            </a:endParaRPr>
          </a:p>
          <a:p>
            <a:pPr marL="0" lvl="0" indent="0" algn="l" rtl="0">
              <a:lnSpc>
                <a:spcPct val="105000"/>
              </a:lnSpc>
              <a:spcBef>
                <a:spcPts val="1200"/>
              </a:spcBef>
              <a:spcAft>
                <a:spcPts val="0"/>
              </a:spcAft>
              <a:buNone/>
            </a:pPr>
            <a:endParaRPr sz="1200" b="1">
              <a:solidFill>
                <a:schemeClr val="dk1"/>
              </a:solidFill>
              <a:latin typeface="Merriweather"/>
              <a:ea typeface="Merriweather"/>
              <a:cs typeface="Merriweather"/>
              <a:sym typeface="Merriweather"/>
            </a:endParaRPr>
          </a:p>
          <a:p>
            <a:pPr marL="0" lvl="0" indent="0" algn="l" rtl="0">
              <a:lnSpc>
                <a:spcPct val="105000"/>
              </a:lnSpc>
              <a:spcBef>
                <a:spcPts val="1200"/>
              </a:spcBef>
              <a:spcAft>
                <a:spcPts val="0"/>
              </a:spcAft>
              <a:buNone/>
            </a:pPr>
            <a:r>
              <a:rPr lang="en" sz="1200" b="1">
                <a:solidFill>
                  <a:schemeClr val="dk1"/>
                </a:solidFill>
                <a:latin typeface="Merriweather"/>
                <a:ea typeface="Merriweather"/>
                <a:cs typeface="Merriweather"/>
                <a:sym typeface="Merriweather"/>
              </a:rPr>
              <a:t>#5. For variable “production_companies”, similar operations are carried out as in #4 and dummy variables are created</a:t>
            </a:r>
            <a:endParaRPr sz="1200" b="1">
              <a:solidFill>
                <a:schemeClr val="dk1"/>
              </a:solidFill>
              <a:latin typeface="Merriweather"/>
              <a:ea typeface="Merriweather"/>
              <a:cs typeface="Merriweather"/>
              <a:sym typeface="Merriweather"/>
            </a:endParaRPr>
          </a:p>
          <a:p>
            <a:pPr marL="0" lvl="0" indent="0" algn="l" rtl="0">
              <a:lnSpc>
                <a:spcPct val="105000"/>
              </a:lnSpc>
              <a:spcBef>
                <a:spcPts val="1200"/>
              </a:spcBef>
              <a:spcAft>
                <a:spcPts val="1200"/>
              </a:spcAft>
              <a:buNone/>
            </a:pPr>
            <a:r>
              <a:rPr lang="en" sz="1200">
                <a:solidFill>
                  <a:schemeClr val="dk1"/>
                </a:solidFill>
                <a:latin typeface="Merriweather"/>
                <a:ea typeface="Merriweather"/>
                <a:cs typeface="Merriweather"/>
                <a:sym typeface="Merriweather"/>
              </a:rPr>
              <a:t>Shape is (4800,40)</a:t>
            </a:r>
            <a:endParaRPr sz="1200">
              <a:solidFill>
                <a:schemeClr val="dk1"/>
              </a:solidFill>
              <a:latin typeface="Merriweather"/>
              <a:ea typeface="Merriweather"/>
              <a:cs typeface="Merriweather"/>
              <a:sym typeface="Merriweather"/>
            </a:endParaRPr>
          </a:p>
        </p:txBody>
      </p:sp>
      <p:pic>
        <p:nvPicPr>
          <p:cNvPr id="91" name="Google Shape;91;p17"/>
          <p:cNvPicPr preferRelativeResize="0"/>
          <p:nvPr/>
        </p:nvPicPr>
        <p:blipFill>
          <a:blip r:embed="rId3">
            <a:alphaModFix/>
          </a:blip>
          <a:stretch>
            <a:fillRect/>
          </a:stretch>
        </p:blipFill>
        <p:spPr>
          <a:xfrm>
            <a:off x="257375" y="2864225"/>
            <a:ext cx="8629250" cy="58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Wrangling </a:t>
            </a:r>
            <a:endParaRPr/>
          </a:p>
        </p:txBody>
      </p:sp>
      <p:sp>
        <p:nvSpPr>
          <p:cNvPr id="97" name="Google Shape;97;p18"/>
          <p:cNvSpPr txBox="1">
            <a:spLocks noGrp="1"/>
          </p:cNvSpPr>
          <p:nvPr>
            <p:ph type="body" idx="4294967295"/>
          </p:nvPr>
        </p:nvSpPr>
        <p:spPr>
          <a:xfrm>
            <a:off x="311725" y="1563750"/>
            <a:ext cx="7826700" cy="311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chemeClr val="dk1"/>
                </a:solidFill>
                <a:latin typeface="Merriweather"/>
                <a:ea typeface="Merriweather"/>
                <a:cs typeface="Merriweather"/>
                <a:sym typeface="Merriweather"/>
              </a:rPr>
              <a:t>#6. Categorical variable “Success” is created, and this is the response variable for our studies. The successfulness of the movie is determined when the revenue is greater or equals 3*budgets [1]</a:t>
            </a:r>
            <a:endParaRPr sz="1200" b="1">
              <a:solidFill>
                <a:schemeClr val="dk1"/>
              </a:solidFill>
              <a:latin typeface="Merriweather"/>
              <a:ea typeface="Merriweather"/>
              <a:cs typeface="Merriweather"/>
              <a:sym typeface="Merriweather"/>
            </a:endParaRPr>
          </a:p>
          <a:p>
            <a:pPr marL="0" lvl="0" indent="0" algn="l" rtl="0">
              <a:spcBef>
                <a:spcPts val="1200"/>
              </a:spcBef>
              <a:spcAft>
                <a:spcPts val="0"/>
              </a:spcAft>
              <a:buNone/>
            </a:pPr>
            <a:r>
              <a:rPr lang="en" sz="1200" b="1">
                <a:solidFill>
                  <a:schemeClr val="dk1"/>
                </a:solidFill>
                <a:latin typeface="Merriweather"/>
                <a:ea typeface="Merriweather"/>
                <a:cs typeface="Merriweather"/>
                <a:sym typeface="Merriweather"/>
              </a:rPr>
              <a:t>#7. Drop column “revenue” which is multicollinear with the variable “success”.</a:t>
            </a:r>
            <a:endParaRPr sz="1200" b="1">
              <a:solidFill>
                <a:schemeClr val="dk1"/>
              </a:solidFill>
              <a:latin typeface="Merriweather"/>
              <a:ea typeface="Merriweather"/>
              <a:cs typeface="Merriweather"/>
              <a:sym typeface="Merriweather"/>
            </a:endParaRPr>
          </a:p>
          <a:p>
            <a:pPr marL="0" lvl="0" indent="0" algn="l" rtl="0">
              <a:spcBef>
                <a:spcPts val="1200"/>
              </a:spcBef>
              <a:spcAft>
                <a:spcPts val="0"/>
              </a:spcAft>
              <a:buNone/>
            </a:pPr>
            <a:r>
              <a:rPr lang="en" sz="1200">
                <a:solidFill>
                  <a:schemeClr val="dk1"/>
                </a:solidFill>
                <a:latin typeface="Merriweather"/>
                <a:ea typeface="Merriweather"/>
                <a:cs typeface="Merriweather"/>
                <a:sym typeface="Merriweather"/>
              </a:rPr>
              <a:t>The dimension of the data is (3764, 4216). </a:t>
            </a:r>
            <a:endParaRPr sz="1200">
              <a:solidFill>
                <a:schemeClr val="dk1"/>
              </a:solidFill>
              <a:latin typeface="Merriweather"/>
              <a:ea typeface="Merriweather"/>
              <a:cs typeface="Merriweather"/>
              <a:sym typeface="Merriweather"/>
            </a:endParaRPr>
          </a:p>
          <a:p>
            <a:pPr marL="0" lvl="0" indent="0" algn="l" rtl="0">
              <a:spcBef>
                <a:spcPts val="1200"/>
              </a:spcBef>
              <a:spcAft>
                <a:spcPts val="0"/>
              </a:spcAft>
              <a:buNone/>
            </a:pPr>
            <a:r>
              <a:rPr lang="en" sz="1200" b="1">
                <a:solidFill>
                  <a:schemeClr val="dk1"/>
                </a:solidFill>
                <a:latin typeface="Merriweather"/>
                <a:ea typeface="Merriweather"/>
                <a:cs typeface="Merriweather"/>
                <a:sym typeface="Merriweather"/>
              </a:rPr>
              <a:t>#8. Randomly split the data with 80% for training data and 20% for testing.</a:t>
            </a:r>
            <a:endParaRPr sz="1200" b="1">
              <a:solidFill>
                <a:schemeClr val="dk1"/>
              </a:solidFill>
              <a:latin typeface="Merriweather"/>
              <a:ea typeface="Merriweather"/>
              <a:cs typeface="Merriweather"/>
              <a:sym typeface="Merriweather"/>
            </a:endParaRPr>
          </a:p>
          <a:p>
            <a:pPr marL="0" lvl="0" indent="0" algn="l" rtl="0">
              <a:spcBef>
                <a:spcPts val="1200"/>
              </a:spcBef>
              <a:spcAft>
                <a:spcPts val="0"/>
              </a:spcAft>
              <a:buNone/>
            </a:pPr>
            <a:endParaRPr sz="1500" b="1">
              <a:solidFill>
                <a:schemeClr val="dk1"/>
              </a:solidFill>
            </a:endParaRPr>
          </a:p>
          <a:p>
            <a:pPr marL="0" lvl="0" indent="0" algn="l" rtl="0">
              <a:spcBef>
                <a:spcPts val="1200"/>
              </a:spcBef>
              <a:spcAft>
                <a:spcPts val="0"/>
              </a:spcAft>
              <a:buNone/>
            </a:pPr>
            <a:endParaRPr sz="1500" b="1">
              <a:solidFill>
                <a:schemeClr val="dk1"/>
              </a:solidFill>
            </a:endParaRPr>
          </a:p>
          <a:p>
            <a:pPr marL="0" lvl="0" indent="0" algn="l" rtl="0">
              <a:spcBef>
                <a:spcPts val="1200"/>
              </a:spcBef>
              <a:spcAft>
                <a:spcPts val="1200"/>
              </a:spcAft>
              <a:buNone/>
            </a:pPr>
            <a:r>
              <a:rPr lang="en" sz="900">
                <a:solidFill>
                  <a:schemeClr val="dk1"/>
                </a:solidFill>
              </a:rPr>
              <a:t>[1]https://gizmodo.com/how-much-money-does-a-movie-need-to-make-to-be-profitab-5747305</a:t>
            </a:r>
            <a:endParaRPr sz="9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b="1"/>
              <a:t>Top 10 movies with the highest number of votes</a:t>
            </a:r>
            <a:endParaRPr/>
          </a:p>
        </p:txBody>
      </p:sp>
      <p:pic>
        <p:nvPicPr>
          <p:cNvPr id="103" name="Google Shape;103;p19"/>
          <p:cNvPicPr preferRelativeResize="0"/>
          <p:nvPr/>
        </p:nvPicPr>
        <p:blipFill>
          <a:blip r:embed="rId3">
            <a:alphaModFix/>
          </a:blip>
          <a:stretch>
            <a:fillRect/>
          </a:stretch>
        </p:blipFill>
        <p:spPr>
          <a:xfrm>
            <a:off x="201925" y="1544175"/>
            <a:ext cx="5675451" cy="282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162825"/>
            <a:ext cx="8520600" cy="1035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Top 10 movies with the highest average rating </a:t>
            </a:r>
            <a:r>
              <a:rPr lang="en" sz="1500" b="1"/>
              <a:t>-including number of reviews they received</a:t>
            </a:r>
            <a:endParaRPr sz="1500" b="1"/>
          </a:p>
        </p:txBody>
      </p:sp>
      <p:pic>
        <p:nvPicPr>
          <p:cNvPr id="109" name="Google Shape;109;p20"/>
          <p:cNvPicPr preferRelativeResize="0"/>
          <p:nvPr/>
        </p:nvPicPr>
        <p:blipFill>
          <a:blip r:embed="rId3">
            <a:alphaModFix/>
          </a:blip>
          <a:stretch>
            <a:fillRect/>
          </a:stretch>
        </p:blipFill>
        <p:spPr>
          <a:xfrm>
            <a:off x="311725" y="1510575"/>
            <a:ext cx="6015899" cy="250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b="1"/>
              <a:t>Histogram that shows review count 1-10</a:t>
            </a:r>
            <a:endParaRPr b="1"/>
          </a:p>
        </p:txBody>
      </p:sp>
      <p:pic>
        <p:nvPicPr>
          <p:cNvPr id="115" name="Google Shape;115;p21"/>
          <p:cNvPicPr preferRelativeResize="0"/>
          <p:nvPr/>
        </p:nvPicPr>
        <p:blipFill>
          <a:blip r:embed="rId3">
            <a:alphaModFix/>
          </a:blip>
          <a:stretch>
            <a:fillRect/>
          </a:stretch>
        </p:blipFill>
        <p:spPr>
          <a:xfrm>
            <a:off x="311725" y="1524550"/>
            <a:ext cx="5053801" cy="2945675"/>
          </a:xfrm>
          <a:prstGeom prst="rect">
            <a:avLst/>
          </a:prstGeom>
          <a:noFill/>
          <a:ln>
            <a:noFill/>
          </a:ln>
        </p:spPr>
      </p:pic>
      <p:sp>
        <p:nvSpPr>
          <p:cNvPr id="116" name="Google Shape;116;p21"/>
          <p:cNvSpPr txBox="1"/>
          <p:nvPr/>
        </p:nvSpPr>
        <p:spPr>
          <a:xfrm>
            <a:off x="5278350" y="2571750"/>
            <a:ext cx="3454500" cy="369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Majority of the ratings are 6 and 7</a:t>
            </a:r>
            <a:endParaRPr sz="12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1458</Words>
  <Application>Microsoft Macintosh PowerPoint</Application>
  <PresentationFormat>On-screen Show (16:9)</PresentationFormat>
  <Paragraphs>135</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Merriweather</vt:lpstr>
      <vt:lpstr>Roboto</vt:lpstr>
      <vt:lpstr>Arial</vt:lpstr>
      <vt:lpstr>Paradigm</vt:lpstr>
      <vt:lpstr>TMDB Movies Analysis</vt:lpstr>
      <vt:lpstr>Introduction</vt:lpstr>
      <vt:lpstr>Dataset Description</vt:lpstr>
      <vt:lpstr>Data Wrangling </vt:lpstr>
      <vt:lpstr>Data Wrangling   </vt:lpstr>
      <vt:lpstr>Data Wrangling </vt:lpstr>
      <vt:lpstr>Top 10 movies with the highest number of votes</vt:lpstr>
      <vt:lpstr>Top 10 movies with the highest average rating -including number of reviews they received</vt:lpstr>
      <vt:lpstr>Histogram that shows review count 1-10</vt:lpstr>
      <vt:lpstr>Pearson Correlation</vt:lpstr>
      <vt:lpstr>Correlation between popularity and revenue</vt:lpstr>
      <vt:lpstr>Correlation between runtime and revenue</vt:lpstr>
      <vt:lpstr>Correlation between vote average and revenue</vt:lpstr>
      <vt:lpstr>Correlation between vote count and revenue</vt:lpstr>
      <vt:lpstr>Random Forest Classifier</vt:lpstr>
      <vt:lpstr>Random Forest Classifier</vt:lpstr>
      <vt:lpstr>Random Forest Classifier</vt:lpstr>
      <vt:lpstr>Gradient Boosting Classifier </vt:lpstr>
      <vt:lpstr>Simple Baseline Methods</vt:lpstr>
      <vt:lpstr>Simple Baseline Methods</vt:lpstr>
      <vt:lpstr>Findings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TMDB Movies Analysis</dc:title>
  <cp:lastModifiedBy>Shaun Lin</cp:lastModifiedBy>
  <cp:revision>3</cp:revision>
  <dcterms:modified xsi:type="dcterms:W3CDTF">2022-05-12T20:06:43Z</dcterms:modified>
</cp:coreProperties>
</file>