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  <p:sldMasterId id="2147483648" r:id="rId2"/>
  </p:sldMasterIdLst>
  <p:notesMasterIdLst>
    <p:notesMasterId r:id="rId15"/>
  </p:notesMasterIdLst>
  <p:handoutMasterIdLst>
    <p:handoutMasterId r:id="rId16"/>
  </p:handoutMasterIdLst>
  <p:sldIdLst>
    <p:sldId id="258" r:id="rId3"/>
    <p:sldId id="259" r:id="rId4"/>
    <p:sldId id="261" r:id="rId5"/>
    <p:sldId id="268" r:id="rId6"/>
    <p:sldId id="302" r:id="rId7"/>
    <p:sldId id="297" r:id="rId8"/>
    <p:sldId id="301" r:id="rId9"/>
    <p:sldId id="300" r:id="rId10"/>
    <p:sldId id="299" r:id="rId11"/>
    <p:sldId id="303" r:id="rId12"/>
    <p:sldId id="304" r:id="rId13"/>
    <p:sldId id="293" r:id="rId14"/>
  </p:sldIdLst>
  <p:sldSz cx="18286413" cy="10287000"/>
  <p:notesSz cx="6858000" cy="9144000"/>
  <p:photoAlbum/>
  <p:defaultTextStyle>
    <a:defPPr>
      <a:defRPr lang="ja-JP"/>
    </a:defPPr>
    <a:lvl1pPr marL="0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FF0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howGuides="1">
      <p:cViewPr varScale="1">
        <p:scale>
          <a:sx n="75" d="100"/>
          <a:sy n="75" d="100"/>
        </p:scale>
        <p:origin x="424" y="168"/>
      </p:cViewPr>
      <p:guideLst>
        <p:guide orient="horz" pos="3240"/>
        <p:guide pos="575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48198-A268-4A2C-A520-FBB84E35C3C2}" type="datetimeFigureOut">
              <a:rPr kumimoji="1" lang="ja-JP" altLang="en-US" smtClean="0"/>
              <a:t>2019/4/16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83ACB-D9F9-4ADF-A7FC-E9E289D74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6296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912F2-0011-47BA-B0C8-0509829BA6FB}" type="datetimeFigureOut">
              <a:rPr kumimoji="1" lang="ja-JP" altLang="en-US" smtClean="0"/>
              <a:t>2019/4/16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B2B19-2213-4B06-9122-430E4115A3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2602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This part is where we point out yunjey is a big fat liar.</a:t>
            </a:r>
          </a:p>
          <a:p>
            <a:r>
              <a:rPr lang="en-SG" dirty="0"/>
              <a:t>So this is the sampling method actually.  Sampling for these things are pretty much standardised anyway.</a:t>
            </a:r>
          </a:p>
          <a:p>
            <a:r>
              <a:rPr lang="en-SG" dirty="0"/>
              <a:t>How he actually trains is completely different. To illustrate this, here’s a different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B2B19-2213-4B06-9122-430E4115A3D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8637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Note that we restarted at some points.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B2B19-2213-4B06-9122-430E4115A3D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7796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914320" y="4063602"/>
            <a:ext cx="16457772" cy="1440161"/>
          </a:xfrm>
        </p:spPr>
        <p:txBody>
          <a:bodyPr anchor="b">
            <a:noAutofit/>
          </a:bodyPr>
          <a:lstStyle>
            <a:lvl1pPr algn="ctr">
              <a:defRPr sz="8000" kern="0" spc="2000" baseline="0"/>
            </a:lvl1pPr>
          </a:lstStyle>
          <a:p>
            <a:r>
              <a:rPr kumimoji="1" lang="en-US" altLang="ja-JP" dirty="0"/>
              <a:t>TITLE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70757" y="5359747"/>
            <a:ext cx="16344898" cy="575841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800" spc="1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70757" y="9463980"/>
            <a:ext cx="16344898" cy="575841"/>
          </a:xfrm>
        </p:spPr>
        <p:txBody>
          <a:bodyPr/>
          <a:lstStyle>
            <a:lvl1pPr algn="ctr">
              <a:spcBef>
                <a:spcPts val="0"/>
              </a:spcBef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Author</a:t>
            </a:r>
            <a:endParaRPr kumimoji="1" lang="ja-JP" altLang="en-US" dirty="0"/>
          </a:p>
        </p:txBody>
      </p:sp>
      <p:cxnSp>
        <p:nvCxnSpPr>
          <p:cNvPr id="9" name="直線コネクタ 8"/>
          <p:cNvCxnSpPr/>
          <p:nvPr/>
        </p:nvCxnSpPr>
        <p:spPr>
          <a:xfrm flipV="1">
            <a:off x="8813213" y="226318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 flipV="1">
            <a:off x="8813213" y="262322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V="1">
            <a:off x="8813213" y="298326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340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30368" y="5143500"/>
            <a:ext cx="18286413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881" y="890144"/>
            <a:ext cx="7344527" cy="502011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14" y="890144"/>
            <a:ext cx="7344527" cy="5020114"/>
          </a:xfrm>
          <a:prstGeom prst="rect">
            <a:avLst/>
          </a:prstGeom>
        </p:spPr>
      </p:pic>
      <p:sp>
        <p:nvSpPr>
          <p:cNvPr id="9" name="図プレースホルダー 8"/>
          <p:cNvSpPr>
            <a:spLocks noGrp="1"/>
          </p:cNvSpPr>
          <p:nvPr>
            <p:ph type="pic" sz="quarter" idx="10" hasCustomPrompt="1"/>
          </p:nvPr>
        </p:nvSpPr>
        <p:spPr>
          <a:xfrm>
            <a:off x="1077913" y="1111250"/>
            <a:ext cx="5617021" cy="3671888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8"/>
          <p:cNvSpPr>
            <a:spLocks noGrp="1"/>
          </p:cNvSpPr>
          <p:nvPr>
            <p:ph type="pic" sz="quarter" idx="11" hasCustomPrompt="1"/>
          </p:nvPr>
        </p:nvSpPr>
        <p:spPr>
          <a:xfrm>
            <a:off x="11488633" y="1111052"/>
            <a:ext cx="5617021" cy="3671888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1366342" y="6799684"/>
            <a:ext cx="16201800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862286" y="5791572"/>
            <a:ext cx="661574" cy="1728192"/>
            <a:chOff x="4012746" y="1615108"/>
            <a:chExt cx="661574" cy="1728192"/>
          </a:xfrm>
        </p:grpSpPr>
        <p:cxnSp>
          <p:nvCxnSpPr>
            <p:cNvPr id="14" name="直線コネクタ 13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366342" y="7735788"/>
            <a:ext cx="16201800" cy="194421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7" hasCustomPrompt="1"/>
          </p:nvPr>
        </p:nvSpPr>
        <p:spPr>
          <a:xfrm>
            <a:off x="4462686" y="691694"/>
            <a:ext cx="8713511" cy="6130764"/>
          </a:xfr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5419147" y="967036"/>
            <a:ext cx="6800589" cy="432048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</a:p>
        </p:txBody>
      </p:sp>
    </p:spTree>
    <p:extLst>
      <p:ext uri="{BB962C8B-B14F-4D97-AF65-F5344CB8AC3E}">
        <p14:creationId xmlns:p14="http://schemas.microsoft.com/office/powerpoint/2010/main" val="316325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in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30368" y="5143500"/>
            <a:ext cx="18286413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654" y="511247"/>
            <a:ext cx="8568014" cy="5856389"/>
          </a:xfrm>
          <a:prstGeom prst="rect">
            <a:avLst/>
          </a:prstGeom>
        </p:spPr>
      </p:pic>
      <p:sp>
        <p:nvSpPr>
          <p:cNvPr id="10" name="図プレースホルダー 8"/>
          <p:cNvSpPr>
            <a:spLocks noGrp="1"/>
          </p:cNvSpPr>
          <p:nvPr>
            <p:ph type="pic" sz="quarter" idx="11" hasCustomPrompt="1"/>
          </p:nvPr>
        </p:nvSpPr>
        <p:spPr>
          <a:xfrm>
            <a:off x="5110758" y="764182"/>
            <a:ext cx="6696744" cy="428356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1366342" y="6799684"/>
            <a:ext cx="16201800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862286" y="5791572"/>
            <a:ext cx="661574" cy="1728192"/>
            <a:chOff x="4012746" y="1615108"/>
            <a:chExt cx="661574" cy="1728192"/>
          </a:xfrm>
        </p:grpSpPr>
        <p:cxnSp>
          <p:nvCxnSpPr>
            <p:cNvPr id="14" name="直線コネクタ 13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366342" y="7735788"/>
            <a:ext cx="16201800" cy="194421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510" y="2388840"/>
            <a:ext cx="1812335" cy="3762772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5574" y="1112079"/>
            <a:ext cx="3556895" cy="5029200"/>
          </a:xfrm>
          <a:prstGeom prst="rect">
            <a:avLst/>
          </a:prstGeom>
        </p:spPr>
      </p:pic>
      <p:sp>
        <p:nvSpPr>
          <p:cNvPr id="18" name="図プレースホルダー 8"/>
          <p:cNvSpPr>
            <a:spLocks noGrp="1"/>
          </p:cNvSpPr>
          <p:nvPr>
            <p:ph type="pic" sz="quarter" idx="17" hasCustomPrompt="1"/>
          </p:nvPr>
        </p:nvSpPr>
        <p:spPr>
          <a:xfrm>
            <a:off x="3022526" y="2876155"/>
            <a:ext cx="1512168" cy="2771401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0" name="図プレースホルダー 8"/>
          <p:cNvSpPr>
            <a:spLocks noGrp="1"/>
          </p:cNvSpPr>
          <p:nvPr>
            <p:ph type="pic" sz="quarter" idx="18" hasCustomPrompt="1"/>
          </p:nvPr>
        </p:nvSpPr>
        <p:spPr>
          <a:xfrm>
            <a:off x="12722021" y="1615108"/>
            <a:ext cx="3024000" cy="4032448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13490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20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8286413" cy="643964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1366342" y="7735788"/>
            <a:ext cx="16201800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862286" y="6727676"/>
            <a:ext cx="661574" cy="1728192"/>
            <a:chOff x="4012746" y="1615108"/>
            <a:chExt cx="661574" cy="1728192"/>
          </a:xfrm>
        </p:grpSpPr>
        <p:cxnSp>
          <p:nvCxnSpPr>
            <p:cNvPr id="7" name="直線コネクタ 6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366342" y="8671892"/>
            <a:ext cx="16201800" cy="122413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309407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9142413" cy="1028699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10007302" y="3805742"/>
            <a:ext cx="7632848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9503246" y="2797630"/>
            <a:ext cx="661574" cy="1728192"/>
            <a:chOff x="4012746" y="1615108"/>
            <a:chExt cx="661574" cy="1728192"/>
          </a:xfrm>
        </p:grpSpPr>
        <p:cxnSp>
          <p:nvCxnSpPr>
            <p:cNvPr id="7" name="直線コネクタ 6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007302" y="4741846"/>
            <a:ext cx="7632848" cy="194421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125925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8286413" cy="1028699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4" name="タイトル 1"/>
          <p:cNvSpPr>
            <a:spLocks noGrp="1"/>
          </p:cNvSpPr>
          <p:nvPr>
            <p:ph type="title" hasCustomPrompt="1"/>
          </p:nvPr>
        </p:nvSpPr>
        <p:spPr>
          <a:xfrm>
            <a:off x="1006302" y="6871692"/>
            <a:ext cx="16201800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60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06302" y="7807796"/>
            <a:ext cx="16201800" cy="1944216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95796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300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186322" y="3919364"/>
            <a:ext cx="15913768" cy="864096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4855468"/>
            <a:ext cx="15913768" cy="2088232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5719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186322" y="3919364"/>
            <a:ext cx="730881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4855468"/>
            <a:ext cx="7308812" cy="208823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755274" y="3919364"/>
            <a:ext cx="730881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755274" y="4855468"/>
            <a:ext cx="7308812" cy="208823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1866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allAtOnce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186322" y="2233267"/>
            <a:ext cx="1587776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2983260"/>
            <a:ext cx="15877764" cy="1254049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186322" y="4579618"/>
            <a:ext cx="1587776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186322" y="5329611"/>
            <a:ext cx="15877764" cy="1254049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186322" y="6943700"/>
            <a:ext cx="1587776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186322" y="7693693"/>
            <a:ext cx="15877764" cy="1254049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8761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allAtOnce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allAtOnce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862286" y="2470598"/>
            <a:ext cx="1552133" cy="1728192"/>
            <a:chOff x="7054974" y="1111052"/>
            <a:chExt cx="1552133" cy="1728192"/>
          </a:xfrm>
        </p:grpSpPr>
        <p:sp>
          <p:nvSpPr>
            <p:cNvPr id="16" name="テキスト ボックス 15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7" name="直線コネクタ 16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グループ化 17"/>
          <p:cNvGrpSpPr/>
          <p:nvPr userDrawn="1"/>
        </p:nvGrpSpPr>
        <p:grpSpPr>
          <a:xfrm>
            <a:off x="862286" y="4774854"/>
            <a:ext cx="1552133" cy="1728192"/>
            <a:chOff x="7054974" y="1111052"/>
            <a:chExt cx="1552133" cy="1728192"/>
          </a:xfrm>
        </p:grpSpPr>
        <p:sp>
          <p:nvSpPr>
            <p:cNvPr id="19" name="テキスト ボックス 18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0" name="直線コネクタ 19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グループ化 20"/>
          <p:cNvGrpSpPr/>
          <p:nvPr userDrawn="1"/>
        </p:nvGrpSpPr>
        <p:grpSpPr>
          <a:xfrm>
            <a:off x="862286" y="7079110"/>
            <a:ext cx="1552133" cy="1728192"/>
            <a:chOff x="7054974" y="1111052"/>
            <a:chExt cx="1552133" cy="1728192"/>
          </a:xfrm>
        </p:grpSpPr>
        <p:sp>
          <p:nvSpPr>
            <p:cNvPr id="22" name="テキスト ボックス 21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3" name="直線コネクタ 22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590478" y="2383554"/>
            <a:ext cx="14545616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590478" y="3160606"/>
            <a:ext cx="14545616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590478" y="4671145"/>
            <a:ext cx="14545616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590478" y="5448197"/>
            <a:ext cx="14545616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590478" y="6958736"/>
            <a:ext cx="14545616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2590478" y="7735788"/>
            <a:ext cx="14545616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3274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2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25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914320" y="4063602"/>
            <a:ext cx="16457772" cy="1440161"/>
          </a:xfrm>
        </p:spPr>
        <p:txBody>
          <a:bodyPr anchor="b">
            <a:noAutofit/>
          </a:bodyPr>
          <a:lstStyle>
            <a:lvl1pPr algn="ctr">
              <a:defRPr sz="8000" kern="0" spc="2000" baseline="0"/>
            </a:lvl1pPr>
          </a:lstStyle>
          <a:p>
            <a:r>
              <a:rPr kumimoji="1" lang="en-US" altLang="ja-JP" dirty="0"/>
              <a:t>TITLE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70757" y="5359747"/>
            <a:ext cx="16344898" cy="575841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800" spc="1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70757" y="8167836"/>
            <a:ext cx="16344898" cy="1871985"/>
          </a:xfrm>
        </p:spPr>
        <p:txBody>
          <a:bodyPr anchor="b"/>
          <a:lstStyle>
            <a:lvl1pPr algn="ctr">
              <a:spcBef>
                <a:spcPts val="0"/>
              </a:spcBef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Info</a:t>
            </a:r>
            <a:endParaRPr kumimoji="1" lang="ja-JP" altLang="en-US" dirty="0"/>
          </a:p>
        </p:txBody>
      </p:sp>
      <p:cxnSp>
        <p:nvCxnSpPr>
          <p:cNvPr id="12" name="直線コネクタ 11"/>
          <p:cNvCxnSpPr/>
          <p:nvPr userDrawn="1"/>
        </p:nvCxnSpPr>
        <p:spPr>
          <a:xfrm flipV="1">
            <a:off x="8813213" y="226318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 userDrawn="1"/>
        </p:nvCxnSpPr>
        <p:spPr>
          <a:xfrm flipV="1">
            <a:off x="8813213" y="262322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 userDrawn="1"/>
        </p:nvCxnSpPr>
        <p:spPr>
          <a:xfrm flipV="1">
            <a:off x="8813213" y="298326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6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Takeawa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142206" y="2470598"/>
            <a:ext cx="1552133" cy="1728192"/>
            <a:chOff x="7054974" y="1111052"/>
            <a:chExt cx="1552133" cy="1728192"/>
          </a:xfrm>
        </p:grpSpPr>
        <p:sp>
          <p:nvSpPr>
            <p:cNvPr id="16" name="テキスト ボックス 15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7" name="直線コネクタ 16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グループ化 17"/>
          <p:cNvGrpSpPr/>
          <p:nvPr userDrawn="1"/>
        </p:nvGrpSpPr>
        <p:grpSpPr>
          <a:xfrm>
            <a:off x="142206" y="4774854"/>
            <a:ext cx="1552133" cy="1728192"/>
            <a:chOff x="7054974" y="1111052"/>
            <a:chExt cx="1552133" cy="1728192"/>
          </a:xfrm>
        </p:grpSpPr>
        <p:sp>
          <p:nvSpPr>
            <p:cNvPr id="19" name="テキスト ボックス 18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0" name="直線コネクタ 19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グループ化 20"/>
          <p:cNvGrpSpPr/>
          <p:nvPr userDrawn="1"/>
        </p:nvGrpSpPr>
        <p:grpSpPr>
          <a:xfrm>
            <a:off x="142206" y="7079110"/>
            <a:ext cx="1552133" cy="1728192"/>
            <a:chOff x="7054974" y="1111052"/>
            <a:chExt cx="1552133" cy="1728192"/>
          </a:xfrm>
        </p:grpSpPr>
        <p:sp>
          <p:nvSpPr>
            <p:cNvPr id="22" name="テキスト ボックス 21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3" name="直線コネクタ 22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870398" y="2263180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870398" y="2983260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870398" y="4550771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870398" y="5270851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870398" y="6838362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870398" y="7558442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grpSp>
        <p:nvGrpSpPr>
          <p:cNvPr id="30" name="グループ化 29"/>
          <p:cNvGrpSpPr/>
          <p:nvPr userDrawn="1"/>
        </p:nvGrpSpPr>
        <p:grpSpPr>
          <a:xfrm>
            <a:off x="8639150" y="2470598"/>
            <a:ext cx="1552133" cy="1728192"/>
            <a:chOff x="7054974" y="1111052"/>
            <a:chExt cx="1552133" cy="1728192"/>
          </a:xfrm>
        </p:grpSpPr>
        <p:sp>
          <p:nvSpPr>
            <p:cNvPr id="31" name="テキスト ボックス 30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4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32" name="直線コネクタ 31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グループ化 32"/>
          <p:cNvGrpSpPr/>
          <p:nvPr userDrawn="1"/>
        </p:nvGrpSpPr>
        <p:grpSpPr>
          <a:xfrm>
            <a:off x="8639150" y="4774854"/>
            <a:ext cx="1552133" cy="1728192"/>
            <a:chOff x="7054974" y="1111052"/>
            <a:chExt cx="1552133" cy="1728192"/>
          </a:xfrm>
        </p:grpSpPr>
        <p:sp>
          <p:nvSpPr>
            <p:cNvPr id="34" name="テキスト ボックス 33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5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35" name="直線コネクタ 34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グループ化 35"/>
          <p:cNvGrpSpPr/>
          <p:nvPr userDrawn="1"/>
        </p:nvGrpSpPr>
        <p:grpSpPr>
          <a:xfrm>
            <a:off x="8639150" y="7079110"/>
            <a:ext cx="1552133" cy="1728192"/>
            <a:chOff x="7054974" y="1111052"/>
            <a:chExt cx="1552133" cy="1728192"/>
          </a:xfrm>
        </p:grpSpPr>
        <p:sp>
          <p:nvSpPr>
            <p:cNvPr id="37" name="テキスト ボックス 36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6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38" name="直線コネクタ 37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10367342" y="2263180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0367342" y="2983260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367342" y="4550771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0367342" y="5270851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0367342" y="6838362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367342" y="7558442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83816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2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7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25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75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2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75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5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25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75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6478910" y="1831132"/>
            <a:ext cx="1552133" cy="1569660"/>
            <a:chOff x="7054974" y="1200132"/>
            <a:chExt cx="1552133" cy="1569660"/>
          </a:xfrm>
        </p:grpSpPr>
        <p:sp>
          <p:nvSpPr>
            <p:cNvPr id="16" name="テキスト ボックス 15"/>
            <p:cNvSpPr txBox="1"/>
            <p:nvPr userDrawn="1"/>
          </p:nvSpPr>
          <p:spPr>
            <a:xfrm>
              <a:off x="7054974" y="1200132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7" name="直線コネクタ 16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207102" y="2047156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grpSp>
        <p:nvGrpSpPr>
          <p:cNvPr id="34" name="グループ化 33"/>
          <p:cNvGrpSpPr/>
          <p:nvPr userDrawn="1"/>
        </p:nvGrpSpPr>
        <p:grpSpPr>
          <a:xfrm>
            <a:off x="6478910" y="3343300"/>
            <a:ext cx="1552133" cy="1569660"/>
            <a:chOff x="7054974" y="1248171"/>
            <a:chExt cx="1552133" cy="1569660"/>
          </a:xfrm>
        </p:grpSpPr>
        <p:sp>
          <p:nvSpPr>
            <p:cNvPr id="35" name="テキスト ボックス 34"/>
            <p:cNvSpPr txBox="1"/>
            <p:nvPr userDrawn="1"/>
          </p:nvSpPr>
          <p:spPr>
            <a:xfrm>
              <a:off x="7054974" y="1248171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36" name="直線コネクタ 35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207102" y="3511285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grpSp>
        <p:nvGrpSpPr>
          <p:cNvPr id="38" name="グループ化 37"/>
          <p:cNvGrpSpPr/>
          <p:nvPr userDrawn="1"/>
        </p:nvGrpSpPr>
        <p:grpSpPr>
          <a:xfrm>
            <a:off x="6478910" y="4855468"/>
            <a:ext cx="1552133" cy="1569660"/>
            <a:chOff x="7054974" y="1257783"/>
            <a:chExt cx="1552133" cy="1569660"/>
          </a:xfrm>
        </p:grpSpPr>
        <p:sp>
          <p:nvSpPr>
            <p:cNvPr id="39" name="テキスト ボックス 38"/>
            <p:cNvSpPr txBox="1"/>
            <p:nvPr userDrawn="1"/>
          </p:nvSpPr>
          <p:spPr>
            <a:xfrm>
              <a:off x="7054974" y="1257783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40" name="直線コネクタ 39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207102" y="5013841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grpSp>
        <p:nvGrpSpPr>
          <p:cNvPr id="42" name="グループ化 41"/>
          <p:cNvGrpSpPr/>
          <p:nvPr userDrawn="1"/>
        </p:nvGrpSpPr>
        <p:grpSpPr>
          <a:xfrm>
            <a:off x="6478910" y="6295628"/>
            <a:ext cx="1552133" cy="1569660"/>
            <a:chOff x="7054974" y="1202317"/>
            <a:chExt cx="1552133" cy="1569660"/>
          </a:xfrm>
        </p:grpSpPr>
        <p:sp>
          <p:nvSpPr>
            <p:cNvPr id="43" name="テキスト ボックス 42"/>
            <p:cNvSpPr txBox="1"/>
            <p:nvPr userDrawn="1"/>
          </p:nvSpPr>
          <p:spPr>
            <a:xfrm>
              <a:off x="7054974" y="1202317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4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44" name="直線コネクタ 43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207102" y="6509467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grpSp>
        <p:nvGrpSpPr>
          <p:cNvPr id="46" name="グループ化 45"/>
          <p:cNvGrpSpPr/>
          <p:nvPr userDrawn="1"/>
        </p:nvGrpSpPr>
        <p:grpSpPr>
          <a:xfrm>
            <a:off x="6478910" y="7879804"/>
            <a:ext cx="1552133" cy="1569660"/>
            <a:chOff x="7054974" y="1247810"/>
            <a:chExt cx="1552133" cy="1569660"/>
          </a:xfrm>
        </p:grpSpPr>
        <p:sp>
          <p:nvSpPr>
            <p:cNvPr id="47" name="テキスト ボックス 46"/>
            <p:cNvSpPr txBox="1"/>
            <p:nvPr userDrawn="1"/>
          </p:nvSpPr>
          <p:spPr>
            <a:xfrm>
              <a:off x="7054974" y="1247810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5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48" name="直線コネクタ 47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8207102" y="8048150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0278" y="3539384"/>
            <a:ext cx="6192688" cy="4124396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8625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3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8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6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1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8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35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1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6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3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186322" y="2551212"/>
            <a:ext cx="730881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3487316"/>
            <a:ext cx="7308812" cy="518457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755274" y="2551212"/>
            <a:ext cx="730881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755274" y="3487316"/>
            <a:ext cx="7308812" cy="518457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7199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allAtOnce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2839244"/>
            <a:ext cx="15913768" cy="5616624"/>
          </a:xfrm>
        </p:spPr>
        <p:txBody>
          <a:bodyPr anchor="ctr">
            <a:noAutofit/>
          </a:bodyPr>
          <a:lstStyle>
            <a:lvl1pPr algn="l">
              <a:lnSpc>
                <a:spcPts val="3400"/>
              </a:lnSpc>
              <a:spcBef>
                <a:spcPts val="0"/>
              </a:spcBef>
              <a:spcAft>
                <a:spcPts val="1200"/>
              </a:spcAft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15050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883" y="2047156"/>
            <a:ext cx="3468257" cy="7200800"/>
          </a:xfrm>
          <a:prstGeom prst="rect">
            <a:avLst/>
          </a:prstGeom>
        </p:spPr>
      </p:pic>
      <p:sp>
        <p:nvSpPr>
          <p:cNvPr id="9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766942" y="3919364"/>
            <a:ext cx="103331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766942" y="4639444"/>
            <a:ext cx="10333148" cy="280831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3038248" y="2983260"/>
            <a:ext cx="3008614" cy="5415505"/>
          </a:xfrm>
          <a:solidFill>
            <a:schemeClr val="tx1">
              <a:lumMod val="65000"/>
            </a:schemeClr>
          </a:solidFill>
          <a:ln>
            <a:noFill/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46485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allAtOnce"/>
      <p:bldP spid="11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19070" y="3990999"/>
            <a:ext cx="9181020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19070" y="4783460"/>
            <a:ext cx="9181020" cy="230425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2385"/>
            <a:ext cx="6911975" cy="691356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7787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0" grpId="0" animBg="1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 - Sk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19070" y="2263180"/>
            <a:ext cx="9181020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19070" y="3055641"/>
            <a:ext cx="9181020" cy="215986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2385"/>
            <a:ext cx="6911975" cy="691356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10721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0" grpId="0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0278" y="7591772"/>
            <a:ext cx="166338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0278" y="8311852"/>
            <a:ext cx="16633848" cy="1152128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2385"/>
            <a:ext cx="16633551" cy="5185371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0896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0" grpId="0" animBg="1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0278" y="6799684"/>
            <a:ext cx="813690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0278" y="7519764"/>
            <a:ext cx="8136904" cy="194421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2385"/>
            <a:ext cx="8136607" cy="439328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359230" y="6800479"/>
            <a:ext cx="813690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359230" y="7520559"/>
            <a:ext cx="8136904" cy="194421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9359527" y="2263180"/>
            <a:ext cx="8136607" cy="439328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8788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0" grpId="0" animBg="1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allAtOnce"/>
      <p:bldP spid="12" grpId="0" animBg="1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4" y="2263178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46262" y="6367639"/>
            <a:ext cx="4392488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46262" y="6943702"/>
            <a:ext cx="4104456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3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5038548" y="2263179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4894236" y="6367640"/>
            <a:ext cx="4392488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4894236" y="6943703"/>
            <a:ext cx="4104456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6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9287814" y="2263180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143502" y="6367641"/>
            <a:ext cx="4392488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143502" y="6943704"/>
            <a:ext cx="4104456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9" name="図プレースホルダー 9"/>
          <p:cNvSpPr>
            <a:spLocks noGrp="1"/>
          </p:cNvSpPr>
          <p:nvPr>
            <p:ph type="pic" sz="quarter" idx="22" hasCustomPrompt="1"/>
          </p:nvPr>
        </p:nvSpPr>
        <p:spPr>
          <a:xfrm>
            <a:off x="13535990" y="2263181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3391678" y="6367642"/>
            <a:ext cx="4392488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3391678" y="6943705"/>
            <a:ext cx="4104456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81990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animBg="1"/>
      <p:bldP spid="14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1078310" y="7735788"/>
            <a:ext cx="13557478" cy="1440161"/>
          </a:xfrm>
        </p:spPr>
        <p:txBody>
          <a:bodyPr anchor="b">
            <a:noAutofit/>
          </a:bodyPr>
          <a:lstStyle>
            <a:lvl1pPr algn="l">
              <a:defRPr sz="7200" kern="0" spc="2000" baseline="0"/>
            </a:lvl1pPr>
          </a:lstStyle>
          <a:p>
            <a:r>
              <a:rPr kumimoji="1" lang="en-US" altLang="ja-JP" dirty="0"/>
              <a:t>SECTION TITLE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78310" y="8959702"/>
            <a:ext cx="13464495" cy="575841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2800" spc="3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grpSp>
        <p:nvGrpSpPr>
          <p:cNvPr id="5" name="グループ化 4"/>
          <p:cNvGrpSpPr/>
          <p:nvPr userDrawn="1"/>
        </p:nvGrpSpPr>
        <p:grpSpPr>
          <a:xfrm>
            <a:off x="672671" y="6743196"/>
            <a:ext cx="661574" cy="1728192"/>
            <a:chOff x="4012746" y="1615108"/>
            <a:chExt cx="661574" cy="1728192"/>
          </a:xfrm>
        </p:grpSpPr>
        <p:cxnSp>
          <p:nvCxnSpPr>
            <p:cNvPr id="6" name="直線コネクタ 5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6217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3179"/>
            <a:ext cx="3312370" cy="331237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4246662" y="2551213"/>
            <a:ext cx="4680520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4246662" y="3127276"/>
            <a:ext cx="4680520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2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790278" y="5863580"/>
            <a:ext cx="3312370" cy="331237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4246365" y="6151614"/>
            <a:ext cx="4680520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4246365" y="6727677"/>
            <a:ext cx="4680520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5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9287519" y="2263179"/>
            <a:ext cx="3312370" cy="331237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2743606" y="2551213"/>
            <a:ext cx="4680520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2743606" y="3127276"/>
            <a:ext cx="4680520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8" name="図プレースホルダー 9"/>
          <p:cNvSpPr>
            <a:spLocks noGrp="1"/>
          </p:cNvSpPr>
          <p:nvPr>
            <p:ph type="pic" sz="quarter" idx="22" hasCustomPrompt="1"/>
          </p:nvPr>
        </p:nvSpPr>
        <p:spPr>
          <a:xfrm>
            <a:off x="9287222" y="5863580"/>
            <a:ext cx="3312370" cy="331237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2743309" y="6151614"/>
            <a:ext cx="4680520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2743309" y="6727677"/>
            <a:ext cx="4680520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02576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2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6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29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0278" y="2551210"/>
            <a:ext cx="5688632" cy="1296146"/>
          </a:xfrm>
          <a:noFill/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Item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838950" y="2263181"/>
            <a:ext cx="10369152" cy="1872208"/>
          </a:xfr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6622926" y="2263180"/>
            <a:ext cx="0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790278" y="4999482"/>
            <a:ext cx="5688632" cy="1296146"/>
          </a:xfrm>
          <a:noFill/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Item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838950" y="4711453"/>
            <a:ext cx="10369152" cy="1872208"/>
          </a:xfr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cxnSp>
        <p:nvCxnSpPr>
          <p:cNvPr id="18" name="直線コネクタ 17"/>
          <p:cNvCxnSpPr/>
          <p:nvPr userDrawn="1"/>
        </p:nvCxnSpPr>
        <p:spPr>
          <a:xfrm>
            <a:off x="6622926" y="4711452"/>
            <a:ext cx="0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790278" y="7447753"/>
            <a:ext cx="5688632" cy="1296146"/>
          </a:xfrm>
          <a:noFill/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Item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6838950" y="7159724"/>
            <a:ext cx="10369152" cy="1872208"/>
          </a:xfr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cxnSp>
        <p:nvCxnSpPr>
          <p:cNvPr id="21" name="直線コネクタ 20"/>
          <p:cNvCxnSpPr/>
          <p:nvPr userDrawn="1"/>
        </p:nvCxnSpPr>
        <p:spPr>
          <a:xfrm>
            <a:off x="6622926" y="7159723"/>
            <a:ext cx="0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64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ll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08280" y="2551212"/>
            <a:ext cx="5454606" cy="2088234"/>
          </a:xfrm>
          <a:noFill/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Item Here</a:t>
            </a:r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087311" y="5071492"/>
            <a:ext cx="4896544" cy="3384376"/>
          </a:xfrm>
          <a:noFill/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cxnSp>
        <p:nvCxnSpPr>
          <p:cNvPr id="14" name="直線コネクタ 13"/>
          <p:cNvCxnSpPr/>
          <p:nvPr userDrawn="1"/>
        </p:nvCxnSpPr>
        <p:spPr>
          <a:xfrm flipH="1">
            <a:off x="1087311" y="4927477"/>
            <a:ext cx="48965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6388900" y="2551212"/>
            <a:ext cx="5454606" cy="2088234"/>
          </a:xfrm>
          <a:noFill/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Item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667931" y="5071492"/>
            <a:ext cx="4896544" cy="3384376"/>
          </a:xfrm>
          <a:noFill/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cxnSp>
        <p:nvCxnSpPr>
          <p:cNvPr id="24" name="直線コネクタ 23"/>
          <p:cNvCxnSpPr/>
          <p:nvPr userDrawn="1"/>
        </p:nvCxnSpPr>
        <p:spPr>
          <a:xfrm flipH="1">
            <a:off x="6667931" y="4927477"/>
            <a:ext cx="48965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1969520" y="2551212"/>
            <a:ext cx="5454606" cy="2088234"/>
          </a:xfrm>
          <a:noFill/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Item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2248551" y="5071492"/>
            <a:ext cx="4896544" cy="3384376"/>
          </a:xfrm>
          <a:noFill/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cxnSp>
        <p:nvCxnSpPr>
          <p:cNvPr id="27" name="直線コネクタ 26"/>
          <p:cNvCxnSpPr/>
          <p:nvPr userDrawn="1"/>
        </p:nvCxnSpPr>
        <p:spPr>
          <a:xfrm flipH="1">
            <a:off x="12248551" y="4927477"/>
            <a:ext cx="48965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50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8383860"/>
            <a:ext cx="15913768" cy="1296144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9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1438350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4552696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7667042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10781388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3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13895734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4210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7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animBg="1"/>
      <p:bldP spid="11" grpId="0" animBg="1"/>
      <p:bldP spid="12" grpId="0" animBg="1"/>
      <p:bldP spid="13" grpId="0" animBg="1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8383860"/>
            <a:ext cx="15913768" cy="1296144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9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1438350" y="2263180"/>
            <a:ext cx="3600400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5184000" y="2263180"/>
            <a:ext cx="6048000" cy="295232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11375454" y="2263180"/>
            <a:ext cx="547260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4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5184000" y="5359524"/>
            <a:ext cx="6048000" cy="295232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861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animBg="1"/>
      <p:bldP spid="12" grpId="0" animBg="1"/>
      <p:bldP spid="14" grpId="0" animBg="1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5" name="山形 4"/>
          <p:cNvSpPr/>
          <p:nvPr userDrawn="1"/>
        </p:nvSpPr>
        <p:spPr>
          <a:xfrm>
            <a:off x="862286" y="3703340"/>
            <a:ext cx="4464496" cy="1091326"/>
          </a:xfrm>
          <a:prstGeom prst="chevron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山形 7"/>
          <p:cNvSpPr/>
          <p:nvPr userDrawn="1"/>
        </p:nvSpPr>
        <p:spPr>
          <a:xfrm>
            <a:off x="4990480" y="3703340"/>
            <a:ext cx="4464496" cy="1091326"/>
          </a:xfrm>
          <a:prstGeom prst="chevron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山形 8"/>
          <p:cNvSpPr/>
          <p:nvPr userDrawn="1"/>
        </p:nvSpPr>
        <p:spPr>
          <a:xfrm>
            <a:off x="9118674" y="3692134"/>
            <a:ext cx="4464496" cy="1091326"/>
          </a:xfrm>
          <a:prstGeom prst="chevron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山形 9"/>
          <p:cNvSpPr/>
          <p:nvPr userDrawn="1"/>
        </p:nvSpPr>
        <p:spPr>
          <a:xfrm>
            <a:off x="13246869" y="3703340"/>
            <a:ext cx="4464496" cy="1091326"/>
          </a:xfrm>
          <a:prstGeom prst="chevron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438349" y="3811352"/>
            <a:ext cx="3169145" cy="864096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18270" y="4855468"/>
            <a:ext cx="4104456" cy="273630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3822932" y="3811352"/>
            <a:ext cx="3169145" cy="864096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5566543" y="3811352"/>
            <a:ext cx="3169145" cy="864096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694737" y="3811352"/>
            <a:ext cx="3169145" cy="864096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4846729" y="4855468"/>
            <a:ext cx="4104456" cy="273630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8975188" y="4855468"/>
            <a:ext cx="4104456" cy="273630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3103646" y="4855468"/>
            <a:ext cx="4104456" cy="273630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148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  <p:bldP spid="8" grpId="0" animBg="1"/>
      <p:bldP spid="9" grpId="0" animBg="1"/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1366342" y="2623220"/>
            <a:ext cx="6120680" cy="612068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 userDrawn="1"/>
        </p:nvSpPr>
        <p:spPr>
          <a:xfrm>
            <a:off x="2117625" y="4148759"/>
            <a:ext cx="4618114" cy="461811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3022526" y="5935589"/>
            <a:ext cx="2808312" cy="28083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/>
          <p:cNvCxnSpPr/>
          <p:nvPr userDrawn="1"/>
        </p:nvCxnSpPr>
        <p:spPr>
          <a:xfrm flipV="1">
            <a:off x="9142413" y="2470598"/>
            <a:ext cx="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318472" y="2383554"/>
            <a:ext cx="796163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318472" y="3160606"/>
            <a:ext cx="7961638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21" name="直線コネクタ 20"/>
          <p:cNvCxnSpPr/>
          <p:nvPr userDrawn="1"/>
        </p:nvCxnSpPr>
        <p:spPr>
          <a:xfrm flipV="1">
            <a:off x="5974854" y="3334695"/>
            <a:ext cx="3167559" cy="44065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 userDrawn="1"/>
        </p:nvCxnSpPr>
        <p:spPr>
          <a:xfrm flipV="1">
            <a:off x="9145513" y="4726488"/>
            <a:ext cx="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321572" y="4639444"/>
            <a:ext cx="796163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321572" y="5416496"/>
            <a:ext cx="7961638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26" name="直線コネクタ 20"/>
          <p:cNvCxnSpPr/>
          <p:nvPr userDrawn="1"/>
        </p:nvCxnSpPr>
        <p:spPr>
          <a:xfrm flipV="1">
            <a:off x="5977954" y="5590585"/>
            <a:ext cx="3167559" cy="44065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 userDrawn="1"/>
        </p:nvCxnSpPr>
        <p:spPr>
          <a:xfrm flipV="1">
            <a:off x="9142413" y="7030744"/>
            <a:ext cx="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318472" y="6943700"/>
            <a:ext cx="796163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318472" y="7720752"/>
            <a:ext cx="7961638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30" name="直線コネクタ 20"/>
          <p:cNvCxnSpPr/>
          <p:nvPr userDrawn="1"/>
        </p:nvCxnSpPr>
        <p:spPr>
          <a:xfrm>
            <a:off x="4750718" y="7339745"/>
            <a:ext cx="4391695" cy="55509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3022526" y="3029747"/>
            <a:ext cx="2736304" cy="81760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Value</a:t>
            </a:r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3022526" y="4829947"/>
            <a:ext cx="2736304" cy="81760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Value</a:t>
            </a:r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3058530" y="6990187"/>
            <a:ext cx="2736304" cy="81760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1124309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5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75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2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  <p:bldP spid="9" grpId="0" animBg="1"/>
      <p:bldP spid="10" grpId="0" animBg="1"/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アーチ 6"/>
          <p:cNvSpPr/>
          <p:nvPr userDrawn="1"/>
        </p:nvSpPr>
        <p:spPr>
          <a:xfrm>
            <a:off x="5830838" y="2479203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1" name="アーチ 30"/>
          <p:cNvSpPr/>
          <p:nvPr userDrawn="1"/>
        </p:nvSpPr>
        <p:spPr>
          <a:xfrm rot="5400000">
            <a:off x="5902846" y="2479203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10800000">
            <a:off x="5902846" y="2551211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6" name="アーチ 35"/>
          <p:cNvSpPr/>
          <p:nvPr userDrawn="1"/>
        </p:nvSpPr>
        <p:spPr>
          <a:xfrm rot="16200000">
            <a:off x="5830838" y="2551211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37" name="直線コネクタ 36"/>
          <p:cNvCxnSpPr/>
          <p:nvPr userDrawn="1"/>
        </p:nvCxnSpPr>
        <p:spPr>
          <a:xfrm flipV="1">
            <a:off x="12639555" y="2335188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2815614" y="2390092"/>
            <a:ext cx="5040560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2815614" y="3167144"/>
            <a:ext cx="5040560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40" name="直線コネクタ 39"/>
          <p:cNvCxnSpPr/>
          <p:nvPr userDrawn="1"/>
        </p:nvCxnSpPr>
        <p:spPr>
          <a:xfrm flipV="1">
            <a:off x="12629212" y="6943700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2805271" y="7030744"/>
            <a:ext cx="5040560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2805271" y="7807796"/>
            <a:ext cx="5040560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43" name="直線コネクタ 42"/>
          <p:cNvCxnSpPr/>
          <p:nvPr userDrawn="1"/>
        </p:nvCxnSpPr>
        <p:spPr>
          <a:xfrm flipV="1">
            <a:off x="5593114" y="2384184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440581" y="2407196"/>
            <a:ext cx="5040560" cy="864096"/>
          </a:xfrm>
        </p:spPr>
        <p:txBody>
          <a:bodyPr anchor="b">
            <a:normAutofit/>
          </a:bodyPr>
          <a:lstStyle>
            <a:lvl1pPr algn="r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440581" y="3184248"/>
            <a:ext cx="5040560" cy="1224136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46" name="直線コネクタ 45"/>
          <p:cNvCxnSpPr/>
          <p:nvPr userDrawn="1"/>
        </p:nvCxnSpPr>
        <p:spPr>
          <a:xfrm flipV="1">
            <a:off x="5582771" y="6943700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430238" y="7047848"/>
            <a:ext cx="5040560" cy="864096"/>
          </a:xfrm>
        </p:spPr>
        <p:txBody>
          <a:bodyPr anchor="b">
            <a:normAutofit/>
          </a:bodyPr>
          <a:lstStyle>
            <a:lvl1pPr algn="r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430238" y="7824900"/>
            <a:ext cx="5040560" cy="1224136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791278" y="3701272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50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791278" y="7157656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51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6334894" y="3703340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334894" y="7159724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cxnSp>
        <p:nvCxnSpPr>
          <p:cNvPr id="11" name="直線コネクタ 10"/>
          <p:cNvCxnSpPr>
            <a:stCxn id="49" idx="3"/>
          </p:cNvCxnSpPr>
          <p:nvPr userDrawn="1"/>
        </p:nvCxnSpPr>
        <p:spPr>
          <a:xfrm flipV="1">
            <a:off x="11806147" y="3358336"/>
            <a:ext cx="833408" cy="70401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10"/>
          <p:cNvCxnSpPr>
            <a:stCxn id="50" idx="3"/>
          </p:cNvCxnSpPr>
          <p:nvPr userDrawn="1"/>
        </p:nvCxnSpPr>
        <p:spPr>
          <a:xfrm>
            <a:off x="11806147" y="7518730"/>
            <a:ext cx="823065" cy="48025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10"/>
          <p:cNvCxnSpPr/>
          <p:nvPr userDrawn="1"/>
        </p:nvCxnSpPr>
        <p:spPr>
          <a:xfrm flipV="1">
            <a:off x="5593114" y="7518730"/>
            <a:ext cx="741780" cy="48025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51" idx="1"/>
          </p:cNvCxnSpPr>
          <p:nvPr userDrawn="1"/>
        </p:nvCxnSpPr>
        <p:spPr>
          <a:xfrm rot="10800000">
            <a:off x="5593114" y="3358336"/>
            <a:ext cx="741780" cy="70607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441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5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75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2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0"/>
                            </p:stCondLst>
                            <p:childTnLst>
                              <p:par>
                                <p:cTn id="6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0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750"/>
                            </p:stCondLst>
                            <p:childTnLst>
                              <p:par>
                                <p:cTn id="8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250"/>
                            </p:stCondLst>
                            <p:childTnLst>
                              <p:par>
                                <p:cTn id="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31" grpId="0" animBg="1"/>
      <p:bldP spid="35" grpId="0" animBg="1"/>
      <p:bldP spid="36" grpId="0" animBg="1"/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8" name="グラフ プレースホルダー 7"/>
          <p:cNvSpPr>
            <a:spLocks noGrp="1"/>
          </p:cNvSpPr>
          <p:nvPr>
            <p:ph type="chart" sz="quarter" idx="13" hasCustomPrompt="1"/>
          </p:nvPr>
        </p:nvSpPr>
        <p:spPr>
          <a:xfrm>
            <a:off x="790278" y="2191172"/>
            <a:ext cx="6985000" cy="698341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Graph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063086" y="2743594"/>
            <a:ext cx="94299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063086" y="3520646"/>
            <a:ext cx="9429948" cy="201622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066186" y="5806608"/>
            <a:ext cx="94299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066186" y="6583660"/>
            <a:ext cx="9429948" cy="201622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83173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7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3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8" name="グラフ プレースホルダー 7"/>
          <p:cNvSpPr>
            <a:spLocks noGrp="1"/>
          </p:cNvSpPr>
          <p:nvPr>
            <p:ph type="chart" sz="quarter" idx="13" hasCustomPrompt="1"/>
          </p:nvPr>
        </p:nvSpPr>
        <p:spPr>
          <a:xfrm>
            <a:off x="790278" y="2263181"/>
            <a:ext cx="16633848" cy="518457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Graph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0278" y="7591772"/>
            <a:ext cx="166338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790278" y="8311852"/>
            <a:ext cx="16633848" cy="1152128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7253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/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allAtOnce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1078310" y="1111052"/>
            <a:ext cx="6192688" cy="2016224"/>
          </a:xfrm>
          <a:prstGeom prst="rect">
            <a:avLst/>
          </a:prstGeom>
        </p:spPr>
        <p:txBody>
          <a:bodyPr anchor="ctr"/>
          <a:lstStyle>
            <a:lvl1pPr algn="l">
              <a:defRPr sz="7200" spc="600" baseline="0"/>
            </a:lvl1pPr>
          </a:lstStyle>
          <a:p>
            <a:r>
              <a:rPr kumimoji="1" lang="en-US" altLang="ja-JP" dirty="0"/>
              <a:t>HISTORY</a:t>
            </a:r>
            <a:endParaRPr kumimoji="1" lang="ja-JP" altLang="en-US" dirty="0"/>
          </a:p>
        </p:txBody>
      </p:sp>
      <p:grpSp>
        <p:nvGrpSpPr>
          <p:cNvPr id="4" name="グループ化 3"/>
          <p:cNvGrpSpPr/>
          <p:nvPr userDrawn="1"/>
        </p:nvGrpSpPr>
        <p:grpSpPr>
          <a:xfrm>
            <a:off x="574254" y="462980"/>
            <a:ext cx="661574" cy="1728192"/>
            <a:chOff x="4012746" y="1615108"/>
            <a:chExt cx="661574" cy="1728192"/>
          </a:xfrm>
        </p:grpSpPr>
        <p:cxnSp>
          <p:nvCxnSpPr>
            <p:cNvPr id="5" name="直線コネクタ 4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直線コネクタ 8"/>
          <p:cNvCxnSpPr/>
          <p:nvPr userDrawn="1"/>
        </p:nvCxnSpPr>
        <p:spPr>
          <a:xfrm>
            <a:off x="9144000" y="0"/>
            <a:ext cx="0" cy="1028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 userDrawn="1"/>
        </p:nvSpPr>
        <p:spPr>
          <a:xfrm>
            <a:off x="8891972" y="1219064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503246" y="823020"/>
            <a:ext cx="4176464" cy="1296144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503246" y="1903140"/>
            <a:ext cx="8280920" cy="165618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8891972" y="4315408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4589208" y="3919364"/>
            <a:ext cx="4176464" cy="1296144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02246" y="4999484"/>
            <a:ext cx="8280920" cy="1656184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8891972" y="7339744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503246" y="6943700"/>
            <a:ext cx="4176464" cy="1296144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503246" y="8023820"/>
            <a:ext cx="8280920" cy="165618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89713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8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6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100"/>
                            </p:stCondLst>
                            <p:childTnLst>
                              <p:par>
                                <p:cTn id="4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7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 animBg="1"/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8" name="グラフ プレースホルダー 7"/>
          <p:cNvSpPr>
            <a:spLocks noGrp="1"/>
          </p:cNvSpPr>
          <p:nvPr>
            <p:ph type="chart" sz="quarter" idx="13" hasCustomPrompt="1"/>
          </p:nvPr>
        </p:nvSpPr>
        <p:spPr>
          <a:xfrm>
            <a:off x="790278" y="2191172"/>
            <a:ext cx="9433048" cy="698341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Graph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0367342" y="2983260"/>
            <a:ext cx="7125692" cy="2088232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0367342" y="4984448"/>
            <a:ext cx="7125692" cy="339941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8073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3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allAtOnce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50" y="2362191"/>
            <a:ext cx="11985332" cy="6741749"/>
          </a:xfrm>
          <a:prstGeom prst="rect">
            <a:avLst/>
          </a:prstGeom>
        </p:spPr>
      </p:pic>
      <p:sp>
        <p:nvSpPr>
          <p:cNvPr id="7" name="涙形 6"/>
          <p:cNvSpPr/>
          <p:nvPr userDrawn="1"/>
        </p:nvSpPr>
        <p:spPr>
          <a:xfrm rot="8100000">
            <a:off x="1896976" y="4227059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46262" y="2767236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4" name="涙形 13"/>
          <p:cNvSpPr/>
          <p:nvPr userDrawn="1"/>
        </p:nvSpPr>
        <p:spPr>
          <a:xfrm rot="8100000">
            <a:off x="3286137" y="6732419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35423" y="5272596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6" name="涙形 15"/>
          <p:cNvSpPr/>
          <p:nvPr userDrawn="1"/>
        </p:nvSpPr>
        <p:spPr>
          <a:xfrm rot="8100000">
            <a:off x="6349623" y="6121606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5098909" y="4661783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8" name="涙形 17"/>
          <p:cNvSpPr/>
          <p:nvPr userDrawn="1"/>
        </p:nvSpPr>
        <p:spPr>
          <a:xfrm rot="8100000">
            <a:off x="5977936" y="3734174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4727222" y="2274351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0" name="涙形 19"/>
          <p:cNvSpPr/>
          <p:nvPr userDrawn="1"/>
        </p:nvSpPr>
        <p:spPr>
          <a:xfrm rot="8100000">
            <a:off x="9291965" y="4148618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8041251" y="2688795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2" name="涙形 21"/>
          <p:cNvSpPr/>
          <p:nvPr userDrawn="1"/>
        </p:nvSpPr>
        <p:spPr>
          <a:xfrm rot="8100000">
            <a:off x="10539813" y="6994463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289099" y="5534640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2527582" y="2767236"/>
            <a:ext cx="5184576" cy="2077164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2527582" y="4757356"/>
            <a:ext cx="5184576" cy="35544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57703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400"/>
                            </p:stCondLst>
                            <p:childTnLst>
                              <p:par>
                                <p:cTn id="22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300"/>
                            </p:stCondLst>
                            <p:childTnLst>
                              <p:par>
                                <p:cTn id="31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200"/>
                            </p:stCondLst>
                            <p:childTnLst>
                              <p:par>
                                <p:cTn id="40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100"/>
                            </p:stCondLst>
                            <p:childTnLst>
                              <p:par>
                                <p:cTn id="49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9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13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animBg="1"/>
      <p:bldP spid="15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/>
      <p:bldP spid="1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  <p:bldP spid="2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/>
          <p:cNvCxnSpPr/>
          <p:nvPr userDrawn="1"/>
        </p:nvCxnSpPr>
        <p:spPr>
          <a:xfrm>
            <a:off x="9144000" y="0"/>
            <a:ext cx="0" cy="1028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円/楕円 15"/>
          <p:cNvSpPr/>
          <p:nvPr userDrawn="1"/>
        </p:nvSpPr>
        <p:spPr>
          <a:xfrm>
            <a:off x="8891972" y="1219064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4589208" y="823020"/>
            <a:ext cx="4176464" cy="1296144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02246" y="1903140"/>
            <a:ext cx="8280920" cy="1656184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8891972" y="4243400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503246" y="3847356"/>
            <a:ext cx="4176464" cy="1296144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503246" y="4927476"/>
            <a:ext cx="8280920" cy="165618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2" name="円/楕円 21"/>
          <p:cNvSpPr/>
          <p:nvPr userDrawn="1"/>
        </p:nvSpPr>
        <p:spPr>
          <a:xfrm>
            <a:off x="8891972" y="7339744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4589208" y="6943700"/>
            <a:ext cx="4176464" cy="1296144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502246" y="8023820"/>
            <a:ext cx="8280920" cy="1656184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712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50"/>
                            </p:stCondLst>
                            <p:childTnLst>
                              <p:par>
                                <p:cTn id="2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3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800"/>
                            </p:stCondLst>
                            <p:childTnLst>
                              <p:par>
                                <p:cTn id="3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4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142503" y="175245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4174951" y="174948"/>
            <a:ext cx="8856687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142206" y="4207396"/>
            <a:ext cx="6480720" cy="5904656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6766942" y="4207396"/>
            <a:ext cx="2880320" cy="295232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3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6766942" y="7303740"/>
            <a:ext cx="11377264" cy="280831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4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13175654" y="174948"/>
            <a:ext cx="4968552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863286" y="4423420"/>
            <a:ext cx="8280920" cy="1368152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7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863286" y="5647556"/>
            <a:ext cx="8280920" cy="129614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1996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078310" y="4128411"/>
            <a:ext cx="6192688" cy="2016224"/>
          </a:xfrm>
          <a:prstGeom prst="rect">
            <a:avLst/>
          </a:prstGeom>
        </p:spPr>
        <p:txBody>
          <a:bodyPr anchor="ctr"/>
          <a:lstStyle>
            <a:lvl1pPr algn="l">
              <a:defRPr sz="72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6838950" y="1263127"/>
            <a:ext cx="1552133" cy="1728192"/>
            <a:chOff x="7054974" y="1111052"/>
            <a:chExt cx="1552133" cy="1728192"/>
          </a:xfrm>
        </p:grpSpPr>
        <p:sp>
          <p:nvSpPr>
            <p:cNvPr id="5" name="テキスト ボックス 4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8" name="直線コネクタ 7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グループ化 13"/>
          <p:cNvGrpSpPr/>
          <p:nvPr userDrawn="1"/>
        </p:nvGrpSpPr>
        <p:grpSpPr>
          <a:xfrm>
            <a:off x="6838950" y="3351359"/>
            <a:ext cx="1552133" cy="1728192"/>
            <a:chOff x="7054974" y="1111052"/>
            <a:chExt cx="1552133" cy="1728192"/>
          </a:xfrm>
        </p:grpSpPr>
        <p:sp>
          <p:nvSpPr>
            <p:cNvPr id="15" name="テキスト ボックス 14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6" name="直線コネクタ 15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グループ化 16"/>
          <p:cNvGrpSpPr/>
          <p:nvPr userDrawn="1"/>
        </p:nvGrpSpPr>
        <p:grpSpPr>
          <a:xfrm>
            <a:off x="6838950" y="5439591"/>
            <a:ext cx="1552133" cy="1728192"/>
            <a:chOff x="7054974" y="1111052"/>
            <a:chExt cx="1552133" cy="1728192"/>
          </a:xfrm>
        </p:grpSpPr>
        <p:sp>
          <p:nvSpPr>
            <p:cNvPr id="18" name="テキスト ボックス 17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9" name="直線コネクタ 18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グループ化 19"/>
          <p:cNvGrpSpPr/>
          <p:nvPr userDrawn="1"/>
        </p:nvGrpSpPr>
        <p:grpSpPr>
          <a:xfrm>
            <a:off x="6838950" y="7527823"/>
            <a:ext cx="1552133" cy="1728192"/>
            <a:chOff x="7054974" y="1111052"/>
            <a:chExt cx="1552133" cy="1728192"/>
          </a:xfrm>
        </p:grpSpPr>
        <p:sp>
          <p:nvSpPr>
            <p:cNvPr id="21" name="テキスト ボックス 20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4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2" name="直線コネクタ 21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567142" y="1176083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567142" y="1953135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567142" y="3247650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567142" y="4024702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567142" y="5319217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8567142" y="6096269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8567142" y="7390784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567142" y="8167836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574254" y="3480339"/>
            <a:ext cx="661574" cy="1728192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529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1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65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078310" y="4111746"/>
            <a:ext cx="6192688" cy="2016224"/>
          </a:xfrm>
          <a:prstGeom prst="rect">
            <a:avLst/>
          </a:prstGeom>
        </p:spPr>
        <p:txBody>
          <a:bodyPr anchor="ctr"/>
          <a:lstStyle>
            <a:lvl1pPr algn="l">
              <a:defRPr sz="72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6838950" y="2110558"/>
            <a:ext cx="1552133" cy="1728192"/>
            <a:chOff x="7054974" y="1111052"/>
            <a:chExt cx="1552133" cy="1728192"/>
          </a:xfrm>
        </p:grpSpPr>
        <p:sp>
          <p:nvSpPr>
            <p:cNvPr id="5" name="テキスト ボックス 4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8" name="直線コネクタ 7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グループ化 13"/>
          <p:cNvGrpSpPr/>
          <p:nvPr userDrawn="1"/>
        </p:nvGrpSpPr>
        <p:grpSpPr>
          <a:xfrm>
            <a:off x="6838950" y="4198790"/>
            <a:ext cx="1552133" cy="1728192"/>
            <a:chOff x="7054974" y="1111052"/>
            <a:chExt cx="1552133" cy="1728192"/>
          </a:xfrm>
        </p:grpSpPr>
        <p:sp>
          <p:nvSpPr>
            <p:cNvPr id="15" name="テキスト ボックス 14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6" name="直線コネクタ 15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グループ化 16"/>
          <p:cNvGrpSpPr/>
          <p:nvPr userDrawn="1"/>
        </p:nvGrpSpPr>
        <p:grpSpPr>
          <a:xfrm>
            <a:off x="6838950" y="6287022"/>
            <a:ext cx="1552133" cy="1728192"/>
            <a:chOff x="7054974" y="1111052"/>
            <a:chExt cx="1552133" cy="1728192"/>
          </a:xfrm>
        </p:grpSpPr>
        <p:sp>
          <p:nvSpPr>
            <p:cNvPr id="18" name="テキスト ボックス 17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9" name="直線コネクタ 18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567142" y="2023514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567142" y="2800566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567142" y="4095081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567142" y="4872133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567142" y="6166648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8567142" y="6943700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574254" y="3463674"/>
            <a:ext cx="661574" cy="1728192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1423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1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90278" y="4274836"/>
            <a:ext cx="5904656" cy="1354388"/>
          </a:xfrm>
          <a:prstGeom prst="rect">
            <a:avLst/>
          </a:prstGeom>
        </p:spPr>
        <p:txBody>
          <a:bodyPr anchor="t"/>
          <a:lstStyle>
            <a:lvl1pPr algn="r">
              <a:defRPr sz="7200" spc="600" baseline="0"/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7555502" y="3991372"/>
            <a:ext cx="10372680" cy="176668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6838950" y="3919364"/>
            <a:ext cx="661574" cy="1728192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9130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2.xml"/><Relationship Id="rId26" Type="http://schemas.openxmlformats.org/officeDocument/2006/relationships/slideLayout" Target="../slideLayouts/slideLayout40.xml"/><Relationship Id="rId3" Type="http://schemas.openxmlformats.org/officeDocument/2006/relationships/slideLayout" Target="../slideLayouts/slideLayout17.xml"/><Relationship Id="rId21" Type="http://schemas.openxmlformats.org/officeDocument/2006/relationships/slideLayout" Target="../slideLayouts/slideLayout35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5" Type="http://schemas.openxmlformats.org/officeDocument/2006/relationships/slideLayout" Target="../slideLayouts/slideLayout39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2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23" Type="http://schemas.openxmlformats.org/officeDocument/2006/relationships/slideLayout" Target="../slideLayouts/slideLayout37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19" Type="http://schemas.openxmlformats.org/officeDocument/2006/relationships/slideLayout" Target="../slideLayouts/slideLayout33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Relationship Id="rId22" Type="http://schemas.openxmlformats.org/officeDocument/2006/relationships/slideLayout" Target="../slideLayouts/slideLayout36.xml"/><Relationship Id="rId27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790278" y="318964"/>
            <a:ext cx="16457772" cy="915119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738139"/>
            <a:ext cx="16457772" cy="7451107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141239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98" r:id="rId2"/>
    <p:sldLayoutId id="2147483665" r:id="rId3"/>
    <p:sldLayoutId id="2147483673" r:id="rId4"/>
    <p:sldLayoutId id="2147483674" r:id="rId5"/>
    <p:sldLayoutId id="2147483672" r:id="rId6"/>
    <p:sldLayoutId id="2147483679" r:id="rId7"/>
    <p:sldLayoutId id="2147483680" r:id="rId8"/>
    <p:sldLayoutId id="2147483686" r:id="rId9"/>
    <p:sldLayoutId id="2147483685" r:id="rId10"/>
    <p:sldLayoutId id="2147483696" r:id="rId11"/>
    <p:sldLayoutId id="2147483701" r:id="rId12"/>
    <p:sldLayoutId id="2147483703" r:id="rId13"/>
    <p:sldLayoutId id="2147483702" r:id="rId14"/>
  </p:sldLayoutIdLst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790278" y="0"/>
            <a:ext cx="16457772" cy="1234083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738139"/>
            <a:ext cx="16457772" cy="7451107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6550919" y="9636372"/>
            <a:ext cx="10729192" cy="547688"/>
          </a:xfrm>
          <a:prstGeom prst="rect">
            <a:avLst/>
          </a:prstGeom>
        </p:spPr>
        <p:txBody>
          <a:bodyPr vert="horz" lIns="163275" tIns="81638" rIns="163275" bIns="81638" rtlCol="0" anchor="b"/>
          <a:lstStyle>
            <a:lvl1pPr algn="ctr">
              <a:defRPr sz="2100">
                <a:solidFill>
                  <a:schemeClr val="tx1">
                    <a:tint val="75000"/>
                    <a:alpha val="80000"/>
                  </a:schemeClr>
                </a:solidFill>
              </a:defRPr>
            </a:lvl1pPr>
          </a:lstStyle>
          <a:p>
            <a:pPr algn="r"/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309311" y="9638928"/>
            <a:ext cx="1050919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l">
              <a:defRPr sz="3600">
                <a:solidFill>
                  <a:schemeClr val="tx1">
                    <a:tint val="75000"/>
                    <a:alpha val="80000"/>
                  </a:schemeClr>
                </a:solidFill>
              </a:defRPr>
            </a:lvl1pPr>
          </a:lstStyle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1162075"/>
            <a:ext cx="18286413" cy="576064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10000"/>
                </a:schemeClr>
              </a:gs>
              <a:gs pos="39000">
                <a:schemeClr val="bg1">
                  <a:alpha val="54000"/>
                </a:schemeClr>
              </a:gs>
              <a:gs pos="74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17280110" y="9638928"/>
            <a:ext cx="0" cy="6480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453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0" r:id="rId2"/>
    <p:sldLayoutId id="2147483676" r:id="rId3"/>
    <p:sldLayoutId id="2147483688" r:id="rId4"/>
    <p:sldLayoutId id="2147483689" r:id="rId5"/>
    <p:sldLayoutId id="2147483700" r:id="rId6"/>
    <p:sldLayoutId id="2147483695" r:id="rId7"/>
    <p:sldLayoutId id="2147483677" r:id="rId8"/>
    <p:sldLayoutId id="2147483667" r:id="rId9"/>
    <p:sldLayoutId id="2147483683" r:id="rId10"/>
    <p:sldLayoutId id="2147483666" r:id="rId11"/>
    <p:sldLayoutId id="2147483691" r:id="rId12"/>
    <p:sldLayoutId id="2147483675" r:id="rId13"/>
    <p:sldLayoutId id="2147483682" r:id="rId14"/>
    <p:sldLayoutId id="2147483668" r:id="rId15"/>
    <p:sldLayoutId id="2147483687" r:id="rId16"/>
    <p:sldLayoutId id="2147483669" r:id="rId17"/>
    <p:sldLayoutId id="2147483678" r:id="rId18"/>
    <p:sldLayoutId id="2147483670" r:id="rId19"/>
    <p:sldLayoutId id="2147483671" r:id="rId20"/>
    <p:sldLayoutId id="2147483681" r:id="rId21"/>
    <p:sldLayoutId id="2147483690" r:id="rId22"/>
    <p:sldLayoutId id="2147483692" r:id="rId23"/>
    <p:sldLayoutId id="2147483693" r:id="rId24"/>
    <p:sldLayoutId id="2147483694" r:id="rId25"/>
    <p:sldLayoutId id="2147483699" r:id="rId26"/>
    <p:sldLayoutId id="2147483697" r:id="rId2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 animBg="1"/>
    </p:bldLst>
  </p:timing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5400" kern="1200" spc="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gif"/><Relationship Id="rId3" Type="http://schemas.openxmlformats.org/officeDocument/2006/relationships/image" Target="../media/image21.gif"/><Relationship Id="rId7" Type="http://schemas.openxmlformats.org/officeDocument/2006/relationships/image" Target="../media/image25.gif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gif"/><Relationship Id="rId5" Type="http://schemas.openxmlformats.org/officeDocument/2006/relationships/image" Target="../media/image23.gif"/><Relationship Id="rId4" Type="http://schemas.openxmlformats.org/officeDocument/2006/relationships/image" Target="../media/image22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2.png"/><Relationship Id="rId5" Type="http://schemas.openxmlformats.org/officeDocument/2006/relationships/image" Target="../media/image11.gif"/><Relationship Id="rId4" Type="http://schemas.openxmlformats.org/officeDocument/2006/relationships/image" Target="../media/image10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6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9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altLang="ja-JP" spc="0" dirty="0"/>
              <a:t>Deep Learning</a:t>
            </a:r>
            <a:endParaRPr lang="ja-JP" altLang="en-US" spc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45F1BC-5DAA-48F5-910B-9F00881441A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SG" dirty="0"/>
              <a:t>LSTMs and Constant Failure</a:t>
            </a:r>
          </a:p>
        </p:txBody>
      </p:sp>
    </p:spTree>
    <p:extLst>
      <p:ext uri="{BB962C8B-B14F-4D97-AF65-F5344CB8AC3E}">
        <p14:creationId xmlns:p14="http://schemas.microsoft.com/office/powerpoint/2010/main" val="72921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601">
        <p:fade/>
      </p:transition>
    </mc:Choice>
    <mc:Fallback xmlns="">
      <p:transition spd="med" advTm="4601">
        <p:fade/>
      </p:transition>
    </mc:Fallback>
  </mc:AlternateContent>
  <p:extLst mod="1">
    <p:ext uri="{E180D4A7-C9FB-4DFB-919C-405C955672EB}">
      <p14:showEvtLst xmlns:p14="http://schemas.microsoft.com/office/powerpoint/2010/main">
        <p14:playEvt time="2365" objId="15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9693A-F567-554D-A0C8-7A28242B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80216A-1C85-EF4F-BC2A-803EADFE18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EC0B2-75D4-714B-93A4-BF1B86BDEC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10</a:t>
            </a:fld>
            <a:endParaRPr lang="ja-JP" alt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D038CE-5401-B047-8A33-61AFD65EBF4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Image as Hidden State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F410DA4-9B73-FE46-8CA4-F5753574E5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BLEU SCORE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B23779-FAD0-BA4E-BFEA-B5C2F1A725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19070" y="4783460"/>
            <a:ext cx="9181020" cy="4392488"/>
          </a:xfrm>
        </p:spPr>
        <p:txBody>
          <a:bodyPr/>
          <a:lstStyle/>
          <a:p>
            <a:r>
              <a:rPr lang="en-SG" dirty="0"/>
              <a:t>Using top k to predict the word:</a:t>
            </a:r>
          </a:p>
          <a:p>
            <a:r>
              <a:rPr lang="en-SG" dirty="0"/>
              <a:t>1: 0.08152598353205782</a:t>
            </a:r>
          </a:p>
          <a:p>
            <a:r>
              <a:rPr lang="en-SG" dirty="0"/>
              <a:t>2: 4.171115022461521e-155</a:t>
            </a:r>
          </a:p>
          <a:p>
            <a:r>
              <a:rPr lang="en-SG" dirty="0"/>
              <a:t>3: 3.8125002348036435e-204</a:t>
            </a:r>
          </a:p>
          <a:p>
            <a:r>
              <a:rPr lang="en-SG" dirty="0"/>
              <a:t>4: 9.558226113561296e-232</a:t>
            </a:r>
          </a:p>
          <a:p>
            <a:r>
              <a:rPr lang="en-SG" dirty="0"/>
              <a:t>Using sampling to predict the word:</a:t>
            </a:r>
          </a:p>
          <a:p>
            <a:r>
              <a:rPr lang="en-SG" dirty="0"/>
              <a:t>1: 0.06552827314881415</a:t>
            </a:r>
          </a:p>
          <a:p>
            <a:r>
              <a:rPr lang="en-SG" dirty="0"/>
              <a:t>2: 4.888507480249821e-06</a:t>
            </a:r>
          </a:p>
          <a:p>
            <a:r>
              <a:rPr lang="en-SG" dirty="0"/>
              <a:t>3: 3.749523101562328e-107</a:t>
            </a:r>
          </a:p>
          <a:p>
            <a:r>
              <a:rPr lang="en-SG" dirty="0"/>
              <a:t>4: 2.925910477864098e-159</a:t>
            </a:r>
          </a:p>
          <a:p>
            <a:endParaRPr lang="en-US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CBD6429C-2D19-D648-B853-9C7D3C4B284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1" b="1271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15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9693A-F567-554D-A0C8-7A28242B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80216A-1C85-EF4F-BC2A-803EADFE18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EC0B2-75D4-714B-93A4-BF1B86BDEC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11</a:t>
            </a:fld>
            <a:endParaRPr lang="ja-JP" alt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D038CE-5401-B047-8A33-61AFD65EBF4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Image as Cell State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F410DA4-9B73-FE46-8CA4-F5753574E5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BLEU SCORE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B23779-FAD0-BA4E-BFEA-B5C2F1A725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19070" y="4783460"/>
            <a:ext cx="9181020" cy="4392488"/>
          </a:xfrm>
        </p:spPr>
        <p:txBody>
          <a:bodyPr/>
          <a:lstStyle/>
          <a:p>
            <a:r>
              <a:rPr lang="en-SG" dirty="0"/>
              <a:t>Using top k to predict the word:</a:t>
            </a:r>
          </a:p>
          <a:p>
            <a:r>
              <a:rPr lang="en-SG" dirty="0"/>
              <a:t>1: 0.08251634148204581</a:t>
            </a:r>
          </a:p>
          <a:p>
            <a:r>
              <a:rPr lang="en-SG" dirty="0"/>
              <a:t>2: 4.205684304364918e-155</a:t>
            </a:r>
          </a:p>
          <a:p>
            <a:r>
              <a:rPr lang="en-SG" dirty="0"/>
              <a:t>3: 3.83884023597533e-204</a:t>
            </a:r>
          </a:p>
          <a:p>
            <a:r>
              <a:rPr lang="en-SG" dirty="0"/>
              <a:t>4: 9.617969610692441e-232</a:t>
            </a:r>
          </a:p>
          <a:p>
            <a:r>
              <a:rPr lang="en-SG" dirty="0"/>
              <a:t>Using sampling to predict the word:</a:t>
            </a:r>
          </a:p>
          <a:p>
            <a:r>
              <a:rPr lang="en-SG" dirty="0"/>
              <a:t>1: 0.0712434329779113</a:t>
            </a:r>
          </a:p>
          <a:p>
            <a:r>
              <a:rPr lang="en-SG" dirty="0"/>
              <a:t>2: 5.188493402467781e-06</a:t>
            </a:r>
          </a:p>
          <a:p>
            <a:r>
              <a:rPr lang="en-SG" dirty="0"/>
              <a:t>3: 4.051501842982537e-107</a:t>
            </a:r>
          </a:p>
          <a:p>
            <a:r>
              <a:rPr lang="en-SG" dirty="0"/>
              <a:t>4: 3.1904772186924304e-159</a:t>
            </a:r>
          </a:p>
          <a:p>
            <a:endParaRPr lang="en-US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C5A54682-8F9D-BA4F-9EFF-77344F1000CC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1" b="1271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764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SG" altLang="ja-JP" dirty="0"/>
              <a:t>Q&amp;A</a:t>
            </a:r>
            <a:endParaRPr kumimoji="1" lang="ja-JP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8681AB-467F-4B47-9BAE-4120ADE23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182" y="8357612"/>
            <a:ext cx="685800" cy="742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482434-220B-4C49-B385-5EE7A09932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4830" y="8362136"/>
            <a:ext cx="685800" cy="7429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132F5C-E10A-4E13-98C9-8AD25651B2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1775" y="8357612"/>
            <a:ext cx="685800" cy="7429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D5DFC2-30B8-4B39-992B-456F843DBD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8698" y="8271887"/>
            <a:ext cx="657225" cy="8286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2183C74-E98E-431B-B0A2-5D9F1AE9DD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195" y="8357612"/>
            <a:ext cx="800100" cy="7429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5E0C761-2E95-43CA-B8AB-17D2A7BEF0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584" y="8357612"/>
            <a:ext cx="685800" cy="7429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5BDEFC-1B70-4756-A86D-680DA08CAF4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7276" y="8357612"/>
            <a:ext cx="657225" cy="74295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28FF505-C7DA-4521-8C96-A0E0C7FCB27A}"/>
              </a:ext>
            </a:extLst>
          </p:cNvPr>
          <p:cNvSpPr txBox="1"/>
          <p:nvPr/>
        </p:nvSpPr>
        <p:spPr>
          <a:xfrm>
            <a:off x="5214837" y="7231732"/>
            <a:ext cx="81104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Jun Qing Chang, Tai Hong Wen, Shaun Toh</a:t>
            </a:r>
          </a:p>
        </p:txBody>
      </p:sp>
    </p:spTree>
    <p:extLst>
      <p:ext uri="{BB962C8B-B14F-4D97-AF65-F5344CB8AC3E}">
        <p14:creationId xmlns:p14="http://schemas.microsoft.com/office/powerpoint/2010/main" val="1200920996"/>
      </p:ext>
    </p:extLst>
  </p:cSld>
  <p:clrMapOvr>
    <a:masterClrMapping/>
  </p:clrMapOvr>
  <p:transition spd="slow" advTm="4136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</a:t>
            </a:r>
            <a:r>
              <a:rPr lang="en-US" altLang="ja-JP" dirty="0">
                <a:solidFill>
                  <a:schemeClr val="accent1"/>
                </a:solidFill>
              </a:rPr>
              <a:t>N</a:t>
            </a:r>
            <a:r>
              <a:rPr lang="en-US" altLang="ja-JP" dirty="0"/>
              <a:t>TENTS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/>
          </p:nvPr>
        </p:nvSpPr>
        <p:spPr>
          <a:xfrm>
            <a:off x="8567142" y="1360906"/>
            <a:ext cx="8568952" cy="864096"/>
          </a:xfrm>
        </p:spPr>
        <p:txBody>
          <a:bodyPr/>
          <a:lstStyle/>
          <a:p>
            <a:r>
              <a:rPr kumimoji="1" lang="en-US" altLang="ja-JP" dirty="0"/>
              <a:t>Model 1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4"/>
          </p:nvPr>
        </p:nvSpPr>
        <p:spPr>
          <a:xfrm>
            <a:off x="8567142" y="2155178"/>
            <a:ext cx="8568952" cy="1224136"/>
          </a:xfrm>
        </p:spPr>
        <p:txBody>
          <a:bodyPr/>
          <a:lstStyle/>
          <a:p>
            <a:r>
              <a:rPr lang="en-US" altLang="ja-JP" dirty="0"/>
              <a:t>Trained the same way Yunjey did it.</a:t>
            </a:r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5"/>
          </p:nvPr>
        </p:nvSpPr>
        <p:spPr>
          <a:xfrm>
            <a:off x="8562021" y="3168774"/>
            <a:ext cx="8568952" cy="864096"/>
          </a:xfrm>
        </p:spPr>
        <p:txBody>
          <a:bodyPr/>
          <a:lstStyle/>
          <a:p>
            <a:r>
              <a:rPr lang="en-US" altLang="ja-JP" dirty="0"/>
              <a:t>Model 2</a:t>
            </a:r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6"/>
          </p:nvPr>
        </p:nvSpPr>
        <p:spPr>
          <a:xfrm>
            <a:off x="8567142" y="3885246"/>
            <a:ext cx="8568952" cy="1224136"/>
          </a:xfrm>
        </p:spPr>
        <p:txBody>
          <a:bodyPr/>
          <a:lstStyle/>
          <a:p>
            <a:r>
              <a:rPr lang="en-US" altLang="ja-JP" dirty="0"/>
              <a:t>The model we screwed up in.</a:t>
            </a:r>
          </a:p>
          <a:p>
            <a:r>
              <a:rPr kumimoji="1" lang="en-US" altLang="ja-JP" dirty="0"/>
              <a:t>Image is </a:t>
            </a:r>
            <a:r>
              <a:rPr lang="en-US" altLang="ja-JP" dirty="0"/>
              <a:t>input as hidden state while training, and while sampling.</a:t>
            </a:r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7"/>
          </p:nvPr>
        </p:nvSpPr>
        <p:spPr>
          <a:xfrm>
            <a:off x="8567142" y="5493029"/>
            <a:ext cx="8568952" cy="864096"/>
          </a:xfrm>
        </p:spPr>
        <p:txBody>
          <a:bodyPr/>
          <a:lstStyle/>
          <a:p>
            <a:r>
              <a:rPr lang="en-US" altLang="ja-JP" dirty="0"/>
              <a:t>Model 3</a:t>
            </a:r>
            <a:endParaRPr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8"/>
          </p:nvPr>
        </p:nvSpPr>
        <p:spPr>
          <a:xfrm>
            <a:off x="8567142" y="6252401"/>
            <a:ext cx="8568952" cy="1224136"/>
          </a:xfrm>
        </p:spPr>
        <p:txBody>
          <a:bodyPr/>
          <a:lstStyle/>
          <a:p>
            <a:r>
              <a:rPr lang="en-US" altLang="ja-JP" dirty="0"/>
              <a:t>The model where we fixed our errors. Image is now as a cell state while training.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9"/>
          </p:nvPr>
        </p:nvSpPr>
        <p:spPr>
          <a:xfrm>
            <a:off x="8567142" y="7616566"/>
            <a:ext cx="8568952" cy="864096"/>
          </a:xfrm>
        </p:spPr>
        <p:txBody>
          <a:bodyPr/>
          <a:lstStyle/>
          <a:p>
            <a:r>
              <a:rPr kumimoji="1" lang="en-US" altLang="ja-JP" dirty="0"/>
              <a:t>Q &amp; A</a:t>
            </a:r>
            <a:endParaRPr kumimoji="1" lang="ja-JP" alt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20"/>
          </p:nvPr>
        </p:nvSpPr>
        <p:spPr>
          <a:xfrm>
            <a:off x="8567142" y="8383860"/>
            <a:ext cx="8568952" cy="1224136"/>
          </a:xfrm>
        </p:spPr>
        <p:txBody>
          <a:bodyPr/>
          <a:lstStyle/>
          <a:p>
            <a:r>
              <a:rPr lang="en-US" altLang="ja-JP" dirty="0"/>
              <a:t>To screw us up even further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65767922"/>
      </p:ext>
    </p:extLst>
  </p:cSld>
  <p:clrMapOvr>
    <a:masterClrMapping/>
  </p:clrMapOvr>
  <p:transition spd="slow" advTm="4683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Yunjey’s Model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SG" altLang="ja-JP" dirty="0"/>
              <a:t>Sampling method, not training method actually.</a:t>
            </a:r>
            <a:endParaRPr kumimoji="1" lang="ja-JP" altLang="en-US" dirty="0"/>
          </a:p>
        </p:txBody>
      </p:sp>
      <p:sp>
        <p:nvSpPr>
          <p:cNvPr id="14" name="スライド番号プレースホルダー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3DF5F1-4CBF-4304-9826-1273A0B399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3" y="2057829"/>
            <a:ext cx="15975655" cy="754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423890"/>
      </p:ext>
    </p:extLst>
  </p:cSld>
  <p:clrMapOvr>
    <a:masterClrMapping/>
  </p:clrMapOvr>
  <p:transition spd="slow" advTm="3771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10"/>
          <p:cNvSpPr>
            <a:spLocks noGrp="1"/>
          </p:cNvSpPr>
          <p:nvPr>
            <p:ph type="title"/>
          </p:nvPr>
        </p:nvSpPr>
        <p:spPr>
          <a:xfrm>
            <a:off x="1366292" y="428141"/>
            <a:ext cx="6192688" cy="2016224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solidFill>
                  <a:schemeClr val="accent1"/>
                </a:solidFill>
              </a:rPr>
              <a:t>B</a:t>
            </a:r>
            <a:r>
              <a:rPr kumimoji="1" lang="en-US" altLang="ja-JP" dirty="0"/>
              <a:t>AD GROUND</a:t>
            </a:r>
            <a:endParaRPr kumimoji="1" lang="ja-JP" altLang="en-US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7"/>
          </p:nvPr>
        </p:nvSpPr>
        <p:spPr>
          <a:xfrm>
            <a:off x="1362130" y="5939721"/>
            <a:ext cx="6192688" cy="1656184"/>
          </a:xfrm>
        </p:spPr>
        <p:txBody>
          <a:bodyPr/>
          <a:lstStyle/>
          <a:p>
            <a:pPr lvl="0"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dirty="0">
                <a:solidFill>
                  <a:schemeClr val="tx1"/>
                </a:solidFill>
                <a:latin typeface="Arial Unicode MS"/>
              </a:rPr>
              <a:t>We opted not to edit the dataset in our training, using those words as part of the training or validation data accordingly. </a:t>
            </a:r>
            <a:endParaRPr kumimoji="0"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3A2C34-9BA6-43F5-8E8A-819ADD1C8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278" y="1615108"/>
            <a:ext cx="8076936" cy="527376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07740AB-EECC-49BA-8C19-E01ED2DE7D7B}"/>
              </a:ext>
            </a:extLst>
          </p:cNvPr>
          <p:cNvSpPr/>
          <p:nvPr/>
        </p:nvSpPr>
        <p:spPr>
          <a:xfrm>
            <a:off x="1362130" y="3998958"/>
            <a:ext cx="490123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en-US" altLang="en-US" sz="2800" dirty="0">
                <a:latin typeface="Arial Unicode MS"/>
              </a:rPr>
              <a:t>A majority of words do not appear more than once (17150 words). </a:t>
            </a:r>
            <a:endParaRPr lang="en-SG" sz="2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26CB7B0-4BDE-4DD3-94C5-15A563C91E44}"/>
              </a:ext>
            </a:extLst>
          </p:cNvPr>
          <p:cNvSpPr/>
          <p:nvPr/>
        </p:nvSpPr>
        <p:spPr>
          <a:xfrm>
            <a:off x="1390404" y="2700761"/>
            <a:ext cx="616857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en-US" altLang="en-US" sz="2800" dirty="0">
                <a:latin typeface="Arial Unicode MS"/>
              </a:rPr>
              <a:t>Only a total of 38406 unique words in the dataset. </a:t>
            </a:r>
            <a:endParaRPr lang="en-SG" sz="28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F1653BC-429C-46E8-917D-F480A0C90B89}"/>
              </a:ext>
            </a:extLst>
          </p:cNvPr>
          <p:cNvSpPr/>
          <p:nvPr/>
        </p:nvSpPr>
        <p:spPr>
          <a:xfrm>
            <a:off x="1362130" y="8152154"/>
            <a:ext cx="597666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en-US" altLang="en-US" sz="2800" dirty="0">
                <a:latin typeface="Arial Unicode MS"/>
              </a:rPr>
              <a:t>Might result in a large amount of the unknown word token showing up in the training set, heavily impacting performance.  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1961469500"/>
      </p:ext>
    </p:extLst>
  </p:cSld>
  <p:clrMapOvr>
    <a:masterClrMapping/>
  </p:clrMapOvr>
  <p:transition spd="slow" advTm="6559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10"/>
          <p:cNvSpPr>
            <a:spLocks noGrp="1"/>
          </p:cNvSpPr>
          <p:nvPr>
            <p:ph type="title"/>
          </p:nvPr>
        </p:nvSpPr>
        <p:spPr>
          <a:xfrm>
            <a:off x="1366292" y="428141"/>
            <a:ext cx="6192688" cy="2016224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solidFill>
                  <a:schemeClr val="accent1"/>
                </a:solidFill>
              </a:rPr>
              <a:t>B</a:t>
            </a:r>
            <a:r>
              <a:rPr kumimoji="1" lang="en-US" altLang="ja-JP" dirty="0"/>
              <a:t>AD GROUND</a:t>
            </a:r>
            <a:endParaRPr kumimoji="1" lang="ja-JP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3A2C34-9BA6-43F5-8E8A-819ADD1C8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278" y="1615108"/>
            <a:ext cx="8076936" cy="527376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D3934-46D2-4FAA-A9DB-E549CDFF579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14214" y="4495428"/>
            <a:ext cx="9036412" cy="1656184"/>
          </a:xfrm>
        </p:spPr>
        <p:txBody>
          <a:bodyPr/>
          <a:lstStyle/>
          <a:p>
            <a:pPr algn="l"/>
            <a:r>
              <a:rPr lang="en-SG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However, a large proportion of the unique words are misspelled words.</a:t>
            </a:r>
          </a:p>
          <a:p>
            <a:pPr algn="l"/>
            <a:endParaRPr lang="en-SG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l"/>
            <a:r>
              <a:rPr lang="en-SG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Still possible to fix by running spellchecker on dataset.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A86B75-F262-4DD5-B13C-E203C944F163}"/>
              </a:ext>
            </a:extLst>
          </p:cNvPr>
          <p:cNvSpPr txBox="1"/>
          <p:nvPr/>
        </p:nvSpPr>
        <p:spPr>
          <a:xfrm>
            <a:off x="2068124" y="6511652"/>
            <a:ext cx="53285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Examples:</a:t>
            </a:r>
          </a:p>
          <a:p>
            <a:r>
              <a:rPr lang="en-SG" dirty="0"/>
              <a:t>Sittng, blankent, bicy, PEEING, Jew, oranfe, ruwnay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1EA4BC-60D2-4F8E-871D-4BBF719E8DC2}"/>
              </a:ext>
            </a:extLst>
          </p:cNvPr>
          <p:cNvSpPr txBox="1"/>
          <p:nvPr/>
        </p:nvSpPr>
        <p:spPr>
          <a:xfrm>
            <a:off x="214214" y="8887916"/>
            <a:ext cx="4844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Some are hopeless however.</a:t>
            </a:r>
          </a:p>
        </p:txBody>
      </p:sp>
    </p:spTree>
    <p:extLst>
      <p:ext uri="{BB962C8B-B14F-4D97-AF65-F5344CB8AC3E}">
        <p14:creationId xmlns:p14="http://schemas.microsoft.com/office/powerpoint/2010/main" val="572514388"/>
      </p:ext>
    </p:extLst>
  </p:cSld>
  <p:clrMapOvr>
    <a:masterClrMapping/>
  </p:clrMapOvr>
  <p:transition spd="slow" advTm="6559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48704-9A1E-4352-99F7-516815033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Yunjey’s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535A2-5010-4EBC-A1BF-9B44703EFC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D98421-2A6F-4C23-AFA2-350F8E2CD70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SG" dirty="0"/>
              <a:t>Image and cap</a:t>
            </a:r>
          </a:p>
        </p:txBody>
      </p:sp>
      <p:sp>
        <p:nvSpPr>
          <p:cNvPr id="9" name="AutoShape 2" descr="blob:https://web.telegram.org/9783abc9-6a28-4295-93e4-68dfbaf7ca81">
            <a:extLst>
              <a:ext uri="{FF2B5EF4-FFF2-40B4-BE49-F238E27FC236}">
                <a16:creationId xmlns:a16="http://schemas.microsoft.com/office/drawing/2014/main" id="{D1B165B6-9886-4A1C-B1D3-84F085F15C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0013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A6ED245-E4DD-42B3-86F1-3A4F9B35E9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742" y="7928047"/>
            <a:ext cx="600075" cy="6858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785EFA1-1BA7-412E-968D-E2A164B05B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8669" y="7928047"/>
            <a:ext cx="714375" cy="6858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75B7FBE-1E27-4567-8899-7FE460C0F4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7622" y="7928047"/>
            <a:ext cx="600075" cy="6858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553D415-D971-4D3A-AC31-3F69ED110154}"/>
              </a:ext>
            </a:extLst>
          </p:cNvPr>
          <p:cNvSpPr txBox="1"/>
          <p:nvPr/>
        </p:nvSpPr>
        <p:spPr>
          <a:xfrm>
            <a:off x="1909640" y="2234146"/>
            <a:ext cx="130192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Restarted Model several times due to stagnation. (early stopping was applied)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B1E609F-1EDF-844A-85EA-B1A850259A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755" y="3060592"/>
            <a:ext cx="13758515" cy="4780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937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6A1B4-0B89-4C47-895B-1DE39A8F0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Hyper Parameters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CD3142-5702-42CD-931E-D131B61059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BC18DE1-BF1F-4C19-8B65-C38C606DB1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52696" y="1619419"/>
            <a:ext cx="9181020" cy="864096"/>
          </a:xfrm>
        </p:spPr>
        <p:txBody>
          <a:bodyPr/>
          <a:lstStyle/>
          <a:p>
            <a:r>
              <a:rPr lang="en-SG" dirty="0"/>
              <a:t>Hyper Parameters/Training method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6AC7D5A-20D6-45B8-8C07-29788DEDEA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52696" y="2378517"/>
            <a:ext cx="9181020" cy="230425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2400" dirty="0"/>
              <a:t>VGG19_batch norm – frozen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2400" dirty="0"/>
              <a:t>Linear Layer (original’s in features, embedding size)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2400" dirty="0"/>
              <a:t>Embedding size: 50. Non pretrained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400" dirty="0"/>
              <a:t>learning rate = 0.001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400" dirty="0"/>
              <a:t>momentum = 0.9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400" dirty="0"/>
              <a:t>number of layered LSTMs = 2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400" dirty="0"/>
              <a:t>number of hidden dimensions in LSTM = 300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400" dirty="0"/>
              <a:t>Loss function = Cross Entropy Loss (we didn’t logsoftmax)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400" dirty="0"/>
              <a:t>Decay rate = 0.9 (Multiplier applied with every epoch end)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C774888-ED30-4663-AC21-C077189AB44A}"/>
              </a:ext>
            </a:extLst>
          </p:cNvPr>
          <p:cNvSpPr/>
          <p:nvPr/>
        </p:nvSpPr>
        <p:spPr>
          <a:xfrm>
            <a:off x="506437" y="7264126"/>
            <a:ext cx="9140825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dirty="0">
                <a:latin typeface="GulimChe" panose="020B0609000101010101" pitchFamily="49" charset="-127"/>
                <a:ea typeface="GulimChe" panose="020B0609000101010101" pitchFamily="49" charset="-127"/>
              </a:rPr>
              <a:t>transforms.Compose([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dirty="0">
                <a:latin typeface="GulimChe" panose="020B0609000101010101" pitchFamily="49" charset="-127"/>
                <a:ea typeface="GulimChe" panose="020B0609000101010101" pitchFamily="49" charset="-127"/>
              </a:rPr>
              <a:t>transforms.Resize(300),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dirty="0">
                <a:latin typeface="GulimChe" panose="020B0609000101010101" pitchFamily="49" charset="-127"/>
                <a:ea typeface="GulimChe" panose="020B0609000101010101" pitchFamily="49" charset="-127"/>
              </a:rPr>
              <a:t>transforms.RandomCrop(224),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dirty="0">
                <a:latin typeface="GulimChe" panose="020B0609000101010101" pitchFamily="49" charset="-127"/>
                <a:ea typeface="GulimChe" panose="020B0609000101010101" pitchFamily="49" charset="-127"/>
              </a:rPr>
              <a:t>transforms.RandomHorizontalFlip(),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dirty="0">
                <a:latin typeface="GulimChe" panose="020B0609000101010101" pitchFamily="49" charset="-127"/>
                <a:ea typeface="GulimChe" panose="020B0609000101010101" pitchFamily="49" charset="-127"/>
              </a:rPr>
              <a:t>transforms.ToTensor(),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dirty="0">
                <a:latin typeface="GulimChe" panose="020B0609000101010101" pitchFamily="49" charset="-127"/>
                <a:ea typeface="GulimChe" panose="020B0609000101010101" pitchFamily="49" charset="-127"/>
              </a:rPr>
              <a:t>transforms.Normalize( (0.485, 0.456, 0.406),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dirty="0">
                <a:latin typeface="GulimChe" panose="020B0609000101010101" pitchFamily="49" charset="-127"/>
                <a:ea typeface="GulimChe" panose="020B0609000101010101" pitchFamily="49" charset="-127"/>
              </a:rPr>
              <a:t>(0.229, 0.224, 0.225))])</a:t>
            </a:r>
            <a:endParaRPr kumimoji="0" lang="en-US" altLang="en-US" sz="4800" dirty="0">
              <a:latin typeface="GulimChe" panose="020B0609000101010101" pitchFamily="49" charset="-127"/>
              <a:ea typeface="GulimChe" panose="020B0609000101010101" pitchFamily="49" charset="-127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E95FE75-440D-4F06-9C81-0B72B7F2C856}"/>
              </a:ext>
            </a:extLst>
          </p:cNvPr>
          <p:cNvSpPr/>
          <p:nvPr/>
        </p:nvSpPr>
        <p:spPr>
          <a:xfrm>
            <a:off x="9938949" y="7264126"/>
            <a:ext cx="91408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dirty="0">
                <a:latin typeface="GulimChe" panose="020B0609000101010101" pitchFamily="49" charset="-127"/>
                <a:ea typeface="GulimChe" panose="020B0609000101010101" pitchFamily="49" charset="-127"/>
              </a:rPr>
              <a:t>transforms.Compose([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dirty="0">
                <a:latin typeface="GulimChe" panose="020B0609000101010101" pitchFamily="49" charset="-127"/>
                <a:ea typeface="GulimChe" panose="020B0609000101010101" pitchFamily="49" charset="-127"/>
              </a:rPr>
              <a:t>transforms.Resize(224),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dirty="0">
                <a:latin typeface="GulimChe" panose="020B0609000101010101" pitchFamily="49" charset="-127"/>
                <a:ea typeface="GulimChe" panose="020B0609000101010101" pitchFamily="49" charset="-127"/>
              </a:rPr>
              <a:t>transforms.CenterCrop(224),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dirty="0">
                <a:latin typeface="GulimChe" panose="020B0609000101010101" pitchFamily="49" charset="-127"/>
                <a:ea typeface="GulimChe" panose="020B0609000101010101" pitchFamily="49" charset="-127"/>
              </a:rPr>
              <a:t>transforms.ToTensor(),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dirty="0">
                <a:latin typeface="GulimChe" panose="020B0609000101010101" pitchFamily="49" charset="-127"/>
                <a:ea typeface="GulimChe" panose="020B0609000101010101" pitchFamily="49" charset="-127"/>
              </a:rPr>
              <a:t>transforms.Normalize( (0.485, 0.456, 0.406),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dirty="0">
                <a:latin typeface="GulimChe" panose="020B0609000101010101" pitchFamily="49" charset="-127"/>
                <a:ea typeface="GulimChe" panose="020B0609000101010101" pitchFamily="49" charset="-127"/>
              </a:rPr>
              <a:t>(0.229, 0.224, 0.225))])</a:t>
            </a:r>
            <a:endParaRPr kumimoji="0" lang="en-US" altLang="en-US" sz="4800" dirty="0">
              <a:latin typeface="GulimChe" panose="020B0609000101010101" pitchFamily="49" charset="-127"/>
              <a:ea typeface="GulimChe" panose="020B0609000101010101" pitchFamily="49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B0C3D77-1BF0-4C4B-84E9-22559268329F}"/>
              </a:ext>
            </a:extLst>
          </p:cNvPr>
          <p:cNvSpPr txBox="1"/>
          <p:nvPr/>
        </p:nvSpPr>
        <p:spPr>
          <a:xfrm>
            <a:off x="451836" y="6650341"/>
            <a:ext cx="34436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Training Transforms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519A983-8BD7-4B9E-B90A-7AD2D261B756}"/>
              </a:ext>
            </a:extLst>
          </p:cNvPr>
          <p:cNvSpPr/>
          <p:nvPr/>
        </p:nvSpPr>
        <p:spPr>
          <a:xfrm>
            <a:off x="9938949" y="6666670"/>
            <a:ext cx="32873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Testing Transforms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6F2EBFD-4D15-4EAE-A3A7-0970EBC452D5}"/>
              </a:ext>
            </a:extLst>
          </p:cNvPr>
          <p:cNvCxnSpPr/>
          <p:nvPr/>
        </p:nvCxnSpPr>
        <p:spPr>
          <a:xfrm>
            <a:off x="0" y="6367636"/>
            <a:ext cx="1828641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7142CDE-69C0-4A91-ABD9-8D9EB3CD5CBB}"/>
              </a:ext>
            </a:extLst>
          </p:cNvPr>
          <p:cNvCxnSpPr>
            <a:cxnSpLocks/>
          </p:cNvCxnSpPr>
          <p:nvPr/>
        </p:nvCxnSpPr>
        <p:spPr>
          <a:xfrm flipV="1">
            <a:off x="9143206" y="6367636"/>
            <a:ext cx="0" cy="39193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8A93859B-1892-4991-ADF1-CFFF60F39D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78" y="5459147"/>
            <a:ext cx="65722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288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0E6F916D-BC19-5140-89FA-2CFACECD6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402" y="3343300"/>
            <a:ext cx="14209523" cy="49376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F495E4-ABFC-4F9A-B66E-661F00E82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Model 2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06B069-6BD4-4661-BF7F-C9F7907190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5548F0-BC09-4042-B290-EB230F28B44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SG" dirty="0"/>
              <a:t>Input image as initial hidden state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D3E3401-C688-4CA9-8D22-1AF09F252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6045" y="2623220"/>
            <a:ext cx="476250" cy="5429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BB6EE28-D17F-47E0-A76F-6B1989AA2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413" y="6632798"/>
            <a:ext cx="733425" cy="7429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4C2B7A7-EF03-4102-AED9-70A67C4609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174" y="6632798"/>
            <a:ext cx="733425" cy="7429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9FA4322-D553-4F60-953B-2287CCBFAC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0261" y="4207396"/>
            <a:ext cx="73342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822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9EC8D-175F-4DD3-B1FC-6534E3E5B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Model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8C6BBB-81FB-41F1-B690-E09E8C5113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9</a:t>
            </a:fld>
            <a:endParaRPr lang="ja-JP" alt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54F60F-28C3-4186-B247-7BF690B4093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SG" dirty="0"/>
              <a:t>Input image as initial cell state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FD118B3-BA7F-43A9-BD35-59BEE373F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191" y="3199284"/>
            <a:ext cx="14219047" cy="475252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20A5F0E-80FC-491D-A207-37A236119E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460" y="2331333"/>
            <a:ext cx="657225" cy="82047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4BAA5E4-B0B8-48F9-AF37-97C8718EB2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5695" y="7272794"/>
            <a:ext cx="714375" cy="67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417415"/>
      </p:ext>
    </p:extLst>
  </p:cSld>
  <p:clrMapOvr>
    <a:masterClrMapping/>
  </p:clrMapOvr>
</p:sld>
</file>

<file path=ppt/theme/theme1.xml><?xml version="1.0" encoding="utf-8"?>
<a:theme xmlns:a="http://schemas.openxmlformats.org/drawingml/2006/main" name="Title">
  <a:themeElements>
    <a:clrScheme name="Scheat">
      <a:dk1>
        <a:srgbClr val="FFFFFF"/>
      </a:dk1>
      <a:lt1>
        <a:srgbClr val="000000"/>
      </a:lt1>
      <a:dk2>
        <a:srgbClr val="FFFFFF"/>
      </a:dk2>
      <a:lt2>
        <a:srgbClr val="EEECE1"/>
      </a:lt2>
      <a:accent1>
        <a:srgbClr val="7BCFF5"/>
      </a:accent1>
      <a:accent2>
        <a:srgbClr val="BBFF02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7BCFF5"/>
      </a:hlink>
      <a:folHlink>
        <a:srgbClr val="25AFEE"/>
      </a:folHlink>
    </a:clrScheme>
    <a:fontScheme name="Scheat">
      <a:majorFont>
        <a:latin typeface="Crimson Text"/>
        <a:ea typeface="Spica Neue"/>
        <a:cs typeface=""/>
      </a:majorFont>
      <a:minorFont>
        <a:latin typeface="Crimson Text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">
  <a:themeElements>
    <a:clrScheme name="Scheat">
      <a:dk1>
        <a:srgbClr val="FFFFFF"/>
      </a:dk1>
      <a:lt1>
        <a:srgbClr val="000000"/>
      </a:lt1>
      <a:dk2>
        <a:srgbClr val="FFFFFF"/>
      </a:dk2>
      <a:lt2>
        <a:srgbClr val="EEECE1"/>
      </a:lt2>
      <a:accent1>
        <a:srgbClr val="7BCFF5"/>
      </a:accent1>
      <a:accent2>
        <a:srgbClr val="BBFF02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7BCFF5"/>
      </a:hlink>
      <a:folHlink>
        <a:srgbClr val="25AFEE"/>
      </a:folHlink>
    </a:clrScheme>
    <a:fontScheme name="Scheat">
      <a:majorFont>
        <a:latin typeface="Crimson Text"/>
        <a:ea typeface="Spica Neue"/>
        <a:cs typeface=""/>
      </a:majorFont>
      <a:minorFont>
        <a:latin typeface="Crimson Text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1033</TotalTime>
  <Words>576</Words>
  <Application>Microsoft Macintosh PowerPoint</Application>
  <PresentationFormat>Custom</PresentationFormat>
  <Paragraphs>102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 Unicode MS</vt:lpstr>
      <vt:lpstr>GulimChe</vt:lpstr>
      <vt:lpstr>Arial</vt:lpstr>
      <vt:lpstr>Calibri</vt:lpstr>
      <vt:lpstr>Crimson Text</vt:lpstr>
      <vt:lpstr>Title</vt:lpstr>
      <vt:lpstr>Contents</vt:lpstr>
      <vt:lpstr>Deep Learning</vt:lpstr>
      <vt:lpstr>CONTENTS</vt:lpstr>
      <vt:lpstr>Yunjey’s Model</vt:lpstr>
      <vt:lpstr>BAD GROUND</vt:lpstr>
      <vt:lpstr>BAD GROUND</vt:lpstr>
      <vt:lpstr>Yunjey’s model</vt:lpstr>
      <vt:lpstr>Hyper Parameters</vt:lpstr>
      <vt:lpstr>Model 2 </vt:lpstr>
      <vt:lpstr>Model 3</vt:lpstr>
      <vt:lpstr>Evaluation</vt:lpstr>
      <vt:lpstr>Evaluation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Scheat</dc:title>
  <dc:creator>Jun</dc:creator>
  <cp:lastModifiedBy>Student - Chang Jun Qing</cp:lastModifiedBy>
  <cp:revision>94</cp:revision>
  <dcterms:created xsi:type="dcterms:W3CDTF">2015-02-26T15:14:38Z</dcterms:created>
  <dcterms:modified xsi:type="dcterms:W3CDTF">2019-04-16T05:34:01Z</dcterms:modified>
</cp:coreProperties>
</file>