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6"/>
  </p:notesMasterIdLst>
  <p:sldIdLst>
    <p:sldId id="278" r:id="rId2"/>
    <p:sldId id="279" r:id="rId3"/>
    <p:sldId id="280" r:id="rId4"/>
    <p:sldId id="294" r:id="rId5"/>
    <p:sldId id="283" r:id="rId6"/>
    <p:sldId id="301" r:id="rId7"/>
    <p:sldId id="302" r:id="rId8"/>
    <p:sldId id="281" r:id="rId9"/>
    <p:sldId id="304" r:id="rId10"/>
    <p:sldId id="305" r:id="rId11"/>
    <p:sldId id="306" r:id="rId12"/>
    <p:sldId id="307" r:id="rId13"/>
    <p:sldId id="308" r:id="rId14"/>
    <p:sldId id="282" r:id="rId15"/>
    <p:sldId id="295" r:id="rId16"/>
    <p:sldId id="296" r:id="rId17"/>
    <p:sldId id="297" r:id="rId18"/>
    <p:sldId id="298" r:id="rId19"/>
    <p:sldId id="299" r:id="rId20"/>
    <p:sldId id="300" r:id="rId21"/>
    <p:sldId id="291" r:id="rId22"/>
    <p:sldId id="292" r:id="rId23"/>
    <p:sldId id="303" r:id="rId24"/>
    <p:sldId id="293"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09" autoAdjust="0"/>
  </p:normalViewPr>
  <p:slideViewPr>
    <p:cSldViewPr snapToGrid="0" snapToObjects="1">
      <p:cViewPr>
        <p:scale>
          <a:sx n="66" d="100"/>
          <a:sy n="66" d="100"/>
        </p:scale>
        <p:origin x="1320" y="389"/>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PROJECT</a:t>
            </a:r>
            <a:br>
              <a:rPr lang="en-US" dirty="0"/>
            </a:br>
            <a:r>
              <a:rPr lang="en-US" dirty="0"/>
              <a:t>CRUX</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Shaun P Binoy</a:t>
            </a:r>
          </a:p>
          <a:p>
            <a:r>
              <a:rPr lang="en-US" dirty="0" err="1"/>
              <a:t>Sreerag</a:t>
            </a:r>
            <a:r>
              <a:rPr lang="en-US" dirty="0"/>
              <a:t> Menon</a:t>
            </a:r>
          </a:p>
          <a:p>
            <a:r>
              <a:rPr lang="en-US" dirty="0" err="1"/>
              <a:t>Sreelakshmi</a:t>
            </a:r>
            <a:r>
              <a:rPr lang="en-US" dirty="0"/>
              <a:t> G Nair</a:t>
            </a:r>
          </a:p>
          <a:p>
            <a:r>
              <a:rPr lang="en-US" dirty="0" err="1"/>
              <a:t>Sreelakshmi</a:t>
            </a:r>
            <a:r>
              <a:rPr lang="en-US" dirty="0"/>
              <a:t> P 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98C6-7EB9-032C-6902-288B17054702}"/>
              </a:ext>
            </a:extLst>
          </p:cNvPr>
          <p:cNvSpPr>
            <a:spLocks noGrp="1"/>
          </p:cNvSpPr>
          <p:nvPr>
            <p:ph type="title"/>
          </p:nvPr>
        </p:nvSpPr>
        <p:spPr/>
        <p:txBody>
          <a:bodyPr/>
          <a:lstStyle/>
          <a:p>
            <a:r>
              <a:rPr lang="en-IN" sz="2500" dirty="0"/>
              <a:t>Module 2: processing and database access</a:t>
            </a:r>
          </a:p>
        </p:txBody>
      </p:sp>
      <p:sp>
        <p:nvSpPr>
          <p:cNvPr id="3" name="Content Placeholder 2">
            <a:extLst>
              <a:ext uri="{FF2B5EF4-FFF2-40B4-BE49-F238E27FC236}">
                <a16:creationId xmlns:a16="http://schemas.microsoft.com/office/drawing/2014/main" id="{04398BD3-30D4-511B-E12C-BA624C118414}"/>
              </a:ext>
            </a:extLst>
          </p:cNvPr>
          <p:cNvSpPr>
            <a:spLocks noGrp="1"/>
          </p:cNvSpPr>
          <p:nvPr>
            <p:ph sz="half" idx="1"/>
          </p:nvPr>
        </p:nvSpPr>
        <p:spPr/>
        <p:txBody>
          <a:bodyPr/>
          <a:lstStyle/>
          <a:p>
            <a:r>
              <a:rPr lang="en-IN" dirty="0"/>
              <a:t>Using Tf-Idf </a:t>
            </a:r>
            <a:r>
              <a:rPr lang="en-US" b="0" i="0" dirty="0">
                <a:solidFill>
                  <a:schemeClr val="accent6"/>
                </a:solidFill>
                <a:effectLst/>
              </a:rPr>
              <a:t>compare the user input to existing sentence in database</a:t>
            </a:r>
          </a:p>
          <a:p>
            <a:r>
              <a:rPr lang="en-US" dirty="0"/>
              <a:t>Normalize dataset and calculate </a:t>
            </a:r>
            <a:r>
              <a:rPr lang="en-US" dirty="0" err="1"/>
              <a:t>tf-idf</a:t>
            </a:r>
            <a:r>
              <a:rPr lang="en-US" dirty="0"/>
              <a:t> using word frequency and text frequency</a:t>
            </a:r>
          </a:p>
          <a:p>
            <a:r>
              <a:rPr lang="en-US" dirty="0"/>
              <a:t>If there is a hand drawn sketch search and compare for similarities in database</a:t>
            </a:r>
          </a:p>
          <a:p>
            <a:r>
              <a:rPr lang="en-US" dirty="0"/>
              <a:t>If no hand drawn sketch is found, using platform sketch can be made by drag and drop</a:t>
            </a:r>
            <a:endParaRPr lang="en-IN" dirty="0"/>
          </a:p>
        </p:txBody>
      </p:sp>
      <p:sp>
        <p:nvSpPr>
          <p:cNvPr id="4" name="Footer Placeholder 3">
            <a:extLst>
              <a:ext uri="{FF2B5EF4-FFF2-40B4-BE49-F238E27FC236}">
                <a16:creationId xmlns:a16="http://schemas.microsoft.com/office/drawing/2014/main" id="{C5A83E9D-22F3-38A1-FA7E-3D140EAB6EE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022A8F4-C600-BB9F-668D-B4C7047FD6E7}"/>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60049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98C6-7EB9-032C-6902-288B17054702}"/>
              </a:ext>
            </a:extLst>
          </p:cNvPr>
          <p:cNvSpPr>
            <a:spLocks noGrp="1"/>
          </p:cNvSpPr>
          <p:nvPr>
            <p:ph type="title"/>
          </p:nvPr>
        </p:nvSpPr>
        <p:spPr/>
        <p:txBody>
          <a:bodyPr/>
          <a:lstStyle/>
          <a:p>
            <a:r>
              <a:rPr lang="en-IN" sz="2500" dirty="0"/>
              <a:t>Module 3:After processing</a:t>
            </a:r>
          </a:p>
        </p:txBody>
      </p:sp>
      <p:sp>
        <p:nvSpPr>
          <p:cNvPr id="3" name="Content Placeholder 2">
            <a:extLst>
              <a:ext uri="{FF2B5EF4-FFF2-40B4-BE49-F238E27FC236}">
                <a16:creationId xmlns:a16="http://schemas.microsoft.com/office/drawing/2014/main" id="{04398BD3-30D4-511B-E12C-BA624C118414}"/>
              </a:ext>
            </a:extLst>
          </p:cNvPr>
          <p:cNvSpPr>
            <a:spLocks noGrp="1"/>
          </p:cNvSpPr>
          <p:nvPr>
            <p:ph sz="half" idx="1"/>
          </p:nvPr>
        </p:nvSpPr>
        <p:spPr/>
        <p:txBody>
          <a:bodyPr/>
          <a:lstStyle/>
          <a:p>
            <a:r>
              <a:rPr lang="en-IN" dirty="0"/>
              <a:t>Sentences and keywords are vectorized </a:t>
            </a:r>
          </a:p>
          <a:p>
            <a:r>
              <a:rPr lang="en-IN" dirty="0"/>
              <a:t>Using cosine similarity function these vectors are compared and scores are set  to each files according to the keywords</a:t>
            </a:r>
          </a:p>
          <a:p>
            <a:r>
              <a:rPr lang="en-IN" dirty="0"/>
              <a:t>In case of face sketching, sketches are compared to a database consisting images of various criminals to find similarities between both</a:t>
            </a:r>
          </a:p>
        </p:txBody>
      </p:sp>
      <p:sp>
        <p:nvSpPr>
          <p:cNvPr id="4" name="Footer Placeholder 3">
            <a:extLst>
              <a:ext uri="{FF2B5EF4-FFF2-40B4-BE49-F238E27FC236}">
                <a16:creationId xmlns:a16="http://schemas.microsoft.com/office/drawing/2014/main" id="{C5A83E9D-22F3-38A1-FA7E-3D140EAB6EE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022A8F4-C600-BB9F-668D-B4C7047FD6E7}"/>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75663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98C6-7EB9-032C-6902-288B17054702}"/>
              </a:ext>
            </a:extLst>
          </p:cNvPr>
          <p:cNvSpPr>
            <a:spLocks noGrp="1"/>
          </p:cNvSpPr>
          <p:nvPr>
            <p:ph type="title"/>
          </p:nvPr>
        </p:nvSpPr>
        <p:spPr/>
        <p:txBody>
          <a:bodyPr/>
          <a:lstStyle/>
          <a:p>
            <a:r>
              <a:rPr lang="en-IN" sz="2500" dirty="0"/>
              <a:t>Completion of phase 1</a:t>
            </a:r>
          </a:p>
        </p:txBody>
      </p:sp>
      <p:sp>
        <p:nvSpPr>
          <p:cNvPr id="3" name="Content Placeholder 2">
            <a:extLst>
              <a:ext uri="{FF2B5EF4-FFF2-40B4-BE49-F238E27FC236}">
                <a16:creationId xmlns:a16="http://schemas.microsoft.com/office/drawing/2014/main" id="{04398BD3-30D4-511B-E12C-BA624C118414}"/>
              </a:ext>
            </a:extLst>
          </p:cNvPr>
          <p:cNvSpPr>
            <a:spLocks noGrp="1"/>
          </p:cNvSpPr>
          <p:nvPr>
            <p:ph sz="half" idx="1"/>
          </p:nvPr>
        </p:nvSpPr>
        <p:spPr/>
        <p:txBody>
          <a:bodyPr/>
          <a:lstStyle/>
          <a:p>
            <a:r>
              <a:rPr lang="en-IN" dirty="0"/>
              <a:t>Conducted extensive brainstorming session to choose the topic</a:t>
            </a:r>
          </a:p>
          <a:p>
            <a:r>
              <a:rPr lang="en-IN" dirty="0"/>
              <a:t>Submitted abstracts for 3 topics</a:t>
            </a:r>
          </a:p>
          <a:p>
            <a:r>
              <a:rPr lang="en-IN" dirty="0"/>
              <a:t>Proposal for crux was approved </a:t>
            </a:r>
          </a:p>
          <a:p>
            <a:r>
              <a:rPr lang="en-IN" dirty="0"/>
              <a:t>Conducted extensive literature survey</a:t>
            </a:r>
          </a:p>
          <a:p>
            <a:endParaRPr lang="en-IN" dirty="0"/>
          </a:p>
        </p:txBody>
      </p:sp>
      <p:sp>
        <p:nvSpPr>
          <p:cNvPr id="4" name="Footer Placeholder 3">
            <a:extLst>
              <a:ext uri="{FF2B5EF4-FFF2-40B4-BE49-F238E27FC236}">
                <a16:creationId xmlns:a16="http://schemas.microsoft.com/office/drawing/2014/main" id="{C5A83E9D-22F3-38A1-FA7E-3D140EAB6EE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022A8F4-C600-BB9F-668D-B4C7047FD6E7}"/>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82493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98C6-7EB9-032C-6902-288B17054702}"/>
              </a:ext>
            </a:extLst>
          </p:cNvPr>
          <p:cNvSpPr>
            <a:spLocks noGrp="1"/>
          </p:cNvSpPr>
          <p:nvPr>
            <p:ph type="title"/>
          </p:nvPr>
        </p:nvSpPr>
        <p:spPr/>
        <p:txBody>
          <a:bodyPr/>
          <a:lstStyle/>
          <a:p>
            <a:r>
              <a:rPr lang="en-IN" sz="2500" dirty="0"/>
              <a:t>Expected work in phase 2</a:t>
            </a:r>
          </a:p>
        </p:txBody>
      </p:sp>
      <p:sp>
        <p:nvSpPr>
          <p:cNvPr id="3" name="Content Placeholder 2">
            <a:extLst>
              <a:ext uri="{FF2B5EF4-FFF2-40B4-BE49-F238E27FC236}">
                <a16:creationId xmlns:a16="http://schemas.microsoft.com/office/drawing/2014/main" id="{04398BD3-30D4-511B-E12C-BA624C118414}"/>
              </a:ext>
            </a:extLst>
          </p:cNvPr>
          <p:cNvSpPr>
            <a:spLocks noGrp="1"/>
          </p:cNvSpPr>
          <p:nvPr>
            <p:ph sz="half" idx="1"/>
          </p:nvPr>
        </p:nvSpPr>
        <p:spPr/>
        <p:txBody>
          <a:bodyPr/>
          <a:lstStyle/>
          <a:p>
            <a:r>
              <a:rPr lang="en-IN" dirty="0"/>
              <a:t>Resource acquirement </a:t>
            </a:r>
          </a:p>
          <a:p>
            <a:r>
              <a:rPr lang="en-IN" dirty="0"/>
              <a:t>Development</a:t>
            </a:r>
          </a:p>
          <a:p>
            <a:r>
              <a:rPr lang="en-IN" dirty="0"/>
              <a:t>Testing</a:t>
            </a:r>
          </a:p>
          <a:p>
            <a:r>
              <a:rPr lang="en-IN" dirty="0"/>
              <a:t>Continuous testing and development</a:t>
            </a:r>
          </a:p>
        </p:txBody>
      </p:sp>
      <p:sp>
        <p:nvSpPr>
          <p:cNvPr id="4" name="Footer Placeholder 3">
            <a:extLst>
              <a:ext uri="{FF2B5EF4-FFF2-40B4-BE49-F238E27FC236}">
                <a16:creationId xmlns:a16="http://schemas.microsoft.com/office/drawing/2014/main" id="{C5A83E9D-22F3-38A1-FA7E-3D140EAB6EE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022A8F4-C600-BB9F-668D-B4C7047FD6E7}"/>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3721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25696" y="2615184"/>
            <a:ext cx="7013448" cy="1627632"/>
          </a:xfrm>
        </p:spPr>
        <p:txBody>
          <a:bodyPr/>
          <a:lstStyle/>
          <a:p>
            <a:r>
              <a:rPr lang="en-US" dirty="0"/>
              <a:t>PROPOSED SYSTEM</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6" name="TextBox 5">
            <a:extLst>
              <a:ext uri="{FF2B5EF4-FFF2-40B4-BE49-F238E27FC236}">
                <a16:creationId xmlns:a16="http://schemas.microsoft.com/office/drawing/2014/main" id="{BF3811D6-F0F5-43C2-9106-48CCE290F286}"/>
              </a:ext>
            </a:extLst>
          </p:cNvPr>
          <p:cNvSpPr txBox="1"/>
          <p:nvPr/>
        </p:nvSpPr>
        <p:spPr>
          <a:xfrm>
            <a:off x="5175315" y="457200"/>
            <a:ext cx="6004875" cy="2554545"/>
          </a:xfrm>
          <a:prstGeom prst="rect">
            <a:avLst/>
          </a:prstGeom>
          <a:noFill/>
        </p:spPr>
        <p:txBody>
          <a:bodyPr wrap="square" rtlCol="0">
            <a:spAutoFit/>
          </a:bodyPr>
          <a:lstStyle/>
          <a:p>
            <a:pPr marL="285750" indent="-285750">
              <a:buClr>
                <a:schemeClr val="accent6"/>
              </a:buClr>
              <a:buFont typeface="Arial" panose="020B0604020202020204" pitchFamily="34" charset="0"/>
              <a:buChar char="•"/>
            </a:pPr>
            <a:r>
              <a:rPr lang="en-IN" sz="2000" dirty="0">
                <a:solidFill>
                  <a:schemeClr val="accent6"/>
                </a:solidFill>
              </a:rPr>
              <a:t>We intend to provide 2 features through this application :</a:t>
            </a:r>
          </a:p>
          <a:p>
            <a:pPr>
              <a:buClr>
                <a:schemeClr val="accent6"/>
              </a:buClr>
            </a:pPr>
            <a:r>
              <a:rPr lang="en-IN" sz="2000" dirty="0">
                <a:solidFill>
                  <a:schemeClr val="accent6"/>
                </a:solidFill>
              </a:rPr>
              <a:t>                          </a:t>
            </a:r>
          </a:p>
          <a:p>
            <a:pPr marL="1714500" lvl="3" indent="-342900">
              <a:buClr>
                <a:schemeClr val="accent6"/>
              </a:buClr>
              <a:buFont typeface="+mj-lt"/>
              <a:buAutoNum type="arabicPeriod"/>
            </a:pPr>
            <a:r>
              <a:rPr lang="en-IN" sz="2000" dirty="0">
                <a:solidFill>
                  <a:schemeClr val="accent6"/>
                </a:solidFill>
              </a:rPr>
              <a:t>Polaris</a:t>
            </a:r>
          </a:p>
          <a:p>
            <a:pPr lvl="3">
              <a:buClr>
                <a:schemeClr val="accent6"/>
              </a:buClr>
            </a:pPr>
            <a:endParaRPr lang="en-IN" sz="2000" dirty="0">
              <a:solidFill>
                <a:schemeClr val="accent6"/>
              </a:solidFill>
            </a:endParaRPr>
          </a:p>
          <a:p>
            <a:pPr lvl="3">
              <a:buClr>
                <a:schemeClr val="accent6"/>
              </a:buClr>
            </a:pPr>
            <a:r>
              <a:rPr lang="en-IN" sz="2000" dirty="0">
                <a:solidFill>
                  <a:schemeClr val="accent6"/>
                </a:solidFill>
              </a:rPr>
              <a:t>2.   Face sketching</a:t>
            </a:r>
          </a:p>
          <a:p>
            <a:pPr lvl="3">
              <a:buClr>
                <a:schemeClr val="accent6"/>
              </a:buClr>
            </a:pPr>
            <a:endParaRPr lang="en-IN" sz="2000" dirty="0">
              <a:solidFill>
                <a:schemeClr val="accent6"/>
              </a:solidFill>
            </a:endParaRPr>
          </a:p>
          <a:p>
            <a:pPr lvl="3">
              <a:buClr>
                <a:schemeClr val="accent6"/>
              </a:buClr>
            </a:pPr>
            <a:endParaRPr lang="en-IN" sz="2000" dirty="0">
              <a:solidFill>
                <a:schemeClr val="accent6"/>
              </a:solidFill>
            </a:endParaRPr>
          </a:p>
        </p:txBody>
      </p:sp>
      <p:sp>
        <p:nvSpPr>
          <p:cNvPr id="7" name="TextBox 6">
            <a:extLst>
              <a:ext uri="{FF2B5EF4-FFF2-40B4-BE49-F238E27FC236}">
                <a16:creationId xmlns:a16="http://schemas.microsoft.com/office/drawing/2014/main" id="{9E5F83B3-8423-12DC-61EC-D9D99BA62C19}"/>
              </a:ext>
            </a:extLst>
          </p:cNvPr>
          <p:cNvSpPr txBox="1"/>
          <p:nvPr/>
        </p:nvSpPr>
        <p:spPr>
          <a:xfrm>
            <a:off x="2705493" y="3105834"/>
            <a:ext cx="8729220"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accent6"/>
                </a:solidFill>
              </a:rPr>
              <a:t>Polaris is an optimal search engine which is customized for classifying large amount of case files and display them using keywords </a:t>
            </a:r>
          </a:p>
        </p:txBody>
      </p:sp>
      <p:sp>
        <p:nvSpPr>
          <p:cNvPr id="8" name="TextBox 7">
            <a:extLst>
              <a:ext uri="{FF2B5EF4-FFF2-40B4-BE49-F238E27FC236}">
                <a16:creationId xmlns:a16="http://schemas.microsoft.com/office/drawing/2014/main" id="{A6C707A0-6504-905E-729A-BB127C312872}"/>
              </a:ext>
            </a:extLst>
          </p:cNvPr>
          <p:cNvSpPr txBox="1"/>
          <p:nvPr/>
        </p:nvSpPr>
        <p:spPr>
          <a:xfrm>
            <a:off x="3557204" y="4508739"/>
            <a:ext cx="8375716"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accent6"/>
                </a:solidFill>
              </a:rPr>
              <a:t>Face sketching using machine learning can remove the integral part in traditional method, i.e., a expert intervention</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560556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7" name="TextBox 6">
            <a:extLst>
              <a:ext uri="{FF2B5EF4-FFF2-40B4-BE49-F238E27FC236}">
                <a16:creationId xmlns:a16="http://schemas.microsoft.com/office/drawing/2014/main" id="{95CDD853-EF84-D6EE-F2AA-E35BB8C005BD}"/>
              </a:ext>
            </a:extLst>
          </p:cNvPr>
          <p:cNvSpPr txBox="1"/>
          <p:nvPr/>
        </p:nvSpPr>
        <p:spPr>
          <a:xfrm>
            <a:off x="6183984" y="411481"/>
            <a:ext cx="4977352" cy="400110"/>
          </a:xfrm>
          <a:prstGeom prst="rect">
            <a:avLst/>
          </a:prstGeom>
          <a:noFill/>
        </p:spPr>
        <p:txBody>
          <a:bodyPr wrap="square" rtlCol="0">
            <a:spAutoFit/>
          </a:bodyPr>
          <a:lstStyle/>
          <a:p>
            <a:pPr algn="ctr"/>
            <a:r>
              <a:rPr lang="en-IN" sz="2000" b="1" dirty="0">
                <a:solidFill>
                  <a:schemeClr val="accent6"/>
                </a:solidFill>
              </a:rPr>
              <a:t>POLARIS</a:t>
            </a:r>
            <a:endParaRPr lang="en-IN" b="1" dirty="0">
              <a:solidFill>
                <a:schemeClr val="accent6"/>
              </a:solidFill>
            </a:endParaRPr>
          </a:p>
        </p:txBody>
      </p:sp>
      <p:sp>
        <p:nvSpPr>
          <p:cNvPr id="8" name="TextBox 7">
            <a:extLst>
              <a:ext uri="{FF2B5EF4-FFF2-40B4-BE49-F238E27FC236}">
                <a16:creationId xmlns:a16="http://schemas.microsoft.com/office/drawing/2014/main" id="{479CC64C-3E61-D91B-293A-3E79EC392CBA}"/>
              </a:ext>
            </a:extLst>
          </p:cNvPr>
          <p:cNvSpPr txBox="1"/>
          <p:nvPr/>
        </p:nvSpPr>
        <p:spPr>
          <a:xfrm flipH="1">
            <a:off x="4872242" y="1119135"/>
            <a:ext cx="6930116"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accent6"/>
                </a:solidFill>
              </a:rPr>
              <a:t>It is a semantic search engine customized for </a:t>
            </a:r>
            <a:r>
              <a:rPr lang="en-IN" sz="2000" i="1" dirty="0">
                <a:solidFill>
                  <a:schemeClr val="accent6"/>
                </a:solidFill>
              </a:rPr>
              <a:t>crux </a:t>
            </a:r>
            <a:r>
              <a:rPr lang="en-IN" sz="2000" dirty="0">
                <a:solidFill>
                  <a:schemeClr val="accent6"/>
                </a:solidFill>
              </a:rPr>
              <a:t>which is built using Python,NLTK,Pandas,Scikit-Learn.</a:t>
            </a:r>
            <a:endParaRPr lang="en-IN" sz="2000" i="1" dirty="0">
              <a:solidFill>
                <a:schemeClr val="accent6"/>
              </a:solidFill>
            </a:endParaRPr>
          </a:p>
        </p:txBody>
      </p:sp>
      <p:sp>
        <p:nvSpPr>
          <p:cNvPr id="9" name="TextBox 8">
            <a:extLst>
              <a:ext uri="{FF2B5EF4-FFF2-40B4-BE49-F238E27FC236}">
                <a16:creationId xmlns:a16="http://schemas.microsoft.com/office/drawing/2014/main" id="{33E71862-3E95-4CEA-4F0A-5BB02E5FA103}"/>
              </a:ext>
            </a:extLst>
          </p:cNvPr>
          <p:cNvSpPr txBox="1"/>
          <p:nvPr/>
        </p:nvSpPr>
        <p:spPr>
          <a:xfrm>
            <a:off x="3921551" y="2337847"/>
            <a:ext cx="7513162"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accent6"/>
                </a:solidFill>
              </a:rPr>
              <a:t>Polaris is the infamous navigational star, similarly in crux it is used to help navigate through the case files using keywords </a:t>
            </a:r>
          </a:p>
        </p:txBody>
      </p:sp>
      <p:sp>
        <p:nvSpPr>
          <p:cNvPr id="10" name="TextBox 9">
            <a:extLst>
              <a:ext uri="{FF2B5EF4-FFF2-40B4-BE49-F238E27FC236}">
                <a16:creationId xmlns:a16="http://schemas.microsoft.com/office/drawing/2014/main" id="{78B4F0FB-4341-5E25-2EDE-E19CCCAC5E1E}"/>
              </a:ext>
            </a:extLst>
          </p:cNvPr>
          <p:cNvSpPr txBox="1"/>
          <p:nvPr/>
        </p:nvSpPr>
        <p:spPr>
          <a:xfrm>
            <a:off x="2752627" y="3695307"/>
            <a:ext cx="9049731"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accent6"/>
                </a:solidFill>
              </a:rPr>
              <a:t>Polaris uses the following algorithm to optimize the search mechanism and get the cases according to score it gets</a:t>
            </a:r>
          </a:p>
        </p:txBody>
      </p:sp>
      <p:sp>
        <p:nvSpPr>
          <p:cNvPr id="11" name="TextBox 10">
            <a:extLst>
              <a:ext uri="{FF2B5EF4-FFF2-40B4-BE49-F238E27FC236}">
                <a16:creationId xmlns:a16="http://schemas.microsoft.com/office/drawing/2014/main" id="{618C8D77-1727-2895-0F62-1CD5377FAF46}"/>
              </a:ext>
            </a:extLst>
          </p:cNvPr>
          <p:cNvSpPr txBox="1"/>
          <p:nvPr/>
        </p:nvSpPr>
        <p:spPr>
          <a:xfrm>
            <a:off x="3487917" y="4849247"/>
            <a:ext cx="8239026" cy="2554545"/>
          </a:xfrm>
          <a:prstGeom prst="rect">
            <a:avLst/>
          </a:prstGeom>
          <a:noFill/>
        </p:spPr>
        <p:txBody>
          <a:bodyPr wrap="square" rtlCol="0">
            <a:spAutoFit/>
          </a:bodyPr>
          <a:lstStyle/>
          <a:p>
            <a:pPr marL="342900" indent="-342900">
              <a:buFont typeface="+mj-lt"/>
              <a:buAutoNum type="arabicPeriod"/>
            </a:pPr>
            <a:r>
              <a:rPr lang="en-IN" sz="2000" dirty="0">
                <a:solidFill>
                  <a:schemeClr val="accent6"/>
                </a:solidFill>
              </a:rPr>
              <a:t>Pre-processing :</a:t>
            </a:r>
          </a:p>
          <a:p>
            <a:endParaRPr lang="en-IN" sz="2000" dirty="0">
              <a:solidFill>
                <a:schemeClr val="accent6"/>
              </a:solidFill>
            </a:endParaRPr>
          </a:p>
          <a:p>
            <a:pPr marL="742950" lvl="1" indent="-285750">
              <a:buFont typeface="Arial" panose="020B0604020202020204" pitchFamily="34" charset="0"/>
              <a:buChar char="•"/>
            </a:pPr>
            <a:r>
              <a:rPr lang="en-US" sz="2000" dirty="0">
                <a:solidFill>
                  <a:schemeClr val="accent6"/>
                </a:solidFill>
              </a:rPr>
              <a:t>Create keywords from a sentence based on the words</a:t>
            </a:r>
          </a:p>
          <a:p>
            <a:pPr marL="1200150" lvl="2" indent="-285750">
              <a:buFont typeface="Arial" panose="020B0604020202020204" pitchFamily="34" charset="0"/>
              <a:buChar char="•"/>
            </a:pPr>
            <a:r>
              <a:rPr lang="en-IN" sz="2000" dirty="0">
                <a:solidFill>
                  <a:schemeClr val="accent6"/>
                </a:solidFill>
              </a:rPr>
              <a:t>Stopwords and stemming</a:t>
            </a:r>
          </a:p>
          <a:p>
            <a:pPr marL="1657350" lvl="3" indent="-285750">
              <a:buFont typeface="Arial" panose="020B0604020202020204" pitchFamily="34" charset="0"/>
              <a:buChar char="•"/>
            </a:pPr>
            <a:r>
              <a:rPr lang="en-IN" sz="2000" dirty="0">
                <a:solidFill>
                  <a:schemeClr val="accent6"/>
                </a:solidFill>
              </a:rPr>
              <a:t>Create dataset</a:t>
            </a:r>
          </a:p>
          <a:p>
            <a:pPr marL="2114550" lvl="4" indent="-285750">
              <a:buFont typeface="Arial" panose="020B0604020202020204" pitchFamily="34" charset="0"/>
              <a:buChar char="•"/>
            </a:pPr>
            <a:r>
              <a:rPr lang="en-IN" sz="2000" dirty="0">
                <a:solidFill>
                  <a:schemeClr val="accent6"/>
                </a:solidFill>
              </a:rPr>
              <a:t>Tokenize and stemming</a:t>
            </a:r>
          </a:p>
          <a:p>
            <a:pPr marL="342900" indent="-342900">
              <a:buFont typeface="Arial" panose="020B0604020202020204" pitchFamily="34" charset="0"/>
              <a:buChar char="•"/>
            </a:pPr>
            <a:endParaRPr lang="en-IN" sz="2000" dirty="0">
              <a:solidFill>
                <a:schemeClr val="accent6"/>
              </a:solidFill>
            </a:endParaRPr>
          </a:p>
          <a:p>
            <a:endParaRPr lang="en-IN" sz="2000" dirty="0">
              <a:solidFill>
                <a:schemeClr val="accent6"/>
              </a:solidFill>
            </a:endParaRPr>
          </a:p>
        </p:txBody>
      </p:sp>
    </p:spTree>
    <p:extLst>
      <p:ext uri="{BB962C8B-B14F-4D97-AF65-F5344CB8AC3E}">
        <p14:creationId xmlns:p14="http://schemas.microsoft.com/office/powerpoint/2010/main" val="2772537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5" name="TextBox 4">
            <a:extLst>
              <a:ext uri="{FF2B5EF4-FFF2-40B4-BE49-F238E27FC236}">
                <a16:creationId xmlns:a16="http://schemas.microsoft.com/office/drawing/2014/main" id="{1623E938-5A0A-12E0-B1BF-D6760E912D70}"/>
              </a:ext>
            </a:extLst>
          </p:cNvPr>
          <p:cNvSpPr txBox="1"/>
          <p:nvPr/>
        </p:nvSpPr>
        <p:spPr>
          <a:xfrm flipH="1">
            <a:off x="5164474" y="146648"/>
            <a:ext cx="6133082" cy="5078313"/>
          </a:xfrm>
          <a:prstGeom prst="rect">
            <a:avLst/>
          </a:prstGeom>
          <a:noFill/>
        </p:spPr>
        <p:txBody>
          <a:bodyPr wrap="square" rtlCol="0">
            <a:spAutoFit/>
          </a:bodyPr>
          <a:lstStyle/>
          <a:p>
            <a:r>
              <a:rPr lang="en-IN" dirty="0">
                <a:solidFill>
                  <a:schemeClr val="accent6"/>
                </a:solidFill>
              </a:rPr>
              <a:t>2. Processing</a:t>
            </a:r>
          </a:p>
          <a:p>
            <a:endParaRPr lang="en-IN" dirty="0">
              <a:solidFill>
                <a:schemeClr val="accent6"/>
              </a:solidFill>
            </a:endParaRPr>
          </a:p>
          <a:p>
            <a:pPr lvl="1"/>
            <a:r>
              <a:rPr lang="en-IN" dirty="0">
                <a:solidFill>
                  <a:schemeClr val="accent6"/>
                </a:solidFill>
              </a:rPr>
              <a:t>Method: Tf-Idf</a:t>
            </a:r>
          </a:p>
          <a:p>
            <a:pPr lvl="1"/>
            <a:endParaRPr lang="en-IN" dirty="0">
              <a:solidFill>
                <a:schemeClr val="accent6"/>
              </a:solidFill>
            </a:endParaRPr>
          </a:p>
          <a:p>
            <a:pPr marL="742950" lvl="1" indent="-285750">
              <a:buFont typeface="Arial" panose="020B0604020202020204" pitchFamily="34" charset="0"/>
              <a:buChar char="•"/>
            </a:pPr>
            <a:r>
              <a:rPr lang="en-US" b="0" i="0" dirty="0">
                <a:solidFill>
                  <a:schemeClr val="accent6"/>
                </a:solidFill>
                <a:effectLst/>
              </a:rPr>
              <a:t>Tf-Idf stands for: Term Frequency Inverse Document Frequency</a:t>
            </a:r>
          </a:p>
          <a:p>
            <a:pPr marL="742950" lvl="1" indent="-285750">
              <a:buFont typeface="Arial" panose="020B0604020202020204" pitchFamily="34" charset="0"/>
              <a:buChar char="•"/>
            </a:pPr>
            <a:r>
              <a:rPr lang="en-US" b="0" i="0" dirty="0">
                <a:solidFill>
                  <a:schemeClr val="accent6"/>
                </a:solidFill>
                <a:effectLst/>
              </a:rPr>
              <a:t>In order to compare the user input to existing sentence in database, we will go thought two process</a:t>
            </a:r>
          </a:p>
          <a:p>
            <a:pPr lvl="1"/>
            <a:endParaRPr lang="en-US" b="0" i="0" dirty="0">
              <a:solidFill>
                <a:schemeClr val="accent6"/>
              </a:solidFill>
              <a:effectLst/>
            </a:endParaRPr>
          </a:p>
          <a:p>
            <a:pPr marL="1200150" lvl="2" indent="-285750">
              <a:buFont typeface="Courier New" panose="02070309020205020404" pitchFamily="49" charset="0"/>
              <a:buChar char="o"/>
            </a:pPr>
            <a:r>
              <a:rPr lang="en-US" b="0" i="0" dirty="0">
                <a:solidFill>
                  <a:schemeClr val="accent6"/>
                </a:solidFill>
                <a:effectLst/>
              </a:rPr>
              <a:t>Normalize database</a:t>
            </a:r>
          </a:p>
          <a:p>
            <a:pPr marL="1200150" lvl="2" indent="-285750">
              <a:buFont typeface="Courier New" panose="02070309020205020404" pitchFamily="49" charset="0"/>
              <a:buChar char="o"/>
            </a:pPr>
            <a:r>
              <a:rPr lang="en-US" b="0" i="0" dirty="0">
                <a:solidFill>
                  <a:schemeClr val="accent6"/>
                </a:solidFill>
                <a:effectLst/>
              </a:rPr>
              <a:t>For each keyword kw for each sentence </a:t>
            </a:r>
            <a:r>
              <a:rPr lang="en-US" b="0" i="0" dirty="0" err="1">
                <a:solidFill>
                  <a:schemeClr val="accent6"/>
                </a:solidFill>
                <a:effectLst/>
              </a:rPr>
              <a:t>st</a:t>
            </a:r>
            <a:r>
              <a:rPr lang="en-US" b="0" i="0" dirty="0">
                <a:solidFill>
                  <a:schemeClr val="accent6"/>
                </a:solidFill>
                <a:effectLst/>
              </a:rPr>
              <a:t>, we compute-</a:t>
            </a:r>
            <a:r>
              <a:rPr lang="en-US" b="0" i="0" dirty="0">
                <a:solidFill>
                  <a:schemeClr val="accent6"/>
                </a:solidFill>
                <a:effectLst/>
                <a:latin typeface="-apple-system"/>
              </a:rPr>
              <a:t>: Freq, doc freq, number of sentences</a:t>
            </a:r>
          </a:p>
          <a:p>
            <a:pPr lvl="2"/>
            <a:endParaRPr lang="en-IN" dirty="0">
              <a:solidFill>
                <a:schemeClr val="accent6"/>
              </a:solidFill>
            </a:endParaRPr>
          </a:p>
          <a:p>
            <a:pPr marL="742950" lvl="1" indent="-285750">
              <a:buFont typeface="Arial" panose="020B0604020202020204" pitchFamily="34" charset="0"/>
              <a:buChar char="•"/>
            </a:pPr>
            <a:r>
              <a:rPr lang="en-IN" dirty="0">
                <a:solidFill>
                  <a:schemeClr val="accent6"/>
                </a:solidFill>
              </a:rPr>
              <a:t>Tf = freq/ sum(freq)</a:t>
            </a:r>
          </a:p>
          <a:p>
            <a:pPr marL="742950" lvl="1" indent="-285750">
              <a:buFont typeface="Arial" panose="020B0604020202020204" pitchFamily="34" charset="0"/>
              <a:buChar char="•"/>
            </a:pPr>
            <a:r>
              <a:rPr lang="en-IN" dirty="0">
                <a:solidFill>
                  <a:schemeClr val="accent6"/>
                </a:solidFill>
              </a:rPr>
              <a:t>Idf =log(N/doc freq)</a:t>
            </a:r>
          </a:p>
          <a:p>
            <a:pPr marL="742950" lvl="1" indent="-285750">
              <a:buFont typeface="Arial" panose="020B0604020202020204" pitchFamily="34" charset="0"/>
              <a:buChar char="•"/>
            </a:pPr>
            <a:r>
              <a:rPr lang="en-IN" dirty="0">
                <a:solidFill>
                  <a:schemeClr val="accent6"/>
                </a:solidFill>
              </a:rPr>
              <a:t>Tf-Idf = Tf * Idf</a:t>
            </a:r>
          </a:p>
          <a:p>
            <a:pPr marL="742950" lvl="1" indent="-285750">
              <a:buFont typeface="Arial" panose="020B0604020202020204" pitchFamily="34" charset="0"/>
              <a:buChar char="•"/>
            </a:pPr>
            <a:endParaRPr lang="en-IN" dirty="0">
              <a:solidFill>
                <a:schemeClr val="accent6"/>
              </a:solidFill>
            </a:endParaRPr>
          </a:p>
          <a:p>
            <a:pPr lvl="1"/>
            <a:endParaRPr lang="en-IN" dirty="0"/>
          </a:p>
        </p:txBody>
      </p:sp>
      <p:sp>
        <p:nvSpPr>
          <p:cNvPr id="7" name="TextBox 6">
            <a:extLst>
              <a:ext uri="{FF2B5EF4-FFF2-40B4-BE49-F238E27FC236}">
                <a16:creationId xmlns:a16="http://schemas.microsoft.com/office/drawing/2014/main" id="{97017DC9-ED7C-05F4-D5F7-77089655C1F4}"/>
              </a:ext>
            </a:extLst>
          </p:cNvPr>
          <p:cNvSpPr txBox="1"/>
          <p:nvPr/>
        </p:nvSpPr>
        <p:spPr>
          <a:xfrm>
            <a:off x="3761295" y="5316718"/>
            <a:ext cx="8239027" cy="1200329"/>
          </a:xfrm>
          <a:prstGeom prst="rect">
            <a:avLst/>
          </a:prstGeom>
          <a:noFill/>
        </p:spPr>
        <p:txBody>
          <a:bodyPr wrap="square" rtlCol="0">
            <a:spAutoFit/>
          </a:bodyPr>
          <a:lstStyle/>
          <a:p>
            <a:r>
              <a:rPr lang="en-IN" dirty="0">
                <a:solidFill>
                  <a:schemeClr val="accent6"/>
                </a:solidFill>
              </a:rPr>
              <a:t>3. After processing</a:t>
            </a:r>
          </a:p>
          <a:p>
            <a:pPr marL="742950" lvl="1" indent="-285750">
              <a:buFont typeface="Arial" panose="020B0604020202020204" pitchFamily="34" charset="0"/>
              <a:buChar char="•"/>
            </a:pPr>
            <a:r>
              <a:rPr lang="en-IN" dirty="0">
                <a:solidFill>
                  <a:schemeClr val="accent6"/>
                </a:solidFill>
              </a:rPr>
              <a:t> The sentences are vectorized</a:t>
            </a:r>
          </a:p>
          <a:p>
            <a:pPr marL="1200150" lvl="2" indent="-285750">
              <a:buFont typeface="Arial" panose="020B0604020202020204" pitchFamily="34" charset="0"/>
              <a:buChar char="•"/>
            </a:pPr>
            <a:r>
              <a:rPr lang="en-IN" dirty="0">
                <a:solidFill>
                  <a:schemeClr val="accent6"/>
                </a:solidFill>
              </a:rPr>
              <a:t>Creates vector of the search keyword</a:t>
            </a:r>
          </a:p>
          <a:p>
            <a:pPr marL="1657350" lvl="3" indent="-285750">
              <a:buFont typeface="Arial" panose="020B0604020202020204" pitchFamily="34" charset="0"/>
              <a:buChar char="•"/>
            </a:pPr>
            <a:r>
              <a:rPr lang="en-IN" dirty="0">
                <a:solidFill>
                  <a:schemeClr val="accent6"/>
                </a:solidFill>
              </a:rPr>
              <a:t>Using cosine similarity function compare and obtain output</a:t>
            </a:r>
          </a:p>
        </p:txBody>
      </p:sp>
    </p:spTree>
    <p:extLst>
      <p:ext uri="{BB962C8B-B14F-4D97-AF65-F5344CB8AC3E}">
        <p14:creationId xmlns:p14="http://schemas.microsoft.com/office/powerpoint/2010/main" val="687673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7" name="TextBox 6">
            <a:extLst>
              <a:ext uri="{FF2B5EF4-FFF2-40B4-BE49-F238E27FC236}">
                <a16:creationId xmlns:a16="http://schemas.microsoft.com/office/drawing/2014/main" id="{D2251492-9546-CA97-3A14-FB8D8CD70F8E}"/>
              </a:ext>
            </a:extLst>
          </p:cNvPr>
          <p:cNvSpPr txBox="1"/>
          <p:nvPr/>
        </p:nvSpPr>
        <p:spPr>
          <a:xfrm>
            <a:off x="5128181" y="348792"/>
            <a:ext cx="6212264" cy="400110"/>
          </a:xfrm>
          <a:prstGeom prst="rect">
            <a:avLst/>
          </a:prstGeom>
          <a:noFill/>
        </p:spPr>
        <p:txBody>
          <a:bodyPr wrap="square" rtlCol="0">
            <a:spAutoFit/>
          </a:bodyPr>
          <a:lstStyle/>
          <a:p>
            <a:pPr algn="ctr"/>
            <a:r>
              <a:rPr lang="en-IN" sz="2000" b="1" dirty="0">
                <a:solidFill>
                  <a:schemeClr val="accent6"/>
                </a:solidFill>
              </a:rPr>
              <a:t>FACE SKETCHING</a:t>
            </a:r>
          </a:p>
        </p:txBody>
      </p:sp>
      <p:sp>
        <p:nvSpPr>
          <p:cNvPr id="8" name="TextBox 7">
            <a:extLst>
              <a:ext uri="{FF2B5EF4-FFF2-40B4-BE49-F238E27FC236}">
                <a16:creationId xmlns:a16="http://schemas.microsoft.com/office/drawing/2014/main" id="{99BA0527-FE89-C631-7F88-19E493567800}"/>
              </a:ext>
            </a:extLst>
          </p:cNvPr>
          <p:cNvSpPr txBox="1"/>
          <p:nvPr/>
        </p:nvSpPr>
        <p:spPr>
          <a:xfrm>
            <a:off x="4930218" y="1131216"/>
            <a:ext cx="7002701"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rPr>
              <a:t>In order to reduce the overall time required to bring the criminal to justice and even to enhance the workforce and speed up the system by keeping accuracy in mind</a:t>
            </a:r>
            <a:endParaRPr lang="en-IN" sz="2000" dirty="0">
              <a:solidFill>
                <a:schemeClr val="accent6"/>
              </a:solidFill>
            </a:endParaRPr>
          </a:p>
        </p:txBody>
      </p:sp>
      <p:sp>
        <p:nvSpPr>
          <p:cNvPr id="9" name="TextBox 8">
            <a:extLst>
              <a:ext uri="{FF2B5EF4-FFF2-40B4-BE49-F238E27FC236}">
                <a16:creationId xmlns:a16="http://schemas.microsoft.com/office/drawing/2014/main" id="{B3F8A985-CF19-3361-C90F-293CD090BB1C}"/>
              </a:ext>
            </a:extLst>
          </p:cNvPr>
          <p:cNvSpPr txBox="1"/>
          <p:nvPr/>
        </p:nvSpPr>
        <p:spPr>
          <a:xfrm>
            <a:off x="2884601" y="2454242"/>
            <a:ext cx="9048317"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rPr>
              <a:t>The privacy and security are been kept in mind from the very first stage itself starting with the login page </a:t>
            </a:r>
            <a:endParaRPr lang="en-IN" sz="2000" dirty="0">
              <a:solidFill>
                <a:schemeClr val="accent6"/>
              </a:solidFill>
            </a:endParaRPr>
          </a:p>
        </p:txBody>
      </p:sp>
      <p:sp>
        <p:nvSpPr>
          <p:cNvPr id="10" name="TextBox 9">
            <a:extLst>
              <a:ext uri="{FF2B5EF4-FFF2-40B4-BE49-F238E27FC236}">
                <a16:creationId xmlns:a16="http://schemas.microsoft.com/office/drawing/2014/main" id="{EC37A022-BAB4-E3C7-788C-74A8F2163872}"/>
              </a:ext>
            </a:extLst>
          </p:cNvPr>
          <p:cNvSpPr txBox="1"/>
          <p:nvPr/>
        </p:nvSpPr>
        <p:spPr>
          <a:xfrm>
            <a:off x="2686639" y="3429000"/>
            <a:ext cx="924627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rPr>
              <a:t>The platform uses something called as Backward Compatibility</a:t>
            </a:r>
            <a:endParaRPr lang="en-IN" sz="2000" dirty="0">
              <a:solidFill>
                <a:schemeClr val="accent6"/>
              </a:solidFill>
            </a:endParaRPr>
          </a:p>
        </p:txBody>
      </p:sp>
      <p:sp>
        <p:nvSpPr>
          <p:cNvPr id="11" name="TextBox 10">
            <a:extLst>
              <a:ext uri="{FF2B5EF4-FFF2-40B4-BE49-F238E27FC236}">
                <a16:creationId xmlns:a16="http://schemas.microsoft.com/office/drawing/2014/main" id="{5DF4B303-0019-A05D-589D-BAEC50A766B2}"/>
              </a:ext>
            </a:extLst>
          </p:cNvPr>
          <p:cNvSpPr txBox="1"/>
          <p:nvPr/>
        </p:nvSpPr>
        <p:spPr>
          <a:xfrm>
            <a:off x="2979824" y="4215911"/>
            <a:ext cx="935139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rPr>
              <a:t>Backward compatibility allows the law enforcement department to upload those hand drawn sketches on to the platform in order to use our face recognition module and match      the suspect sketch with the large record</a:t>
            </a:r>
            <a:endParaRPr lang="en-IN" sz="2000" dirty="0">
              <a:solidFill>
                <a:schemeClr val="accent6"/>
              </a:solidFill>
            </a:endParaRPr>
          </a:p>
        </p:txBody>
      </p:sp>
      <p:sp>
        <p:nvSpPr>
          <p:cNvPr id="12" name="TextBox 11">
            <a:extLst>
              <a:ext uri="{FF2B5EF4-FFF2-40B4-BE49-F238E27FC236}">
                <a16:creationId xmlns:a16="http://schemas.microsoft.com/office/drawing/2014/main" id="{953800C4-01D1-FC30-DFF5-07AC3377D8DC}"/>
              </a:ext>
            </a:extLst>
          </p:cNvPr>
          <p:cNvSpPr txBox="1"/>
          <p:nvPr/>
        </p:nvSpPr>
        <p:spPr>
          <a:xfrm>
            <a:off x="4411903" y="5630856"/>
            <a:ext cx="786053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rPr>
              <a:t>For creating a face sketch using our platform, they can access the canvas where they would find a wide range of facial elements in the database</a:t>
            </a:r>
            <a:endParaRPr lang="en-IN" sz="2000" dirty="0">
              <a:solidFill>
                <a:schemeClr val="accent6"/>
              </a:solidFill>
            </a:endParaRPr>
          </a:p>
        </p:txBody>
      </p:sp>
    </p:spTree>
    <p:extLst>
      <p:ext uri="{BB962C8B-B14F-4D97-AF65-F5344CB8AC3E}">
        <p14:creationId xmlns:p14="http://schemas.microsoft.com/office/powerpoint/2010/main" val="350771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7" name="TextBox 6">
            <a:extLst>
              <a:ext uri="{FF2B5EF4-FFF2-40B4-BE49-F238E27FC236}">
                <a16:creationId xmlns:a16="http://schemas.microsoft.com/office/drawing/2014/main" id="{D2251492-9546-CA97-3A14-FB8D8CD70F8E}"/>
              </a:ext>
            </a:extLst>
          </p:cNvPr>
          <p:cNvSpPr txBox="1"/>
          <p:nvPr/>
        </p:nvSpPr>
        <p:spPr>
          <a:xfrm>
            <a:off x="5128181" y="348792"/>
            <a:ext cx="6212264" cy="400110"/>
          </a:xfrm>
          <a:prstGeom prst="rect">
            <a:avLst/>
          </a:prstGeom>
          <a:noFill/>
        </p:spPr>
        <p:txBody>
          <a:bodyPr wrap="square" rtlCol="0">
            <a:spAutoFit/>
          </a:bodyPr>
          <a:lstStyle/>
          <a:p>
            <a:pPr algn="ctr"/>
            <a:r>
              <a:rPr lang="en-IN" sz="2000" b="1" dirty="0">
                <a:solidFill>
                  <a:schemeClr val="accent6"/>
                </a:solidFill>
              </a:rPr>
              <a:t>FACE SKETCHING</a:t>
            </a:r>
          </a:p>
        </p:txBody>
      </p:sp>
      <p:sp>
        <p:nvSpPr>
          <p:cNvPr id="8" name="TextBox 7">
            <a:extLst>
              <a:ext uri="{FF2B5EF4-FFF2-40B4-BE49-F238E27FC236}">
                <a16:creationId xmlns:a16="http://schemas.microsoft.com/office/drawing/2014/main" id="{99BA0527-FE89-C631-7F88-19E493567800}"/>
              </a:ext>
            </a:extLst>
          </p:cNvPr>
          <p:cNvSpPr txBox="1"/>
          <p:nvPr/>
        </p:nvSpPr>
        <p:spPr>
          <a:xfrm>
            <a:off x="4930218" y="1131216"/>
            <a:ext cx="700270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rPr>
              <a:t>The elements can be easily selected to create a described face sketch of the suspect and use the feature like drag and drop in order to arrange the elements according to the eye witnesses description</a:t>
            </a:r>
            <a:endParaRPr lang="en-IN" sz="2000" dirty="0">
              <a:solidFill>
                <a:schemeClr val="accent6"/>
              </a:solidFill>
            </a:endParaRPr>
          </a:p>
        </p:txBody>
      </p:sp>
      <p:sp>
        <p:nvSpPr>
          <p:cNvPr id="9" name="TextBox 8">
            <a:extLst>
              <a:ext uri="{FF2B5EF4-FFF2-40B4-BE49-F238E27FC236}">
                <a16:creationId xmlns:a16="http://schemas.microsoft.com/office/drawing/2014/main" id="{B3F8A985-CF19-3361-C90F-293CD090BB1C}"/>
              </a:ext>
            </a:extLst>
          </p:cNvPr>
          <p:cNvSpPr txBox="1"/>
          <p:nvPr/>
        </p:nvSpPr>
        <p:spPr>
          <a:xfrm>
            <a:off x="2923016" y="2757161"/>
            <a:ext cx="9048317"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rPr>
              <a:t>This canvas can then be saved as JPG format image</a:t>
            </a:r>
            <a:endParaRPr lang="en-IN" sz="2000" dirty="0">
              <a:solidFill>
                <a:schemeClr val="accent6"/>
              </a:solidFill>
            </a:endParaRPr>
          </a:p>
        </p:txBody>
      </p:sp>
      <p:sp>
        <p:nvSpPr>
          <p:cNvPr id="10" name="TextBox 9">
            <a:extLst>
              <a:ext uri="{FF2B5EF4-FFF2-40B4-BE49-F238E27FC236}">
                <a16:creationId xmlns:a16="http://schemas.microsoft.com/office/drawing/2014/main" id="{EC37A022-BAB4-E3C7-788C-74A8F2163872}"/>
              </a:ext>
            </a:extLst>
          </p:cNvPr>
          <p:cNvSpPr txBox="1"/>
          <p:nvPr/>
        </p:nvSpPr>
        <p:spPr>
          <a:xfrm>
            <a:off x="2771480" y="3219030"/>
            <a:ext cx="924627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rPr>
              <a:t>Once the sketch is created the platform gives access to the face prediction module, where in the database of all the criminals until now in been saved on the data centers</a:t>
            </a:r>
            <a:endParaRPr lang="en-IN" sz="2000" dirty="0">
              <a:solidFill>
                <a:schemeClr val="accent6"/>
              </a:solidFill>
            </a:endParaRPr>
          </a:p>
        </p:txBody>
      </p:sp>
      <p:sp>
        <p:nvSpPr>
          <p:cNvPr id="11" name="TextBox 10">
            <a:extLst>
              <a:ext uri="{FF2B5EF4-FFF2-40B4-BE49-F238E27FC236}">
                <a16:creationId xmlns:a16="http://schemas.microsoft.com/office/drawing/2014/main" id="{5DF4B303-0019-A05D-589D-BAEC50A766B2}"/>
              </a:ext>
            </a:extLst>
          </p:cNvPr>
          <p:cNvSpPr txBox="1"/>
          <p:nvPr/>
        </p:nvSpPr>
        <p:spPr>
          <a:xfrm>
            <a:off x="3153445" y="4309512"/>
            <a:ext cx="935139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rPr>
              <a:t>The prediction module divides the screen in to four parts:</a:t>
            </a:r>
          </a:p>
          <a:p>
            <a:pPr marL="1200150" lvl="2" indent="-285750">
              <a:buFont typeface="Courier New" panose="02070309020205020404" pitchFamily="49" charset="0"/>
              <a:buChar char="o"/>
            </a:pPr>
            <a:r>
              <a:rPr lang="en-US" sz="2000" dirty="0">
                <a:solidFill>
                  <a:schemeClr val="accent6"/>
                </a:solidFill>
              </a:rPr>
              <a:t>Sketch to be predicted is been uploaded to the data centers</a:t>
            </a:r>
          </a:p>
          <a:p>
            <a:pPr marL="1200150" lvl="2" indent="-285750">
              <a:buFont typeface="Courier New" panose="02070309020205020404" pitchFamily="49" charset="0"/>
              <a:buChar char="o"/>
            </a:pPr>
            <a:r>
              <a:rPr lang="en-US" sz="2000" dirty="0">
                <a:solidFill>
                  <a:schemeClr val="accent6"/>
                </a:solidFill>
              </a:rPr>
              <a:t>The match found in the database</a:t>
            </a:r>
          </a:p>
          <a:p>
            <a:pPr marL="1200150" lvl="2" indent="-285750">
              <a:buFont typeface="Courier New" panose="02070309020205020404" pitchFamily="49" charset="0"/>
              <a:buChar char="o"/>
            </a:pPr>
            <a:r>
              <a:rPr lang="en-US" sz="2000" dirty="0">
                <a:solidFill>
                  <a:schemeClr val="accent6"/>
                </a:solidFill>
              </a:rPr>
              <a:t>Accuracy been shown in the predicted/match images</a:t>
            </a:r>
          </a:p>
          <a:p>
            <a:pPr marL="1200150" lvl="2" indent="-285750">
              <a:buFont typeface="Courier New" panose="02070309020205020404" pitchFamily="49" charset="0"/>
              <a:buChar char="o"/>
            </a:pPr>
            <a:r>
              <a:rPr lang="en-US" sz="2000" dirty="0">
                <a:solidFill>
                  <a:schemeClr val="accent6"/>
                </a:solidFill>
              </a:rPr>
              <a:t>Customized in order to show the data about the match as per need and then can be exported and shared with other if required</a:t>
            </a:r>
            <a:endParaRPr lang="en-IN" sz="2000" dirty="0">
              <a:solidFill>
                <a:schemeClr val="accent6"/>
              </a:solidFill>
            </a:endParaRPr>
          </a:p>
        </p:txBody>
      </p:sp>
    </p:spTree>
    <p:extLst>
      <p:ext uri="{BB962C8B-B14F-4D97-AF65-F5344CB8AC3E}">
        <p14:creationId xmlns:p14="http://schemas.microsoft.com/office/powerpoint/2010/main" val="73403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CONTENTS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Literature Survey</a:t>
            </a:r>
          </a:p>
          <a:p>
            <a:r>
              <a:rPr lang="en-US" dirty="0"/>
              <a:t>​Problem Identification</a:t>
            </a:r>
          </a:p>
          <a:p>
            <a:r>
              <a:rPr lang="en-US" dirty="0"/>
              <a:t>Proposed System</a:t>
            </a:r>
          </a:p>
          <a:p>
            <a:r>
              <a:rPr lang="en-US" dirty="0"/>
              <a:t>System Specification</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7391E-6AEC-7EEB-317A-C74D40872BE4}"/>
              </a:ext>
            </a:extLst>
          </p:cNvPr>
          <p:cNvSpPr>
            <a:spLocks noGrp="1"/>
          </p:cNvSpPr>
          <p:nvPr>
            <p:ph idx="1"/>
          </p:nvPr>
        </p:nvSpPr>
        <p:spPr>
          <a:xfrm>
            <a:off x="1895541" y="140554"/>
            <a:ext cx="5693664" cy="962382"/>
          </a:xfrm>
        </p:spPr>
        <p:txBody>
          <a:bodyPr/>
          <a:lstStyle/>
          <a:p>
            <a:r>
              <a:rPr lang="en-IN" dirty="0"/>
              <a:t>SYSTEM ARCHITECTURE</a:t>
            </a:r>
          </a:p>
        </p:txBody>
      </p:sp>
      <p:pic>
        <p:nvPicPr>
          <p:cNvPr id="5" name="Picture 4">
            <a:extLst>
              <a:ext uri="{FF2B5EF4-FFF2-40B4-BE49-F238E27FC236}">
                <a16:creationId xmlns:a16="http://schemas.microsoft.com/office/drawing/2014/main" id="{0095D098-E483-1AD6-FCF3-7C82F7E1EDF5}"/>
              </a:ext>
            </a:extLst>
          </p:cNvPr>
          <p:cNvPicPr>
            <a:picLocks noChangeAspect="1"/>
          </p:cNvPicPr>
          <p:nvPr/>
        </p:nvPicPr>
        <p:blipFill>
          <a:blip r:embed="rId2"/>
          <a:stretch>
            <a:fillRect/>
          </a:stretch>
        </p:blipFill>
        <p:spPr>
          <a:xfrm>
            <a:off x="1036158" y="1217276"/>
            <a:ext cx="6316749" cy="4423448"/>
          </a:xfrm>
          <a:prstGeom prst="rect">
            <a:avLst/>
          </a:prstGeom>
        </p:spPr>
      </p:pic>
    </p:spTree>
    <p:extLst>
      <p:ext uri="{BB962C8B-B14F-4D97-AF65-F5344CB8AC3E}">
        <p14:creationId xmlns:p14="http://schemas.microsoft.com/office/powerpoint/2010/main" val="28432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SYSTEM SPECIFICATIONS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PROJECT CRUX</a:t>
            </a:r>
          </a:p>
          <a:p>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System REQUIREMENTS</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sz="2000" dirty="0"/>
              <a:t>Intel Core i3</a:t>
            </a:r>
          </a:p>
          <a:p>
            <a:r>
              <a:rPr lang="en-US" sz="2000" dirty="0"/>
              <a:t>4GB RAM</a:t>
            </a:r>
          </a:p>
          <a:p>
            <a:r>
              <a:rPr lang="en-US" sz="2000" dirty="0"/>
              <a:t>Window 10</a:t>
            </a:r>
          </a:p>
          <a:p>
            <a:r>
              <a:rPr lang="en-US" sz="2000" dirty="0"/>
              <a:t>20 GB </a:t>
            </a:r>
            <a:r>
              <a:rPr lang="en-US" sz="2000" dirty="0" err="1"/>
              <a:t>Hardisk</a:t>
            </a:r>
            <a:endParaRPr lang="en-US" sz="2000"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LANGUAGES USED</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sz="2000" dirty="0">
                <a:latin typeface="Times New Roman" panose="02020603050405020304" pitchFamily="18" charset="0"/>
                <a:cs typeface="Times New Roman" panose="02020603050405020304" pitchFamily="18" charset="0"/>
              </a:rPr>
              <a:t>Java</a:t>
            </a:r>
          </a:p>
          <a:p>
            <a:r>
              <a:rPr lang="en-US" sz="2000" dirty="0">
                <a:latin typeface="Times New Roman" panose="02020603050405020304" pitchFamily="18" charset="0"/>
                <a:cs typeface="Times New Roman" panose="02020603050405020304" pitchFamily="18" charset="0"/>
              </a:rPr>
              <a:t>HTML</a:t>
            </a:r>
          </a:p>
          <a:p>
            <a:r>
              <a:rPr lang="en-US" sz="2000" dirty="0">
                <a:latin typeface="Times New Roman" panose="02020603050405020304" pitchFamily="18" charset="0"/>
                <a:cs typeface="Times New Roman" panose="02020603050405020304" pitchFamily="18" charset="0"/>
              </a:rPr>
              <a:t>Python</a:t>
            </a:r>
          </a:p>
          <a:p>
            <a:r>
              <a:rPr lang="en-US" sz="2000" dirty="0">
                <a:latin typeface="Times New Roman" panose="02020603050405020304" pitchFamily="18" charset="0"/>
                <a:cs typeface="Times New Roman" panose="02020603050405020304" pitchFamily="18" charset="0"/>
              </a:rPr>
              <a:t>Django</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dirty="0"/>
              <a:t>IDE</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sz="2000" dirty="0">
                <a:latin typeface="Times New Roman" panose="02020603050405020304" pitchFamily="18" charset="0"/>
                <a:cs typeface="Times New Roman" panose="02020603050405020304" pitchFamily="18" charset="0"/>
              </a:rPr>
              <a:t>React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04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274057"/>
            <a:ext cx="6766560" cy="768096"/>
          </a:xfrm>
        </p:spPr>
        <p:txBody>
          <a:bodyPr/>
          <a:lstStyle/>
          <a:p>
            <a:r>
              <a:rPr lang="en-US" dirty="0"/>
              <a:t>CONCLUSION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PROJECT CRUX</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228081"/>
            <a:ext cx="7515970" cy="2700528"/>
          </a:xfrm>
        </p:spPr>
        <p:txBody>
          <a:bodyPr/>
          <a:lstStyle/>
          <a:p>
            <a:pPr marL="285750" indent="-285750">
              <a:buFont typeface="Arial" panose="020B0604020202020204" pitchFamily="34" charset="0"/>
              <a:buChar char="•"/>
            </a:pPr>
            <a:r>
              <a:rPr lang="en-IN" sz="2000" dirty="0"/>
              <a:t>Through this project we intend to make every aspect of a criminal investigation much simpler and digitized</a:t>
            </a:r>
          </a:p>
          <a:p>
            <a:pPr marL="285750" indent="-285750">
              <a:buFont typeface="Arial" panose="020B0604020202020204" pitchFamily="34" charset="0"/>
              <a:buChar char="•"/>
            </a:pPr>
            <a:r>
              <a:rPr lang="en-IN" sz="2000" dirty="0"/>
              <a:t>A model to sketch a face with data inputs taken from an eye witness can decrease the time and labour involvement to  a certain extent</a:t>
            </a:r>
          </a:p>
          <a:p>
            <a:pPr marL="285750" indent="-285750">
              <a:buFont typeface="Arial" panose="020B0604020202020204" pitchFamily="34" charset="0"/>
              <a:buChar char="•"/>
            </a:pPr>
            <a:r>
              <a:rPr lang="en-IN" sz="2000" dirty="0"/>
              <a:t>Keeping all the documents related to investigations as  raw files can result in impracticality when required to access certain files and keeping them digitized will be much better</a:t>
            </a:r>
          </a:p>
          <a:p>
            <a:pPr marL="285750" indent="-285750">
              <a:buFont typeface="Arial" panose="020B0604020202020204" pitchFamily="34" charset="0"/>
              <a:buChar char="•"/>
            </a:pPr>
            <a:endParaRPr lang="en-IN" sz="2000" dirty="0"/>
          </a:p>
          <a:p>
            <a:endParaRPr lang="en-US" sz="2000" dirty="0"/>
          </a:p>
        </p:txBody>
      </p:sp>
    </p:spTree>
    <p:extLst>
      <p:ext uri="{BB962C8B-B14F-4D97-AF65-F5344CB8AC3E}">
        <p14:creationId xmlns:p14="http://schemas.microsoft.com/office/powerpoint/2010/main" val="94818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7DAE1-3443-5462-FF6D-FB2DA89A86A8}"/>
              </a:ext>
            </a:extLst>
          </p:cNvPr>
          <p:cNvSpPr>
            <a:spLocks noGrp="1"/>
          </p:cNvSpPr>
          <p:nvPr>
            <p:ph idx="1"/>
          </p:nvPr>
        </p:nvSpPr>
        <p:spPr>
          <a:xfrm>
            <a:off x="973286" y="317513"/>
            <a:ext cx="2497412" cy="553694"/>
          </a:xfrm>
        </p:spPr>
        <p:txBody>
          <a:bodyPr/>
          <a:lstStyle/>
          <a:p>
            <a:r>
              <a:rPr lang="en-IN" sz="2500" dirty="0"/>
              <a:t>REFERENCES</a:t>
            </a:r>
          </a:p>
        </p:txBody>
      </p:sp>
      <p:sp>
        <p:nvSpPr>
          <p:cNvPr id="4" name="Slide Number Placeholder 3">
            <a:extLst>
              <a:ext uri="{FF2B5EF4-FFF2-40B4-BE49-F238E27FC236}">
                <a16:creationId xmlns:a16="http://schemas.microsoft.com/office/drawing/2014/main" id="{5A2A674E-1371-00F6-D3B9-42D59C276C35}"/>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13" name="TextBox 12">
            <a:extLst>
              <a:ext uri="{FF2B5EF4-FFF2-40B4-BE49-F238E27FC236}">
                <a16:creationId xmlns:a16="http://schemas.microsoft.com/office/drawing/2014/main" id="{6590940F-E8CD-C068-D1B0-251EB9D5CBB4}"/>
              </a:ext>
            </a:extLst>
          </p:cNvPr>
          <p:cNvSpPr txBox="1"/>
          <p:nvPr/>
        </p:nvSpPr>
        <p:spPr>
          <a:xfrm>
            <a:off x="973286" y="871207"/>
            <a:ext cx="7904496" cy="535531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6"/>
                </a:solidFill>
              </a:rPr>
              <a:t> Hamed </a:t>
            </a:r>
            <a:r>
              <a:rPr lang="en-IN" dirty="0" err="1">
                <a:solidFill>
                  <a:schemeClr val="accent6"/>
                </a:solidFill>
              </a:rPr>
              <a:t>Kiani</a:t>
            </a:r>
            <a:r>
              <a:rPr lang="en-IN" dirty="0">
                <a:solidFill>
                  <a:schemeClr val="accent6"/>
                </a:solidFill>
              </a:rPr>
              <a:t> </a:t>
            </a:r>
            <a:r>
              <a:rPr lang="en-IN" dirty="0" err="1">
                <a:solidFill>
                  <a:schemeClr val="accent6"/>
                </a:solidFill>
              </a:rPr>
              <a:t>Galoogahi</a:t>
            </a:r>
            <a:r>
              <a:rPr lang="en-IN" dirty="0">
                <a:solidFill>
                  <a:schemeClr val="accent6"/>
                </a:solidFill>
              </a:rPr>
              <a:t> and Terence Sim, “Face Sketch Recognition By Local Radon Binary Pattern: LRBP”, 19th IEEE International Conference on Image Processing, 2012.</a:t>
            </a:r>
          </a:p>
          <a:p>
            <a:pPr marL="285750" indent="-285750">
              <a:buFont typeface="Arial" panose="020B0604020202020204" pitchFamily="34" charset="0"/>
              <a:buChar char="•"/>
            </a:pPr>
            <a:endParaRPr lang="en-IN" dirty="0">
              <a:solidFill>
                <a:schemeClr val="accent6"/>
              </a:solidFill>
            </a:endParaRPr>
          </a:p>
          <a:p>
            <a:pPr marL="285750" indent="-285750">
              <a:buFont typeface="Arial" panose="020B0604020202020204" pitchFamily="34" charset="0"/>
              <a:buChar char="•"/>
            </a:pPr>
            <a:r>
              <a:rPr lang="en-IN" dirty="0">
                <a:solidFill>
                  <a:schemeClr val="accent6"/>
                </a:solidFill>
              </a:rPr>
              <a:t> Charlie </a:t>
            </a:r>
            <a:r>
              <a:rPr lang="en-IN" dirty="0" err="1">
                <a:solidFill>
                  <a:schemeClr val="accent6"/>
                </a:solidFill>
              </a:rPr>
              <a:t>Frowd</a:t>
            </a:r>
            <a:r>
              <a:rPr lang="en-IN" dirty="0">
                <a:solidFill>
                  <a:schemeClr val="accent6"/>
                </a:solidFill>
              </a:rPr>
              <a:t>, Anna Petkovic, Kamran Nawaz and Yasmeen Bashir, “Automating the Processes Involved in Facial Composite Production and Identification” Symposium on Bio-inspired Learning and Intelligent Systems for Security, 2009.</a:t>
            </a:r>
          </a:p>
          <a:p>
            <a:pPr marL="285750" indent="-285750">
              <a:buFont typeface="Arial" panose="020B0604020202020204" pitchFamily="34" charset="0"/>
              <a:buChar char="•"/>
            </a:pPr>
            <a:endParaRPr lang="en-IN" dirty="0">
              <a:solidFill>
                <a:schemeClr val="accent6"/>
              </a:solidFill>
            </a:endParaRPr>
          </a:p>
          <a:p>
            <a:pPr marL="285750" indent="-285750">
              <a:buFont typeface="Arial" panose="020B0604020202020204" pitchFamily="34" charset="0"/>
              <a:buChar char="•"/>
            </a:pPr>
            <a:r>
              <a:rPr lang="en-IN" dirty="0">
                <a:solidFill>
                  <a:schemeClr val="accent6"/>
                </a:solidFill>
              </a:rPr>
              <a:t>W. Zhang, X. Wang and X. Tang, “Coupled information theoretic encoding for face photo-sketch recognition”, in Proc. of CVPR, pp. 513-520, 2011.</a:t>
            </a:r>
          </a:p>
          <a:p>
            <a:pPr marL="285750" indent="-285750">
              <a:buFont typeface="Arial" panose="020B0604020202020204" pitchFamily="34" charset="0"/>
              <a:buChar char="•"/>
            </a:pPr>
            <a:endParaRPr lang="en-IN" dirty="0">
              <a:solidFill>
                <a:schemeClr val="accent6"/>
              </a:solidFill>
            </a:endParaRPr>
          </a:p>
          <a:p>
            <a:pPr marL="285750" indent="-285750">
              <a:buFont typeface="Arial" panose="020B0604020202020204" pitchFamily="34" charset="0"/>
              <a:buChar char="•"/>
            </a:pPr>
            <a:r>
              <a:rPr lang="en-IN" dirty="0">
                <a:solidFill>
                  <a:schemeClr val="accent6"/>
                </a:solidFill>
              </a:rPr>
              <a:t> X. Tang and X. Wang, “Face sketch recognition”, IEEE Trans. Circuits and Systems for Video Technology, vol. 14, no. 1, pp. 50-57, 2004. </a:t>
            </a:r>
          </a:p>
          <a:p>
            <a:pPr marL="285750" indent="-285750">
              <a:buFont typeface="Arial" panose="020B0604020202020204" pitchFamily="34" charset="0"/>
              <a:buChar char="•"/>
            </a:pPr>
            <a:endParaRPr lang="en-IN" dirty="0">
              <a:solidFill>
                <a:schemeClr val="accent6"/>
              </a:solidFill>
            </a:endParaRPr>
          </a:p>
          <a:p>
            <a:pPr marL="285750" indent="-285750">
              <a:buFont typeface="Arial" panose="020B0604020202020204" pitchFamily="34" charset="0"/>
              <a:buChar char="•"/>
            </a:pPr>
            <a:r>
              <a:rPr lang="en-IN" dirty="0">
                <a:solidFill>
                  <a:schemeClr val="accent6"/>
                </a:solidFill>
              </a:rPr>
              <a:t>B. </a:t>
            </a:r>
            <a:r>
              <a:rPr lang="en-IN" dirty="0" err="1">
                <a:solidFill>
                  <a:schemeClr val="accent6"/>
                </a:solidFill>
              </a:rPr>
              <a:t>Klare</a:t>
            </a:r>
            <a:r>
              <a:rPr lang="en-IN" dirty="0">
                <a:solidFill>
                  <a:schemeClr val="accent6"/>
                </a:solidFill>
              </a:rPr>
              <a:t> and A. Jain, “Sketch to photo matching: a </a:t>
            </a:r>
            <a:r>
              <a:rPr lang="en-IN" dirty="0" err="1">
                <a:solidFill>
                  <a:schemeClr val="accent6"/>
                </a:solidFill>
              </a:rPr>
              <a:t>featurebased</a:t>
            </a:r>
            <a:r>
              <a:rPr lang="en-IN" dirty="0">
                <a:solidFill>
                  <a:schemeClr val="accent6"/>
                </a:solidFill>
              </a:rPr>
              <a:t> approach”, SPIE Conference on Biometric Technology for Human Identification, 2010.</a:t>
            </a:r>
          </a:p>
          <a:p>
            <a:r>
              <a:rPr lang="en-IN" dirty="0">
                <a:solidFill>
                  <a:schemeClr val="accent6"/>
                </a:solidFill>
              </a:rPr>
              <a:t> </a:t>
            </a:r>
          </a:p>
          <a:p>
            <a:endParaRPr lang="en-IN" dirty="0">
              <a:solidFill>
                <a:schemeClr val="accent6"/>
              </a:solidFill>
            </a:endParaRPr>
          </a:p>
        </p:txBody>
      </p:sp>
    </p:spTree>
    <p:extLst>
      <p:ext uri="{BB962C8B-B14F-4D97-AF65-F5344CB8AC3E}">
        <p14:creationId xmlns:p14="http://schemas.microsoft.com/office/powerpoint/2010/main" val="2597994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926336"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84157"/>
            <a:ext cx="6766560" cy="768096"/>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030053"/>
            <a:ext cx="7708392" cy="2700528"/>
          </a:xfrm>
        </p:spPr>
        <p:txBody>
          <a:bodyPr/>
          <a:lstStyle/>
          <a:p>
            <a:pPr marL="342900" indent="-342900"/>
            <a:r>
              <a:rPr lang="en-US" sz="2000" dirty="0">
                <a:latin typeface="Times New Roman" panose="02020603050405020304" pitchFamily="18" charset="0"/>
                <a:cs typeface="Times New Roman" panose="02020603050405020304" pitchFamily="18" charset="0"/>
              </a:rPr>
              <a:t>In today's world, there are a lot of criminal events happening </a:t>
            </a:r>
          </a:p>
          <a:p>
            <a:pPr marL="342900" indent="-342900"/>
            <a:r>
              <a:rPr lang="en-US" sz="2000" dirty="0">
                <a:latin typeface="Times New Roman" panose="02020603050405020304" pitchFamily="18" charset="0"/>
                <a:cs typeface="Times New Roman" panose="02020603050405020304" pitchFamily="18" charset="0"/>
              </a:rPr>
              <a:t>And in this paper we propose an application aiming to help police officers </a:t>
            </a:r>
          </a:p>
          <a:p>
            <a:pPr marL="342900" indent="-342900"/>
            <a:r>
              <a:rPr lang="en-US" sz="2000" dirty="0">
                <a:latin typeface="Times New Roman" panose="02020603050405020304" pitchFamily="18" charset="0"/>
                <a:cs typeface="Times New Roman" panose="02020603050405020304" pitchFamily="18" charset="0"/>
              </a:rPr>
              <a:t>by helping them in their investigation. </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We mainly focus on to three features : </a:t>
            </a:r>
          </a:p>
          <a:p>
            <a:pPr marL="228600" lvl="0" indent="-228600" algn="l" rtl="0">
              <a:spcBef>
                <a:spcPts val="0"/>
              </a:spcBef>
              <a:spcAft>
                <a:spcPts val="0"/>
              </a:spcAft>
              <a:buAutoNum type="arabicPeriod"/>
            </a:pPr>
            <a:endParaRPr lang="en-US" sz="20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AutoNum type="arabicPeriod"/>
            </a:pPr>
            <a:r>
              <a:rPr lang="en-US" sz="2000" b="1" dirty="0">
                <a:latin typeface="Times New Roman" panose="02020603050405020304" pitchFamily="18" charset="0"/>
                <a:cs typeface="Times New Roman" panose="02020603050405020304" pitchFamily="18" charset="0"/>
              </a:rPr>
              <a:t>Face sketching using Machine Learning</a:t>
            </a:r>
          </a:p>
          <a:p>
            <a:pPr marL="228600" lvl="0" indent="-228600" algn="just" rtl="0">
              <a:spcBef>
                <a:spcPts val="0"/>
              </a:spcBef>
              <a:spcAft>
                <a:spcPts val="0"/>
              </a:spcAft>
              <a:buAutoNum type="arabicPeriod"/>
            </a:pPr>
            <a:endParaRPr lang="en-US" sz="2000" b="1" dirty="0">
              <a:latin typeface="Times New Roman" panose="02020603050405020304" pitchFamily="18" charset="0"/>
              <a:cs typeface="Times New Roman" panose="02020603050405020304" pitchFamily="18" charset="0"/>
            </a:endParaRPr>
          </a:p>
          <a:p>
            <a:pPr lvl="0" algn="just" rtl="0">
              <a:spcBef>
                <a:spcPts val="0"/>
              </a:spcBef>
              <a:spcAft>
                <a:spcPts val="0"/>
              </a:spcAft>
            </a:pPr>
            <a:r>
              <a:rPr lang="en-US" sz="2000" b="1" dirty="0">
                <a:latin typeface="Times New Roman" panose="02020603050405020304" pitchFamily="18" charset="0"/>
                <a:cs typeface="Times New Roman" panose="02020603050405020304" pitchFamily="18" charset="0"/>
              </a:rPr>
              <a:t>2.Comparing similar cases by using Artificial intelligence</a:t>
            </a:r>
          </a:p>
          <a:p>
            <a:endParaRPr lang="en-US" sz="2000" dirty="0">
              <a:latin typeface="Times New Roman" panose="02020603050405020304" pitchFamily="18"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CRUX</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84157"/>
            <a:ext cx="6766560" cy="768096"/>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030053"/>
            <a:ext cx="7967472" cy="2700528"/>
          </a:xfrm>
        </p:spPr>
        <p:txBody>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Face sketching mainly depends on helping the officers to get a pictural format of the culprits from the details given by the witness.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Finding Digital evidences from photos helps the officers to find  the evidences which are difficult to find by the officials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Comparing similar cases helps the officers to find and compare similar cases with the new case and can shortlist the culprits.</a:t>
            </a:r>
          </a:p>
          <a:p>
            <a:endParaRPr lang="en-US" sz="2000" dirty="0">
              <a:latin typeface="Times New Roman" panose="02020603050405020304" pitchFamily="18"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CRUX</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41457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Literature survey</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PROJECT CRUX</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graphicFrame>
        <p:nvGraphicFramePr>
          <p:cNvPr id="15" name="Table 15">
            <a:extLst>
              <a:ext uri="{FF2B5EF4-FFF2-40B4-BE49-F238E27FC236}">
                <a16:creationId xmlns:a16="http://schemas.microsoft.com/office/drawing/2014/main" id="{C5AFE0DE-F134-4C90-AD32-1F97EB1AAF6A}"/>
              </a:ext>
            </a:extLst>
          </p:cNvPr>
          <p:cNvGraphicFramePr>
            <a:graphicFrameLocks noGrp="1"/>
          </p:cNvGraphicFramePr>
          <p:nvPr>
            <p:ph sz="half" idx="1"/>
            <p:extLst>
              <p:ext uri="{D42A27DB-BD31-4B8C-83A1-F6EECF244321}">
                <p14:modId xmlns:p14="http://schemas.microsoft.com/office/powerpoint/2010/main" val="4063754448"/>
              </p:ext>
            </p:extLst>
          </p:nvPr>
        </p:nvGraphicFramePr>
        <p:xfrm>
          <a:off x="539750" y="2103438"/>
          <a:ext cx="11118848" cy="4636645"/>
        </p:xfrm>
        <a:graphic>
          <a:graphicData uri="http://schemas.openxmlformats.org/drawingml/2006/table">
            <a:tbl>
              <a:tblPr firstRow="1" bandRow="1">
                <a:tableStyleId>{5C22544A-7EE6-4342-B048-85BDC9FD1C3A}</a:tableStyleId>
              </a:tblPr>
              <a:tblGrid>
                <a:gridCol w="2779712">
                  <a:extLst>
                    <a:ext uri="{9D8B030D-6E8A-4147-A177-3AD203B41FA5}">
                      <a16:colId xmlns:a16="http://schemas.microsoft.com/office/drawing/2014/main" val="2102974098"/>
                    </a:ext>
                  </a:extLst>
                </a:gridCol>
                <a:gridCol w="2779712">
                  <a:extLst>
                    <a:ext uri="{9D8B030D-6E8A-4147-A177-3AD203B41FA5}">
                      <a16:colId xmlns:a16="http://schemas.microsoft.com/office/drawing/2014/main" val="249661764"/>
                    </a:ext>
                  </a:extLst>
                </a:gridCol>
                <a:gridCol w="2779712">
                  <a:extLst>
                    <a:ext uri="{9D8B030D-6E8A-4147-A177-3AD203B41FA5}">
                      <a16:colId xmlns:a16="http://schemas.microsoft.com/office/drawing/2014/main" val="3254058947"/>
                    </a:ext>
                  </a:extLst>
                </a:gridCol>
                <a:gridCol w="2779712">
                  <a:extLst>
                    <a:ext uri="{9D8B030D-6E8A-4147-A177-3AD203B41FA5}">
                      <a16:colId xmlns:a16="http://schemas.microsoft.com/office/drawing/2014/main" val="3544727894"/>
                    </a:ext>
                  </a:extLst>
                </a:gridCol>
              </a:tblGrid>
              <a:tr h="887605">
                <a:tc>
                  <a:txBody>
                    <a:bodyPr/>
                    <a:lstStyle/>
                    <a:p>
                      <a:r>
                        <a:rPr lang="en-IN" dirty="0">
                          <a:solidFill>
                            <a:schemeClr val="accent6"/>
                          </a:solidFill>
                        </a:rPr>
                        <a:t>     </a:t>
                      </a:r>
                    </a:p>
                    <a:p>
                      <a:r>
                        <a:rPr lang="en-IN" dirty="0">
                          <a:solidFill>
                            <a:schemeClr val="accent6"/>
                          </a:solidFill>
                        </a:rPr>
                        <a:t>       PAPER NAME</a:t>
                      </a:r>
                    </a:p>
                  </a:txBody>
                  <a:tcPr/>
                </a:tc>
                <a:tc>
                  <a:txBody>
                    <a:bodyPr/>
                    <a:lstStyle/>
                    <a:p>
                      <a:pPr lvl="1"/>
                      <a:endParaRPr lang="en-IN" dirty="0">
                        <a:solidFill>
                          <a:schemeClr val="accent6"/>
                        </a:solidFill>
                      </a:endParaRPr>
                    </a:p>
                    <a:p>
                      <a:pPr lvl="1"/>
                      <a:r>
                        <a:rPr lang="en-IN" dirty="0">
                          <a:solidFill>
                            <a:schemeClr val="accent6"/>
                          </a:solidFill>
                        </a:rPr>
                        <a:t>PROBLEMS</a:t>
                      </a:r>
                    </a:p>
                  </a:txBody>
                  <a:tcPr/>
                </a:tc>
                <a:tc>
                  <a:txBody>
                    <a:bodyPr/>
                    <a:lstStyle/>
                    <a:p>
                      <a:pPr lvl="1"/>
                      <a:endParaRPr lang="en-IN" dirty="0">
                        <a:solidFill>
                          <a:schemeClr val="accent6"/>
                        </a:solidFill>
                      </a:endParaRPr>
                    </a:p>
                    <a:p>
                      <a:pPr lvl="1"/>
                      <a:r>
                        <a:rPr lang="en-IN" dirty="0">
                          <a:solidFill>
                            <a:schemeClr val="accent6"/>
                          </a:solidFill>
                        </a:rPr>
                        <a:t>SOLUTIONS</a:t>
                      </a:r>
                    </a:p>
                  </a:txBody>
                  <a:tcPr/>
                </a:tc>
                <a:tc>
                  <a:txBody>
                    <a:bodyPr/>
                    <a:lstStyle/>
                    <a:p>
                      <a:pPr lvl="1"/>
                      <a:endParaRPr lang="en-IN" dirty="0">
                        <a:solidFill>
                          <a:schemeClr val="accent6"/>
                        </a:solidFill>
                      </a:endParaRPr>
                    </a:p>
                    <a:p>
                      <a:pPr lvl="1"/>
                      <a:r>
                        <a:rPr lang="en-IN" dirty="0">
                          <a:solidFill>
                            <a:schemeClr val="accent6"/>
                          </a:solidFill>
                        </a:rPr>
                        <a:t>DRAWBACKS</a:t>
                      </a:r>
                    </a:p>
                  </a:txBody>
                  <a:tcPr/>
                </a:tc>
                <a:extLst>
                  <a:ext uri="{0D108BD9-81ED-4DB2-BD59-A6C34878D82A}">
                    <a16:rowId xmlns:a16="http://schemas.microsoft.com/office/drawing/2014/main" val="1510316713"/>
                  </a:ext>
                </a:extLst>
              </a:tr>
              <a:tr h="1190462">
                <a:tc>
                  <a:txBody>
                    <a:bodyPr/>
                    <a:lstStyle/>
                    <a:p>
                      <a:r>
                        <a:rPr lang="en-IN" dirty="0"/>
                        <a:t>Facial compositions</a:t>
                      </a:r>
                    </a:p>
                    <a:p>
                      <a:endParaRPr lang="en-IN" dirty="0"/>
                    </a:p>
                  </a:txBody>
                  <a:tcPr/>
                </a:tc>
                <a:tc>
                  <a:txBody>
                    <a:bodyPr/>
                    <a:lstStyle/>
                    <a:p>
                      <a:r>
                        <a:rPr lang="en-US"/>
                        <a:t>Automating </a:t>
                      </a:r>
                      <a:r>
                        <a:rPr lang="en-US" dirty="0"/>
                        <a:t>the Processes Involved in Facial Composite Production and Identification</a:t>
                      </a:r>
                      <a:endParaRPr lang="en-IN" dirty="0"/>
                    </a:p>
                  </a:txBody>
                  <a:tcPr/>
                </a:tc>
                <a:tc>
                  <a:txBody>
                    <a:bodyPr/>
                    <a:lstStyle/>
                    <a:p>
                      <a:r>
                        <a:rPr lang="en-IN" dirty="0"/>
                        <a:t>Built a small database of composites that could match identities</a:t>
                      </a:r>
                    </a:p>
                  </a:txBody>
                  <a:tcPr/>
                </a:tc>
                <a:tc>
                  <a:txBody>
                    <a:bodyPr/>
                    <a:lstStyle/>
                    <a:p>
                      <a:r>
                        <a:rPr lang="en-US" dirty="0"/>
                        <a:t>The Facial Composite created was not accurate and difficult to match with the database with accuracy.</a:t>
                      </a:r>
                      <a:endParaRPr lang="en-IN" dirty="0"/>
                    </a:p>
                  </a:txBody>
                  <a:tcPr/>
                </a:tc>
                <a:extLst>
                  <a:ext uri="{0D108BD9-81ED-4DB2-BD59-A6C34878D82A}">
                    <a16:rowId xmlns:a16="http://schemas.microsoft.com/office/drawing/2014/main" val="3450724604"/>
                  </a:ext>
                </a:extLst>
              </a:tr>
              <a:tr h="1860097">
                <a:tc>
                  <a:txBody>
                    <a:bodyPr/>
                    <a:lstStyle/>
                    <a:p>
                      <a:r>
                        <a:rPr lang="en-IN"/>
                        <a:t>Image searching</a:t>
                      </a:r>
                    </a:p>
                  </a:txBody>
                  <a:tcPr/>
                </a:tc>
                <a:tc>
                  <a:txBody>
                    <a:bodyPr/>
                    <a:lstStyle/>
                    <a:p>
                      <a:r>
                        <a:rPr lang="en-US" dirty="0"/>
                        <a:t>Human face image searching system using sketches</a:t>
                      </a:r>
                      <a:endParaRPr lang="en-IN" dirty="0"/>
                    </a:p>
                  </a:txBody>
                  <a:tcPr/>
                </a:tc>
                <a:tc>
                  <a:txBody>
                    <a:bodyPr/>
                    <a:lstStyle/>
                    <a:p>
                      <a:r>
                        <a:rPr lang="en-IN" dirty="0"/>
                        <a:t>A feedback algorithm that employs subspace linear discriminant analysis</a:t>
                      </a:r>
                    </a:p>
                  </a:txBody>
                  <a:tcPr/>
                </a:tc>
                <a:tc>
                  <a:txBody>
                    <a:bodyPr/>
                    <a:lstStyle/>
                    <a:p>
                      <a:r>
                        <a:rPr lang="en-US" dirty="0"/>
                        <a:t>When a photograph or sketch collected had their faces in different direction the algorithms were less likely to map it and match with a face from the database which is front facing</a:t>
                      </a:r>
                      <a:endParaRPr lang="en-IN" dirty="0"/>
                    </a:p>
                  </a:txBody>
                  <a:tcPr/>
                </a:tc>
                <a:extLst>
                  <a:ext uri="{0D108BD9-81ED-4DB2-BD59-A6C34878D82A}">
                    <a16:rowId xmlns:a16="http://schemas.microsoft.com/office/drawing/2014/main" val="973327573"/>
                  </a:ext>
                </a:extLst>
              </a:tr>
            </a:tbl>
          </a:graphicData>
        </a:graphic>
      </p:graphicFrame>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Literature survey</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PROJECT CRUX</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15" name="Table 15">
            <a:extLst>
              <a:ext uri="{FF2B5EF4-FFF2-40B4-BE49-F238E27FC236}">
                <a16:creationId xmlns:a16="http://schemas.microsoft.com/office/drawing/2014/main" id="{C5AFE0DE-F134-4C90-AD32-1F97EB1AAF6A}"/>
              </a:ext>
            </a:extLst>
          </p:cNvPr>
          <p:cNvGraphicFramePr>
            <a:graphicFrameLocks noGrp="1"/>
          </p:cNvGraphicFramePr>
          <p:nvPr>
            <p:ph sz="half" idx="1"/>
            <p:extLst>
              <p:ext uri="{D42A27DB-BD31-4B8C-83A1-F6EECF244321}">
                <p14:modId xmlns:p14="http://schemas.microsoft.com/office/powerpoint/2010/main" val="3262112313"/>
              </p:ext>
            </p:extLst>
          </p:nvPr>
        </p:nvGraphicFramePr>
        <p:xfrm>
          <a:off x="539750" y="2103438"/>
          <a:ext cx="11118848" cy="4364067"/>
        </p:xfrm>
        <a:graphic>
          <a:graphicData uri="http://schemas.openxmlformats.org/drawingml/2006/table">
            <a:tbl>
              <a:tblPr firstRow="1" bandRow="1">
                <a:tableStyleId>{5C22544A-7EE6-4342-B048-85BDC9FD1C3A}</a:tableStyleId>
              </a:tblPr>
              <a:tblGrid>
                <a:gridCol w="2779712">
                  <a:extLst>
                    <a:ext uri="{9D8B030D-6E8A-4147-A177-3AD203B41FA5}">
                      <a16:colId xmlns:a16="http://schemas.microsoft.com/office/drawing/2014/main" val="2102974098"/>
                    </a:ext>
                  </a:extLst>
                </a:gridCol>
                <a:gridCol w="2779712">
                  <a:extLst>
                    <a:ext uri="{9D8B030D-6E8A-4147-A177-3AD203B41FA5}">
                      <a16:colId xmlns:a16="http://schemas.microsoft.com/office/drawing/2014/main" val="249661764"/>
                    </a:ext>
                  </a:extLst>
                </a:gridCol>
                <a:gridCol w="2779712">
                  <a:extLst>
                    <a:ext uri="{9D8B030D-6E8A-4147-A177-3AD203B41FA5}">
                      <a16:colId xmlns:a16="http://schemas.microsoft.com/office/drawing/2014/main" val="3254058947"/>
                    </a:ext>
                  </a:extLst>
                </a:gridCol>
                <a:gridCol w="2779712">
                  <a:extLst>
                    <a:ext uri="{9D8B030D-6E8A-4147-A177-3AD203B41FA5}">
                      <a16:colId xmlns:a16="http://schemas.microsoft.com/office/drawing/2014/main" val="3544727894"/>
                    </a:ext>
                  </a:extLst>
                </a:gridCol>
              </a:tblGrid>
              <a:tr h="887605">
                <a:tc>
                  <a:txBody>
                    <a:bodyPr/>
                    <a:lstStyle/>
                    <a:p>
                      <a:r>
                        <a:rPr lang="en-IN" dirty="0">
                          <a:solidFill>
                            <a:schemeClr val="accent6"/>
                          </a:solidFill>
                        </a:rPr>
                        <a:t>     </a:t>
                      </a:r>
                    </a:p>
                    <a:p>
                      <a:r>
                        <a:rPr lang="en-IN" dirty="0">
                          <a:solidFill>
                            <a:schemeClr val="accent6"/>
                          </a:solidFill>
                        </a:rPr>
                        <a:t>       PAPER NAME</a:t>
                      </a:r>
                    </a:p>
                  </a:txBody>
                  <a:tcPr/>
                </a:tc>
                <a:tc>
                  <a:txBody>
                    <a:bodyPr/>
                    <a:lstStyle/>
                    <a:p>
                      <a:pPr lvl="1"/>
                      <a:endParaRPr lang="en-IN" dirty="0">
                        <a:solidFill>
                          <a:schemeClr val="accent6"/>
                        </a:solidFill>
                      </a:endParaRPr>
                    </a:p>
                    <a:p>
                      <a:pPr lvl="1"/>
                      <a:r>
                        <a:rPr lang="en-IN" dirty="0">
                          <a:solidFill>
                            <a:schemeClr val="accent6"/>
                          </a:solidFill>
                        </a:rPr>
                        <a:t>PROBLEMS</a:t>
                      </a:r>
                    </a:p>
                  </a:txBody>
                  <a:tcPr/>
                </a:tc>
                <a:tc>
                  <a:txBody>
                    <a:bodyPr/>
                    <a:lstStyle/>
                    <a:p>
                      <a:pPr lvl="1"/>
                      <a:endParaRPr lang="en-IN" dirty="0">
                        <a:solidFill>
                          <a:schemeClr val="accent6"/>
                        </a:solidFill>
                      </a:endParaRPr>
                    </a:p>
                    <a:p>
                      <a:pPr lvl="1"/>
                      <a:r>
                        <a:rPr lang="en-IN" dirty="0">
                          <a:solidFill>
                            <a:schemeClr val="accent6"/>
                          </a:solidFill>
                        </a:rPr>
                        <a:t>SOLUTIONS</a:t>
                      </a:r>
                    </a:p>
                  </a:txBody>
                  <a:tcPr/>
                </a:tc>
                <a:tc>
                  <a:txBody>
                    <a:bodyPr/>
                    <a:lstStyle/>
                    <a:p>
                      <a:pPr lvl="1"/>
                      <a:endParaRPr lang="en-IN" dirty="0">
                        <a:solidFill>
                          <a:schemeClr val="accent6"/>
                        </a:solidFill>
                      </a:endParaRPr>
                    </a:p>
                    <a:p>
                      <a:pPr lvl="1"/>
                      <a:r>
                        <a:rPr lang="en-IN" dirty="0">
                          <a:solidFill>
                            <a:schemeClr val="accent6"/>
                          </a:solidFill>
                        </a:rPr>
                        <a:t>DRAWBACKS</a:t>
                      </a:r>
                    </a:p>
                  </a:txBody>
                  <a:tcPr/>
                </a:tc>
                <a:extLst>
                  <a:ext uri="{0D108BD9-81ED-4DB2-BD59-A6C34878D82A}">
                    <a16:rowId xmlns:a16="http://schemas.microsoft.com/office/drawing/2014/main" val="1510316713"/>
                  </a:ext>
                </a:extLst>
              </a:tr>
              <a:tr h="1190462">
                <a:tc>
                  <a:txBody>
                    <a:bodyPr/>
                    <a:lstStyle/>
                    <a:p>
                      <a:r>
                        <a:rPr lang="en-IN" dirty="0"/>
                        <a:t>Forensic face photo sketch </a:t>
                      </a:r>
                    </a:p>
                    <a:p>
                      <a:endParaRPr lang="en-IN" dirty="0"/>
                    </a:p>
                  </a:txBody>
                  <a:tcPr/>
                </a:tc>
                <a:tc>
                  <a:txBody>
                    <a:bodyPr/>
                    <a:lstStyle/>
                    <a:p>
                      <a:r>
                        <a:rPr lang="en-IN" dirty="0"/>
                        <a:t>Takes time to sketch a face using traditional methods</a:t>
                      </a:r>
                    </a:p>
                  </a:txBody>
                  <a:tcPr/>
                </a:tc>
                <a:tc>
                  <a:txBody>
                    <a:bodyPr/>
                    <a:lstStyle/>
                    <a:p>
                      <a:r>
                        <a:rPr lang="en-IN" dirty="0"/>
                        <a:t>3D morphable model is used to synthesise new images and artificially expand training data</a:t>
                      </a:r>
                    </a:p>
                  </a:txBody>
                  <a:tcPr/>
                </a:tc>
                <a:tc>
                  <a:txBody>
                    <a:bodyPr/>
                    <a:lstStyle/>
                    <a:p>
                      <a:r>
                        <a:rPr lang="en-IN" dirty="0"/>
                        <a:t>Takes a lot of datasets</a:t>
                      </a:r>
                    </a:p>
                  </a:txBody>
                  <a:tcPr/>
                </a:tc>
                <a:extLst>
                  <a:ext uri="{0D108BD9-81ED-4DB2-BD59-A6C34878D82A}">
                    <a16:rowId xmlns:a16="http://schemas.microsoft.com/office/drawing/2014/main" val="3450724604"/>
                  </a:ext>
                </a:extLst>
              </a:tr>
              <a:tr h="1860097">
                <a:tc>
                  <a:txBody>
                    <a:bodyPr/>
                    <a:lstStyle/>
                    <a:p>
                      <a:r>
                        <a:rPr lang="en-US" dirty="0"/>
                        <a:t>Face Photo Sketch Synthesis and Recognition</a:t>
                      </a:r>
                      <a:endParaRPr lang="en-IN" dirty="0"/>
                    </a:p>
                  </a:txBody>
                  <a:tcPr/>
                </a:tc>
                <a:tc>
                  <a:txBody>
                    <a:bodyPr/>
                    <a:lstStyle/>
                    <a:p>
                      <a:r>
                        <a:rPr lang="en-US" dirty="0"/>
                        <a:t>Current system assumes that the all facial components are present in the sketch. This assumption may not hold in all cases</a:t>
                      </a:r>
                      <a:endParaRPr lang="en-IN" dirty="0"/>
                    </a:p>
                  </a:txBody>
                  <a:tcPr/>
                </a:tc>
                <a:tc>
                  <a:txBody>
                    <a:bodyPr/>
                    <a:lstStyle/>
                    <a:p>
                      <a:r>
                        <a:rPr lang="en-US" dirty="0"/>
                        <a:t>Assume that all faces are in a frontal pose, with normal lighting and neutral expression, and have no occlusions</a:t>
                      </a:r>
                      <a:endParaRPr lang="en-IN" dirty="0"/>
                    </a:p>
                  </a:txBody>
                  <a:tcPr/>
                </a:tc>
                <a:tc>
                  <a:txBody>
                    <a:bodyPr/>
                    <a:lstStyle/>
                    <a:p>
                      <a:r>
                        <a:rPr lang="en-US" dirty="0"/>
                        <a:t>If the input photo is taken under a very different condition than the photos in our training set, our sketch synthesis algorithm may not work well with these significant variations.</a:t>
                      </a:r>
                      <a:endParaRPr lang="en-IN" dirty="0"/>
                    </a:p>
                  </a:txBody>
                  <a:tcPr/>
                </a:tc>
                <a:extLst>
                  <a:ext uri="{0D108BD9-81ED-4DB2-BD59-A6C34878D82A}">
                    <a16:rowId xmlns:a16="http://schemas.microsoft.com/office/drawing/2014/main" val="973327573"/>
                  </a:ext>
                </a:extLst>
              </a:tr>
            </a:tbl>
          </a:graphicData>
        </a:graphic>
      </p:graphicFrame>
    </p:spTree>
    <p:extLst>
      <p:ext uri="{BB962C8B-B14F-4D97-AF65-F5344CB8AC3E}">
        <p14:creationId xmlns:p14="http://schemas.microsoft.com/office/powerpoint/2010/main" val="385137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Literature survey</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PROJECT CRUX</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graphicFrame>
        <p:nvGraphicFramePr>
          <p:cNvPr id="15" name="Table 15">
            <a:extLst>
              <a:ext uri="{FF2B5EF4-FFF2-40B4-BE49-F238E27FC236}">
                <a16:creationId xmlns:a16="http://schemas.microsoft.com/office/drawing/2014/main" id="{C5AFE0DE-F134-4C90-AD32-1F97EB1AAF6A}"/>
              </a:ext>
            </a:extLst>
          </p:cNvPr>
          <p:cNvGraphicFramePr>
            <a:graphicFrameLocks noGrp="1"/>
          </p:cNvGraphicFramePr>
          <p:nvPr>
            <p:ph sz="half" idx="1"/>
            <p:extLst>
              <p:ext uri="{D42A27DB-BD31-4B8C-83A1-F6EECF244321}">
                <p14:modId xmlns:p14="http://schemas.microsoft.com/office/powerpoint/2010/main" val="1128499693"/>
              </p:ext>
            </p:extLst>
          </p:nvPr>
        </p:nvGraphicFramePr>
        <p:xfrm>
          <a:off x="539750" y="2103438"/>
          <a:ext cx="11118848" cy="3938164"/>
        </p:xfrm>
        <a:graphic>
          <a:graphicData uri="http://schemas.openxmlformats.org/drawingml/2006/table">
            <a:tbl>
              <a:tblPr firstRow="1" bandRow="1">
                <a:tableStyleId>{5C22544A-7EE6-4342-B048-85BDC9FD1C3A}</a:tableStyleId>
              </a:tblPr>
              <a:tblGrid>
                <a:gridCol w="2779712">
                  <a:extLst>
                    <a:ext uri="{9D8B030D-6E8A-4147-A177-3AD203B41FA5}">
                      <a16:colId xmlns:a16="http://schemas.microsoft.com/office/drawing/2014/main" val="2102974098"/>
                    </a:ext>
                  </a:extLst>
                </a:gridCol>
                <a:gridCol w="2779712">
                  <a:extLst>
                    <a:ext uri="{9D8B030D-6E8A-4147-A177-3AD203B41FA5}">
                      <a16:colId xmlns:a16="http://schemas.microsoft.com/office/drawing/2014/main" val="249661764"/>
                    </a:ext>
                  </a:extLst>
                </a:gridCol>
                <a:gridCol w="2779712">
                  <a:extLst>
                    <a:ext uri="{9D8B030D-6E8A-4147-A177-3AD203B41FA5}">
                      <a16:colId xmlns:a16="http://schemas.microsoft.com/office/drawing/2014/main" val="3254058947"/>
                    </a:ext>
                  </a:extLst>
                </a:gridCol>
                <a:gridCol w="2779712">
                  <a:extLst>
                    <a:ext uri="{9D8B030D-6E8A-4147-A177-3AD203B41FA5}">
                      <a16:colId xmlns:a16="http://schemas.microsoft.com/office/drawing/2014/main" val="3544727894"/>
                    </a:ext>
                  </a:extLst>
                </a:gridCol>
              </a:tblGrid>
              <a:tr h="887605">
                <a:tc>
                  <a:txBody>
                    <a:bodyPr/>
                    <a:lstStyle/>
                    <a:p>
                      <a:r>
                        <a:rPr lang="en-IN" dirty="0">
                          <a:solidFill>
                            <a:schemeClr val="accent6"/>
                          </a:solidFill>
                        </a:rPr>
                        <a:t>   </a:t>
                      </a:r>
                    </a:p>
                    <a:p>
                      <a:r>
                        <a:rPr lang="en-IN" dirty="0">
                          <a:solidFill>
                            <a:schemeClr val="accent6"/>
                          </a:solidFill>
                        </a:rPr>
                        <a:t>       PAPER NAME</a:t>
                      </a:r>
                    </a:p>
                  </a:txBody>
                  <a:tcPr/>
                </a:tc>
                <a:tc>
                  <a:txBody>
                    <a:bodyPr/>
                    <a:lstStyle/>
                    <a:p>
                      <a:pPr lvl="1"/>
                      <a:endParaRPr lang="en-IN" dirty="0">
                        <a:solidFill>
                          <a:schemeClr val="accent6"/>
                        </a:solidFill>
                      </a:endParaRPr>
                    </a:p>
                    <a:p>
                      <a:pPr lvl="1"/>
                      <a:r>
                        <a:rPr lang="en-IN" dirty="0">
                          <a:solidFill>
                            <a:schemeClr val="accent6"/>
                          </a:solidFill>
                        </a:rPr>
                        <a:t>PROBLEMS</a:t>
                      </a:r>
                    </a:p>
                  </a:txBody>
                  <a:tcPr/>
                </a:tc>
                <a:tc>
                  <a:txBody>
                    <a:bodyPr/>
                    <a:lstStyle/>
                    <a:p>
                      <a:pPr lvl="1"/>
                      <a:endParaRPr lang="en-IN" dirty="0">
                        <a:solidFill>
                          <a:schemeClr val="accent6"/>
                        </a:solidFill>
                      </a:endParaRPr>
                    </a:p>
                    <a:p>
                      <a:pPr lvl="1"/>
                      <a:r>
                        <a:rPr lang="en-IN" dirty="0">
                          <a:solidFill>
                            <a:schemeClr val="accent6"/>
                          </a:solidFill>
                        </a:rPr>
                        <a:t>SOLUTIONS</a:t>
                      </a:r>
                    </a:p>
                  </a:txBody>
                  <a:tcPr/>
                </a:tc>
                <a:tc>
                  <a:txBody>
                    <a:bodyPr/>
                    <a:lstStyle/>
                    <a:p>
                      <a:pPr lvl="1"/>
                      <a:endParaRPr lang="en-IN" dirty="0">
                        <a:solidFill>
                          <a:schemeClr val="accent6"/>
                        </a:solidFill>
                      </a:endParaRPr>
                    </a:p>
                    <a:p>
                      <a:pPr lvl="1"/>
                      <a:r>
                        <a:rPr lang="en-IN" dirty="0">
                          <a:solidFill>
                            <a:schemeClr val="accent6"/>
                          </a:solidFill>
                        </a:rPr>
                        <a:t>DRAWBACKS</a:t>
                      </a:r>
                    </a:p>
                  </a:txBody>
                  <a:tcPr/>
                </a:tc>
                <a:extLst>
                  <a:ext uri="{0D108BD9-81ED-4DB2-BD59-A6C34878D82A}">
                    <a16:rowId xmlns:a16="http://schemas.microsoft.com/office/drawing/2014/main" val="1510316713"/>
                  </a:ext>
                </a:extLst>
              </a:tr>
              <a:tr h="1190462">
                <a:tc>
                  <a:txBody>
                    <a:bodyPr/>
                    <a:lstStyle/>
                    <a:p>
                      <a:r>
                        <a:rPr lang="en-IN" dirty="0"/>
                        <a:t>Face photo recognition using Sketch Image for security system</a:t>
                      </a:r>
                    </a:p>
                  </a:txBody>
                  <a:tcPr/>
                </a:tc>
                <a:tc>
                  <a:txBody>
                    <a:bodyPr/>
                    <a:lstStyle/>
                    <a:p>
                      <a:r>
                        <a:rPr lang="en-IN" dirty="0"/>
                        <a:t>Witness should have a correct knowledge about the culprit</a:t>
                      </a:r>
                    </a:p>
                  </a:txBody>
                  <a:tcPr/>
                </a:tc>
                <a:tc>
                  <a:txBody>
                    <a:bodyPr/>
                    <a:lstStyle/>
                    <a:p>
                      <a:r>
                        <a:rPr lang="en-IN" dirty="0"/>
                        <a:t>3D morphable model to change facial highlights and naturally create new pictures</a:t>
                      </a:r>
                    </a:p>
                  </a:txBody>
                  <a:tcPr/>
                </a:tc>
                <a:tc>
                  <a:txBody>
                    <a:bodyPr/>
                    <a:lstStyle/>
                    <a:p>
                      <a:r>
                        <a:rPr lang="en-IN" dirty="0"/>
                        <a:t>Need access to police reports</a:t>
                      </a:r>
                    </a:p>
                    <a:p>
                      <a:endParaRPr lang="en-IN" dirty="0"/>
                    </a:p>
                  </a:txBody>
                  <a:tcPr/>
                </a:tc>
                <a:extLst>
                  <a:ext uri="{0D108BD9-81ED-4DB2-BD59-A6C34878D82A}">
                    <a16:rowId xmlns:a16="http://schemas.microsoft.com/office/drawing/2014/main" val="3450724604"/>
                  </a:ext>
                </a:extLst>
              </a:tr>
              <a:tr h="1860097">
                <a:tc>
                  <a:txBody>
                    <a:bodyPr/>
                    <a:lstStyle/>
                    <a:p>
                      <a:r>
                        <a:rPr lang="en-IN" dirty="0"/>
                        <a:t>Design implementation of a simple web search engine</a:t>
                      </a:r>
                    </a:p>
                  </a:txBody>
                  <a:tcPr/>
                </a:tc>
                <a:tc>
                  <a:txBody>
                    <a:bodyPr/>
                    <a:lstStyle/>
                    <a:p>
                      <a:r>
                        <a:rPr lang="en-IN" dirty="0"/>
                        <a:t>Irrelevant pages displayed on searching with a keyword</a:t>
                      </a:r>
                    </a:p>
                  </a:txBody>
                  <a:tcPr/>
                </a:tc>
                <a:tc>
                  <a:txBody>
                    <a:bodyPr/>
                    <a:lstStyle/>
                    <a:p>
                      <a:r>
                        <a:rPr lang="en-IN" dirty="0"/>
                        <a:t>Provide scores function to sort relevant pages to sort relevant pages to users</a:t>
                      </a:r>
                    </a:p>
                  </a:txBody>
                  <a:tcPr/>
                </a:tc>
                <a:tc>
                  <a:txBody>
                    <a:bodyPr/>
                    <a:lstStyle/>
                    <a:p>
                      <a:r>
                        <a:rPr lang="en-IN" dirty="0"/>
                        <a:t>Identification of proper keywords to search</a:t>
                      </a:r>
                    </a:p>
                  </a:txBody>
                  <a:tcPr/>
                </a:tc>
                <a:extLst>
                  <a:ext uri="{0D108BD9-81ED-4DB2-BD59-A6C34878D82A}">
                    <a16:rowId xmlns:a16="http://schemas.microsoft.com/office/drawing/2014/main" val="973327573"/>
                  </a:ext>
                </a:extLst>
              </a:tr>
            </a:tbl>
          </a:graphicData>
        </a:graphic>
      </p:graphicFrame>
    </p:spTree>
    <p:extLst>
      <p:ext uri="{BB962C8B-B14F-4D97-AF65-F5344CB8AC3E}">
        <p14:creationId xmlns:p14="http://schemas.microsoft.com/office/powerpoint/2010/main" val="163821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0" y="980263"/>
            <a:ext cx="9004852" cy="768096"/>
          </a:xfrm>
        </p:spPr>
        <p:txBody>
          <a:bodyPr/>
          <a:lstStyle/>
          <a:p>
            <a:r>
              <a:rPr lang="en-US" sz="4000" b="1" dirty="0">
                <a:solidFill>
                  <a:schemeClr val="accent6"/>
                </a:solidFill>
                <a:latin typeface="Arial Black" panose="020B0604020202020204" pitchFamily="34" charset="0"/>
                <a:cs typeface="Arial Black" panose="020B0604020202020204" pitchFamily="34" charset="0"/>
              </a:rPr>
              <a:t>PROBLEM IDENTIFICATION</a:t>
            </a:r>
          </a:p>
        </p:txBody>
      </p:sp>
      <p:graphicFrame>
        <p:nvGraphicFramePr>
          <p:cNvPr id="7" name="Table 7">
            <a:extLst>
              <a:ext uri="{FF2B5EF4-FFF2-40B4-BE49-F238E27FC236}">
                <a16:creationId xmlns:a16="http://schemas.microsoft.com/office/drawing/2014/main" id="{A08425E4-9095-FD03-A042-07D05271B308}"/>
              </a:ext>
            </a:extLst>
          </p:cNvPr>
          <p:cNvGraphicFramePr>
            <a:graphicFrameLocks noGrp="1"/>
          </p:cNvGraphicFramePr>
          <p:nvPr>
            <p:extLst>
              <p:ext uri="{D42A27DB-BD31-4B8C-83A1-F6EECF244321}">
                <p14:modId xmlns:p14="http://schemas.microsoft.com/office/powerpoint/2010/main" val="2026075313"/>
              </p:ext>
            </p:extLst>
          </p:nvPr>
        </p:nvGraphicFramePr>
        <p:xfrm>
          <a:off x="1404731" y="2362938"/>
          <a:ext cx="8468139" cy="3840601"/>
        </p:xfrm>
        <a:graphic>
          <a:graphicData uri="http://schemas.openxmlformats.org/drawingml/2006/table">
            <a:tbl>
              <a:tblPr firstRow="1" bandRow="1">
                <a:tableStyleId>{284E427A-3D55-4303-BF80-6455036E1DE7}</a:tableStyleId>
              </a:tblPr>
              <a:tblGrid>
                <a:gridCol w="1210391">
                  <a:extLst>
                    <a:ext uri="{9D8B030D-6E8A-4147-A177-3AD203B41FA5}">
                      <a16:colId xmlns:a16="http://schemas.microsoft.com/office/drawing/2014/main" val="1407785408"/>
                    </a:ext>
                  </a:extLst>
                </a:gridCol>
                <a:gridCol w="3520722">
                  <a:extLst>
                    <a:ext uri="{9D8B030D-6E8A-4147-A177-3AD203B41FA5}">
                      <a16:colId xmlns:a16="http://schemas.microsoft.com/office/drawing/2014/main" val="3851915060"/>
                    </a:ext>
                  </a:extLst>
                </a:gridCol>
                <a:gridCol w="3737026">
                  <a:extLst>
                    <a:ext uri="{9D8B030D-6E8A-4147-A177-3AD203B41FA5}">
                      <a16:colId xmlns:a16="http://schemas.microsoft.com/office/drawing/2014/main" val="2204825352"/>
                    </a:ext>
                  </a:extLst>
                </a:gridCol>
              </a:tblGrid>
              <a:tr h="751325">
                <a:tc>
                  <a:txBody>
                    <a:bodyPr/>
                    <a:lstStyle/>
                    <a:p>
                      <a:pPr algn="ctr">
                        <a:lnSpc>
                          <a:spcPct val="200000"/>
                        </a:lnSpc>
                      </a:pPr>
                      <a:r>
                        <a:rPr lang="en-US" dirty="0"/>
                        <a:t>No</a:t>
                      </a:r>
                    </a:p>
                  </a:txBody>
                  <a:tcPr/>
                </a:tc>
                <a:tc>
                  <a:txBody>
                    <a:bodyPr/>
                    <a:lstStyle/>
                    <a:p>
                      <a:pPr algn="ctr">
                        <a:lnSpc>
                          <a:spcPct val="200000"/>
                        </a:lnSpc>
                      </a:pPr>
                      <a:r>
                        <a:rPr lang="en-US" dirty="0"/>
                        <a:t>PROBLEM</a:t>
                      </a:r>
                    </a:p>
                  </a:txBody>
                  <a:tcPr/>
                </a:tc>
                <a:tc>
                  <a:txBody>
                    <a:bodyPr/>
                    <a:lstStyle/>
                    <a:p>
                      <a:pPr algn="ctr">
                        <a:lnSpc>
                          <a:spcPct val="200000"/>
                        </a:lnSpc>
                      </a:pPr>
                      <a:r>
                        <a:rPr lang="en-US" dirty="0"/>
                        <a:t>SOLUTION</a:t>
                      </a:r>
                    </a:p>
                  </a:txBody>
                  <a:tcPr/>
                </a:tc>
                <a:extLst>
                  <a:ext uri="{0D108BD9-81ED-4DB2-BD59-A6C34878D82A}">
                    <a16:rowId xmlns:a16="http://schemas.microsoft.com/office/drawing/2014/main" val="2802529856"/>
                  </a:ext>
                </a:extLst>
              </a:tr>
              <a:tr h="755374">
                <a:tc>
                  <a:txBody>
                    <a:bodyPr/>
                    <a:lstStyle/>
                    <a:p>
                      <a:pPr algn="ctr">
                        <a:lnSpc>
                          <a:spcPct val="200000"/>
                        </a:lnSpc>
                      </a:pPr>
                      <a:r>
                        <a:rPr lang="en-US" dirty="0"/>
                        <a:t>1</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t>Human expert requirement in face sketching</a:t>
                      </a:r>
                      <a:endParaRPr lang="en-US" dirty="0">
                        <a:latin typeface="Anaheim" panose="020B0604020202020204" charset="0"/>
                      </a:endParaRPr>
                    </a:p>
                  </a:txBody>
                  <a:tcPr/>
                </a:tc>
                <a:tc>
                  <a:txBody>
                    <a:bodyPr/>
                    <a:lstStyle/>
                    <a:p>
                      <a:pPr algn="ctr">
                        <a:lnSpc>
                          <a:spcPct val="200000"/>
                        </a:lnSpc>
                      </a:pPr>
                      <a:r>
                        <a:rPr lang="en-US" dirty="0"/>
                        <a:t>Automatic face sketching and prediction using ml</a:t>
                      </a:r>
                    </a:p>
                  </a:txBody>
                  <a:tcPr/>
                </a:tc>
                <a:extLst>
                  <a:ext uri="{0D108BD9-81ED-4DB2-BD59-A6C34878D82A}">
                    <a16:rowId xmlns:a16="http://schemas.microsoft.com/office/drawing/2014/main" val="3672028652"/>
                  </a:ext>
                </a:extLst>
              </a:tr>
              <a:tr h="742122">
                <a:tc>
                  <a:txBody>
                    <a:bodyPr/>
                    <a:lstStyle/>
                    <a:p>
                      <a:pPr algn="ctr">
                        <a:lnSpc>
                          <a:spcPct val="200000"/>
                        </a:lnSpc>
                      </a:pPr>
                      <a:r>
                        <a:rPr lang="en-US" dirty="0"/>
                        <a:t>2</a:t>
                      </a:r>
                    </a:p>
                  </a:txBody>
                  <a:tcPr/>
                </a:tc>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US" dirty="0"/>
                        <a:t>Handwritten FIR’s and storage</a:t>
                      </a:r>
                      <a:endParaRPr lang="en-US" dirty="0">
                        <a:latin typeface="Anaheim" panose="020B0604020202020204" charset="0"/>
                      </a:endParaRPr>
                    </a:p>
                  </a:txBody>
                  <a:tcPr/>
                </a:tc>
                <a:tc>
                  <a:txBody>
                    <a:bodyPr/>
                    <a:lstStyle/>
                    <a:p>
                      <a:pPr algn="ctr">
                        <a:lnSpc>
                          <a:spcPct val="200000"/>
                        </a:lnSpc>
                      </a:pPr>
                      <a:r>
                        <a:rPr lang="en-US" dirty="0"/>
                        <a:t>Optimized search and classification of cases</a:t>
                      </a:r>
                    </a:p>
                  </a:txBody>
                  <a:tcPr/>
                </a:tc>
                <a:extLst>
                  <a:ext uri="{0D108BD9-81ED-4DB2-BD59-A6C34878D82A}">
                    <a16:rowId xmlns:a16="http://schemas.microsoft.com/office/drawing/2014/main" val="2664703154"/>
                  </a:ext>
                </a:extLst>
              </a:tr>
              <a:tr h="702365">
                <a:tc>
                  <a:txBody>
                    <a:bodyPr/>
                    <a:lstStyle/>
                    <a:p>
                      <a:pPr algn="ctr">
                        <a:lnSpc>
                          <a:spcPct val="200000"/>
                        </a:lnSpc>
                      </a:pPr>
                      <a:r>
                        <a:rPr lang="en-US" dirty="0"/>
                        <a:t>3</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dirty="0">
                          <a:latin typeface="Anaheim" panose="020B0604020202020204" charset="0"/>
                        </a:rPr>
                        <a:t>Searching manually though large number of files</a:t>
                      </a:r>
                    </a:p>
                  </a:txBody>
                  <a:tcPr/>
                </a:tc>
                <a:tc>
                  <a:txBody>
                    <a:bodyPr/>
                    <a:lstStyle/>
                    <a:p>
                      <a:pPr algn="ctr">
                        <a:lnSpc>
                          <a:spcPct val="200000"/>
                        </a:lnSpc>
                      </a:pPr>
                      <a:r>
                        <a:rPr lang="en-US" dirty="0"/>
                        <a:t>Searching using keywords</a:t>
                      </a:r>
                    </a:p>
                  </a:txBody>
                  <a:tcPr/>
                </a:tc>
                <a:extLst>
                  <a:ext uri="{0D108BD9-81ED-4DB2-BD59-A6C34878D82A}">
                    <a16:rowId xmlns:a16="http://schemas.microsoft.com/office/drawing/2014/main" val="2503726823"/>
                  </a:ext>
                </a:extLst>
              </a:tr>
            </a:tbl>
          </a:graphicData>
        </a:graphic>
      </p:graphicFrame>
    </p:spTree>
    <p:extLst>
      <p:ext uri="{BB962C8B-B14F-4D97-AF65-F5344CB8AC3E}">
        <p14:creationId xmlns:p14="http://schemas.microsoft.com/office/powerpoint/2010/main" val="295292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98C6-7EB9-032C-6902-288B17054702}"/>
              </a:ext>
            </a:extLst>
          </p:cNvPr>
          <p:cNvSpPr>
            <a:spLocks noGrp="1"/>
          </p:cNvSpPr>
          <p:nvPr>
            <p:ph type="title"/>
          </p:nvPr>
        </p:nvSpPr>
        <p:spPr/>
        <p:txBody>
          <a:bodyPr/>
          <a:lstStyle/>
          <a:p>
            <a:r>
              <a:rPr lang="en-IN" sz="2500" dirty="0"/>
              <a:t>Module 1: pre-processing and login </a:t>
            </a:r>
          </a:p>
        </p:txBody>
      </p:sp>
      <p:sp>
        <p:nvSpPr>
          <p:cNvPr id="3" name="Content Placeholder 2">
            <a:extLst>
              <a:ext uri="{FF2B5EF4-FFF2-40B4-BE49-F238E27FC236}">
                <a16:creationId xmlns:a16="http://schemas.microsoft.com/office/drawing/2014/main" id="{04398BD3-30D4-511B-E12C-BA624C118414}"/>
              </a:ext>
            </a:extLst>
          </p:cNvPr>
          <p:cNvSpPr>
            <a:spLocks noGrp="1"/>
          </p:cNvSpPr>
          <p:nvPr>
            <p:ph sz="half" idx="1"/>
          </p:nvPr>
        </p:nvSpPr>
        <p:spPr/>
        <p:txBody>
          <a:bodyPr/>
          <a:lstStyle/>
          <a:p>
            <a:r>
              <a:rPr lang="en-IN" dirty="0"/>
              <a:t>Create keywords from sentences with stemming , tokenization, removal of stopwords etc.</a:t>
            </a:r>
          </a:p>
          <a:p>
            <a:r>
              <a:rPr lang="en-IN" dirty="0"/>
              <a:t>Creation of datasets using these keywords</a:t>
            </a:r>
          </a:p>
          <a:p>
            <a:r>
              <a:rPr lang="en-IN" dirty="0"/>
              <a:t>Set up login for accessing the face sketching to avoid </a:t>
            </a:r>
            <a:r>
              <a:rPr lang="en-IN" dirty="0" err="1"/>
              <a:t>intusion</a:t>
            </a:r>
            <a:endParaRPr lang="en-IN" dirty="0"/>
          </a:p>
          <a:p>
            <a:r>
              <a:rPr lang="en-IN" dirty="0"/>
              <a:t>Check if there is an existing sketch or not</a:t>
            </a:r>
          </a:p>
          <a:p>
            <a:endParaRPr lang="en-IN" dirty="0"/>
          </a:p>
        </p:txBody>
      </p:sp>
      <p:sp>
        <p:nvSpPr>
          <p:cNvPr id="4" name="Footer Placeholder 3">
            <a:extLst>
              <a:ext uri="{FF2B5EF4-FFF2-40B4-BE49-F238E27FC236}">
                <a16:creationId xmlns:a16="http://schemas.microsoft.com/office/drawing/2014/main" id="{C5A83E9D-22F3-38A1-FA7E-3D140EAB6EE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022A8F4-C600-BB9F-668D-B4C7047FD6E7}"/>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63483752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{72EF5365-4C75-4128-9885-931B4BB21097}tf78438558_win32</Template>
  <TotalTime>1206</TotalTime>
  <Words>1502</Words>
  <Application>Microsoft Office PowerPoint</Application>
  <PresentationFormat>Widescreen</PresentationFormat>
  <Paragraphs>227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Anaheim</vt:lpstr>
      <vt:lpstr>-apple-system</vt:lpstr>
      <vt:lpstr>Arial</vt:lpstr>
      <vt:lpstr>Arial Black</vt:lpstr>
      <vt:lpstr>Courier New</vt:lpstr>
      <vt:lpstr>Sabon Next LT</vt:lpstr>
      <vt:lpstr>Times New Roman</vt:lpstr>
      <vt:lpstr>Office Theme</vt:lpstr>
      <vt:lpstr>PROJECT CRUX </vt:lpstr>
      <vt:lpstr>CONTENTS</vt:lpstr>
      <vt:lpstr>Introduction</vt:lpstr>
      <vt:lpstr>Introduction</vt:lpstr>
      <vt:lpstr>Literature survey</vt:lpstr>
      <vt:lpstr>Literature survey</vt:lpstr>
      <vt:lpstr>Literature survey</vt:lpstr>
      <vt:lpstr>PROBLEM IDENTIFICATION</vt:lpstr>
      <vt:lpstr>Module 1: pre-processing and login </vt:lpstr>
      <vt:lpstr>Module 2: processing and database access</vt:lpstr>
      <vt:lpstr>Module 3:After processing</vt:lpstr>
      <vt:lpstr>Completion of phase 1</vt:lpstr>
      <vt:lpstr>Expected work in phase 2</vt:lpstr>
      <vt:lpstr>PROPOSED SYSTEM</vt:lpstr>
      <vt:lpstr>PowerPoint Presentation</vt:lpstr>
      <vt:lpstr>PowerPoint Presentation</vt:lpstr>
      <vt:lpstr>PowerPoint Presentation</vt:lpstr>
      <vt:lpstr>PowerPoint Presentation</vt:lpstr>
      <vt:lpstr>PowerPoint Presentation</vt:lpstr>
      <vt:lpstr>PowerPoint Presentation</vt:lpstr>
      <vt:lpstr>SYSTEM SPECIFICATIONS</vt:lpstr>
      <vt:lpstr>CONCLUSION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CRUX </dc:title>
  <dc:subject/>
  <dc:creator>Shaun</dc:creator>
  <cp:lastModifiedBy>Sreerag Menon</cp:lastModifiedBy>
  <cp:revision>4</cp:revision>
  <dcterms:created xsi:type="dcterms:W3CDTF">2022-12-12T12:26:38Z</dcterms:created>
  <dcterms:modified xsi:type="dcterms:W3CDTF">2022-12-13T10:03:04Z</dcterms:modified>
</cp:coreProperties>
</file>