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98A8FE7-3E51-4C90-8366-FEDA2606CFB8}" type="datetimeFigureOut">
              <a:rPr lang="en-US" smtClean="0"/>
              <a:t>11/16/2024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130831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229537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2458484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E614AE-6162-4FB6-A76A-B1C21032602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249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42985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8A8FE7-3E51-4C90-8366-FEDA2606CFB8}"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1666436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8A8FE7-3E51-4C90-8366-FEDA2606CFB8}"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428234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A8FE7-3E51-4C90-8366-FEDA2606CFB8}"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491472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98A8FE7-3E51-4C90-8366-FEDA2606CFB8}" type="datetimeFigureOut">
              <a:rPr lang="en-US" smtClean="0"/>
              <a:t>11/16/2024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269586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A8FE7-3E51-4C90-8366-FEDA2606CFB8}"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176349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8A8FE7-3E51-4C90-8366-FEDA2606CFB8}" type="datetimeFigureOut">
              <a:rPr lang="en-US" smtClean="0"/>
              <a:t>11/16/2024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167039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1925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A8FE7-3E51-4C90-8366-FEDA2606CFB8}"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397118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A8FE7-3E51-4C90-8366-FEDA2606CFB8}"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211415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A8FE7-3E51-4C90-8366-FEDA2606CFB8}"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345034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419003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A8FE7-3E51-4C90-8366-FEDA2606CFB8}"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614AE-6162-4FB6-A76A-B1C210326021}" type="slidenum">
              <a:rPr lang="en-US" smtClean="0"/>
              <a:t>‹#›</a:t>
            </a:fld>
            <a:endParaRPr lang="en-US"/>
          </a:p>
        </p:txBody>
      </p:sp>
    </p:spTree>
    <p:extLst>
      <p:ext uri="{BB962C8B-B14F-4D97-AF65-F5344CB8AC3E}">
        <p14:creationId xmlns:p14="http://schemas.microsoft.com/office/powerpoint/2010/main" val="386538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8A8FE7-3E51-4C90-8366-FEDA2606CFB8}" type="datetimeFigureOut">
              <a:rPr lang="en-US" smtClean="0"/>
              <a:t>11/16/2024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E614AE-6162-4FB6-A76A-B1C210326021}" type="slidenum">
              <a:rPr lang="en-US" smtClean="0"/>
              <a:t>‹#›</a:t>
            </a:fld>
            <a:endParaRPr lang="en-US"/>
          </a:p>
        </p:txBody>
      </p:sp>
    </p:spTree>
    <p:extLst>
      <p:ext uri="{BB962C8B-B14F-4D97-AF65-F5344CB8AC3E}">
        <p14:creationId xmlns:p14="http://schemas.microsoft.com/office/powerpoint/2010/main" val="28690950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6444-BCEA-B72A-5B55-C0C7517ACFE7}"/>
              </a:ext>
            </a:extLst>
          </p:cNvPr>
          <p:cNvSpPr>
            <a:spLocks noGrp="1"/>
          </p:cNvSpPr>
          <p:nvPr>
            <p:ph type="ctrTitle"/>
          </p:nvPr>
        </p:nvSpPr>
        <p:spPr/>
        <p:txBody>
          <a:bodyPr/>
          <a:lstStyle/>
          <a:p>
            <a:r>
              <a:rPr lang="en-US" dirty="0">
                <a:solidFill>
                  <a:srgbClr val="00B0F0"/>
                </a:solidFill>
              </a:rPr>
              <a:t>The Multi-Purpose </a:t>
            </a:r>
            <a:r>
              <a:rPr lang="en-US" dirty="0" err="1">
                <a:solidFill>
                  <a:srgbClr val="00B0F0"/>
                </a:solidFill>
              </a:rPr>
              <a:t>Climatator</a:t>
            </a:r>
            <a:r>
              <a:rPr lang="en-US" dirty="0">
                <a:solidFill>
                  <a:srgbClr val="00B0F0"/>
                </a:solidFill>
              </a:rPr>
              <a:t> (MPC)</a:t>
            </a:r>
          </a:p>
        </p:txBody>
      </p:sp>
    </p:spTree>
    <p:extLst>
      <p:ext uri="{BB962C8B-B14F-4D97-AF65-F5344CB8AC3E}">
        <p14:creationId xmlns:p14="http://schemas.microsoft.com/office/powerpoint/2010/main" val="182713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3A26-C74F-3290-123A-CDE13552CF75}"/>
              </a:ext>
            </a:extLst>
          </p:cNvPr>
          <p:cNvSpPr>
            <a:spLocks noGrp="1"/>
          </p:cNvSpPr>
          <p:nvPr>
            <p:ph type="title"/>
          </p:nvPr>
        </p:nvSpPr>
        <p:spPr/>
        <p:txBody>
          <a:bodyPr/>
          <a:lstStyle/>
          <a:p>
            <a:r>
              <a:rPr lang="en-US" dirty="0"/>
              <a:t>Thank You</a:t>
            </a:r>
          </a:p>
        </p:txBody>
      </p:sp>
      <p:pic>
        <p:nvPicPr>
          <p:cNvPr id="4" name="Content Placeholder 3">
            <a:extLst>
              <a:ext uri="{FF2B5EF4-FFF2-40B4-BE49-F238E27FC236}">
                <a16:creationId xmlns:a16="http://schemas.microsoft.com/office/drawing/2014/main" id="{723EE5AD-E5BE-6153-7D15-535A4CD2B393}"/>
              </a:ext>
            </a:extLst>
          </p:cNvPr>
          <p:cNvPicPr>
            <a:picLocks noGrp="1" noChangeAspect="1"/>
          </p:cNvPicPr>
          <p:nvPr>
            <p:ph idx="1"/>
          </p:nvPr>
        </p:nvPicPr>
        <p:blipFill>
          <a:blip r:embed="rId2"/>
          <a:stretch>
            <a:fillRect/>
          </a:stretch>
        </p:blipFill>
        <p:spPr>
          <a:xfrm>
            <a:off x="1902930" y="1690688"/>
            <a:ext cx="8657740" cy="4552295"/>
          </a:xfrm>
          <a:prstGeom prst="rect">
            <a:avLst/>
          </a:prstGeom>
        </p:spPr>
      </p:pic>
    </p:spTree>
    <p:extLst>
      <p:ext uri="{BB962C8B-B14F-4D97-AF65-F5344CB8AC3E}">
        <p14:creationId xmlns:p14="http://schemas.microsoft.com/office/powerpoint/2010/main" val="403996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DAE2-843A-7BF2-05EA-590EC62DF6D1}"/>
              </a:ext>
            </a:extLst>
          </p:cNvPr>
          <p:cNvSpPr>
            <a:spLocks noGrp="1"/>
          </p:cNvSpPr>
          <p:nvPr>
            <p:ph type="title"/>
          </p:nvPr>
        </p:nvSpPr>
        <p:spPr>
          <a:xfrm>
            <a:off x="838200" y="365125"/>
            <a:ext cx="10515600" cy="1013101"/>
          </a:xfrm>
        </p:spPr>
        <p:txBody>
          <a:bodyPr/>
          <a:lstStyle/>
          <a:p>
            <a:pPr algn="ctr"/>
            <a:r>
              <a:rPr lang="en-US" dirty="0">
                <a:solidFill>
                  <a:srgbClr val="00B0F0"/>
                </a:solidFill>
              </a:rPr>
              <a:t>Climate Change:</a:t>
            </a:r>
          </a:p>
        </p:txBody>
      </p:sp>
      <p:sp>
        <p:nvSpPr>
          <p:cNvPr id="3" name="Content Placeholder 2">
            <a:extLst>
              <a:ext uri="{FF2B5EF4-FFF2-40B4-BE49-F238E27FC236}">
                <a16:creationId xmlns:a16="http://schemas.microsoft.com/office/drawing/2014/main" id="{D93AA824-F417-A250-6EA2-3D942319841F}"/>
              </a:ext>
            </a:extLst>
          </p:cNvPr>
          <p:cNvSpPr>
            <a:spLocks noGrp="1"/>
          </p:cNvSpPr>
          <p:nvPr>
            <p:ph idx="1"/>
          </p:nvPr>
        </p:nvSpPr>
        <p:spPr>
          <a:xfrm>
            <a:off x="838200" y="1219201"/>
            <a:ext cx="10515600" cy="4802038"/>
          </a:xfrm>
        </p:spPr>
        <p:txBody>
          <a:bodyPr>
            <a:noAutofit/>
          </a:bodyPr>
          <a:lstStyle/>
          <a:p>
            <a:r>
              <a:rPr lang="en-US" sz="3000" dirty="0"/>
              <a:t>In todays world, the climate of a particular place helps us understand how well we can utilize the entire area with maximum efficiency.</a:t>
            </a:r>
          </a:p>
          <a:p>
            <a:r>
              <a:rPr lang="en-US" sz="3000" dirty="0"/>
              <a:t>But some places tend to not have good enough climate to satisfy our needs.</a:t>
            </a:r>
          </a:p>
          <a:p>
            <a:r>
              <a:rPr lang="en-US" sz="3000" dirty="0"/>
              <a:t>Therefore the need of a machine or robot which can detect how will a particular place is in terms of certain factors like Temperature and Humidity, Soil moisture, Land tilt, Sunlight, atmospheric pressure, </a:t>
            </a:r>
            <a:r>
              <a:rPr lang="en-US" sz="3000" dirty="0" err="1"/>
              <a:t>etc</a:t>
            </a:r>
            <a:r>
              <a:rPr lang="en-US" sz="3000" dirty="0"/>
              <a:t> is required.</a:t>
            </a:r>
          </a:p>
          <a:p>
            <a:r>
              <a:rPr lang="en-US" sz="3000" dirty="0"/>
              <a:t>This is where the purpose of the Multi-Purpose </a:t>
            </a:r>
            <a:r>
              <a:rPr lang="en-US" sz="3000" dirty="0" err="1"/>
              <a:t>Climatator</a:t>
            </a:r>
            <a:r>
              <a:rPr lang="en-US" sz="3000" dirty="0"/>
              <a:t> comes into play.</a:t>
            </a:r>
          </a:p>
        </p:txBody>
      </p:sp>
    </p:spTree>
    <p:extLst>
      <p:ext uri="{BB962C8B-B14F-4D97-AF65-F5344CB8AC3E}">
        <p14:creationId xmlns:p14="http://schemas.microsoft.com/office/powerpoint/2010/main" val="324196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1714-3553-CCAE-959E-A5B108B7FBE5}"/>
              </a:ext>
            </a:extLst>
          </p:cNvPr>
          <p:cNvSpPr>
            <a:spLocks noGrp="1"/>
          </p:cNvSpPr>
          <p:nvPr>
            <p:ph type="title"/>
          </p:nvPr>
        </p:nvSpPr>
        <p:spPr>
          <a:xfrm>
            <a:off x="1636144" y="772999"/>
            <a:ext cx="8610600" cy="1293028"/>
          </a:xfrm>
        </p:spPr>
        <p:txBody>
          <a:bodyPr/>
          <a:lstStyle/>
          <a:p>
            <a:pPr algn="ctr"/>
            <a:r>
              <a:rPr lang="en-US" dirty="0">
                <a:solidFill>
                  <a:srgbClr val="00B0F0"/>
                </a:solidFill>
              </a:rPr>
              <a:t>Multi-Purpose </a:t>
            </a:r>
            <a:r>
              <a:rPr lang="en-US" dirty="0" err="1">
                <a:solidFill>
                  <a:srgbClr val="00B0F0"/>
                </a:solidFill>
              </a:rPr>
              <a:t>Climatator</a:t>
            </a:r>
            <a:r>
              <a:rPr lang="en-US" dirty="0">
                <a:solidFill>
                  <a:srgbClr val="00B0F0"/>
                </a:solidFill>
              </a:rPr>
              <a:t> (MPC)</a:t>
            </a:r>
          </a:p>
        </p:txBody>
      </p:sp>
      <p:sp>
        <p:nvSpPr>
          <p:cNvPr id="3" name="Content Placeholder 2">
            <a:extLst>
              <a:ext uri="{FF2B5EF4-FFF2-40B4-BE49-F238E27FC236}">
                <a16:creationId xmlns:a16="http://schemas.microsoft.com/office/drawing/2014/main" id="{B754F368-48B3-87D0-CA9C-C557E95C8235}"/>
              </a:ext>
            </a:extLst>
          </p:cNvPr>
          <p:cNvSpPr>
            <a:spLocks noGrp="1"/>
          </p:cNvSpPr>
          <p:nvPr>
            <p:ph idx="1"/>
          </p:nvPr>
        </p:nvSpPr>
        <p:spPr/>
        <p:txBody>
          <a:bodyPr/>
          <a:lstStyle/>
          <a:p>
            <a:r>
              <a:rPr lang="en-US" dirty="0"/>
              <a:t>This robots main purpose is to help you understand the environment you are in by using several types of factors.</a:t>
            </a:r>
          </a:p>
          <a:p>
            <a:r>
              <a:rPr lang="en-US" dirty="0"/>
              <a:t>The robot is equipped with many forms of sensors which allows the robots precision about the environment to be very precise.</a:t>
            </a:r>
          </a:p>
          <a:p>
            <a:r>
              <a:rPr lang="en-US" dirty="0"/>
              <a:t>As of right now the main factors the robot utilizes to understand the environment are </a:t>
            </a:r>
            <a:r>
              <a:rPr lang="en-US" sz="2800" dirty="0"/>
              <a:t>Temperature and Humidity, Soil moisture, Land tilt, Sunlight, and last but not the least atmospheric pressure.</a:t>
            </a:r>
          </a:p>
          <a:p>
            <a:r>
              <a:rPr lang="en-US" dirty="0"/>
              <a:t>Now we will understand deeply about how each factor is getting measured.</a:t>
            </a:r>
          </a:p>
        </p:txBody>
      </p:sp>
    </p:spTree>
    <p:extLst>
      <p:ext uri="{BB962C8B-B14F-4D97-AF65-F5344CB8AC3E}">
        <p14:creationId xmlns:p14="http://schemas.microsoft.com/office/powerpoint/2010/main" val="222028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5EE1-319A-0C43-C6B4-008B4E83F677}"/>
              </a:ext>
            </a:extLst>
          </p:cNvPr>
          <p:cNvSpPr>
            <a:spLocks noGrp="1"/>
          </p:cNvSpPr>
          <p:nvPr>
            <p:ph type="title"/>
          </p:nvPr>
        </p:nvSpPr>
        <p:spPr>
          <a:xfrm>
            <a:off x="1506027" y="532597"/>
            <a:ext cx="8610600" cy="1293028"/>
          </a:xfrm>
        </p:spPr>
        <p:txBody>
          <a:bodyPr/>
          <a:lstStyle/>
          <a:p>
            <a:pPr algn="ctr"/>
            <a:r>
              <a:rPr lang="en-US" dirty="0">
                <a:solidFill>
                  <a:srgbClr val="00B0F0"/>
                </a:solidFill>
              </a:rPr>
              <a:t>Temperature and Humidity</a:t>
            </a:r>
          </a:p>
        </p:txBody>
      </p:sp>
      <p:sp>
        <p:nvSpPr>
          <p:cNvPr id="3" name="Content Placeholder 2">
            <a:extLst>
              <a:ext uri="{FF2B5EF4-FFF2-40B4-BE49-F238E27FC236}">
                <a16:creationId xmlns:a16="http://schemas.microsoft.com/office/drawing/2014/main" id="{6A980D3A-03FC-D000-391D-EBA2D4F84844}"/>
              </a:ext>
            </a:extLst>
          </p:cNvPr>
          <p:cNvSpPr>
            <a:spLocks noGrp="1"/>
          </p:cNvSpPr>
          <p:nvPr>
            <p:ph idx="1"/>
          </p:nvPr>
        </p:nvSpPr>
        <p:spPr>
          <a:xfrm>
            <a:off x="838200" y="1825625"/>
            <a:ext cx="10515600" cy="2534340"/>
          </a:xfrm>
        </p:spPr>
        <p:txBody>
          <a:bodyPr/>
          <a:lstStyle/>
          <a:p>
            <a:r>
              <a:rPr lang="en-US" dirty="0"/>
              <a:t>To measure temperature and humidity, the robot is equipped with a temperature and humidity sensor allowing it to get precise information on it.</a:t>
            </a:r>
          </a:p>
          <a:p>
            <a:r>
              <a:rPr lang="en-US" dirty="0"/>
              <a:t>The pins on the sensor include Power, </a:t>
            </a:r>
            <a:r>
              <a:rPr lang="en-US" dirty="0" err="1"/>
              <a:t>Vout</a:t>
            </a:r>
            <a:r>
              <a:rPr lang="en-US" dirty="0"/>
              <a:t> and Ground. The </a:t>
            </a:r>
            <a:r>
              <a:rPr lang="en-US" dirty="0" err="1"/>
              <a:t>Vout</a:t>
            </a:r>
            <a:r>
              <a:rPr lang="en-US" dirty="0"/>
              <a:t> pin is from where the information of the temperature and humidity goes into the Arduino board.</a:t>
            </a:r>
          </a:p>
        </p:txBody>
      </p:sp>
      <p:pic>
        <p:nvPicPr>
          <p:cNvPr id="4" name="Picture 3">
            <a:extLst>
              <a:ext uri="{FF2B5EF4-FFF2-40B4-BE49-F238E27FC236}">
                <a16:creationId xmlns:a16="http://schemas.microsoft.com/office/drawing/2014/main" id="{47666267-F634-F2DE-7D47-519D0D50035B}"/>
              </a:ext>
            </a:extLst>
          </p:cNvPr>
          <p:cNvPicPr>
            <a:picLocks noChangeAspect="1"/>
          </p:cNvPicPr>
          <p:nvPr/>
        </p:nvPicPr>
        <p:blipFill>
          <a:blip r:embed="rId2"/>
          <a:stretch>
            <a:fillRect/>
          </a:stretch>
        </p:blipFill>
        <p:spPr>
          <a:xfrm>
            <a:off x="4631116" y="4198849"/>
            <a:ext cx="2929767" cy="2194497"/>
          </a:xfrm>
          <a:prstGeom prst="rect">
            <a:avLst/>
          </a:prstGeom>
        </p:spPr>
      </p:pic>
    </p:spTree>
    <p:extLst>
      <p:ext uri="{BB962C8B-B14F-4D97-AF65-F5344CB8AC3E}">
        <p14:creationId xmlns:p14="http://schemas.microsoft.com/office/powerpoint/2010/main" val="165425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51E8-F993-45E1-481C-F23B60C9A360}"/>
              </a:ext>
            </a:extLst>
          </p:cNvPr>
          <p:cNvSpPr>
            <a:spLocks noGrp="1"/>
          </p:cNvSpPr>
          <p:nvPr>
            <p:ph type="title"/>
          </p:nvPr>
        </p:nvSpPr>
        <p:spPr>
          <a:xfrm>
            <a:off x="-710242" y="496152"/>
            <a:ext cx="8610600" cy="1293028"/>
          </a:xfrm>
        </p:spPr>
        <p:txBody>
          <a:bodyPr/>
          <a:lstStyle/>
          <a:p>
            <a:r>
              <a:rPr lang="en-US" dirty="0">
                <a:solidFill>
                  <a:srgbClr val="00B0F0"/>
                </a:solidFill>
              </a:rPr>
              <a:t>Soil Moisture</a:t>
            </a:r>
          </a:p>
        </p:txBody>
      </p:sp>
      <p:sp>
        <p:nvSpPr>
          <p:cNvPr id="3" name="Content Placeholder 2">
            <a:extLst>
              <a:ext uri="{FF2B5EF4-FFF2-40B4-BE49-F238E27FC236}">
                <a16:creationId xmlns:a16="http://schemas.microsoft.com/office/drawing/2014/main" id="{EA4CA83F-F58D-FCB0-A507-975526C69CEF}"/>
              </a:ext>
            </a:extLst>
          </p:cNvPr>
          <p:cNvSpPr>
            <a:spLocks noGrp="1"/>
          </p:cNvSpPr>
          <p:nvPr>
            <p:ph idx="1"/>
          </p:nvPr>
        </p:nvSpPr>
        <p:spPr>
          <a:xfrm>
            <a:off x="838200" y="1825625"/>
            <a:ext cx="10515600" cy="2693366"/>
          </a:xfrm>
        </p:spPr>
        <p:txBody>
          <a:bodyPr/>
          <a:lstStyle/>
          <a:p>
            <a:r>
              <a:rPr lang="en-US" dirty="0"/>
              <a:t>The robot is built with a soil moisture sensor allowing it to get information on the moisture level of the soil around it.</a:t>
            </a:r>
          </a:p>
          <a:p>
            <a:r>
              <a:rPr lang="en-US" dirty="0"/>
              <a:t>This can be utilized to check whether plant growth is possible within the area.</a:t>
            </a:r>
          </a:p>
          <a:p>
            <a:r>
              <a:rPr lang="en-US" dirty="0"/>
              <a:t>The pins on the sensor include Power, Ground and Signal. The signal pin is from where the information goes into the Arduino board.</a:t>
            </a:r>
          </a:p>
        </p:txBody>
      </p:sp>
      <p:pic>
        <p:nvPicPr>
          <p:cNvPr id="2050" name="Picture 2" descr="Soil Moisture Sensor Hookup Guide - SparkFun Learn">
            <a:extLst>
              <a:ext uri="{FF2B5EF4-FFF2-40B4-BE49-F238E27FC236}">
                <a16:creationId xmlns:a16="http://schemas.microsoft.com/office/drawing/2014/main" id="{1313297D-45F0-6FB4-473F-31A185D93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472" y="4555436"/>
            <a:ext cx="1665632" cy="166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5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4066-D427-3C6A-D5B8-5FAD33BA1B00}"/>
              </a:ext>
            </a:extLst>
          </p:cNvPr>
          <p:cNvSpPr>
            <a:spLocks noGrp="1"/>
          </p:cNvSpPr>
          <p:nvPr>
            <p:ph type="title"/>
          </p:nvPr>
        </p:nvSpPr>
        <p:spPr>
          <a:xfrm>
            <a:off x="4770407" y="599661"/>
            <a:ext cx="2474343" cy="1293028"/>
          </a:xfrm>
        </p:spPr>
        <p:txBody>
          <a:bodyPr/>
          <a:lstStyle/>
          <a:p>
            <a:r>
              <a:rPr lang="en-US" dirty="0">
                <a:solidFill>
                  <a:srgbClr val="00B0F0"/>
                </a:solidFill>
              </a:rPr>
              <a:t>Land Tilt</a:t>
            </a:r>
          </a:p>
        </p:txBody>
      </p:sp>
      <p:sp>
        <p:nvSpPr>
          <p:cNvPr id="3" name="Content Placeholder 2">
            <a:extLst>
              <a:ext uri="{FF2B5EF4-FFF2-40B4-BE49-F238E27FC236}">
                <a16:creationId xmlns:a16="http://schemas.microsoft.com/office/drawing/2014/main" id="{8BE08E30-6CE7-2022-93F2-51C1F37C1055}"/>
              </a:ext>
            </a:extLst>
          </p:cNvPr>
          <p:cNvSpPr>
            <a:spLocks noGrp="1"/>
          </p:cNvSpPr>
          <p:nvPr>
            <p:ph idx="1"/>
          </p:nvPr>
        </p:nvSpPr>
        <p:spPr>
          <a:xfrm>
            <a:off x="838200" y="1825625"/>
            <a:ext cx="10515600" cy="1858479"/>
          </a:xfrm>
        </p:spPr>
        <p:txBody>
          <a:bodyPr/>
          <a:lstStyle/>
          <a:p>
            <a:r>
              <a:rPr lang="en-US" dirty="0"/>
              <a:t>Land tilt is measured with the help of a sensor called the  Tilt Sensor. This sensor allows the robot to know whether the land is tilted or perfectly horizontal.</a:t>
            </a:r>
          </a:p>
          <a:p>
            <a:r>
              <a:rPr lang="en-US" dirty="0"/>
              <a:t>The pins on the sensor include Terminal 1 and Terminal 2. </a:t>
            </a:r>
          </a:p>
        </p:txBody>
      </p:sp>
      <p:pic>
        <p:nvPicPr>
          <p:cNvPr id="4" name="Picture 3">
            <a:extLst>
              <a:ext uri="{FF2B5EF4-FFF2-40B4-BE49-F238E27FC236}">
                <a16:creationId xmlns:a16="http://schemas.microsoft.com/office/drawing/2014/main" id="{C4B702F6-52AE-79B7-4FD6-7882A4D7A375}"/>
              </a:ext>
            </a:extLst>
          </p:cNvPr>
          <p:cNvPicPr>
            <a:picLocks noChangeAspect="1"/>
          </p:cNvPicPr>
          <p:nvPr/>
        </p:nvPicPr>
        <p:blipFill>
          <a:blip r:embed="rId2"/>
          <a:stretch>
            <a:fillRect/>
          </a:stretch>
        </p:blipFill>
        <p:spPr>
          <a:xfrm>
            <a:off x="4350026" y="3588026"/>
            <a:ext cx="3084443" cy="3084443"/>
          </a:xfrm>
          <a:prstGeom prst="rect">
            <a:avLst/>
          </a:prstGeom>
        </p:spPr>
      </p:pic>
    </p:spTree>
    <p:extLst>
      <p:ext uri="{BB962C8B-B14F-4D97-AF65-F5344CB8AC3E}">
        <p14:creationId xmlns:p14="http://schemas.microsoft.com/office/powerpoint/2010/main" val="52156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2F9D-CE4C-1110-FD7F-F5D95D75F8BB}"/>
              </a:ext>
            </a:extLst>
          </p:cNvPr>
          <p:cNvSpPr>
            <a:spLocks noGrp="1"/>
          </p:cNvSpPr>
          <p:nvPr>
            <p:ph type="title"/>
          </p:nvPr>
        </p:nvSpPr>
        <p:spPr>
          <a:xfrm>
            <a:off x="4546121" y="471075"/>
            <a:ext cx="2655498" cy="1293028"/>
          </a:xfrm>
        </p:spPr>
        <p:txBody>
          <a:bodyPr/>
          <a:lstStyle/>
          <a:p>
            <a:r>
              <a:rPr lang="en-US" dirty="0">
                <a:solidFill>
                  <a:srgbClr val="00B0F0"/>
                </a:solidFill>
              </a:rPr>
              <a:t>Sunlight</a:t>
            </a:r>
          </a:p>
        </p:txBody>
      </p:sp>
      <p:sp>
        <p:nvSpPr>
          <p:cNvPr id="3" name="Content Placeholder 2">
            <a:extLst>
              <a:ext uri="{FF2B5EF4-FFF2-40B4-BE49-F238E27FC236}">
                <a16:creationId xmlns:a16="http://schemas.microsoft.com/office/drawing/2014/main" id="{A053B38D-39AC-3B2E-815B-76E60F3F2424}"/>
              </a:ext>
            </a:extLst>
          </p:cNvPr>
          <p:cNvSpPr>
            <a:spLocks noGrp="1"/>
          </p:cNvSpPr>
          <p:nvPr>
            <p:ph idx="1"/>
          </p:nvPr>
        </p:nvSpPr>
        <p:spPr>
          <a:xfrm>
            <a:off x="838199" y="1825625"/>
            <a:ext cx="10651435" cy="2017505"/>
          </a:xfrm>
        </p:spPr>
        <p:txBody>
          <a:bodyPr>
            <a:normAutofit/>
          </a:bodyPr>
          <a:lstStyle/>
          <a:p>
            <a:r>
              <a:rPr lang="en-US" dirty="0"/>
              <a:t>The sunlight is measured with the help of the photoresistor. This device allows resistance to be changed depending on the amount of sunlight falling on it, thus allowing it to measure the sunlight.</a:t>
            </a:r>
          </a:p>
          <a:p>
            <a:r>
              <a:rPr lang="en-US" dirty="0"/>
              <a:t>Like the tilt sensor it only has 2 pins which are Terminal 1 an Terminal 2</a:t>
            </a:r>
          </a:p>
        </p:txBody>
      </p:sp>
      <p:pic>
        <p:nvPicPr>
          <p:cNvPr id="4" name="Picture 3">
            <a:extLst>
              <a:ext uri="{FF2B5EF4-FFF2-40B4-BE49-F238E27FC236}">
                <a16:creationId xmlns:a16="http://schemas.microsoft.com/office/drawing/2014/main" id="{26F09074-F22A-7F85-C1FB-0D7F73EAE109}"/>
              </a:ext>
            </a:extLst>
          </p:cNvPr>
          <p:cNvPicPr>
            <a:picLocks noChangeAspect="1"/>
          </p:cNvPicPr>
          <p:nvPr/>
        </p:nvPicPr>
        <p:blipFill>
          <a:blip r:embed="rId2"/>
          <a:stretch>
            <a:fillRect/>
          </a:stretch>
        </p:blipFill>
        <p:spPr>
          <a:xfrm>
            <a:off x="5089456" y="3978067"/>
            <a:ext cx="2013088" cy="2013088"/>
          </a:xfrm>
          <a:prstGeom prst="rect">
            <a:avLst/>
          </a:prstGeom>
        </p:spPr>
      </p:pic>
    </p:spTree>
    <p:extLst>
      <p:ext uri="{BB962C8B-B14F-4D97-AF65-F5344CB8AC3E}">
        <p14:creationId xmlns:p14="http://schemas.microsoft.com/office/powerpoint/2010/main" val="219677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62AD-9B74-00C2-616F-ED8291C59CE0}"/>
              </a:ext>
            </a:extLst>
          </p:cNvPr>
          <p:cNvSpPr>
            <a:spLocks noGrp="1"/>
          </p:cNvSpPr>
          <p:nvPr>
            <p:ph type="title"/>
          </p:nvPr>
        </p:nvSpPr>
        <p:spPr>
          <a:xfrm>
            <a:off x="324928" y="532597"/>
            <a:ext cx="8610600" cy="1293028"/>
          </a:xfrm>
        </p:spPr>
        <p:txBody>
          <a:bodyPr/>
          <a:lstStyle/>
          <a:p>
            <a:r>
              <a:rPr lang="en-US" dirty="0">
                <a:solidFill>
                  <a:srgbClr val="00B0F0"/>
                </a:solidFill>
              </a:rPr>
              <a:t>Atmospheric Pressure</a:t>
            </a:r>
          </a:p>
        </p:txBody>
      </p:sp>
      <p:sp>
        <p:nvSpPr>
          <p:cNvPr id="3" name="Content Placeholder 2">
            <a:extLst>
              <a:ext uri="{FF2B5EF4-FFF2-40B4-BE49-F238E27FC236}">
                <a16:creationId xmlns:a16="http://schemas.microsoft.com/office/drawing/2014/main" id="{E4A8DF77-6E6D-5BB4-AD1B-FCADE2DAD952}"/>
              </a:ext>
            </a:extLst>
          </p:cNvPr>
          <p:cNvSpPr>
            <a:spLocks noGrp="1"/>
          </p:cNvSpPr>
          <p:nvPr>
            <p:ph idx="1"/>
          </p:nvPr>
        </p:nvSpPr>
        <p:spPr>
          <a:xfrm>
            <a:off x="838200" y="1825625"/>
            <a:ext cx="10515600" cy="1911488"/>
          </a:xfrm>
        </p:spPr>
        <p:txBody>
          <a:bodyPr/>
          <a:lstStyle/>
          <a:p>
            <a:r>
              <a:rPr lang="en-US" dirty="0"/>
              <a:t>The robot is equipped with a barometer sensor allowing it to get accurate pressure details in the area around it.</a:t>
            </a:r>
          </a:p>
          <a:p>
            <a:r>
              <a:rPr lang="en-US" dirty="0"/>
              <a:t>The pins on it include the Power, Ground, Serial Clock line, and the Serial Data.</a:t>
            </a:r>
          </a:p>
        </p:txBody>
      </p:sp>
      <p:pic>
        <p:nvPicPr>
          <p:cNvPr id="4" name="Picture 3">
            <a:extLst>
              <a:ext uri="{FF2B5EF4-FFF2-40B4-BE49-F238E27FC236}">
                <a16:creationId xmlns:a16="http://schemas.microsoft.com/office/drawing/2014/main" id="{109C04DA-FDD5-EB61-56D4-133A2FA9FC13}"/>
              </a:ext>
            </a:extLst>
          </p:cNvPr>
          <p:cNvPicPr>
            <a:picLocks noChangeAspect="1"/>
          </p:cNvPicPr>
          <p:nvPr/>
        </p:nvPicPr>
        <p:blipFill>
          <a:blip r:embed="rId2"/>
          <a:stretch>
            <a:fillRect/>
          </a:stretch>
        </p:blipFill>
        <p:spPr>
          <a:xfrm>
            <a:off x="3732099" y="3429000"/>
            <a:ext cx="3609605" cy="3130204"/>
          </a:xfrm>
          <a:prstGeom prst="rect">
            <a:avLst/>
          </a:prstGeom>
        </p:spPr>
      </p:pic>
    </p:spTree>
    <p:extLst>
      <p:ext uri="{BB962C8B-B14F-4D97-AF65-F5344CB8AC3E}">
        <p14:creationId xmlns:p14="http://schemas.microsoft.com/office/powerpoint/2010/main" val="34837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4420-B7E0-E562-58D4-600E1F672787}"/>
              </a:ext>
            </a:extLst>
          </p:cNvPr>
          <p:cNvSpPr>
            <a:spLocks noGrp="1"/>
          </p:cNvSpPr>
          <p:nvPr>
            <p:ph type="title"/>
          </p:nvPr>
        </p:nvSpPr>
        <p:spPr>
          <a:xfrm>
            <a:off x="-76200" y="834042"/>
            <a:ext cx="11834004" cy="649702"/>
          </a:xfrm>
        </p:spPr>
        <p:txBody>
          <a:bodyPr>
            <a:normAutofit fontScale="90000"/>
          </a:bodyPr>
          <a:lstStyle/>
          <a:p>
            <a:r>
              <a:rPr lang="en-US" dirty="0">
                <a:solidFill>
                  <a:srgbClr val="00B0F0"/>
                </a:solidFill>
              </a:rPr>
              <a:t>The Sustainable Development Goals Achieved:</a:t>
            </a:r>
          </a:p>
        </p:txBody>
      </p:sp>
      <p:sp>
        <p:nvSpPr>
          <p:cNvPr id="3" name="Content Placeholder 2">
            <a:extLst>
              <a:ext uri="{FF2B5EF4-FFF2-40B4-BE49-F238E27FC236}">
                <a16:creationId xmlns:a16="http://schemas.microsoft.com/office/drawing/2014/main" id="{A4A46806-D9B1-287A-9BDD-E90536B46F04}"/>
              </a:ext>
            </a:extLst>
          </p:cNvPr>
          <p:cNvSpPr>
            <a:spLocks noGrp="1"/>
          </p:cNvSpPr>
          <p:nvPr>
            <p:ph idx="1"/>
          </p:nvPr>
        </p:nvSpPr>
        <p:spPr>
          <a:xfrm>
            <a:off x="838200" y="2031210"/>
            <a:ext cx="10515600" cy="4426225"/>
          </a:xfrm>
        </p:spPr>
        <p:txBody>
          <a:bodyPr/>
          <a:lstStyle/>
          <a:p>
            <a:pPr marL="0" indent="0">
              <a:buNone/>
            </a:pPr>
            <a:r>
              <a:rPr lang="en-US" sz="3600" dirty="0">
                <a:solidFill>
                  <a:srgbClr val="00B0F0"/>
                </a:solidFill>
              </a:rPr>
              <a:t>Climate Action (SDG 13):</a:t>
            </a:r>
          </a:p>
          <a:p>
            <a:r>
              <a:rPr lang="en-US" sz="2800" b="0" i="0" dirty="0">
                <a:effectLst/>
                <a:latin typeface="-apple-system"/>
              </a:rPr>
              <a:t>Climate change is a real and undeniable threat to our entire civilization. The effects are already visible and will be catastrophic unless we act now. </a:t>
            </a:r>
          </a:p>
          <a:p>
            <a:r>
              <a:rPr lang="en-US" sz="2800" b="0" i="0" dirty="0">
                <a:effectLst/>
                <a:latin typeface="-apple-system"/>
              </a:rPr>
              <a:t>Through education, innovation and adherence to our climate commitments, we can make the necessary changes to protect the planet. </a:t>
            </a:r>
          </a:p>
          <a:p>
            <a:r>
              <a:rPr lang="en-US" sz="2800" b="0" i="0" dirty="0">
                <a:effectLst/>
                <a:latin typeface="-apple-system"/>
              </a:rPr>
              <a:t>These changes also provide huge opportunities to modernize our infrastructure which will create new jobs and promote greater prosperity across the globe.</a:t>
            </a:r>
            <a:endParaRPr lang="en-US" sz="2800" dirty="0"/>
          </a:p>
        </p:txBody>
      </p:sp>
    </p:spTree>
    <p:extLst>
      <p:ext uri="{BB962C8B-B14F-4D97-AF65-F5344CB8AC3E}">
        <p14:creationId xmlns:p14="http://schemas.microsoft.com/office/powerpoint/2010/main" val="38141825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TotalTime>
  <Words>553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Arial</vt:lpstr>
      <vt:lpstr>Century Gothic</vt:lpstr>
      <vt:lpstr>Vapor Trail</vt:lpstr>
      <vt:lpstr>The Multi-Purpose Climatator (MPC)</vt:lpstr>
      <vt:lpstr>Climate Change:</vt:lpstr>
      <vt:lpstr>Multi-Purpose Climatator (MPC)</vt:lpstr>
      <vt:lpstr>Temperature and Humidity</vt:lpstr>
      <vt:lpstr>Soil Moisture</vt:lpstr>
      <vt:lpstr>Land Tilt</vt:lpstr>
      <vt:lpstr>Sunlight</vt:lpstr>
      <vt:lpstr>Atmospheric Pressure</vt:lpstr>
      <vt:lpstr>The Sustainable Development Goals Achieved: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Multi-Purpose Climatator (MPC)</dc:title>
  <dc:creator>Shaun Shelly</dc:creator>
  <cp:lastModifiedBy>Shaun Shelly</cp:lastModifiedBy>
  <cp:revision>2</cp:revision>
  <dcterms:created xsi:type="dcterms:W3CDTF">2023-10-25T13:51:56Z</dcterms:created>
  <dcterms:modified xsi:type="dcterms:W3CDTF">2024-11-16T18:06:39Z</dcterms:modified>
</cp:coreProperties>
</file>