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2" r:id="rId3"/>
    <p:sldId id="295" r:id="rId4"/>
    <p:sldId id="311" r:id="rId5"/>
    <p:sldId id="313" r:id="rId6"/>
    <p:sldId id="312" r:id="rId7"/>
    <p:sldId id="315" r:id="rId8"/>
    <p:sldId id="314" r:id="rId9"/>
    <p:sldId id="317" r:id="rId10"/>
    <p:sldId id="316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61"/>
    <p:restoredTop sz="94753"/>
  </p:normalViewPr>
  <p:slideViewPr>
    <p:cSldViewPr snapToGrid="0" snapToObjects="1">
      <p:cViewPr varScale="1">
        <p:scale>
          <a:sx n="104" d="100"/>
          <a:sy n="104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CE081-C122-7C4C-BF8D-499AE278AE4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65F48-C58F-6946-A573-B085B626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0067aab6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0067aab6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50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89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1051560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197BD-E4F2-754D-BF26-CB042F463F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685D-8312-2F4F-B4E6-23FA303B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738D-4EF0-474A-A0D8-E9342E0F8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59E50-B9AC-0140-9ACD-193BB1E4A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17C59-B052-974D-BD9F-573E11DE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78C2D-AE95-4B4B-A88F-EA5033D9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5CDF7-7C45-C74F-9928-56B88613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650F-8E8C-6347-B3FB-04F3B104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1CCB0-7FE2-C048-8D9E-C990CD6C3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F704F-59CC-9443-ACED-5FD7C95F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C564-E177-0548-AEDC-2E2AE582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71CFD-15DA-C546-AA29-12A2F71E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1269B-CBB9-A242-8FE5-E335B2C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7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EF33-4A68-C34E-B995-CB3E25E2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21DEE-BA3B-504E-9575-CDEC8A63C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ABF5-311C-D244-A4A2-13E34F7C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24959-B3FB-334B-A444-20F1A005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1A986-6077-944F-9598-BDE09ED9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55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4FAE0-23A0-7F48-84E2-0E1D2A635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A0090-D29E-4343-956B-A1FD4A29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D75B-83AF-2140-AA69-FF9B906B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F690F-2706-9C4E-ABDD-2DD997B7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1460-D311-8D45-B2A9-1DAF3345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2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0" name="Google Shape;20;p4"/>
          <p:cNvCxnSpPr/>
          <p:nvPr/>
        </p:nvCxnSpPr>
        <p:spPr>
          <a:xfrm>
            <a:off x="614100" y="1378367"/>
            <a:ext cx="100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2670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alphaModFix amt="2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81" y="1094691"/>
            <a:ext cx="3952164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197BD-E4F2-754D-BF26-CB042F463F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90806C-1CA9-E44C-BB90-7B49C1E13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65174" y="1094691"/>
            <a:ext cx="7212845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10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81" y="1094691"/>
            <a:ext cx="3952164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197BD-E4F2-754D-BF26-CB042F463F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90806C-1CA9-E44C-BB90-7B49C1E13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65174" y="1094691"/>
            <a:ext cx="7212845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64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A5F6B1-17DC-C641-9B5A-39253BA30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525780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9D0974-16F0-B64B-8F86-56B501CFC0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1" y="1095022"/>
            <a:ext cx="527335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57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078" y="161926"/>
            <a:ext cx="9780722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1051560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39BDC6-4452-B54F-91B8-D7828D7314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40873" cy="922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48BE9C-BDF9-E84D-85B9-1832D700E8D4}"/>
              </a:ext>
            </a:extLst>
          </p:cNvPr>
          <p:cNvSpPr txBox="1"/>
          <p:nvPr userDrawn="1"/>
        </p:nvSpPr>
        <p:spPr>
          <a:xfrm>
            <a:off x="-21627" y="-55092"/>
            <a:ext cx="14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real fast</a:t>
            </a:r>
          </a:p>
        </p:txBody>
      </p:sp>
    </p:spTree>
    <p:extLst>
      <p:ext uri="{BB962C8B-B14F-4D97-AF65-F5344CB8AC3E}">
        <p14:creationId xmlns:p14="http://schemas.microsoft.com/office/powerpoint/2010/main" val="367663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E720-7C15-1146-BD63-B957BF0E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28E9-9289-494C-8E7F-9154D89D7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162F8-9E37-3041-B38D-EFBFF73A8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BA7AC-EFC0-F441-A363-E24B80B5E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A2C04-0996-4443-9FCE-4F130EDC1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B190A-C50D-134F-BAD4-78A7802A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CC03E-F715-494F-A6F2-52842FE1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9D6BF-51D7-B94F-9982-FC81D320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8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92D0-2D9A-7743-8B73-34BB53017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4851B-F02D-C240-8D8B-7F5109C73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D42B-6900-5946-8294-C53C2E83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CA43-7451-4C4F-A729-5E0E412F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D31D-5817-E441-A0B6-623ED95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2C-2A95-0344-B27E-7426A85B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7E120-B717-2E4C-A464-AE13C76E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BD1C6-EA9A-AA4B-9188-C1CE1EB3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1DF7E-8DA4-AB47-BC07-66BF266A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0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C7F8A-7E3F-0443-AAD2-38CCF6DE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1E1FD-0E4F-9543-8486-87260090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3C6A7-A033-5742-B7B8-430421B1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20D5D-8A3A-BD49-A08D-F595E3ED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3FAD2-A80D-354B-8EB1-479C5F751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DCFD-FE17-9D41-8B24-1A5E8FE39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933D-4928-FB44-9A3E-6F4FC83E3E5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7E42F-E4CA-C640-A485-C1C9D7E77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BE16-49DB-2946-8C04-106FD899E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2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2" r:id="rId4"/>
    <p:sldLayoutId id="2147483661" r:id="rId5"/>
    <p:sldLayoutId id="2147483653" r:id="rId6"/>
    <p:sldLayoutId id="2147483649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codeproject.org/pipelines/ENCPL138KID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bctraining/Intro-to-ChIPseq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.cyverse.org/de/" TargetMode="External"/><Relationship Id="rId2" Type="http://schemas.openxmlformats.org/officeDocument/2006/relationships/hyperlink" Target="https://genome.ucsc.edu/goldenpath/help/customTrack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enome.ucsc.edu/cgi-bin/hgCustom?hgsid=697751197_5LtSI64WB6egyRiZrBRD8SDN1fzQ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anshulkundaje/projects/blacklists" TargetMode="External"/><Relationship Id="rId2" Type="http://schemas.openxmlformats.org/officeDocument/2006/relationships/hyperlink" Target="https://drive.google.com/open?id=1lCTLIiPVf9FjF-8pls1hELhgJv_yxHK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oliu/MA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0846506-C5E4-3144-A53A-34C173224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2807" b="22762"/>
          <a:stretch/>
        </p:blipFill>
        <p:spPr>
          <a:xfrm>
            <a:off x="0" y="1262302"/>
            <a:ext cx="12193854" cy="4283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1E9B3-117A-1249-96AB-130D9C68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777" y="2341563"/>
            <a:ext cx="7841673" cy="1087437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ChIP-seq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6531-1AC5-1244-A7B8-0C5F591D9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9926" y="3530084"/>
            <a:ext cx="5962650" cy="425450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Huitian Diao (Yolanda)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1D6DC-9B28-9F46-BD4D-CB4F91C07B10}"/>
              </a:ext>
            </a:extLst>
          </p:cNvPr>
          <p:cNvSpPr txBox="1"/>
          <p:nvPr/>
        </p:nvSpPr>
        <p:spPr>
          <a:xfrm>
            <a:off x="2179527" y="4899484"/>
            <a:ext cx="8143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References: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ENCODE ChIP-seq pipeline: </a:t>
            </a:r>
            <a:r>
              <a:rPr lang="en-US" dirty="0">
                <a:solidFill>
                  <a:schemeClr val="accent3"/>
                </a:solidFill>
                <a:hlinkClick r:id="rId3"/>
              </a:rPr>
              <a:t>https://www.encodeproject.org/pipelines/ENCPL138KID/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Intro to ChIP-seq: </a:t>
            </a:r>
            <a:r>
              <a:rPr lang="en-US" dirty="0">
                <a:solidFill>
                  <a:schemeClr val="accent3"/>
                </a:solidFill>
                <a:hlinkClick r:id="rId4"/>
              </a:rPr>
              <a:t>https://github.com/hbctraining/Intro-to-ChIPseq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15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D3F-31D0-BC47-B571-4B70C4DA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ChIP-seq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38AB-71FB-494F-81E9-BDCBF148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IGV</a:t>
            </a:r>
          </a:p>
          <a:p>
            <a:endParaRPr lang="en-US" dirty="0"/>
          </a:p>
          <a:p>
            <a:r>
              <a:rPr lang="en-US" dirty="0"/>
              <a:t>UCSC Genome browser (</a:t>
            </a:r>
            <a:r>
              <a:rPr lang="en-US" dirty="0">
                <a:hlinkClick r:id="rId2"/>
              </a:rPr>
              <a:t>Guidelines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(Convert </a:t>
            </a:r>
            <a:r>
              <a:rPr lang="en-US" dirty="0" err="1"/>
              <a:t>bedgraph</a:t>
            </a:r>
            <a:r>
              <a:rPr lang="en-US" dirty="0"/>
              <a:t> to </a:t>
            </a:r>
            <a:r>
              <a:rPr lang="en-US" dirty="0" err="1"/>
              <a:t>bw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Hosting your data: </a:t>
            </a:r>
            <a:r>
              <a:rPr lang="en-US" dirty="0">
                <a:hlinkClick r:id="rId3"/>
              </a:rPr>
              <a:t>https://de.cyverse.org/de/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public links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link to </a:t>
            </a:r>
            <a:r>
              <a:rPr lang="en-US" dirty="0">
                <a:hlinkClick r:id="rId4"/>
              </a:rPr>
              <a:t>UCSC custom tracks </a:t>
            </a:r>
            <a:r>
              <a:rPr lang="en-US" dirty="0"/>
              <a:t>(select correct genome and assembly)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View your track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 session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 screenshots as pdf (or other formats)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8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35B3-D5C5-2C48-923B-14CC95D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4.7 Data visualization with UCSC genome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F324-F573-C54A-8102-E0680A29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Tips</a:t>
            </a:r>
            <a:r>
              <a:rPr lang="en-US" b="1" dirty="0"/>
              <a:t>:</a:t>
            </a:r>
            <a:br>
              <a:rPr lang="en-US" b="1" dirty="0"/>
            </a:b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Always: 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rgbClr val="FF0000"/>
                </a:solidFill>
              </a:rPr>
              <a:t>o</a:t>
            </a:r>
            <a:r>
              <a:rPr lang="en-US" sz="1800" b="1" dirty="0">
                <a:solidFill>
                  <a:srgbClr val="FFC000"/>
                </a:solidFill>
              </a:rPr>
              <a:t>o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chemeClr val="accent6"/>
                </a:solidFill>
              </a:rPr>
              <a:t>le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A8AAA-6FD8-7A49-BCE0-971F47E7622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000" b="1" dirty="0"/>
              <a:t>Questions</a:t>
            </a:r>
            <a:r>
              <a:rPr lang="en-US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Sign up for </a:t>
            </a:r>
            <a:r>
              <a:rPr lang="en-US" sz="1800" dirty="0" err="1"/>
              <a:t>Cyvrse</a:t>
            </a:r>
            <a:r>
              <a:rPr lang="en-US" sz="1800" dirty="0"/>
              <a:t>  and UCSC </a:t>
            </a:r>
            <a:r>
              <a:rPr lang="en-US" sz="1800" dirty="0" err="1"/>
              <a:t>genomebrowser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</a:t>
            </a:r>
            <a:r>
              <a:rPr lang="en-US" sz="1800" dirty="0" err="1"/>
              <a:t>treat_pileup.bdg</a:t>
            </a:r>
            <a:r>
              <a:rPr lang="en-US" sz="1800" dirty="0"/>
              <a:t> file into </a:t>
            </a:r>
            <a:r>
              <a:rPr lang="en-US" sz="1800" dirty="0" err="1"/>
              <a:t>bw</a:t>
            </a:r>
            <a:r>
              <a:rPr lang="en-US" sz="1800" dirty="0"/>
              <a:t> format. Calculate the size of both files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Upload the </a:t>
            </a:r>
            <a:r>
              <a:rPr lang="en-US" sz="1800" dirty="0" err="1"/>
              <a:t>bw</a:t>
            </a:r>
            <a:r>
              <a:rPr lang="en-US" sz="1800" dirty="0"/>
              <a:t> file and visualize in UCSC genome browser  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For the peak with highest signal you found in practice 4.6, take a genome browser screen shot with ~10,000bp in the window. What are the annotated features around the peak?</a:t>
            </a:r>
          </a:p>
        </p:txBody>
      </p:sp>
    </p:spTree>
    <p:extLst>
      <p:ext uri="{BB962C8B-B14F-4D97-AF65-F5344CB8AC3E}">
        <p14:creationId xmlns:p14="http://schemas.microsoft.com/office/powerpoint/2010/main" val="237047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Using sticky notes for feedback</a:t>
            </a:r>
            <a:endParaRPr dirty="0"/>
          </a:p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620200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4391518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8162816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/>
          <p:nvPr/>
        </p:nvSpPr>
        <p:spPr>
          <a:xfrm>
            <a:off x="5866300" y="2091767"/>
            <a:ext cx="1288000" cy="763600"/>
          </a:xfrm>
          <a:prstGeom prst="rect">
            <a:avLst/>
          </a:prstGeom>
          <a:solidFill>
            <a:srgbClr val="D3E6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2" name="Google Shape;242;p26"/>
          <p:cNvSpPr/>
          <p:nvPr/>
        </p:nvSpPr>
        <p:spPr>
          <a:xfrm>
            <a:off x="2092100" y="2091767"/>
            <a:ext cx="1288000" cy="763600"/>
          </a:xfrm>
          <a:prstGeom prst="rect">
            <a:avLst/>
          </a:prstGeom>
          <a:solidFill>
            <a:srgbClr val="60C2B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" name="Google Shape;243;p26"/>
          <p:cNvSpPr/>
          <p:nvPr/>
        </p:nvSpPr>
        <p:spPr>
          <a:xfrm>
            <a:off x="9640500" y="2091767"/>
            <a:ext cx="1288000" cy="763600"/>
          </a:xfrm>
          <a:prstGeom prst="rect">
            <a:avLst/>
          </a:prstGeom>
          <a:solidFill>
            <a:srgbClr val="E6457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" name="Google Shape;244;p26"/>
          <p:cNvSpPr txBox="1"/>
          <p:nvPr/>
        </p:nvSpPr>
        <p:spPr>
          <a:xfrm>
            <a:off x="620200" y="5064567"/>
            <a:ext cx="33516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“I’ve got a good handle on things…”</a:t>
            </a:r>
            <a:endParaRPr sz="2533"/>
          </a:p>
        </p:txBody>
      </p:sp>
      <p:sp>
        <p:nvSpPr>
          <p:cNvPr id="245" name="Google Shape;245;p26"/>
          <p:cNvSpPr txBox="1"/>
          <p:nvPr/>
        </p:nvSpPr>
        <p:spPr>
          <a:xfrm>
            <a:off x="4420200" y="5064567"/>
            <a:ext cx="33516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 think I understand but I’m still working through things…”</a:t>
            </a:r>
            <a:endParaRPr sz="2533"/>
          </a:p>
        </p:txBody>
      </p:sp>
      <p:sp>
        <p:nvSpPr>
          <p:cNvPr id="246" name="Google Shape;246;p26"/>
          <p:cNvSpPr txBox="1"/>
          <p:nvPr/>
        </p:nvSpPr>
        <p:spPr>
          <a:xfrm>
            <a:off x="8220200" y="5064567"/>
            <a:ext cx="35024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“I’m not understanding and I’m a little lost right now...”</a:t>
            </a:r>
            <a:endParaRPr sz="2533"/>
          </a:p>
        </p:txBody>
      </p:sp>
    </p:spTree>
    <p:extLst>
      <p:ext uri="{BB962C8B-B14F-4D97-AF65-F5344CB8AC3E}">
        <p14:creationId xmlns:p14="http://schemas.microsoft.com/office/powerpoint/2010/main" val="34903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42" grpId="0" animBg="1"/>
      <p:bldP spid="243" grpId="0" animBg="1"/>
      <p:bldP spid="244" grpId="0"/>
      <p:bldP spid="245" grpId="0"/>
      <p:bldP spid="2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7B57-3C1A-274D-97A8-6B23D42A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course material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0B88E569-8946-7643-BC84-F0DFF5920F2C}"/>
              </a:ext>
            </a:extLst>
          </p:cNvPr>
          <p:cNvSpPr/>
          <p:nvPr/>
        </p:nvSpPr>
        <p:spPr>
          <a:xfrm>
            <a:off x="1149930" y="1656612"/>
            <a:ext cx="3394365" cy="1758074"/>
          </a:xfrm>
          <a:prstGeom prst="cloud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3973B-0E5B-6A48-9727-4D566E48AFE8}"/>
              </a:ext>
            </a:extLst>
          </p:cNvPr>
          <p:cNvSpPr txBox="1"/>
          <p:nvPr/>
        </p:nvSpPr>
        <p:spPr>
          <a:xfrm>
            <a:off x="1328074" y="2120150"/>
            <a:ext cx="3038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Applied-Bioinformatics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291E8-A043-0D4B-A5B9-D0BA28565FEF}"/>
              </a:ext>
            </a:extLst>
          </p:cNvPr>
          <p:cNvSpPr txBox="1"/>
          <p:nvPr/>
        </p:nvSpPr>
        <p:spPr>
          <a:xfrm>
            <a:off x="2404922" y="4714655"/>
            <a:ext cx="3017520" cy="830997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local: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Applied-Bioinformatics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3DF655-D010-5F4F-88AB-928F14C0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30" y="4070810"/>
            <a:ext cx="2016992" cy="2118689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0DFA37DC-5195-704D-91C0-F5BEDF91C541}"/>
              </a:ext>
            </a:extLst>
          </p:cNvPr>
          <p:cNvSpPr/>
          <p:nvPr/>
        </p:nvSpPr>
        <p:spPr>
          <a:xfrm>
            <a:off x="7185427" y="1656612"/>
            <a:ext cx="3394365" cy="1758074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DC4BA-CC83-8047-A246-AB5CEF262D00}"/>
              </a:ext>
            </a:extLst>
          </p:cNvPr>
          <p:cNvSpPr txBox="1"/>
          <p:nvPr/>
        </p:nvSpPr>
        <p:spPr>
          <a:xfrm>
            <a:off x="8353457" y="2120150"/>
            <a:ext cx="1058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2F17B-2A9B-9544-99A2-8B8393A21853}"/>
              </a:ext>
            </a:extLst>
          </p:cNvPr>
          <p:cNvSpPr txBox="1"/>
          <p:nvPr/>
        </p:nvSpPr>
        <p:spPr>
          <a:xfrm>
            <a:off x="8440419" y="4714655"/>
            <a:ext cx="3017520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local: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My_name_HW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48BE50-34B5-9F4D-AF01-33E3886A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427" y="4070810"/>
            <a:ext cx="2016992" cy="2118689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111549B2-DC43-7B48-AE88-3A61B8302654}"/>
              </a:ext>
            </a:extLst>
          </p:cNvPr>
          <p:cNvSpPr/>
          <p:nvPr/>
        </p:nvSpPr>
        <p:spPr>
          <a:xfrm>
            <a:off x="2660075" y="3556073"/>
            <a:ext cx="374073" cy="1004915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04038-D505-7F42-8F24-620A93CDD895}"/>
              </a:ext>
            </a:extLst>
          </p:cNvPr>
          <p:cNvSpPr txBox="1"/>
          <p:nvPr/>
        </p:nvSpPr>
        <p:spPr>
          <a:xfrm>
            <a:off x="2972417" y="3783315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git pull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2FC86B28-E038-374A-A5D0-781FE4BAB6DC}"/>
              </a:ext>
            </a:extLst>
          </p:cNvPr>
          <p:cNvSpPr/>
          <p:nvPr/>
        </p:nvSpPr>
        <p:spPr>
          <a:xfrm rot="16200000">
            <a:off x="5761258" y="4802333"/>
            <a:ext cx="374073" cy="65563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18F1E-296D-9740-B115-D4BAEA751977}"/>
              </a:ext>
            </a:extLst>
          </p:cNvPr>
          <p:cNvSpPr txBox="1"/>
          <p:nvPr/>
        </p:nvSpPr>
        <p:spPr>
          <a:xfrm>
            <a:off x="5534545" y="4560988"/>
            <a:ext cx="773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C7EF76FB-B153-154E-B158-02D3F2B5F40C}"/>
              </a:ext>
            </a:extLst>
          </p:cNvPr>
          <p:cNvSpPr/>
          <p:nvPr/>
        </p:nvSpPr>
        <p:spPr>
          <a:xfrm rot="10800000">
            <a:off x="8862439" y="3520943"/>
            <a:ext cx="374073" cy="100491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FDC61-3351-7F47-A108-C44249F8DCA1}"/>
              </a:ext>
            </a:extLst>
          </p:cNvPr>
          <p:cNvSpPr txBox="1"/>
          <p:nvPr/>
        </p:nvSpPr>
        <p:spPr>
          <a:xfrm>
            <a:off x="9236512" y="378331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git push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2872D-EC76-F84B-B5FC-A5FCCAEE935E}"/>
              </a:ext>
            </a:extLst>
          </p:cNvPr>
          <p:cNvSpPr txBox="1"/>
          <p:nvPr/>
        </p:nvSpPr>
        <p:spPr>
          <a:xfrm>
            <a:off x="2476676" y="5913009"/>
            <a:ext cx="7238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you want to use packages you installed in “chip” environment, do: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source activate chip</a:t>
            </a:r>
          </a:p>
        </p:txBody>
      </p:sp>
    </p:spTree>
    <p:extLst>
      <p:ext uri="{BB962C8B-B14F-4D97-AF65-F5344CB8AC3E}">
        <p14:creationId xmlns:p14="http://schemas.microsoft.com/office/powerpoint/2010/main" val="20035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4" grpId="0" animBg="1"/>
      <p:bldP spid="15" grpId="0"/>
      <p:bldP spid="16" grpId="0" animBg="1"/>
      <p:bldP spid="17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DBF2DB2-2AB4-244C-BD15-30D9E5242417}"/>
              </a:ext>
            </a:extLst>
          </p:cNvPr>
          <p:cNvSpPr/>
          <p:nvPr/>
        </p:nvSpPr>
        <p:spPr>
          <a:xfrm>
            <a:off x="292776" y="4394957"/>
            <a:ext cx="11763736" cy="1813697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2CE533-9545-EC4E-9C97-9F5D278AA09A}"/>
              </a:ext>
            </a:extLst>
          </p:cNvPr>
          <p:cNvSpPr/>
          <p:nvPr/>
        </p:nvSpPr>
        <p:spPr>
          <a:xfrm>
            <a:off x="292777" y="2898857"/>
            <a:ext cx="11763736" cy="14180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7E53A-6974-0042-A5D5-640B8B426FFE}"/>
              </a:ext>
            </a:extLst>
          </p:cNvPr>
          <p:cNvSpPr/>
          <p:nvPr/>
        </p:nvSpPr>
        <p:spPr>
          <a:xfrm>
            <a:off x="292777" y="1396413"/>
            <a:ext cx="11763736" cy="141802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EC633F-78FB-9F4C-BB54-0569FEBB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ChIP-seq analysis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1174D-5C24-A84D-A566-E3C32AF4B712}"/>
              </a:ext>
            </a:extLst>
          </p:cNvPr>
          <p:cNvSpPr txBox="1"/>
          <p:nvPr/>
        </p:nvSpPr>
        <p:spPr>
          <a:xfrm>
            <a:off x="2592753" y="1893303"/>
            <a:ext cx="29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Raw sequenced 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B05F1-DDE9-C94F-BE79-67D54CABD2E6}"/>
              </a:ext>
            </a:extLst>
          </p:cNvPr>
          <p:cNvSpPr txBox="1"/>
          <p:nvPr/>
        </p:nvSpPr>
        <p:spPr>
          <a:xfrm>
            <a:off x="2599293" y="339195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Aligned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771B0-3D6B-8648-9D21-8F035AABE1D2}"/>
              </a:ext>
            </a:extLst>
          </p:cNvPr>
          <p:cNvSpPr txBox="1"/>
          <p:nvPr/>
        </p:nvSpPr>
        <p:spPr>
          <a:xfrm>
            <a:off x="2695878" y="4926279"/>
            <a:ext cx="12454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Peak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E2184-6DD5-8141-94F3-A36BA8D881C2}"/>
              </a:ext>
            </a:extLst>
          </p:cNvPr>
          <p:cNvSpPr txBox="1"/>
          <p:nvPr/>
        </p:nvSpPr>
        <p:spPr>
          <a:xfrm>
            <a:off x="6956271" y="6488668"/>
            <a:ext cx="523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Bardet,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Anaïs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F., et al.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Nature protocols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7.1 (2012): 45.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3378F7-09B5-214F-810C-02D0A1301524}"/>
              </a:ext>
            </a:extLst>
          </p:cNvPr>
          <p:cNvGrpSpPr/>
          <p:nvPr/>
        </p:nvGrpSpPr>
        <p:grpSpPr>
          <a:xfrm>
            <a:off x="834163" y="1457726"/>
            <a:ext cx="1778000" cy="1295400"/>
            <a:chOff x="527185" y="1420136"/>
            <a:chExt cx="1778000" cy="12954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0DD4E7-25BF-BD44-8EA7-D452D8F84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85" y="1420136"/>
              <a:ext cx="1778000" cy="1295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49FEF0-A2EC-6449-942A-6710984DE6AA}"/>
                </a:ext>
              </a:extLst>
            </p:cNvPr>
            <p:cNvSpPr txBox="1"/>
            <p:nvPr/>
          </p:nvSpPr>
          <p:spPr>
            <a:xfrm>
              <a:off x="842376" y="2177267"/>
              <a:ext cx="1259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Raw reads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C553A0-B5F7-9444-9328-DAAD9C67DA8D}"/>
              </a:ext>
            </a:extLst>
          </p:cNvPr>
          <p:cNvGrpSpPr/>
          <p:nvPr/>
        </p:nvGrpSpPr>
        <p:grpSpPr>
          <a:xfrm>
            <a:off x="884963" y="2960170"/>
            <a:ext cx="1727200" cy="1295400"/>
            <a:chOff x="560015" y="3330614"/>
            <a:chExt cx="1727200" cy="12954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CE55057-992B-6E4D-A082-D17E085F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15" y="3330614"/>
              <a:ext cx="1727200" cy="1295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98CF14-EBE2-CC49-9F7C-C3A6184B480E}"/>
                </a:ext>
              </a:extLst>
            </p:cNvPr>
            <p:cNvSpPr txBox="1"/>
            <p:nvPr/>
          </p:nvSpPr>
          <p:spPr>
            <a:xfrm>
              <a:off x="813768" y="3978313"/>
              <a:ext cx="1193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Aligned to </a:t>
              </a:r>
            </a:p>
            <a:p>
              <a:pPr algn="ctr"/>
              <a:r>
                <a:rPr lang="en-US" dirty="0"/>
                <a:t>Genome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2D4AEB-E91B-EE4F-AC6A-3D985765181E}"/>
              </a:ext>
            </a:extLst>
          </p:cNvPr>
          <p:cNvGrpSpPr/>
          <p:nvPr/>
        </p:nvGrpSpPr>
        <p:grpSpPr>
          <a:xfrm>
            <a:off x="854678" y="4531232"/>
            <a:ext cx="1752600" cy="1270000"/>
            <a:chOff x="521915" y="4888251"/>
            <a:chExt cx="1752600" cy="1270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91315C-8169-9541-8F67-90879DAAE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915" y="4888251"/>
              <a:ext cx="1752600" cy="127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9E7D1C-E05C-0844-91A6-7341179E6C37}"/>
                </a:ext>
              </a:extLst>
            </p:cNvPr>
            <p:cNvSpPr txBox="1"/>
            <p:nvPr/>
          </p:nvSpPr>
          <p:spPr>
            <a:xfrm>
              <a:off x="617239" y="5667125"/>
              <a:ext cx="158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Identified Peak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6E48B4-341D-2B41-BE1D-2369703FB509}"/>
              </a:ext>
            </a:extLst>
          </p:cNvPr>
          <p:cNvCxnSpPr>
            <a:cxnSpLocks/>
          </p:cNvCxnSpPr>
          <p:nvPr/>
        </p:nvCxnSpPr>
        <p:spPr>
          <a:xfrm>
            <a:off x="3404463" y="2415891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E3E8FEC-EEA7-2C41-A517-14DA63AB39D4}"/>
              </a:ext>
            </a:extLst>
          </p:cNvPr>
          <p:cNvSpPr/>
          <p:nvPr/>
        </p:nvSpPr>
        <p:spPr>
          <a:xfrm>
            <a:off x="3587594" y="2898595"/>
            <a:ext cx="1550616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05EB6-91E7-514B-9E91-95EA9347F022}"/>
              </a:ext>
            </a:extLst>
          </p:cNvPr>
          <p:cNvSpPr/>
          <p:nvPr/>
        </p:nvSpPr>
        <p:spPr>
          <a:xfrm>
            <a:off x="3587594" y="4394956"/>
            <a:ext cx="1661997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Peak Calling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BCDFD6-5738-5644-9A6D-0644C89D0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1538989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53339065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641189513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982506449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220394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Acquire raw reads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-dump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65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fastqc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95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Trimming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n>
                            <a:noFill/>
                          </a:ln>
                        </a:rPr>
                        <a:t>TrimGlore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4434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DCBAA8-5CC0-A143-BD95-7A1163D5B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28009"/>
              </p:ext>
            </p:extLst>
          </p:nvPr>
        </p:nvGraphicFramePr>
        <p:xfrm>
          <a:off x="5733658" y="3081637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1024607403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015022377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3123774425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42399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Alignment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Bowtie2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88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Convert, sort, filter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Samtools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32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Filter blacklisted regions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bedtools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364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A0042B-E616-AB42-9126-32172B799DC6}"/>
              </a:ext>
            </a:extLst>
          </p:cNvPr>
          <p:cNvGraphicFramePr>
            <a:graphicFrameLocks noGrp="1"/>
          </p:cNvGraphicFramePr>
          <p:nvPr/>
        </p:nvGraphicFramePr>
        <p:xfrm>
          <a:off x="5733658" y="4577314"/>
          <a:ext cx="616556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817832686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2996203514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1703353523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242883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calling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MACS2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ChIP</a:t>
                      </a:r>
                      <a:r>
                        <a:rPr lang="en-US" dirty="0"/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ChIPQC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visualization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UCSC genome browser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0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annotation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ChIP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-seeker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77272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0B7BE3E-A202-EE47-8649-6726707593EB}"/>
              </a:ext>
            </a:extLst>
          </p:cNvPr>
          <p:cNvGraphicFramePr>
            <a:graphicFrameLocks noGrp="1"/>
          </p:cNvGraphicFramePr>
          <p:nvPr/>
        </p:nvGraphicFramePr>
        <p:xfrm>
          <a:off x="346731" y="1361359"/>
          <a:ext cx="443272" cy="45228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3272">
                  <a:extLst>
                    <a:ext uri="{9D8B030D-6E8A-4147-A177-3AD203B41FA5}">
                      <a16:colId xmlns:a16="http://schemas.microsoft.com/office/drawing/2014/main" val="1394668073"/>
                    </a:ext>
                  </a:extLst>
                </a:gridCol>
              </a:tblGrid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66170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498694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1435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14AE24-39A3-6045-AFE0-ECFD28114AE9}"/>
              </a:ext>
            </a:extLst>
          </p:cNvPr>
          <p:cNvCxnSpPr>
            <a:cxnSpLocks/>
          </p:cNvCxnSpPr>
          <p:nvPr/>
        </p:nvCxnSpPr>
        <p:spPr>
          <a:xfrm>
            <a:off x="3412175" y="3960730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8FA014-0CE0-4F49-905E-812D4FE1ABD8}"/>
              </a:ext>
            </a:extLst>
          </p:cNvPr>
          <p:cNvSpPr/>
          <p:nvPr/>
        </p:nvSpPr>
        <p:spPr>
          <a:xfrm>
            <a:off x="5687987" y="4388287"/>
            <a:ext cx="6504013" cy="1951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5B2EA-6A97-E54B-97EA-BDDBE4BDF7CF}"/>
              </a:ext>
            </a:extLst>
          </p:cNvPr>
          <p:cNvSpPr txBox="1"/>
          <p:nvPr/>
        </p:nvSpPr>
        <p:spPr>
          <a:xfrm>
            <a:off x="11560669" y="14941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1A51C4-F078-4C40-990A-0E32153F6077}"/>
              </a:ext>
            </a:extLst>
          </p:cNvPr>
          <p:cNvSpPr txBox="1"/>
          <p:nvPr/>
        </p:nvSpPr>
        <p:spPr>
          <a:xfrm>
            <a:off x="11558723" y="186343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EF27A5-46B6-2C45-8AB0-BFE92860DDBD}"/>
              </a:ext>
            </a:extLst>
          </p:cNvPr>
          <p:cNvSpPr txBox="1"/>
          <p:nvPr/>
        </p:nvSpPr>
        <p:spPr>
          <a:xfrm>
            <a:off x="11566732" y="22437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253626-05E5-A34C-909F-5CEBB522AFEF}"/>
              </a:ext>
            </a:extLst>
          </p:cNvPr>
          <p:cNvSpPr txBox="1"/>
          <p:nvPr/>
        </p:nvSpPr>
        <p:spPr>
          <a:xfrm>
            <a:off x="11558723" y="30493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E4B4CD-4AC5-344A-BC46-08C89FC03699}"/>
              </a:ext>
            </a:extLst>
          </p:cNvPr>
          <p:cNvSpPr txBox="1"/>
          <p:nvPr/>
        </p:nvSpPr>
        <p:spPr>
          <a:xfrm>
            <a:off x="11566732" y="34264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64739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A01E-354C-CA46-A8DD-6DA086A8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&amp; filtering tips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5611536-A810-1542-880B-CC799E5D3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622555"/>
              </p:ext>
            </p:extLst>
          </p:nvPr>
        </p:nvGraphicFramePr>
        <p:xfrm>
          <a:off x="838200" y="1095375"/>
          <a:ext cx="10515600" cy="237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31615410"/>
                    </a:ext>
                  </a:extLst>
                </a:gridCol>
                <a:gridCol w="2502243">
                  <a:extLst>
                    <a:ext uri="{9D8B030D-6E8A-4147-A177-3AD203B41FA5}">
                      <a16:colId xmlns:a16="http://schemas.microsoft.com/office/drawing/2014/main" val="2624913274"/>
                    </a:ext>
                  </a:extLst>
                </a:gridCol>
                <a:gridCol w="4508157">
                  <a:extLst>
                    <a:ext uri="{9D8B030D-6E8A-4147-A177-3AD203B41FA5}">
                      <a16:colId xmlns:a16="http://schemas.microsoft.com/office/drawing/2014/main" val="131087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Filtering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Necessity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4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Quality trimming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Before 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Sometimes, if increase mapping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Adapter trimming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Before 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Sometimes, if increase mapping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0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PCR duplicate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After 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74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ChIP</a:t>
                      </a:r>
                      <a:r>
                        <a:rPr lang="en-US" sz="2000" dirty="0"/>
                        <a:t> blacklisted region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After 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Always (for </a:t>
                      </a:r>
                      <a:r>
                        <a:rPr lang="en-US" sz="2000" dirty="0" err="1"/>
                        <a:t>ChIP</a:t>
                      </a:r>
                      <a:r>
                        <a:rPr lang="en-US" sz="2000" dirty="0"/>
                        <a:t> samples)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5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chrY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chrM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etc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After 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Based on need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90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4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35B3-D5C5-2C48-923B-14CC95D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4.5 Filter blacklisted region &amp; customized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F324-F573-C54A-8102-E0680A29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Tips</a:t>
            </a:r>
            <a:r>
              <a:rPr lang="en-US" b="1" dirty="0"/>
              <a:t>: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sz="1800" dirty="0" err="1"/>
              <a:t>Bedtools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samtools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awk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Always: 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rgbClr val="FF0000"/>
                </a:solidFill>
              </a:rPr>
              <a:t>o</a:t>
            </a:r>
            <a:r>
              <a:rPr lang="en-US" sz="1800" b="1" dirty="0">
                <a:solidFill>
                  <a:srgbClr val="FFC000"/>
                </a:solidFill>
              </a:rPr>
              <a:t>o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chemeClr val="accent6"/>
                </a:solidFill>
              </a:rPr>
              <a:t>le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A8AAA-6FD8-7A49-BCE0-971F47E7622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000" b="1" dirty="0"/>
              <a:t>Questions</a:t>
            </a:r>
            <a:r>
              <a:rPr lang="en-US" b="1" dirty="0"/>
              <a:t>:</a:t>
            </a:r>
          </a:p>
          <a:p>
            <a:r>
              <a:rPr lang="en-US" sz="1800" dirty="0"/>
              <a:t>1. Download:</a:t>
            </a:r>
            <a:br>
              <a:rPr lang="en-US" sz="1800" dirty="0"/>
            </a:br>
            <a:r>
              <a:rPr lang="en-US" sz="1800" dirty="0"/>
              <a:t>bam file: </a:t>
            </a:r>
            <a:r>
              <a:rPr lang="en-US" sz="1800" dirty="0">
                <a:hlinkClick r:id="rId2"/>
              </a:rPr>
              <a:t>SRR3001750_srt_dupr.chr2.chr11.bam</a:t>
            </a:r>
            <a:br>
              <a:rPr lang="en-US" sz="1800" dirty="0"/>
            </a:br>
            <a:r>
              <a:rPr lang="en-US" sz="1800" dirty="0"/>
              <a:t>blacklisted region bed file: </a:t>
            </a:r>
            <a:r>
              <a:rPr lang="en-US" sz="1800" dirty="0">
                <a:hlinkClick r:id="rId3"/>
              </a:rPr>
              <a:t>mm10.blacklist.bed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2. Filter blacklisted regions from the bam file, name output </a:t>
            </a:r>
            <a:r>
              <a:rPr lang="en-US" sz="1800" dirty="0">
                <a:solidFill>
                  <a:srgbClr val="FF0000"/>
                </a:solidFill>
              </a:rPr>
              <a:t>SRR3001750_srt_dupr.chr2.chr11_flb.bam</a:t>
            </a:r>
          </a:p>
          <a:p>
            <a:endParaRPr lang="en-US" sz="1800" dirty="0"/>
          </a:p>
          <a:p>
            <a:r>
              <a:rPr lang="en-US" sz="1800" dirty="0"/>
              <a:t>3. Filter out chr11 reads from </a:t>
            </a:r>
            <a:r>
              <a:rPr lang="en-US" sz="1800" dirty="0">
                <a:solidFill>
                  <a:srgbClr val="FF0000"/>
                </a:solidFill>
              </a:rPr>
              <a:t>SRR3001750_srt_dupr.chr2.chr11_flb.bam</a:t>
            </a:r>
            <a:r>
              <a:rPr lang="en-US" sz="1800" dirty="0"/>
              <a:t>, name </a:t>
            </a:r>
            <a:r>
              <a:rPr lang="en-US" sz="1800" dirty="0">
                <a:solidFill>
                  <a:srgbClr val="FF0000"/>
                </a:solidFill>
              </a:rPr>
              <a:t>SRR3001750_srt_dupr.chr2.chr11_flb_flt.bam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002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DBF2DB2-2AB4-244C-BD15-30D9E5242417}"/>
              </a:ext>
            </a:extLst>
          </p:cNvPr>
          <p:cNvSpPr/>
          <p:nvPr/>
        </p:nvSpPr>
        <p:spPr>
          <a:xfrm>
            <a:off x="292776" y="4394957"/>
            <a:ext cx="11763736" cy="1813697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2CE533-9545-EC4E-9C97-9F5D278AA09A}"/>
              </a:ext>
            </a:extLst>
          </p:cNvPr>
          <p:cNvSpPr/>
          <p:nvPr/>
        </p:nvSpPr>
        <p:spPr>
          <a:xfrm>
            <a:off x="292777" y="2898857"/>
            <a:ext cx="11763736" cy="14180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7E53A-6974-0042-A5D5-640B8B426FFE}"/>
              </a:ext>
            </a:extLst>
          </p:cNvPr>
          <p:cNvSpPr/>
          <p:nvPr/>
        </p:nvSpPr>
        <p:spPr>
          <a:xfrm>
            <a:off x="292777" y="1396413"/>
            <a:ext cx="11763736" cy="141802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EC633F-78FB-9F4C-BB54-0569FEBB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ChIP-seq analysis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1174D-5C24-A84D-A566-E3C32AF4B712}"/>
              </a:ext>
            </a:extLst>
          </p:cNvPr>
          <p:cNvSpPr txBox="1"/>
          <p:nvPr/>
        </p:nvSpPr>
        <p:spPr>
          <a:xfrm>
            <a:off x="2592753" y="1893303"/>
            <a:ext cx="29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Raw sequenced 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B05F1-DDE9-C94F-BE79-67D54CABD2E6}"/>
              </a:ext>
            </a:extLst>
          </p:cNvPr>
          <p:cNvSpPr txBox="1"/>
          <p:nvPr/>
        </p:nvSpPr>
        <p:spPr>
          <a:xfrm>
            <a:off x="2599293" y="339195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Aligned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771B0-3D6B-8648-9D21-8F035AABE1D2}"/>
              </a:ext>
            </a:extLst>
          </p:cNvPr>
          <p:cNvSpPr txBox="1"/>
          <p:nvPr/>
        </p:nvSpPr>
        <p:spPr>
          <a:xfrm>
            <a:off x="2695878" y="4926279"/>
            <a:ext cx="12454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Peak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E2184-6DD5-8141-94F3-A36BA8D881C2}"/>
              </a:ext>
            </a:extLst>
          </p:cNvPr>
          <p:cNvSpPr txBox="1"/>
          <p:nvPr/>
        </p:nvSpPr>
        <p:spPr>
          <a:xfrm>
            <a:off x="6956271" y="6488668"/>
            <a:ext cx="523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Bardet,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Anaïs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F., et al.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Nature protocols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7.1 (2012): 45.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3378F7-09B5-214F-810C-02D0A1301524}"/>
              </a:ext>
            </a:extLst>
          </p:cNvPr>
          <p:cNvGrpSpPr/>
          <p:nvPr/>
        </p:nvGrpSpPr>
        <p:grpSpPr>
          <a:xfrm>
            <a:off x="834163" y="1457726"/>
            <a:ext cx="1778000" cy="1295400"/>
            <a:chOff x="527185" y="1420136"/>
            <a:chExt cx="1778000" cy="12954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0DD4E7-25BF-BD44-8EA7-D452D8F84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85" y="1420136"/>
              <a:ext cx="1778000" cy="1295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49FEF0-A2EC-6449-942A-6710984DE6AA}"/>
                </a:ext>
              </a:extLst>
            </p:cNvPr>
            <p:cNvSpPr txBox="1"/>
            <p:nvPr/>
          </p:nvSpPr>
          <p:spPr>
            <a:xfrm>
              <a:off x="842376" y="2177267"/>
              <a:ext cx="1259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Raw reads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C553A0-B5F7-9444-9328-DAAD9C67DA8D}"/>
              </a:ext>
            </a:extLst>
          </p:cNvPr>
          <p:cNvGrpSpPr/>
          <p:nvPr/>
        </p:nvGrpSpPr>
        <p:grpSpPr>
          <a:xfrm>
            <a:off x="884963" y="2960170"/>
            <a:ext cx="1727200" cy="1295400"/>
            <a:chOff x="560015" y="3330614"/>
            <a:chExt cx="1727200" cy="12954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CE55057-992B-6E4D-A082-D17E085F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15" y="3330614"/>
              <a:ext cx="1727200" cy="1295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98CF14-EBE2-CC49-9F7C-C3A6184B480E}"/>
                </a:ext>
              </a:extLst>
            </p:cNvPr>
            <p:cNvSpPr txBox="1"/>
            <p:nvPr/>
          </p:nvSpPr>
          <p:spPr>
            <a:xfrm>
              <a:off x="813768" y="3978313"/>
              <a:ext cx="1193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Aligned to </a:t>
              </a:r>
            </a:p>
            <a:p>
              <a:pPr algn="ctr"/>
              <a:r>
                <a:rPr lang="en-US" dirty="0"/>
                <a:t>Genome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2D4AEB-E91B-EE4F-AC6A-3D985765181E}"/>
              </a:ext>
            </a:extLst>
          </p:cNvPr>
          <p:cNvGrpSpPr/>
          <p:nvPr/>
        </p:nvGrpSpPr>
        <p:grpSpPr>
          <a:xfrm>
            <a:off x="854678" y="4531232"/>
            <a:ext cx="1752600" cy="1270000"/>
            <a:chOff x="521915" y="4888251"/>
            <a:chExt cx="1752600" cy="1270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91315C-8169-9541-8F67-90879DAAE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915" y="4888251"/>
              <a:ext cx="1752600" cy="127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9E7D1C-E05C-0844-91A6-7341179E6C37}"/>
                </a:ext>
              </a:extLst>
            </p:cNvPr>
            <p:cNvSpPr txBox="1"/>
            <p:nvPr/>
          </p:nvSpPr>
          <p:spPr>
            <a:xfrm>
              <a:off x="617239" y="5667125"/>
              <a:ext cx="158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Identified Peak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6E48B4-341D-2B41-BE1D-2369703FB509}"/>
              </a:ext>
            </a:extLst>
          </p:cNvPr>
          <p:cNvCxnSpPr>
            <a:cxnSpLocks/>
          </p:cNvCxnSpPr>
          <p:nvPr/>
        </p:nvCxnSpPr>
        <p:spPr>
          <a:xfrm>
            <a:off x="3404463" y="2415891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E3E8FEC-EEA7-2C41-A517-14DA63AB39D4}"/>
              </a:ext>
            </a:extLst>
          </p:cNvPr>
          <p:cNvSpPr/>
          <p:nvPr/>
        </p:nvSpPr>
        <p:spPr>
          <a:xfrm>
            <a:off x="3587594" y="2898595"/>
            <a:ext cx="1550616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05EB6-91E7-514B-9E91-95EA9347F022}"/>
              </a:ext>
            </a:extLst>
          </p:cNvPr>
          <p:cNvSpPr/>
          <p:nvPr/>
        </p:nvSpPr>
        <p:spPr>
          <a:xfrm>
            <a:off x="3587594" y="4394956"/>
            <a:ext cx="1661997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Peak Calling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BCDFD6-5738-5644-9A6D-0644C89D0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1538989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53339065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641189513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982506449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220394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Acquire raw reads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-dump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65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fastqc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95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Trimming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n>
                            <a:noFill/>
                          </a:ln>
                        </a:rPr>
                        <a:t>TrimGlore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4434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DCBAA8-5CC0-A143-BD95-7A1163D5B4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3081637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1024607403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015022377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3123774425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42399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Alignment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Bowtie2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88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Convert, sort, filter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Samtools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32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Filter blacklisted regions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bedtools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364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A0042B-E616-AB42-9126-32172B799DC6}"/>
              </a:ext>
            </a:extLst>
          </p:cNvPr>
          <p:cNvGraphicFramePr>
            <a:graphicFrameLocks noGrp="1"/>
          </p:cNvGraphicFramePr>
          <p:nvPr/>
        </p:nvGraphicFramePr>
        <p:xfrm>
          <a:off x="5733658" y="4577314"/>
          <a:ext cx="616556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817832686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2996203514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1703353523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242883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calling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MACS2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ChIP</a:t>
                      </a:r>
                      <a:r>
                        <a:rPr lang="en-US" dirty="0"/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ChIPQC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visualization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UCSC genome browser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0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annotation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ChIP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-seeker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77272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0B7BE3E-A202-EE47-8649-6726707593EB}"/>
              </a:ext>
            </a:extLst>
          </p:cNvPr>
          <p:cNvGraphicFramePr>
            <a:graphicFrameLocks noGrp="1"/>
          </p:cNvGraphicFramePr>
          <p:nvPr/>
        </p:nvGraphicFramePr>
        <p:xfrm>
          <a:off x="346731" y="1361359"/>
          <a:ext cx="443272" cy="45228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3272">
                  <a:extLst>
                    <a:ext uri="{9D8B030D-6E8A-4147-A177-3AD203B41FA5}">
                      <a16:colId xmlns:a16="http://schemas.microsoft.com/office/drawing/2014/main" val="1394668073"/>
                    </a:ext>
                  </a:extLst>
                </a:gridCol>
              </a:tblGrid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66170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498694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1435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14AE24-39A3-6045-AFE0-ECFD28114AE9}"/>
              </a:ext>
            </a:extLst>
          </p:cNvPr>
          <p:cNvCxnSpPr>
            <a:cxnSpLocks/>
          </p:cNvCxnSpPr>
          <p:nvPr/>
        </p:nvCxnSpPr>
        <p:spPr>
          <a:xfrm>
            <a:off x="3412175" y="3960730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8FA014-0CE0-4F49-905E-812D4FE1ABD8}"/>
              </a:ext>
            </a:extLst>
          </p:cNvPr>
          <p:cNvSpPr/>
          <p:nvPr/>
        </p:nvSpPr>
        <p:spPr>
          <a:xfrm>
            <a:off x="5725058" y="4949153"/>
            <a:ext cx="6504013" cy="135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5B2EA-6A97-E54B-97EA-BDDBE4BDF7CF}"/>
              </a:ext>
            </a:extLst>
          </p:cNvPr>
          <p:cNvSpPr txBox="1"/>
          <p:nvPr/>
        </p:nvSpPr>
        <p:spPr>
          <a:xfrm>
            <a:off x="11560669" y="14941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1A51C4-F078-4C40-990A-0E32153F6077}"/>
              </a:ext>
            </a:extLst>
          </p:cNvPr>
          <p:cNvSpPr txBox="1"/>
          <p:nvPr/>
        </p:nvSpPr>
        <p:spPr>
          <a:xfrm>
            <a:off x="11558723" y="186343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EF27A5-46B6-2C45-8AB0-BFE92860DDBD}"/>
              </a:ext>
            </a:extLst>
          </p:cNvPr>
          <p:cNvSpPr txBox="1"/>
          <p:nvPr/>
        </p:nvSpPr>
        <p:spPr>
          <a:xfrm>
            <a:off x="11566732" y="22437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253626-05E5-A34C-909F-5CEBB522AFEF}"/>
              </a:ext>
            </a:extLst>
          </p:cNvPr>
          <p:cNvSpPr txBox="1"/>
          <p:nvPr/>
        </p:nvSpPr>
        <p:spPr>
          <a:xfrm>
            <a:off x="11558723" y="30493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E4B4CD-4AC5-344A-BC46-08C89FC03699}"/>
              </a:ext>
            </a:extLst>
          </p:cNvPr>
          <p:cNvSpPr txBox="1"/>
          <p:nvPr/>
        </p:nvSpPr>
        <p:spPr>
          <a:xfrm>
            <a:off x="11566732" y="34264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D5622-6885-A74C-9EE7-86010B49F99C}"/>
              </a:ext>
            </a:extLst>
          </p:cNvPr>
          <p:cNvSpPr txBox="1"/>
          <p:nvPr/>
        </p:nvSpPr>
        <p:spPr>
          <a:xfrm>
            <a:off x="11572830" y="37925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58AB14-1E48-6444-AF1C-9640B2B6D2D0}"/>
              </a:ext>
            </a:extLst>
          </p:cNvPr>
          <p:cNvSpPr/>
          <p:nvPr/>
        </p:nvSpPr>
        <p:spPr>
          <a:xfrm>
            <a:off x="5721066" y="4319129"/>
            <a:ext cx="6504013" cy="663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0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C289-C873-0D4F-B887-3DA8B2D6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/>
          <a:lstStyle/>
          <a:p>
            <a:r>
              <a:rPr lang="en-US"/>
              <a:t>MACS2 peak calling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D7ADA-E54A-FB41-811D-6629FA39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15" y="1952839"/>
            <a:ext cx="3178273" cy="3690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897E5A-DF19-CF4F-9B8A-D0AE2253C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952" y="2275784"/>
            <a:ext cx="3349640" cy="3044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23ABD9-18DF-1D4D-9F79-513842782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557" y="2584660"/>
            <a:ext cx="2961000" cy="2426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AF5F34-FF87-F248-B5FF-B8FE01906A9D}"/>
              </a:ext>
            </a:extLst>
          </p:cNvPr>
          <p:cNvSpPr txBox="1"/>
          <p:nvPr/>
        </p:nvSpPr>
        <p:spPr>
          <a:xfrm>
            <a:off x="210993" y="1429676"/>
            <a:ext cx="4109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Positive and negative strand reads around</a:t>
            </a:r>
          </a:p>
          <a:p>
            <a:pPr algn="ctr"/>
            <a:r>
              <a:rPr lang="en-US" dirty="0"/>
              <a:t>DNA binding protein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F0DD6-C363-8A4C-9D50-0E2AB49E0427}"/>
              </a:ext>
            </a:extLst>
          </p:cNvPr>
          <p:cNvSpPr txBox="1"/>
          <p:nvPr/>
        </p:nvSpPr>
        <p:spPr>
          <a:xfrm>
            <a:off x="4798791" y="1429676"/>
            <a:ext cx="2838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MACS2 scan for </a:t>
            </a:r>
          </a:p>
          <a:p>
            <a:pPr algn="ctr"/>
            <a:r>
              <a:rPr lang="en-US" dirty="0"/>
              <a:t>bimodal enrichment pattern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E60F1-0FA7-8E44-94DC-7D579170D38D}"/>
              </a:ext>
            </a:extLst>
          </p:cNvPr>
          <p:cNvSpPr txBox="1"/>
          <p:nvPr/>
        </p:nvSpPr>
        <p:spPr>
          <a:xfrm>
            <a:off x="8595108" y="1429676"/>
            <a:ext cx="3114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Typical </a:t>
            </a:r>
            <a:r>
              <a:rPr lang="en-US" dirty="0" err="1"/>
              <a:t>v.s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Low-complexity ChIP-seq peaks</a:t>
            </a:r>
          </a:p>
        </p:txBody>
      </p:sp>
    </p:spTree>
    <p:extLst>
      <p:ext uri="{BB962C8B-B14F-4D97-AF65-F5344CB8AC3E}">
        <p14:creationId xmlns:p14="http://schemas.microsoft.com/office/powerpoint/2010/main" val="178865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35B3-D5C5-2C48-923B-14CC95D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4.6 MACS2 peak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F324-F573-C54A-8102-E0680A29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Tips</a:t>
            </a:r>
            <a:r>
              <a:rPr lang="en-US" b="1" dirty="0"/>
              <a:t>: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MACS2 documentation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awk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grep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wc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sort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Always: 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rgbClr val="FF0000"/>
                </a:solidFill>
              </a:rPr>
              <a:t>o</a:t>
            </a:r>
            <a:r>
              <a:rPr lang="en-US" sz="1800" b="1" dirty="0">
                <a:solidFill>
                  <a:srgbClr val="FFC000"/>
                </a:solidFill>
              </a:rPr>
              <a:t>o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chemeClr val="accent6"/>
                </a:solidFill>
              </a:rPr>
              <a:t>le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A8AAA-6FD8-7A49-BCE0-971F47E7622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000" b="1" dirty="0"/>
              <a:t>Questions</a:t>
            </a:r>
            <a:r>
              <a:rPr lang="en-US" b="1" dirty="0"/>
              <a:t>:</a:t>
            </a:r>
          </a:p>
          <a:p>
            <a:r>
              <a:rPr lang="en-US" sz="1800" dirty="0"/>
              <a:t>1. Use MACS2 with appropriate setting to call peaks for the file </a:t>
            </a:r>
            <a:r>
              <a:rPr lang="en-US" sz="1800" dirty="0">
                <a:solidFill>
                  <a:srgbClr val="FF0000"/>
                </a:solidFill>
              </a:rPr>
              <a:t>SRR3001750_srt_dupr.chr2.chr11.bam </a:t>
            </a:r>
            <a:r>
              <a:rPr lang="en-US" sz="1800" dirty="0"/>
              <a:t>(downloaded from last exercise)</a:t>
            </a:r>
          </a:p>
          <a:p>
            <a:endParaRPr lang="en-US" sz="1800" dirty="0"/>
          </a:p>
          <a:p>
            <a:r>
              <a:rPr lang="en-US" sz="1800" dirty="0"/>
              <a:t>2. Examine the out put and find out: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 err="1"/>
              <a:t>broadPeaks</a:t>
            </a:r>
            <a:r>
              <a:rPr lang="en-US" sz="1800" dirty="0"/>
              <a:t> file, how many peaks were identified in chr2? How many peaks were identified in chr11?</a:t>
            </a:r>
          </a:p>
          <a:p>
            <a:pPr lvl="1"/>
            <a:r>
              <a:rPr lang="en-US" sz="1800" dirty="0"/>
              <a:t>How many peaks in </a:t>
            </a:r>
            <a:r>
              <a:rPr lang="en-US" sz="1800" dirty="0" err="1"/>
              <a:t>broadPeaks</a:t>
            </a:r>
            <a:r>
              <a:rPr lang="en-US" sz="1800" dirty="0"/>
              <a:t> were identified with –log10pvalue  &gt; 2?</a:t>
            </a:r>
          </a:p>
          <a:p>
            <a:pPr lvl="1"/>
            <a:r>
              <a:rPr lang="en-US" sz="1800" dirty="0"/>
              <a:t>Find the coordinates of peak with highest signal from </a:t>
            </a:r>
            <a:r>
              <a:rPr lang="en-US" sz="1800" dirty="0" err="1"/>
              <a:t>treat_pileup.bdg</a:t>
            </a:r>
            <a:r>
              <a:rPr lang="en-US" sz="18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75318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6152</TotalTime>
  <Words>629</Words>
  <Application>Microsoft Macintosh PowerPoint</Application>
  <PresentationFormat>Widescreen</PresentationFormat>
  <Paragraphs>206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ChIP-seq introduction</vt:lpstr>
      <vt:lpstr>Using sticky notes for feedback</vt:lpstr>
      <vt:lpstr>Get course material</vt:lpstr>
      <vt:lpstr>ChIP-seq analysis steps</vt:lpstr>
      <vt:lpstr>Trimming &amp; filtering tips</vt:lpstr>
      <vt:lpstr>Practice 4.5 Filter blacklisted region &amp; customized filtering</vt:lpstr>
      <vt:lpstr>ChIP-seq analysis steps</vt:lpstr>
      <vt:lpstr>MACS2 peak calling</vt:lpstr>
      <vt:lpstr>Practice 4.6 MACS2 peak calling</vt:lpstr>
      <vt:lpstr>Visualization of ChIP-seq data</vt:lpstr>
      <vt:lpstr>Practice 4.7 Data visualization with UCSC genome browser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Huitian Diao</dc:creator>
  <cp:lastModifiedBy>Huitian Diao</cp:lastModifiedBy>
  <cp:revision>409</cp:revision>
  <dcterms:created xsi:type="dcterms:W3CDTF">2018-09-16T20:57:42Z</dcterms:created>
  <dcterms:modified xsi:type="dcterms:W3CDTF">2018-11-13T15:09:38Z</dcterms:modified>
</cp:coreProperties>
</file>