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270" r:id="rId6"/>
    <p:sldId id="271" r:id="rId7"/>
    <p:sldId id="278" r:id="rId8"/>
    <p:sldId id="263" r:id="rId9"/>
    <p:sldId id="279" r:id="rId10"/>
    <p:sldId id="289" r:id="rId11"/>
    <p:sldId id="290" r:id="rId12"/>
    <p:sldId id="291" r:id="rId13"/>
    <p:sldId id="292" r:id="rId14"/>
    <p:sldId id="265" r:id="rId15"/>
    <p:sldId id="294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46075" y="2072005"/>
            <a:ext cx="112560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基于抽样的属性个数估计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65" y="3373755"/>
            <a:ext cx="119868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dirty="0"/>
              <a:t> Sampling-Based Estimation of the Number of Distinct Values of an Attribute </a:t>
            </a:r>
            <a:endParaRPr lang="en-US" altLang="zh-CN" sz="2400" dirty="0">
              <a:latin typeface="Arial" panose="0208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3845" y="3411220"/>
            <a:ext cx="11656060" cy="384810"/>
            <a:chOff x="3611637" y="3411307"/>
            <a:chExt cx="5016012" cy="384757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611637" y="3411307"/>
              <a:ext cx="49947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611637" y="3796064"/>
              <a:ext cx="501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4101615" y="4404005"/>
            <a:ext cx="39051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分享人：何鑫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-1809" y="475317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0800000">
            <a:off x="-1809" y="67418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566898" y="944064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有偏</a:t>
            </a:r>
            <a:r>
              <a:rPr lang="en-US" altLang="zh-CN"/>
              <a:t>Shlosser</a:t>
            </a:r>
            <a:r>
              <a:rPr lang="zh-CN" altLang="en-US"/>
              <a:t>估计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(1)</a:t>
            </a:r>
            <a:r>
              <a:rPr lang="zh-CN" altLang="en-US"/>
              <a:t>抽样的假设前提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　样本的数据分布和实际数据分分布保持一直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(2)</a:t>
            </a:r>
            <a:r>
              <a:rPr lang="zh-CN" altLang="en-US"/>
              <a:t>估算公式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0" y="2112645"/>
            <a:ext cx="1121410" cy="601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70" y="4482465"/>
            <a:ext cx="3383280" cy="6724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无偏的</a:t>
            </a:r>
            <a:r>
              <a:rPr lang="en-US" altLang="zh-CN"/>
              <a:t>Smoothed Jackknife</a:t>
            </a:r>
            <a:r>
              <a:rPr lang="zh-CN" altLang="en-US"/>
              <a:t>估计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(1)</a:t>
            </a:r>
            <a:r>
              <a:rPr lang="zh-CN" altLang="en-US"/>
              <a:t>求出常量Ｋ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4315" y="2297430"/>
            <a:ext cx="3980815" cy="361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080" y="2773680"/>
            <a:ext cx="2152650" cy="390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315" y="3658870"/>
            <a:ext cx="3742690" cy="685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315" y="5072380"/>
            <a:ext cx="3856990" cy="1104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5825" y="3854450"/>
            <a:ext cx="885825" cy="295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无偏的</a:t>
            </a:r>
            <a:r>
              <a:rPr lang="en-US" altLang="zh-CN"/>
              <a:t>Smoothed Jackknife</a:t>
            </a:r>
            <a:r>
              <a:rPr lang="zh-CN" altLang="en-US"/>
              <a:t>估计</a:t>
            </a:r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(2)</a:t>
            </a:r>
            <a:r>
              <a:rPr lang="zh-CN" altLang="en-US"/>
              <a:t>估算公式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8560" y="2263775"/>
            <a:ext cx="3856990" cy="11049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05" y="3769360"/>
            <a:ext cx="3752215" cy="6477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150" y="3945890"/>
            <a:ext cx="904875" cy="2952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905" y="4953000"/>
            <a:ext cx="3561715" cy="5905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310" y="6003925"/>
            <a:ext cx="2381250" cy="6953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8150" y="4977130"/>
            <a:ext cx="3999865" cy="5429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3124200" y="3584575"/>
            <a:ext cx="59626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Qusetion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14663" y="2584450"/>
            <a:ext cx="6180137" cy="1649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14663" y="2578100"/>
            <a:ext cx="6180137" cy="846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27"/>
          <p:cNvSpPr txBox="1">
            <a:spLocks noChangeArrowheads="1"/>
          </p:cNvSpPr>
          <p:nvPr/>
        </p:nvSpPr>
        <p:spPr bwMode="auto">
          <a:xfrm>
            <a:off x="3629025" y="2540000"/>
            <a:ext cx="49514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10800000">
            <a:off x="-1809" y="67545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-1809" y="475317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566898" y="944064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Scale up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(1)bounded-domain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(2)unbunded-domain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3455" y="874395"/>
            <a:ext cx="4819015" cy="1943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710" y="3134360"/>
            <a:ext cx="5056505" cy="33928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68707" y="2331340"/>
            <a:ext cx="505458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9790" y="3633195"/>
            <a:ext cx="3032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dirty="0" smtClean="0"/>
              <a:t>THANK YOU!</a:t>
            </a:r>
            <a:endParaRPr lang="en-US" altLang="zh-CN" sz="2400" dirty="0">
              <a:latin typeface="Arial" panose="0208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587994" y="3670575"/>
            <a:ext cx="49947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587994" y="4055332"/>
            <a:ext cx="5016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10800000">
            <a:off x="-1809" y="67418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-1809" y="475317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平行四边形 20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566898" y="944064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31"/>
          <p:cNvSpPr txBox="1">
            <a:spLocks noChangeArrowheads="1"/>
          </p:cNvSpPr>
          <p:nvPr/>
        </p:nvSpPr>
        <p:spPr bwMode="auto">
          <a:xfrm>
            <a:off x="5539105" y="1922780"/>
            <a:ext cx="4067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Analysis</a:t>
            </a:r>
            <a:endParaRPr lang="en-US" altLang="zh-CN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072380" y="2392680"/>
            <a:ext cx="4133215" cy="0"/>
          </a:xfrm>
          <a:prstGeom prst="line">
            <a:avLst/>
          </a:prstGeom>
          <a:ln w="12700" cap="rnd">
            <a:solidFill>
              <a:schemeClr val="accent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2063" y="1927225"/>
            <a:ext cx="466725" cy="465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16" name="文本框 31"/>
          <p:cNvSpPr txBox="1">
            <a:spLocks noChangeArrowheads="1"/>
          </p:cNvSpPr>
          <p:nvPr/>
        </p:nvSpPr>
        <p:spPr bwMode="auto">
          <a:xfrm>
            <a:off x="5538788" y="3248978"/>
            <a:ext cx="3636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Estimation Method</a:t>
            </a:r>
            <a:endParaRPr lang="en-US" altLang="zh-CN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072380" y="3719195"/>
            <a:ext cx="4108450" cy="0"/>
          </a:xfrm>
          <a:prstGeom prst="line">
            <a:avLst/>
          </a:prstGeom>
          <a:ln w="12700" cap="rnd">
            <a:solidFill>
              <a:schemeClr val="accent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072063" y="3253740"/>
            <a:ext cx="466725" cy="465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19" name="文本框 31"/>
          <p:cNvSpPr txBox="1">
            <a:spLocks noChangeArrowheads="1"/>
          </p:cNvSpPr>
          <p:nvPr/>
        </p:nvSpPr>
        <p:spPr bwMode="auto">
          <a:xfrm>
            <a:off x="5539105" y="4443730"/>
            <a:ext cx="363664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  <a:endParaRPr lang="en-US" altLang="zh-CN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072380" y="4913630"/>
            <a:ext cx="4108450" cy="0"/>
          </a:xfrm>
          <a:prstGeom prst="line">
            <a:avLst/>
          </a:prstGeom>
          <a:ln w="12700" cap="rnd">
            <a:solidFill>
              <a:schemeClr val="accent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072063" y="4448175"/>
            <a:ext cx="466725" cy="465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25" name="文本框 31"/>
          <p:cNvSpPr txBox="1">
            <a:spLocks noChangeArrowheads="1"/>
          </p:cNvSpPr>
          <p:nvPr/>
        </p:nvSpPr>
        <p:spPr bwMode="auto">
          <a:xfrm>
            <a:off x="4788535" y="3257233"/>
            <a:ext cx="1035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31"/>
          <p:cNvSpPr txBox="1">
            <a:spLocks noChangeArrowheads="1"/>
          </p:cNvSpPr>
          <p:nvPr/>
        </p:nvSpPr>
        <p:spPr bwMode="auto">
          <a:xfrm>
            <a:off x="4787900" y="4435158"/>
            <a:ext cx="1035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31"/>
          <p:cNvSpPr txBox="1">
            <a:spLocks noChangeArrowheads="1"/>
          </p:cNvSpPr>
          <p:nvPr/>
        </p:nvSpPr>
        <p:spPr bwMode="auto">
          <a:xfrm>
            <a:off x="4787900" y="1928813"/>
            <a:ext cx="1035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016250" y="1930400"/>
            <a:ext cx="1736725" cy="29956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文本框 4"/>
          <p:cNvSpPr txBox="1">
            <a:spLocks noChangeArrowheads="1"/>
          </p:cNvSpPr>
          <p:nvPr/>
        </p:nvSpPr>
        <p:spPr bwMode="auto">
          <a:xfrm>
            <a:off x="3046765" y="4412440"/>
            <a:ext cx="1675696" cy="36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3016250" y="1922463"/>
            <a:ext cx="1736725" cy="2370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文本框 27"/>
          <p:cNvSpPr txBox="1">
            <a:spLocks noChangeArrowheads="1"/>
          </p:cNvSpPr>
          <p:nvPr/>
        </p:nvSpPr>
        <p:spPr bwMode="auto">
          <a:xfrm>
            <a:off x="3188804" y="2138296"/>
            <a:ext cx="1391617" cy="193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 rot="10800000">
            <a:off x="-1809" y="67545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平行四边形 43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-1809" y="475317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36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566898" y="944064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3123565" y="3568065"/>
            <a:ext cx="59626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Experimental Analysis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14663" y="2584450"/>
            <a:ext cx="6180137" cy="1649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14663" y="2578100"/>
            <a:ext cx="6180137" cy="846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27"/>
          <p:cNvSpPr txBox="1">
            <a:spLocks noChangeArrowheads="1"/>
          </p:cNvSpPr>
          <p:nvPr/>
        </p:nvSpPr>
        <p:spPr bwMode="auto">
          <a:xfrm>
            <a:off x="3629025" y="2540000"/>
            <a:ext cx="49514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54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809" y="466850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0800000">
            <a:off x="-1809" y="67545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66898" y="952531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Characteristics of 47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6000" y="5372735"/>
            <a:ext cx="8772525" cy="1092200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en-US" altLang="zh-CN"/>
              <a:t>tuple:</a:t>
            </a:r>
            <a:r>
              <a:rPr lang="zh-CN" altLang="en-US"/>
              <a:t>记录数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d.v.'s:</a:t>
            </a:r>
            <a:r>
              <a:rPr lang="zh-CN" altLang="en-US"/>
              <a:t>属性取不同值的个数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</a:t>
            </a:r>
            <a:r>
              <a:rPr lang="en-US" altLang="zh-CN"/>
              <a:t>:</a:t>
            </a:r>
            <a:r>
              <a:rPr lang="zh-CN" altLang="en-US"/>
              <a:t>评价数据分布状况的参数</a:t>
            </a:r>
            <a:r>
              <a:rPr lang="en-US" altLang="zh-CN"/>
              <a:t>, </a:t>
            </a:r>
            <a:r>
              <a:rPr lang="zh-CN" altLang="en-US"/>
              <a:t>值越大，数据呈现偏态越厉害，当值为０时说明属性的各个取值的频率相同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760" y="1445260"/>
            <a:ext cx="8778875" cy="38588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25" y="6006465"/>
            <a:ext cx="352425" cy="3143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469765" y="3445510"/>
            <a:ext cx="2489200" cy="2032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461510" y="4283710"/>
            <a:ext cx="2489200" cy="2032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69765" y="4512310"/>
            <a:ext cx="2489200" cy="2032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299325" y="4080510"/>
            <a:ext cx="2489200" cy="2032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299325" y="4309110"/>
            <a:ext cx="2489200" cy="2032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299325" y="4486910"/>
            <a:ext cx="2489200" cy="2032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299325" y="4715510"/>
            <a:ext cx="2489200" cy="2032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299325" y="1802130"/>
            <a:ext cx="2489200" cy="2032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9" grpId="1" animBg="1"/>
      <p:bldP spid="10" grpId="1" animBg="1"/>
      <p:bldP spid="11" grpId="1" animBg="1"/>
      <p:bldP spid="12" grpId="1" animBg="1"/>
      <p:bldP spid="13" grpId="1" animBg="1"/>
      <p:bldP spid="14" grpId="1" animBg="1"/>
      <p:bldP spid="15" grpId="1" animBg="1"/>
      <p:bldP spid="9" grpId="2" animBg="1"/>
      <p:bldP spid="10" grpId="2" animBg="1"/>
      <p:bldP spid="11" grpId="2" animBg="1"/>
      <p:bldP spid="12" grpId="2" animBg="1"/>
      <p:bldP spid="13" grpId="2" animBg="1"/>
      <p:bldP spid="14" grpId="2" animBg="1"/>
      <p:bldP spid="15" grpId="2" animBg="1"/>
      <p:bldP spid="9" grpId="3" animBg="1"/>
      <p:bldP spid="10" grpId="3" animBg="1"/>
      <p:bldP spid="11" grpId="3" animBg="1"/>
      <p:bldP spid="12" grpId="3" animBg="1"/>
      <p:bldP spid="13" grpId="3" animBg="1"/>
      <p:bldP spid="14" grpId="3" animBg="1"/>
      <p:bldP spid="15" grpId="3" animBg="1"/>
      <p:bldP spid="9" grpId="4" animBg="1"/>
      <p:bldP spid="10" grpId="4" animBg="1"/>
      <p:bldP spid="11" grpId="4" animBg="1"/>
      <p:bldP spid="12" grpId="4" animBg="1"/>
      <p:bldP spid="13" grpId="4" animBg="1"/>
      <p:bldP spid="14" grpId="4" animBg="1"/>
      <p:bldP spid="15" grpId="4" animBg="1"/>
      <p:bldP spid="16" grpId="0" animBg="1"/>
      <p:bldP spid="16" grpId="1" animBg="1"/>
      <p:bldP spid="16" grpId="2" animBg="1"/>
      <p:bldP spid="16" grpId="3" animBg="1"/>
      <p:bldP spid="16" grpId="4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9725"/>
            <a:ext cx="10515600" cy="1325563"/>
          </a:xfrm>
        </p:spPr>
        <p:txBody>
          <a:bodyPr>
            <a:normAutofit/>
          </a:bodyPr>
          <a:p>
            <a:r>
              <a:rPr lang="en-US" altLang="zh-CN"/>
              <a:t>low skew vs. high skew</a:t>
            </a:r>
            <a:endParaRPr lang="en-US" altLang="zh-CN"/>
          </a:p>
        </p:txBody>
      </p:sp>
      <p:pic>
        <p:nvPicPr>
          <p:cNvPr id="6" name="内容占位符 5" descr="2018-07-24 12-27-14屏幕截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71625"/>
            <a:ext cx="7914640" cy="2070735"/>
          </a:xfrm>
          <a:prstGeom prst="rect">
            <a:avLst/>
          </a:prstGeom>
        </p:spPr>
      </p:pic>
      <p:pic>
        <p:nvPicPr>
          <p:cNvPr id="7" name="图片 6" descr="2018-07-24 12-27-31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41190"/>
            <a:ext cx="7799705" cy="2000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700" y="2221865"/>
            <a:ext cx="352425" cy="3143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702800" y="5174615"/>
            <a:ext cx="1651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大于</a:t>
            </a:r>
            <a:r>
              <a:rPr lang="en-US" altLang="zh-CN"/>
              <a:t>24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700" y="5201920"/>
            <a:ext cx="352425" cy="3143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702800" y="2205355"/>
            <a:ext cx="1651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小于</a:t>
            </a:r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7864475" y="1844040"/>
            <a:ext cx="609600" cy="17119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734820" y="4610100"/>
            <a:ext cx="685165" cy="17119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0" y="3642360"/>
            <a:ext cx="1657350" cy="66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5" grpId="6" animBg="1"/>
      <p:bldP spid="13" grpId="4" animBg="1"/>
      <p:bldP spid="13" grpId="5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Hybrid Estimator</a:t>
            </a:r>
            <a:endParaRPr lang="en-US" altLang="zh-CN"/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8225" y="2092960"/>
            <a:ext cx="9048750" cy="212407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9110345" y="2409190"/>
            <a:ext cx="685165" cy="17119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3124200" y="3584575"/>
            <a:ext cx="59626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Estimation Method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14663" y="2584450"/>
            <a:ext cx="6180137" cy="1649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14663" y="2578100"/>
            <a:ext cx="6180137" cy="846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27"/>
          <p:cNvSpPr txBox="1">
            <a:spLocks noChangeArrowheads="1"/>
          </p:cNvSpPr>
          <p:nvPr/>
        </p:nvSpPr>
        <p:spPr bwMode="auto">
          <a:xfrm>
            <a:off x="3629025" y="2540000"/>
            <a:ext cx="49514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10800000">
            <a:off x="-1809" y="67545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-1809" y="475317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566898" y="944064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计算步骤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60400" y="1986280"/>
            <a:ext cx="10515600" cy="4351338"/>
          </a:xfrm>
        </p:spPr>
        <p:txBody>
          <a:bodyPr/>
          <a:p>
            <a:r>
              <a:rPr lang="en-US" altLang="zh-CN"/>
              <a:t>(1)</a:t>
            </a:r>
            <a:r>
              <a:rPr lang="zh-CN" altLang="en-US"/>
              <a:t>数据的分布检验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(2)</a:t>
            </a:r>
            <a:r>
              <a:rPr lang="zh-CN" altLang="en-US"/>
              <a:t>计算偏态的估计</a:t>
            </a:r>
            <a:r>
              <a:rPr lang="en-US" altLang="zh-CN"/>
              <a:t>Shlosser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(3)</a:t>
            </a:r>
            <a:r>
              <a:rPr lang="zh-CN" altLang="en-US"/>
              <a:t>计算无偏态的估计</a:t>
            </a:r>
            <a:r>
              <a:rPr lang="en-US" altLang="zh-CN"/>
              <a:t>Sjack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数据的分布检验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(1)</a:t>
            </a:r>
            <a:r>
              <a:rPr lang="zh-CN" altLang="en-US"/>
              <a:t>检验统计量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(2)</a:t>
            </a:r>
            <a:r>
              <a:rPr lang="zh-CN" altLang="en-US"/>
              <a:t>求出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(3)</a:t>
            </a:r>
            <a:r>
              <a:rPr lang="zh-CN" altLang="en-US"/>
              <a:t>根据数据呈现不同偏态，计算相应估计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0" y="2427605"/>
            <a:ext cx="1952625" cy="695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2675255"/>
            <a:ext cx="723900" cy="200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0" y="4036060"/>
            <a:ext cx="2085975" cy="276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250" y="5675630"/>
            <a:ext cx="2999740" cy="571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0" y="4074160"/>
            <a:ext cx="838200" cy="200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5060" y="3443605"/>
            <a:ext cx="762635" cy="272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53734"/>
      </a:accent1>
      <a:accent2>
        <a:srgbClr val="7F7F7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</Words>
  <Application>WPS 演示</Application>
  <PresentationFormat>宽屏</PresentationFormat>
  <Paragraphs>99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</vt:lpstr>
      <vt:lpstr>YaHei Consolas Hybrid</vt:lpstr>
      <vt:lpstr>DejaVu Sans</vt:lpstr>
      <vt:lpstr>宋体</vt:lpstr>
      <vt:lpstr>Arial Unicode MS</vt:lpstr>
      <vt:lpstr>AR PL UKai CN</vt:lpstr>
      <vt:lpstr>Calibri Light</vt:lpstr>
      <vt:lpstr>OpenSymbol</vt:lpstr>
      <vt:lpstr>Abyssinica SIL</vt:lpstr>
      <vt:lpstr>Office 主题</vt:lpstr>
      <vt:lpstr>PowerPoint 演示文稿</vt:lpstr>
      <vt:lpstr>PowerPoint 演示文稿</vt:lpstr>
      <vt:lpstr>PowerPoint 演示文稿</vt:lpstr>
      <vt:lpstr>Motivating Example</vt:lpstr>
      <vt:lpstr>the eight views organized as a lattice</vt:lpstr>
      <vt:lpstr>Hierarchy</vt:lpstr>
      <vt:lpstr>PowerPoint 演示文稿</vt:lpstr>
      <vt:lpstr>the Linear Cost Model</vt:lpstr>
      <vt:lpstr>PowerPoint 演示文稿</vt:lpstr>
      <vt:lpstr>PowerPoint 演示文稿</vt:lpstr>
      <vt:lpstr>PowerPoint 演示文稿</vt:lpstr>
      <vt:lpstr>无偏的Smoothed Jackknife估计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林巧媚</dc:creator>
  <cp:lastModifiedBy>shaun</cp:lastModifiedBy>
  <cp:revision>15</cp:revision>
  <dcterms:created xsi:type="dcterms:W3CDTF">2018-07-24T09:01:54Z</dcterms:created>
  <dcterms:modified xsi:type="dcterms:W3CDTF">2018-07-24T09:01:54Z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