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F870C-5D9B-4878-9827-A3D8F8D3B4C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777E161-D0DE-4D31-91FE-E2AD8AAC6AAC}">
      <dgm:prSet/>
      <dgm:spPr/>
      <dgm:t>
        <a:bodyPr/>
        <a:lstStyle/>
        <a:p>
          <a:pPr>
            <a:lnSpc>
              <a:spcPct val="100000"/>
            </a:lnSpc>
            <a:defRPr cap="all"/>
          </a:pPr>
          <a:r>
            <a:rPr lang="en-US" dirty="0"/>
            <a:t>Discovering</a:t>
          </a:r>
          <a:r>
            <a:rPr lang="en-US" baseline="0" dirty="0"/>
            <a:t> Outliers </a:t>
          </a:r>
        </a:p>
        <a:p>
          <a:pPr>
            <a:lnSpc>
              <a:spcPct val="100000"/>
            </a:lnSpc>
            <a:defRPr cap="all"/>
          </a:pPr>
          <a:r>
            <a:rPr lang="en-US" baseline="0" dirty="0"/>
            <a:t>and Anomalies And </a:t>
          </a:r>
        </a:p>
        <a:p>
          <a:pPr>
            <a:lnSpc>
              <a:spcPct val="100000"/>
            </a:lnSpc>
            <a:defRPr cap="all"/>
          </a:pPr>
          <a:r>
            <a:rPr lang="en-US" baseline="0" dirty="0"/>
            <a:t>finding out why They Occur</a:t>
          </a:r>
          <a:endParaRPr lang="en-US" dirty="0"/>
        </a:p>
      </dgm:t>
    </dgm:pt>
    <dgm:pt modelId="{50E45982-4B36-4BD3-ABAD-204FBA61FF0E}" type="parTrans" cxnId="{A341BC0D-6DD3-4979-9832-08DC41068DC6}">
      <dgm:prSet/>
      <dgm:spPr/>
      <dgm:t>
        <a:bodyPr/>
        <a:lstStyle/>
        <a:p>
          <a:endParaRPr lang="en-US"/>
        </a:p>
      </dgm:t>
    </dgm:pt>
    <dgm:pt modelId="{FB489039-8D8A-4FC2-9B37-994383FDE902}" type="sibTrans" cxnId="{A341BC0D-6DD3-4979-9832-08DC41068DC6}">
      <dgm:prSet/>
      <dgm:spPr/>
      <dgm:t>
        <a:bodyPr/>
        <a:lstStyle/>
        <a:p>
          <a:endParaRPr lang="en-US"/>
        </a:p>
      </dgm:t>
    </dgm:pt>
    <dgm:pt modelId="{A0E3938A-38FD-4C6B-BC76-DCF294EE93DC}">
      <dgm:prSet/>
      <dgm:spPr/>
      <dgm:t>
        <a:bodyPr/>
        <a:lstStyle/>
        <a:p>
          <a:pPr>
            <a:lnSpc>
              <a:spcPct val="100000"/>
            </a:lnSpc>
            <a:defRPr cap="all"/>
          </a:pPr>
          <a:r>
            <a:rPr lang="en-US" dirty="0"/>
            <a:t>Giving the model </a:t>
          </a:r>
        </a:p>
        <a:p>
          <a:pPr>
            <a:lnSpc>
              <a:spcPct val="100000"/>
            </a:lnSpc>
            <a:defRPr cap="all"/>
          </a:pPr>
          <a:r>
            <a:rPr lang="en-US" dirty="0"/>
            <a:t>A Testing scenario </a:t>
          </a:r>
        </a:p>
        <a:p>
          <a:pPr>
            <a:lnSpc>
              <a:spcPct val="100000"/>
            </a:lnSpc>
            <a:defRPr cap="all"/>
          </a:pPr>
          <a:r>
            <a:rPr lang="en-US" dirty="0"/>
            <a:t>to test its prediction </a:t>
          </a:r>
        </a:p>
      </dgm:t>
    </dgm:pt>
    <dgm:pt modelId="{8655D1BC-F152-4DA3-90FE-11A6554E87C9}" type="parTrans" cxnId="{F1960191-6C4D-45E6-A70C-022CDEE00113}">
      <dgm:prSet/>
      <dgm:spPr/>
      <dgm:t>
        <a:bodyPr/>
        <a:lstStyle/>
        <a:p>
          <a:endParaRPr lang="en-US"/>
        </a:p>
      </dgm:t>
    </dgm:pt>
    <dgm:pt modelId="{7DE219E0-15AA-4B4B-9BED-F21993E27992}" type="sibTrans" cxnId="{F1960191-6C4D-45E6-A70C-022CDEE00113}">
      <dgm:prSet/>
      <dgm:spPr/>
      <dgm:t>
        <a:bodyPr/>
        <a:lstStyle/>
        <a:p>
          <a:endParaRPr lang="en-US"/>
        </a:p>
      </dgm:t>
    </dgm:pt>
    <dgm:pt modelId="{193252BB-1661-4EF1-B4B4-B609E884D6B5}">
      <dgm:prSet/>
      <dgm:spPr/>
      <dgm:t>
        <a:bodyPr/>
        <a:lstStyle/>
        <a:p>
          <a:pPr>
            <a:lnSpc>
              <a:spcPct val="100000"/>
            </a:lnSpc>
            <a:defRPr cap="all"/>
          </a:pPr>
          <a:r>
            <a:rPr lang="en-US" dirty="0"/>
            <a:t>Data imputation</a:t>
          </a:r>
        </a:p>
        <a:p>
          <a:pPr>
            <a:lnSpc>
              <a:spcPct val="100000"/>
            </a:lnSpc>
            <a:defRPr cap="all"/>
          </a:pPr>
          <a:r>
            <a:rPr lang="en-US" dirty="0"/>
            <a:t> and</a:t>
          </a:r>
        </a:p>
        <a:p>
          <a:pPr>
            <a:lnSpc>
              <a:spcPct val="100000"/>
            </a:lnSpc>
            <a:defRPr cap="all"/>
          </a:pPr>
          <a:r>
            <a:rPr lang="en-US" dirty="0"/>
            <a:t> start of story</a:t>
          </a:r>
        </a:p>
      </dgm:t>
    </dgm:pt>
    <dgm:pt modelId="{54292CB0-011E-4706-9294-372AD5816BB9}" type="sibTrans" cxnId="{095425F3-197C-4E69-84D5-0C51196EF1C6}">
      <dgm:prSet/>
      <dgm:spPr/>
      <dgm:t>
        <a:bodyPr/>
        <a:lstStyle/>
        <a:p>
          <a:endParaRPr lang="en-US"/>
        </a:p>
      </dgm:t>
    </dgm:pt>
    <dgm:pt modelId="{5A04EF90-0F09-4424-BA8F-063E80337D8E}" type="parTrans" cxnId="{095425F3-197C-4E69-84D5-0C51196EF1C6}">
      <dgm:prSet/>
      <dgm:spPr/>
      <dgm:t>
        <a:bodyPr/>
        <a:lstStyle/>
        <a:p>
          <a:endParaRPr lang="en-US"/>
        </a:p>
      </dgm:t>
    </dgm:pt>
    <dgm:pt modelId="{D2FA40C6-C0ED-46A3-92CE-B081053B2BA8}" type="pres">
      <dgm:prSet presAssocID="{34FF870C-5D9B-4878-9827-A3D8F8D3B4C3}" presName="root" presStyleCnt="0">
        <dgm:presLayoutVars>
          <dgm:dir/>
          <dgm:resizeHandles val="exact"/>
        </dgm:presLayoutVars>
      </dgm:prSet>
      <dgm:spPr/>
    </dgm:pt>
    <dgm:pt modelId="{4F71816B-273C-49A1-A458-BCE14C9FAD7C}" type="pres">
      <dgm:prSet presAssocID="{193252BB-1661-4EF1-B4B4-B609E884D6B5}" presName="compNode" presStyleCnt="0"/>
      <dgm:spPr/>
    </dgm:pt>
    <dgm:pt modelId="{23A2EDD9-C89F-49C9-AE4A-D6196B4CA219}" type="pres">
      <dgm:prSet presAssocID="{193252BB-1661-4EF1-B4B4-B609E884D6B5}" presName="iconBgRect" presStyleLbl="bgShp" presStyleIdx="0" presStyleCnt="3" custLinFactNeighborX="-36457" custLinFactNeighborY="-1196"/>
      <dgm:spPr>
        <a:prstGeom prst="round2DiagRect">
          <a:avLst>
            <a:gd name="adj1" fmla="val 29727"/>
            <a:gd name="adj2" fmla="val 0"/>
          </a:avLst>
        </a:prstGeom>
        <a:solidFill>
          <a:schemeClr val="accent5"/>
        </a:solidFill>
      </dgm:spPr>
    </dgm:pt>
    <dgm:pt modelId="{AFF6CE53-2172-43E4-BC33-3C48272DDCF0}" type="pres">
      <dgm:prSet presAssocID="{193252BB-1661-4EF1-B4B4-B609E884D6B5}" presName="iconRect" presStyleLbl="node1" presStyleIdx="0" presStyleCnt="3" custLinFactNeighborX="-68303" custLinFactNeighborY="-20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8CFED58E-CED6-48CB-AD6E-8A220711C954}" type="pres">
      <dgm:prSet presAssocID="{193252BB-1661-4EF1-B4B4-B609E884D6B5}" presName="spaceRect" presStyleCnt="0"/>
      <dgm:spPr/>
    </dgm:pt>
    <dgm:pt modelId="{B2757675-DFB6-4B33-9701-161572571D2B}" type="pres">
      <dgm:prSet presAssocID="{193252BB-1661-4EF1-B4B4-B609E884D6B5}" presName="textRect" presStyleLbl="revTx" presStyleIdx="0" presStyleCnt="3" custScaleX="89159" custLinFactNeighborX="-25819" custLinFactNeighborY="-4463">
        <dgm:presLayoutVars>
          <dgm:chMax val="1"/>
          <dgm:chPref val="1"/>
        </dgm:presLayoutVars>
      </dgm:prSet>
      <dgm:spPr/>
    </dgm:pt>
    <dgm:pt modelId="{FF5FC25A-8895-4059-A7CB-AC8E769B2E4B}" type="pres">
      <dgm:prSet presAssocID="{54292CB0-011E-4706-9294-372AD5816BB9}" presName="sibTrans" presStyleCnt="0"/>
      <dgm:spPr/>
    </dgm:pt>
    <dgm:pt modelId="{F181BEB4-66E0-4B62-8712-BD0A64659834}" type="pres">
      <dgm:prSet presAssocID="{1777E161-D0DE-4D31-91FE-E2AD8AAC6AAC}" presName="compNode" presStyleCnt="0"/>
      <dgm:spPr/>
    </dgm:pt>
    <dgm:pt modelId="{0E81F59E-BE24-4A43-8B4D-78AE486DB35A}" type="pres">
      <dgm:prSet presAssocID="{1777E161-D0DE-4D31-91FE-E2AD8AAC6AAC}" presName="iconBgRect" presStyleLbl="bgShp" presStyleIdx="1" presStyleCnt="3" custLinFactNeighborX="-71652" custLinFactNeighborY="-1196"/>
      <dgm:spPr>
        <a:prstGeom prst="round2DiagRect">
          <a:avLst>
            <a:gd name="adj1" fmla="val 29727"/>
            <a:gd name="adj2" fmla="val 0"/>
          </a:avLst>
        </a:prstGeom>
        <a:solidFill>
          <a:schemeClr val="accent5"/>
        </a:solidFill>
      </dgm:spPr>
    </dgm:pt>
    <dgm:pt modelId="{C6C18185-40AF-48A2-8685-C39F432C8E80}" type="pres">
      <dgm:prSet presAssocID="{1777E161-D0DE-4D31-91FE-E2AD8AAC6AAC}" presName="iconRect" presStyleLbl="node1" presStyleIdx="1" presStyleCnt="3" custLinFactX="-28522" custLinFactNeighborX="-100000" custLinFactNeighborY="-208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676699DF-00CC-4F16-B4E6-75EFFED81874}" type="pres">
      <dgm:prSet presAssocID="{1777E161-D0DE-4D31-91FE-E2AD8AAC6AAC}" presName="spaceRect" presStyleCnt="0"/>
      <dgm:spPr/>
    </dgm:pt>
    <dgm:pt modelId="{1CD40C66-A0B4-4978-9941-A79D4CBD111B}" type="pres">
      <dgm:prSet presAssocID="{1777E161-D0DE-4D31-91FE-E2AD8AAC6AAC}" presName="textRect" presStyleLbl="revTx" presStyleIdx="1" presStyleCnt="3" custLinFactNeighborX="-47493" custLinFactNeighborY="2490">
        <dgm:presLayoutVars>
          <dgm:chMax val="1"/>
          <dgm:chPref val="1"/>
        </dgm:presLayoutVars>
      </dgm:prSet>
      <dgm:spPr/>
    </dgm:pt>
    <dgm:pt modelId="{F18A00AD-35D1-4313-87F2-111D7B13ECED}" type="pres">
      <dgm:prSet presAssocID="{FB489039-8D8A-4FC2-9B37-994383FDE902}" presName="sibTrans" presStyleCnt="0"/>
      <dgm:spPr/>
    </dgm:pt>
    <dgm:pt modelId="{59EC7549-F063-437F-8388-459A5C769816}" type="pres">
      <dgm:prSet presAssocID="{A0E3938A-38FD-4C6B-BC76-DCF294EE93DC}" presName="compNode" presStyleCnt="0"/>
      <dgm:spPr/>
    </dgm:pt>
    <dgm:pt modelId="{81253FDF-02A1-40D1-89CA-3EA7AF168FD7}" type="pres">
      <dgm:prSet presAssocID="{A0E3938A-38FD-4C6B-BC76-DCF294EE93DC}" presName="iconBgRect" presStyleLbl="bgShp" presStyleIdx="2" presStyleCnt="3" custLinFactNeighborX="9438" custLinFactNeighborY="-1196"/>
      <dgm:spPr>
        <a:prstGeom prst="round2DiagRect">
          <a:avLst>
            <a:gd name="adj1" fmla="val 29727"/>
            <a:gd name="adj2" fmla="val 0"/>
          </a:avLst>
        </a:prstGeom>
        <a:solidFill>
          <a:schemeClr val="accent5"/>
        </a:solidFill>
      </dgm:spPr>
    </dgm:pt>
    <dgm:pt modelId="{8156E8E0-9CDC-4EAB-A61D-AF474D6D9368}" type="pres">
      <dgm:prSet presAssocID="{A0E3938A-38FD-4C6B-BC76-DCF294EE93DC}" presName="iconRect" presStyleLbl="node1" presStyleIdx="2" presStyleCnt="3" custLinFactNeighborX="17417" custLinFactNeighborY="-208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a:ext>
      </dgm:extLst>
    </dgm:pt>
    <dgm:pt modelId="{CF8829A0-3E8F-471E-B721-0E359AF6C976}" type="pres">
      <dgm:prSet presAssocID="{A0E3938A-38FD-4C6B-BC76-DCF294EE93DC}" presName="spaceRect" presStyleCnt="0"/>
      <dgm:spPr/>
    </dgm:pt>
    <dgm:pt modelId="{2DEB68D9-2D2A-405A-A95A-F123B81445D3}" type="pres">
      <dgm:prSet presAssocID="{A0E3938A-38FD-4C6B-BC76-DCF294EE93DC}" presName="textRect" presStyleLbl="revTx" presStyleIdx="2" presStyleCnt="3">
        <dgm:presLayoutVars>
          <dgm:chMax val="1"/>
          <dgm:chPref val="1"/>
        </dgm:presLayoutVars>
      </dgm:prSet>
      <dgm:spPr/>
    </dgm:pt>
  </dgm:ptLst>
  <dgm:cxnLst>
    <dgm:cxn modelId="{A341BC0D-6DD3-4979-9832-08DC41068DC6}" srcId="{34FF870C-5D9B-4878-9827-A3D8F8D3B4C3}" destId="{1777E161-D0DE-4D31-91FE-E2AD8AAC6AAC}" srcOrd="1" destOrd="0" parTransId="{50E45982-4B36-4BD3-ABAD-204FBA61FF0E}" sibTransId="{FB489039-8D8A-4FC2-9B37-994383FDE902}"/>
    <dgm:cxn modelId="{472D2D17-E245-46DF-98A5-C38415CADC1E}" type="presOf" srcId="{A0E3938A-38FD-4C6B-BC76-DCF294EE93DC}" destId="{2DEB68D9-2D2A-405A-A95A-F123B81445D3}" srcOrd="0" destOrd="0" presId="urn:microsoft.com/office/officeart/2018/5/layout/IconLeafLabelList"/>
    <dgm:cxn modelId="{B126511F-11FF-4EDD-85D7-D89737033340}" type="presOf" srcId="{34FF870C-5D9B-4878-9827-A3D8F8D3B4C3}" destId="{D2FA40C6-C0ED-46A3-92CE-B081053B2BA8}" srcOrd="0" destOrd="0" presId="urn:microsoft.com/office/officeart/2018/5/layout/IconLeafLabelList"/>
    <dgm:cxn modelId="{FA3ECF3F-F2D7-4808-8F32-35657BC1DF89}" type="presOf" srcId="{193252BB-1661-4EF1-B4B4-B609E884D6B5}" destId="{B2757675-DFB6-4B33-9701-161572571D2B}" srcOrd="0" destOrd="0" presId="urn:microsoft.com/office/officeart/2018/5/layout/IconLeafLabelList"/>
    <dgm:cxn modelId="{F1960191-6C4D-45E6-A70C-022CDEE00113}" srcId="{34FF870C-5D9B-4878-9827-A3D8F8D3B4C3}" destId="{A0E3938A-38FD-4C6B-BC76-DCF294EE93DC}" srcOrd="2" destOrd="0" parTransId="{8655D1BC-F152-4DA3-90FE-11A6554E87C9}" sibTransId="{7DE219E0-15AA-4B4B-9BED-F21993E27992}"/>
    <dgm:cxn modelId="{C3093AB7-9BBB-4595-A705-841ABB75BC49}" type="presOf" srcId="{1777E161-D0DE-4D31-91FE-E2AD8AAC6AAC}" destId="{1CD40C66-A0B4-4978-9941-A79D4CBD111B}" srcOrd="0" destOrd="0" presId="urn:microsoft.com/office/officeart/2018/5/layout/IconLeafLabelList"/>
    <dgm:cxn modelId="{095425F3-197C-4E69-84D5-0C51196EF1C6}" srcId="{34FF870C-5D9B-4878-9827-A3D8F8D3B4C3}" destId="{193252BB-1661-4EF1-B4B4-B609E884D6B5}" srcOrd="0" destOrd="0" parTransId="{5A04EF90-0F09-4424-BA8F-063E80337D8E}" sibTransId="{54292CB0-011E-4706-9294-372AD5816BB9}"/>
    <dgm:cxn modelId="{CFFB4A70-BD6C-4082-9DB4-48041D051C82}" type="presParOf" srcId="{D2FA40C6-C0ED-46A3-92CE-B081053B2BA8}" destId="{4F71816B-273C-49A1-A458-BCE14C9FAD7C}" srcOrd="0" destOrd="0" presId="urn:microsoft.com/office/officeart/2018/5/layout/IconLeafLabelList"/>
    <dgm:cxn modelId="{697C797D-B0A3-487C-82FB-C6242AC02007}" type="presParOf" srcId="{4F71816B-273C-49A1-A458-BCE14C9FAD7C}" destId="{23A2EDD9-C89F-49C9-AE4A-D6196B4CA219}" srcOrd="0" destOrd="0" presId="urn:microsoft.com/office/officeart/2018/5/layout/IconLeafLabelList"/>
    <dgm:cxn modelId="{DF512F07-EEDC-4E6F-8099-188C14ECF869}" type="presParOf" srcId="{4F71816B-273C-49A1-A458-BCE14C9FAD7C}" destId="{AFF6CE53-2172-43E4-BC33-3C48272DDCF0}" srcOrd="1" destOrd="0" presId="urn:microsoft.com/office/officeart/2018/5/layout/IconLeafLabelList"/>
    <dgm:cxn modelId="{9D5B3B65-8825-47E0-95F3-9A1D2B1E6DD6}" type="presParOf" srcId="{4F71816B-273C-49A1-A458-BCE14C9FAD7C}" destId="{8CFED58E-CED6-48CB-AD6E-8A220711C954}" srcOrd="2" destOrd="0" presId="urn:microsoft.com/office/officeart/2018/5/layout/IconLeafLabelList"/>
    <dgm:cxn modelId="{1E9B72B2-2AB0-418C-94B5-6567B0CCC879}" type="presParOf" srcId="{4F71816B-273C-49A1-A458-BCE14C9FAD7C}" destId="{B2757675-DFB6-4B33-9701-161572571D2B}" srcOrd="3" destOrd="0" presId="urn:microsoft.com/office/officeart/2018/5/layout/IconLeafLabelList"/>
    <dgm:cxn modelId="{127552B3-8890-4CBD-B12B-9C8A4BCA5A9E}" type="presParOf" srcId="{D2FA40C6-C0ED-46A3-92CE-B081053B2BA8}" destId="{FF5FC25A-8895-4059-A7CB-AC8E769B2E4B}" srcOrd="1" destOrd="0" presId="urn:microsoft.com/office/officeart/2018/5/layout/IconLeafLabelList"/>
    <dgm:cxn modelId="{1C669417-79B7-433E-A975-738A07EE9783}" type="presParOf" srcId="{D2FA40C6-C0ED-46A3-92CE-B081053B2BA8}" destId="{F181BEB4-66E0-4B62-8712-BD0A64659834}" srcOrd="2" destOrd="0" presId="urn:microsoft.com/office/officeart/2018/5/layout/IconLeafLabelList"/>
    <dgm:cxn modelId="{9C7F80FB-C680-4E35-AD11-9BE4BD6556F1}" type="presParOf" srcId="{F181BEB4-66E0-4B62-8712-BD0A64659834}" destId="{0E81F59E-BE24-4A43-8B4D-78AE486DB35A}" srcOrd="0" destOrd="0" presId="urn:microsoft.com/office/officeart/2018/5/layout/IconLeafLabelList"/>
    <dgm:cxn modelId="{998459A1-F347-48D8-BB50-EB12075F5FDA}" type="presParOf" srcId="{F181BEB4-66E0-4B62-8712-BD0A64659834}" destId="{C6C18185-40AF-48A2-8685-C39F432C8E80}" srcOrd="1" destOrd="0" presId="urn:microsoft.com/office/officeart/2018/5/layout/IconLeafLabelList"/>
    <dgm:cxn modelId="{EC8BA919-8D94-4FB4-BC09-6604E9B16BBF}" type="presParOf" srcId="{F181BEB4-66E0-4B62-8712-BD0A64659834}" destId="{676699DF-00CC-4F16-B4E6-75EFFED81874}" srcOrd="2" destOrd="0" presId="urn:microsoft.com/office/officeart/2018/5/layout/IconLeafLabelList"/>
    <dgm:cxn modelId="{99E65743-4445-4C74-BBE7-040C68F4FF62}" type="presParOf" srcId="{F181BEB4-66E0-4B62-8712-BD0A64659834}" destId="{1CD40C66-A0B4-4978-9941-A79D4CBD111B}" srcOrd="3" destOrd="0" presId="urn:microsoft.com/office/officeart/2018/5/layout/IconLeafLabelList"/>
    <dgm:cxn modelId="{044D2D07-87CA-47BD-BFAF-AD1C67AA89AA}" type="presParOf" srcId="{D2FA40C6-C0ED-46A3-92CE-B081053B2BA8}" destId="{F18A00AD-35D1-4313-87F2-111D7B13ECED}" srcOrd="3" destOrd="0" presId="urn:microsoft.com/office/officeart/2018/5/layout/IconLeafLabelList"/>
    <dgm:cxn modelId="{8A2DCF1E-4E06-4424-AA2E-B74ACB475E11}" type="presParOf" srcId="{D2FA40C6-C0ED-46A3-92CE-B081053B2BA8}" destId="{59EC7549-F063-437F-8388-459A5C769816}" srcOrd="4" destOrd="0" presId="urn:microsoft.com/office/officeart/2018/5/layout/IconLeafLabelList"/>
    <dgm:cxn modelId="{9F0E93DA-CF03-4DEE-B53D-F38603507FC7}" type="presParOf" srcId="{59EC7549-F063-437F-8388-459A5C769816}" destId="{81253FDF-02A1-40D1-89CA-3EA7AF168FD7}" srcOrd="0" destOrd="0" presId="urn:microsoft.com/office/officeart/2018/5/layout/IconLeafLabelList"/>
    <dgm:cxn modelId="{4D35F28B-EF19-4A81-863F-ABB1FD8C2333}" type="presParOf" srcId="{59EC7549-F063-437F-8388-459A5C769816}" destId="{8156E8E0-9CDC-4EAB-A61D-AF474D6D9368}" srcOrd="1" destOrd="0" presId="urn:microsoft.com/office/officeart/2018/5/layout/IconLeafLabelList"/>
    <dgm:cxn modelId="{6D4CD298-2BC6-42A7-91B3-33BBA4EB1AE7}" type="presParOf" srcId="{59EC7549-F063-437F-8388-459A5C769816}" destId="{CF8829A0-3E8F-471E-B721-0E359AF6C976}" srcOrd="2" destOrd="0" presId="urn:microsoft.com/office/officeart/2018/5/layout/IconLeafLabelList"/>
    <dgm:cxn modelId="{F6EAE01F-088E-445D-B1CC-B67F9FD8C8D6}" type="presParOf" srcId="{59EC7549-F063-437F-8388-459A5C769816}" destId="{2DEB68D9-2D2A-405A-A95A-F123B81445D3}" srcOrd="3" destOrd="0" presId="urn:microsoft.com/office/officeart/2018/5/layout/IconLeaf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EDD9-C89F-49C9-AE4A-D6196B4CA219}">
      <dsp:nvSpPr>
        <dsp:cNvPr id="0" name=""/>
        <dsp:cNvSpPr/>
      </dsp:nvSpPr>
      <dsp:spPr>
        <a:xfrm>
          <a:off x="0" y="216449"/>
          <a:ext cx="1818562" cy="1818562"/>
        </a:xfrm>
        <a:prstGeom prst="round2DiagRect">
          <a:avLst>
            <a:gd name="adj1" fmla="val 29727"/>
            <a:gd name="adj2" fmla="val 0"/>
          </a:avLst>
        </a:prstGeom>
        <a:solidFill>
          <a:schemeClr val="accent5"/>
        </a:solidFill>
        <a:ln>
          <a:noFill/>
        </a:ln>
        <a:effectLst/>
      </dsp:spPr>
      <dsp:style>
        <a:lnRef idx="0">
          <a:scrgbClr r="0" g="0" b="0"/>
        </a:lnRef>
        <a:fillRef idx="1">
          <a:scrgbClr r="0" g="0" b="0"/>
        </a:fillRef>
        <a:effectRef idx="0">
          <a:scrgbClr r="0" g="0" b="0"/>
        </a:effectRef>
        <a:fontRef idx="minor"/>
      </dsp:style>
    </dsp:sp>
    <dsp:sp modelId="{AFF6CE53-2172-43E4-BC33-3C48272DDCF0}">
      <dsp:nvSpPr>
        <dsp:cNvPr id="0" name=""/>
        <dsp:cNvSpPr/>
      </dsp:nvSpPr>
      <dsp:spPr>
        <a:xfrm>
          <a:off x="291813" y="60401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57675-DFB6-4B33-9701-161572571D2B}">
      <dsp:nvSpPr>
        <dsp:cNvPr id="0" name=""/>
        <dsp:cNvSpPr/>
      </dsp:nvSpPr>
      <dsp:spPr>
        <a:xfrm>
          <a:off x="0" y="2591066"/>
          <a:ext cx="2369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Data imputation</a:t>
          </a:r>
        </a:p>
        <a:p>
          <a:pPr marL="0" lvl="0" indent="0" algn="ctr" defTabSz="533400">
            <a:lnSpc>
              <a:spcPct val="100000"/>
            </a:lnSpc>
            <a:spcBef>
              <a:spcPct val="0"/>
            </a:spcBef>
            <a:spcAft>
              <a:spcPct val="35000"/>
            </a:spcAft>
            <a:buNone/>
            <a:defRPr cap="all"/>
          </a:pPr>
          <a:r>
            <a:rPr lang="en-US" sz="1200" kern="1200" dirty="0"/>
            <a:t> and</a:t>
          </a:r>
        </a:p>
        <a:p>
          <a:pPr marL="0" lvl="0" indent="0" algn="ctr" defTabSz="533400">
            <a:lnSpc>
              <a:spcPct val="100000"/>
            </a:lnSpc>
            <a:spcBef>
              <a:spcPct val="0"/>
            </a:spcBef>
            <a:spcAft>
              <a:spcPct val="35000"/>
            </a:spcAft>
            <a:buNone/>
            <a:defRPr cap="all"/>
          </a:pPr>
          <a:r>
            <a:rPr lang="en-US" sz="1200" kern="1200" dirty="0"/>
            <a:t> start of story</a:t>
          </a:r>
        </a:p>
      </dsp:txBody>
      <dsp:txXfrm>
        <a:off x="0" y="2591066"/>
        <a:ext cx="2369893" cy="720000"/>
      </dsp:txXfrm>
    </dsp:sp>
    <dsp:sp modelId="{0E81F59E-BE24-4A43-8B4D-78AE486DB35A}">
      <dsp:nvSpPr>
        <dsp:cNvPr id="0" name=""/>
        <dsp:cNvSpPr/>
      </dsp:nvSpPr>
      <dsp:spPr>
        <a:xfrm>
          <a:off x="2816882" y="216449"/>
          <a:ext cx="1818562" cy="1818562"/>
        </a:xfrm>
        <a:prstGeom prst="round2DiagRect">
          <a:avLst>
            <a:gd name="adj1" fmla="val 29727"/>
            <a:gd name="adj2" fmla="val 0"/>
          </a:avLst>
        </a:prstGeom>
        <a:solidFill>
          <a:schemeClr val="accent5"/>
        </a:solidFill>
        <a:ln>
          <a:noFill/>
        </a:ln>
        <a:effectLst/>
      </dsp:spPr>
      <dsp:style>
        <a:lnRef idx="0">
          <a:scrgbClr r="0" g="0" b="0"/>
        </a:lnRef>
        <a:fillRef idx="1">
          <a:scrgbClr r="0" g="0" b="0"/>
        </a:fillRef>
        <a:effectRef idx="0">
          <a:scrgbClr r="0" g="0" b="0"/>
        </a:effectRef>
        <a:fontRef idx="minor"/>
      </dsp:style>
    </dsp:sp>
    <dsp:sp modelId="{C6C18185-40AF-48A2-8685-C39F432C8E80}">
      <dsp:nvSpPr>
        <dsp:cNvPr id="0" name=""/>
        <dsp:cNvSpPr/>
      </dsp:nvSpPr>
      <dsp:spPr>
        <a:xfrm>
          <a:off x="3166434" y="60401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D40C66-A0B4-4978-9941-A79D4CBD111B}">
      <dsp:nvSpPr>
        <dsp:cNvPr id="0" name=""/>
        <dsp:cNvSpPr/>
      </dsp:nvSpPr>
      <dsp:spPr>
        <a:xfrm>
          <a:off x="2122689" y="264112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Discovering</a:t>
          </a:r>
          <a:r>
            <a:rPr lang="en-US" sz="1200" kern="1200" baseline="0" dirty="0"/>
            <a:t> Outliers </a:t>
          </a:r>
        </a:p>
        <a:p>
          <a:pPr marL="0" lvl="0" indent="0" algn="ctr" defTabSz="533400">
            <a:lnSpc>
              <a:spcPct val="100000"/>
            </a:lnSpc>
            <a:spcBef>
              <a:spcPct val="0"/>
            </a:spcBef>
            <a:spcAft>
              <a:spcPct val="35000"/>
            </a:spcAft>
            <a:buNone/>
            <a:defRPr cap="all"/>
          </a:pPr>
          <a:r>
            <a:rPr lang="en-US" sz="1200" kern="1200" baseline="0" dirty="0"/>
            <a:t>and Anomalies And </a:t>
          </a:r>
        </a:p>
        <a:p>
          <a:pPr marL="0" lvl="0" indent="0" algn="ctr" defTabSz="533400">
            <a:lnSpc>
              <a:spcPct val="100000"/>
            </a:lnSpc>
            <a:spcBef>
              <a:spcPct val="0"/>
            </a:spcBef>
            <a:spcAft>
              <a:spcPct val="35000"/>
            </a:spcAft>
            <a:buNone/>
            <a:defRPr cap="all"/>
          </a:pPr>
          <a:r>
            <a:rPr lang="en-US" sz="1200" kern="1200" baseline="0" dirty="0"/>
            <a:t>finding out why They Occur</a:t>
          </a:r>
          <a:endParaRPr lang="en-US" sz="1200" kern="1200" dirty="0"/>
        </a:p>
      </dsp:txBody>
      <dsp:txXfrm>
        <a:off x="2122689" y="2641128"/>
        <a:ext cx="2981250" cy="720000"/>
      </dsp:txXfrm>
    </dsp:sp>
    <dsp:sp modelId="{81253FDF-02A1-40D1-89CA-3EA7AF168FD7}">
      <dsp:nvSpPr>
        <dsp:cNvPr id="0" name=""/>
        <dsp:cNvSpPr/>
      </dsp:nvSpPr>
      <dsp:spPr>
        <a:xfrm>
          <a:off x="7794523" y="216449"/>
          <a:ext cx="1818562" cy="1818562"/>
        </a:xfrm>
        <a:prstGeom prst="round2DiagRect">
          <a:avLst>
            <a:gd name="adj1" fmla="val 29727"/>
            <a:gd name="adj2" fmla="val 0"/>
          </a:avLst>
        </a:prstGeom>
        <a:solidFill>
          <a:schemeClr val="accent5"/>
        </a:solidFill>
        <a:ln>
          <a:noFill/>
        </a:ln>
        <a:effectLst/>
      </dsp:spPr>
      <dsp:style>
        <a:lnRef idx="0">
          <a:scrgbClr r="0" g="0" b="0"/>
        </a:lnRef>
        <a:fillRef idx="1">
          <a:scrgbClr r="0" g="0" b="0"/>
        </a:fillRef>
        <a:effectRef idx="0">
          <a:scrgbClr r="0" g="0" b="0"/>
        </a:effectRef>
        <a:fontRef idx="minor"/>
      </dsp:style>
    </dsp:sp>
    <dsp:sp modelId="{8156E8E0-9CDC-4EAB-A61D-AF474D6D9368}">
      <dsp:nvSpPr>
        <dsp:cNvPr id="0" name=""/>
        <dsp:cNvSpPr/>
      </dsp:nvSpPr>
      <dsp:spPr>
        <a:xfrm>
          <a:off x="8192185" y="604017"/>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EB68D9-2D2A-405A-A95A-F123B81445D3}">
      <dsp:nvSpPr>
        <dsp:cNvPr id="0" name=""/>
        <dsp:cNvSpPr/>
      </dsp:nvSpPr>
      <dsp:spPr>
        <a:xfrm>
          <a:off x="7041543" y="26232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Giving the model </a:t>
          </a:r>
        </a:p>
        <a:p>
          <a:pPr marL="0" lvl="0" indent="0" algn="ctr" defTabSz="533400">
            <a:lnSpc>
              <a:spcPct val="100000"/>
            </a:lnSpc>
            <a:spcBef>
              <a:spcPct val="0"/>
            </a:spcBef>
            <a:spcAft>
              <a:spcPct val="35000"/>
            </a:spcAft>
            <a:buNone/>
            <a:defRPr cap="all"/>
          </a:pPr>
          <a:r>
            <a:rPr lang="en-US" sz="1200" kern="1200" dirty="0"/>
            <a:t>A Testing scenario </a:t>
          </a:r>
        </a:p>
        <a:p>
          <a:pPr marL="0" lvl="0" indent="0" algn="ctr" defTabSz="533400">
            <a:lnSpc>
              <a:spcPct val="100000"/>
            </a:lnSpc>
            <a:spcBef>
              <a:spcPct val="0"/>
            </a:spcBef>
            <a:spcAft>
              <a:spcPct val="35000"/>
            </a:spcAft>
            <a:buNone/>
            <a:defRPr cap="all"/>
          </a:pPr>
          <a:r>
            <a:rPr lang="en-US" sz="1200" kern="1200" dirty="0"/>
            <a:t>to test its prediction </a:t>
          </a:r>
        </a:p>
      </dsp:txBody>
      <dsp:txXfrm>
        <a:off x="7041543" y="262320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February 4, 2024</a:t>
            </a:fld>
            <a:endParaRPr lang="en-US" dirty="0"/>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February 4,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February 4,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838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February 4, 2024</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February 4,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February 4,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February 4,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February 4,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February 4,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February 4,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February 4,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February 4, 2024</a:t>
            </a:fld>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grapher/unemployment-rate-imf" TargetMode="External"/><Relationship Id="rId7" Type="http://schemas.openxmlformats.org/officeDocument/2006/relationships/hyperlink" Target="https://ourworldindata.org/grapher/ratio-of-female-to-male-labor-force-participation-rates-ilo-wdi?time=2021" TargetMode="External"/><Relationship Id="rId2" Type="http://schemas.openxmlformats.org/officeDocument/2006/relationships/hyperlink" Target="https://beta.data.gov.sg/collections/415/datasets/d_3c55210de27fcccda2ed0c63fdd2b352/view" TargetMode="External"/><Relationship Id="rId1" Type="http://schemas.openxmlformats.org/officeDocument/2006/relationships/slideLayout" Target="../slideLayouts/slideLayout2.xml"/><Relationship Id="rId6" Type="http://schemas.openxmlformats.org/officeDocument/2006/relationships/hyperlink" Target="https://ourworldindata.org/grapher/total-government-expenditure-on-education-gdp" TargetMode="External"/><Relationship Id="rId5" Type="http://schemas.openxmlformats.org/officeDocument/2006/relationships/hyperlink" Target="https://www-statista-com.sp.remotexs.co/statistics/1342636/real-nominal-interest-rate-us-inflation/" TargetMode="External"/><Relationship Id="rId4" Type="http://schemas.openxmlformats.org/officeDocument/2006/relationships/hyperlink" Target="https://ourworldindata.org/grapher/consumption-co2-per-capita-vs-gdpp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A140-AAB4-FD16-3E4F-73A94049F581}"/>
              </a:ext>
            </a:extLst>
          </p:cNvPr>
          <p:cNvSpPr>
            <a:spLocks noGrp="1"/>
          </p:cNvSpPr>
          <p:nvPr>
            <p:ph type="ctrTitle"/>
          </p:nvPr>
        </p:nvSpPr>
        <p:spPr/>
        <p:txBody>
          <a:bodyPr>
            <a:noAutofit/>
          </a:bodyPr>
          <a:lstStyle/>
          <a:p>
            <a:r>
              <a:rPr lang="en-US" sz="4500" dirty="0"/>
              <a:t>PDAS CA2 </a:t>
            </a:r>
            <a:br>
              <a:rPr lang="en-US" sz="4500" dirty="0"/>
            </a:br>
            <a:r>
              <a:rPr lang="en-US" sz="4000" b="0" dirty="0">
                <a:solidFill>
                  <a:srgbClr val="CCCCCC"/>
                </a:solidFill>
                <a:effectLst/>
                <a:latin typeface="Consolas" panose="020B0609020204030204" pitchFamily="49" charset="0"/>
              </a:rPr>
              <a:t>Predicting Unemployment Rate based on Interest Rate, Public Spending on Education as a share of GDP and other Factors</a:t>
            </a:r>
            <a:endParaRPr lang="en-US" sz="4000" dirty="0"/>
          </a:p>
        </p:txBody>
      </p:sp>
      <p:sp>
        <p:nvSpPr>
          <p:cNvPr id="3" name="Subtitle 2">
            <a:extLst>
              <a:ext uri="{FF2B5EF4-FFF2-40B4-BE49-F238E27FC236}">
                <a16:creationId xmlns:a16="http://schemas.microsoft.com/office/drawing/2014/main" id="{29E8CB6C-0BE7-8C4C-ADC3-ECC571FD9CF2}"/>
              </a:ext>
            </a:extLst>
          </p:cNvPr>
          <p:cNvSpPr>
            <a:spLocks noGrp="1"/>
          </p:cNvSpPr>
          <p:nvPr>
            <p:ph type="subTitle" idx="1"/>
          </p:nvPr>
        </p:nvSpPr>
        <p:spPr/>
        <p:txBody>
          <a:bodyPr>
            <a:normAutofit lnSpcReduction="10000"/>
          </a:bodyPr>
          <a:lstStyle/>
          <a:p>
            <a:pPr algn="ctr"/>
            <a:r>
              <a:rPr lang="en-US" dirty="0"/>
              <a:t>By Shaun </a:t>
            </a:r>
            <a:r>
              <a:rPr lang="en-US" dirty="0" err="1"/>
              <a:t>Kwo</a:t>
            </a:r>
            <a:r>
              <a:rPr lang="en-US" dirty="0"/>
              <a:t> Rui Yu</a:t>
            </a:r>
          </a:p>
          <a:p>
            <a:pPr algn="ctr"/>
            <a:r>
              <a:rPr lang="en-US" dirty="0"/>
              <a:t> DAAA/FT/1B06</a:t>
            </a:r>
          </a:p>
          <a:p>
            <a:pPr algn="ctr"/>
            <a:r>
              <a:rPr lang="en-US" dirty="0"/>
              <a:t>p2317933</a:t>
            </a:r>
          </a:p>
        </p:txBody>
      </p:sp>
    </p:spTree>
    <p:extLst>
      <p:ext uri="{BB962C8B-B14F-4D97-AF65-F5344CB8AC3E}">
        <p14:creationId xmlns:p14="http://schemas.microsoft.com/office/powerpoint/2010/main" val="179280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533A-A739-BD98-0789-11AFF8C3343B}"/>
              </a:ext>
            </a:extLst>
          </p:cNvPr>
          <p:cNvSpPr>
            <a:spLocks noGrp="1"/>
          </p:cNvSpPr>
          <p:nvPr>
            <p:ph type="title"/>
          </p:nvPr>
        </p:nvSpPr>
        <p:spPr/>
        <p:txBody>
          <a:bodyPr/>
          <a:lstStyle/>
          <a:p>
            <a:r>
              <a:rPr lang="en-US" u="sng" dirty="0"/>
              <a:t>Finding outliers/ anomalies</a:t>
            </a:r>
            <a:endParaRPr lang="en-US" dirty="0"/>
          </a:p>
        </p:txBody>
      </p:sp>
      <p:pic>
        <p:nvPicPr>
          <p:cNvPr id="5" name="Picture 4">
            <a:extLst>
              <a:ext uri="{FF2B5EF4-FFF2-40B4-BE49-F238E27FC236}">
                <a16:creationId xmlns:a16="http://schemas.microsoft.com/office/drawing/2014/main" id="{B78985EC-3430-BB4E-A912-C9EA4A005CF1}"/>
              </a:ext>
            </a:extLst>
          </p:cNvPr>
          <p:cNvPicPr>
            <a:picLocks noChangeAspect="1"/>
          </p:cNvPicPr>
          <p:nvPr/>
        </p:nvPicPr>
        <p:blipFill>
          <a:blip r:embed="rId2"/>
          <a:stretch>
            <a:fillRect/>
          </a:stretch>
        </p:blipFill>
        <p:spPr>
          <a:xfrm>
            <a:off x="220709" y="886272"/>
            <a:ext cx="4798170" cy="2111440"/>
          </a:xfrm>
          <a:prstGeom prst="rect">
            <a:avLst/>
          </a:prstGeom>
        </p:spPr>
      </p:pic>
      <p:pic>
        <p:nvPicPr>
          <p:cNvPr id="7" name="Picture 6">
            <a:extLst>
              <a:ext uri="{FF2B5EF4-FFF2-40B4-BE49-F238E27FC236}">
                <a16:creationId xmlns:a16="http://schemas.microsoft.com/office/drawing/2014/main" id="{DFFE34B6-E7BD-7881-5F09-6077FE23F0BD}"/>
              </a:ext>
            </a:extLst>
          </p:cNvPr>
          <p:cNvPicPr>
            <a:picLocks noChangeAspect="1"/>
          </p:cNvPicPr>
          <p:nvPr/>
        </p:nvPicPr>
        <p:blipFill>
          <a:blip r:embed="rId3"/>
          <a:stretch>
            <a:fillRect/>
          </a:stretch>
        </p:blipFill>
        <p:spPr>
          <a:xfrm>
            <a:off x="-24734" y="2997713"/>
            <a:ext cx="5043613" cy="1928256"/>
          </a:xfrm>
          <a:prstGeom prst="rect">
            <a:avLst/>
          </a:prstGeom>
        </p:spPr>
      </p:pic>
      <p:pic>
        <p:nvPicPr>
          <p:cNvPr id="9" name="Picture 8">
            <a:extLst>
              <a:ext uri="{FF2B5EF4-FFF2-40B4-BE49-F238E27FC236}">
                <a16:creationId xmlns:a16="http://schemas.microsoft.com/office/drawing/2014/main" id="{814BE065-1299-2458-629B-54CAEF22DC8C}"/>
              </a:ext>
            </a:extLst>
          </p:cNvPr>
          <p:cNvPicPr>
            <a:picLocks noChangeAspect="1"/>
          </p:cNvPicPr>
          <p:nvPr/>
        </p:nvPicPr>
        <p:blipFill>
          <a:blip r:embed="rId4"/>
          <a:stretch>
            <a:fillRect/>
          </a:stretch>
        </p:blipFill>
        <p:spPr>
          <a:xfrm>
            <a:off x="5018879" y="388800"/>
            <a:ext cx="1903018" cy="4537169"/>
          </a:xfrm>
          <a:prstGeom prst="rect">
            <a:avLst/>
          </a:prstGeom>
        </p:spPr>
      </p:pic>
      <p:pic>
        <p:nvPicPr>
          <p:cNvPr id="11" name="Picture 10">
            <a:extLst>
              <a:ext uri="{FF2B5EF4-FFF2-40B4-BE49-F238E27FC236}">
                <a16:creationId xmlns:a16="http://schemas.microsoft.com/office/drawing/2014/main" id="{3A804271-4424-9112-5B32-F135A380D35F}"/>
              </a:ext>
            </a:extLst>
          </p:cNvPr>
          <p:cNvPicPr>
            <a:picLocks noChangeAspect="1"/>
          </p:cNvPicPr>
          <p:nvPr/>
        </p:nvPicPr>
        <p:blipFill>
          <a:blip r:embed="rId5"/>
          <a:stretch>
            <a:fillRect/>
          </a:stretch>
        </p:blipFill>
        <p:spPr>
          <a:xfrm>
            <a:off x="7319573" y="813658"/>
            <a:ext cx="3467400" cy="716342"/>
          </a:xfrm>
          <a:prstGeom prst="rect">
            <a:avLst/>
          </a:prstGeom>
        </p:spPr>
      </p:pic>
      <p:pic>
        <p:nvPicPr>
          <p:cNvPr id="13" name="Picture 12">
            <a:extLst>
              <a:ext uri="{FF2B5EF4-FFF2-40B4-BE49-F238E27FC236}">
                <a16:creationId xmlns:a16="http://schemas.microsoft.com/office/drawing/2014/main" id="{0D7AA6E6-CCB9-6067-7EEB-94CB918EF3D3}"/>
              </a:ext>
            </a:extLst>
          </p:cNvPr>
          <p:cNvPicPr>
            <a:picLocks noChangeAspect="1"/>
          </p:cNvPicPr>
          <p:nvPr/>
        </p:nvPicPr>
        <p:blipFill>
          <a:blip r:embed="rId6"/>
          <a:stretch>
            <a:fillRect/>
          </a:stretch>
        </p:blipFill>
        <p:spPr>
          <a:xfrm>
            <a:off x="6948049" y="1630342"/>
            <a:ext cx="5198048" cy="4168155"/>
          </a:xfrm>
          <a:prstGeom prst="rect">
            <a:avLst/>
          </a:prstGeom>
        </p:spPr>
      </p:pic>
    </p:spTree>
    <p:extLst>
      <p:ext uri="{BB962C8B-B14F-4D97-AF65-F5344CB8AC3E}">
        <p14:creationId xmlns:p14="http://schemas.microsoft.com/office/powerpoint/2010/main" val="211429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DC00-5025-DF7B-5FBC-B906CFFA613F}"/>
              </a:ext>
            </a:extLst>
          </p:cNvPr>
          <p:cNvSpPr>
            <a:spLocks noGrp="1"/>
          </p:cNvSpPr>
          <p:nvPr>
            <p:ph type="title"/>
          </p:nvPr>
        </p:nvSpPr>
        <p:spPr>
          <a:xfrm>
            <a:off x="379027" y="64247"/>
            <a:ext cx="11301984" cy="1141200"/>
          </a:xfrm>
        </p:spPr>
        <p:txBody>
          <a:bodyPr/>
          <a:lstStyle/>
          <a:p>
            <a:r>
              <a:rPr lang="en-US" u="sng" dirty="0"/>
              <a:t>Finding outliers/ anomalies and why they happen?</a:t>
            </a:r>
            <a:endParaRPr lang="en-US" dirty="0"/>
          </a:p>
        </p:txBody>
      </p:sp>
      <p:sp>
        <p:nvSpPr>
          <p:cNvPr id="3" name="Content Placeholder 2">
            <a:extLst>
              <a:ext uri="{FF2B5EF4-FFF2-40B4-BE49-F238E27FC236}">
                <a16:creationId xmlns:a16="http://schemas.microsoft.com/office/drawing/2014/main" id="{D6E547CD-E62B-0445-0DE6-E8F4C6932F71}"/>
              </a:ext>
            </a:extLst>
          </p:cNvPr>
          <p:cNvSpPr>
            <a:spLocks noGrp="1"/>
          </p:cNvSpPr>
          <p:nvPr>
            <p:ph idx="1"/>
          </p:nvPr>
        </p:nvSpPr>
        <p:spPr>
          <a:xfrm>
            <a:off x="450744" y="865624"/>
            <a:ext cx="5197021" cy="362542"/>
          </a:xfrm>
        </p:spPr>
        <p:txBody>
          <a:bodyPr/>
          <a:lstStyle/>
          <a:p>
            <a:r>
              <a:rPr lang="en-US" dirty="0"/>
              <a:t>CO2 emissions per Capita Anomalies</a:t>
            </a:r>
          </a:p>
        </p:txBody>
      </p:sp>
      <p:sp>
        <p:nvSpPr>
          <p:cNvPr id="6" name="Content Placeholder 2">
            <a:extLst>
              <a:ext uri="{FF2B5EF4-FFF2-40B4-BE49-F238E27FC236}">
                <a16:creationId xmlns:a16="http://schemas.microsoft.com/office/drawing/2014/main" id="{DB8C7A3D-3838-E704-479B-9C25883AE463}"/>
              </a:ext>
            </a:extLst>
          </p:cNvPr>
          <p:cNvSpPr txBox="1">
            <a:spLocks/>
          </p:cNvSpPr>
          <p:nvPr/>
        </p:nvSpPr>
        <p:spPr>
          <a:xfrm>
            <a:off x="253486" y="3547272"/>
            <a:ext cx="5197021" cy="362542"/>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Unemployment Rate Anomalies in 2003</a:t>
            </a:r>
          </a:p>
        </p:txBody>
      </p:sp>
      <p:pic>
        <p:nvPicPr>
          <p:cNvPr id="8" name="Picture 7">
            <a:extLst>
              <a:ext uri="{FF2B5EF4-FFF2-40B4-BE49-F238E27FC236}">
                <a16:creationId xmlns:a16="http://schemas.microsoft.com/office/drawing/2014/main" id="{2C231D97-0CBB-E848-423A-48CB37CCC981}"/>
              </a:ext>
            </a:extLst>
          </p:cNvPr>
          <p:cNvPicPr>
            <a:picLocks noChangeAspect="1"/>
          </p:cNvPicPr>
          <p:nvPr/>
        </p:nvPicPr>
        <p:blipFill>
          <a:blip r:embed="rId2"/>
          <a:stretch>
            <a:fillRect/>
          </a:stretch>
        </p:blipFill>
        <p:spPr>
          <a:xfrm>
            <a:off x="177509" y="1214836"/>
            <a:ext cx="5111598" cy="980566"/>
          </a:xfrm>
          <a:prstGeom prst="rect">
            <a:avLst/>
          </a:prstGeom>
        </p:spPr>
      </p:pic>
      <p:pic>
        <p:nvPicPr>
          <p:cNvPr id="10" name="Picture 9">
            <a:extLst>
              <a:ext uri="{FF2B5EF4-FFF2-40B4-BE49-F238E27FC236}">
                <a16:creationId xmlns:a16="http://schemas.microsoft.com/office/drawing/2014/main" id="{16B65F48-0BFB-8912-FC4D-9ADFA83200BF}"/>
              </a:ext>
            </a:extLst>
          </p:cNvPr>
          <p:cNvPicPr>
            <a:picLocks noChangeAspect="1"/>
          </p:cNvPicPr>
          <p:nvPr/>
        </p:nvPicPr>
        <p:blipFill>
          <a:blip r:embed="rId3"/>
          <a:stretch>
            <a:fillRect/>
          </a:stretch>
        </p:blipFill>
        <p:spPr>
          <a:xfrm>
            <a:off x="409595" y="2227510"/>
            <a:ext cx="2522439" cy="1257409"/>
          </a:xfrm>
          <a:prstGeom prst="rect">
            <a:avLst/>
          </a:prstGeom>
        </p:spPr>
      </p:pic>
      <p:pic>
        <p:nvPicPr>
          <p:cNvPr id="12" name="Picture 11">
            <a:extLst>
              <a:ext uri="{FF2B5EF4-FFF2-40B4-BE49-F238E27FC236}">
                <a16:creationId xmlns:a16="http://schemas.microsoft.com/office/drawing/2014/main" id="{DF17E703-A558-EA02-7571-B93D509B0410}"/>
              </a:ext>
            </a:extLst>
          </p:cNvPr>
          <p:cNvPicPr>
            <a:picLocks noChangeAspect="1"/>
          </p:cNvPicPr>
          <p:nvPr/>
        </p:nvPicPr>
        <p:blipFill>
          <a:blip r:embed="rId4"/>
          <a:stretch>
            <a:fillRect/>
          </a:stretch>
        </p:blipFill>
        <p:spPr>
          <a:xfrm>
            <a:off x="663868" y="3921618"/>
            <a:ext cx="2270957" cy="274344"/>
          </a:xfrm>
          <a:prstGeom prst="rect">
            <a:avLst/>
          </a:prstGeom>
        </p:spPr>
      </p:pic>
      <p:pic>
        <p:nvPicPr>
          <p:cNvPr id="14" name="Picture 13">
            <a:extLst>
              <a:ext uri="{FF2B5EF4-FFF2-40B4-BE49-F238E27FC236}">
                <a16:creationId xmlns:a16="http://schemas.microsoft.com/office/drawing/2014/main" id="{C45A2275-E921-7AB6-DD3A-3EB8FBFC1ACE}"/>
              </a:ext>
            </a:extLst>
          </p:cNvPr>
          <p:cNvPicPr>
            <a:picLocks noChangeAspect="1"/>
          </p:cNvPicPr>
          <p:nvPr/>
        </p:nvPicPr>
        <p:blipFill>
          <a:blip r:embed="rId5"/>
          <a:stretch>
            <a:fillRect/>
          </a:stretch>
        </p:blipFill>
        <p:spPr>
          <a:xfrm>
            <a:off x="716590" y="4174152"/>
            <a:ext cx="1181202" cy="670618"/>
          </a:xfrm>
          <a:prstGeom prst="rect">
            <a:avLst/>
          </a:prstGeom>
        </p:spPr>
      </p:pic>
      <p:pic>
        <p:nvPicPr>
          <p:cNvPr id="16" name="Picture 15">
            <a:extLst>
              <a:ext uri="{FF2B5EF4-FFF2-40B4-BE49-F238E27FC236}">
                <a16:creationId xmlns:a16="http://schemas.microsoft.com/office/drawing/2014/main" id="{8291BC45-89A4-FF49-2B4E-75E13F952C28}"/>
              </a:ext>
            </a:extLst>
          </p:cNvPr>
          <p:cNvPicPr>
            <a:picLocks noChangeAspect="1"/>
          </p:cNvPicPr>
          <p:nvPr/>
        </p:nvPicPr>
        <p:blipFill>
          <a:blip r:embed="rId6"/>
          <a:stretch>
            <a:fillRect/>
          </a:stretch>
        </p:blipFill>
        <p:spPr>
          <a:xfrm>
            <a:off x="450744" y="5324740"/>
            <a:ext cx="2491956" cy="342930"/>
          </a:xfrm>
          <a:prstGeom prst="rect">
            <a:avLst/>
          </a:prstGeom>
        </p:spPr>
      </p:pic>
      <p:sp>
        <p:nvSpPr>
          <p:cNvPr id="17" name="Content Placeholder 2">
            <a:extLst>
              <a:ext uri="{FF2B5EF4-FFF2-40B4-BE49-F238E27FC236}">
                <a16:creationId xmlns:a16="http://schemas.microsoft.com/office/drawing/2014/main" id="{969B1C7C-B3CB-0074-D8D4-33427B0FCFE4}"/>
              </a:ext>
            </a:extLst>
          </p:cNvPr>
          <p:cNvSpPr txBox="1">
            <a:spLocks/>
          </p:cNvSpPr>
          <p:nvPr/>
        </p:nvSpPr>
        <p:spPr>
          <a:xfrm>
            <a:off x="344189" y="4844770"/>
            <a:ext cx="5197021" cy="507697"/>
          </a:xfrm>
          <a:prstGeom prst="rect">
            <a:avLst/>
          </a:prstGeom>
        </p:spPr>
        <p:txBody>
          <a:bodyPr vert="horz" wrap="square" lIns="0" tIns="0" rIns="91440" bIns="0" rtlCol="0">
            <a:normAutofit fontScale="77500" lnSpcReduction="200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Public Spending on Education as a share of GDP Anomalies in 2003</a:t>
            </a:r>
          </a:p>
        </p:txBody>
      </p:sp>
      <p:pic>
        <p:nvPicPr>
          <p:cNvPr id="19" name="Picture 18">
            <a:extLst>
              <a:ext uri="{FF2B5EF4-FFF2-40B4-BE49-F238E27FC236}">
                <a16:creationId xmlns:a16="http://schemas.microsoft.com/office/drawing/2014/main" id="{5E8536FA-E5C1-83B7-AB33-E2464D481837}"/>
              </a:ext>
            </a:extLst>
          </p:cNvPr>
          <p:cNvPicPr>
            <a:picLocks noChangeAspect="1"/>
          </p:cNvPicPr>
          <p:nvPr/>
        </p:nvPicPr>
        <p:blipFill>
          <a:blip r:embed="rId7"/>
          <a:stretch>
            <a:fillRect/>
          </a:stretch>
        </p:blipFill>
        <p:spPr>
          <a:xfrm>
            <a:off x="566220" y="5777776"/>
            <a:ext cx="365792" cy="883997"/>
          </a:xfrm>
          <a:prstGeom prst="rect">
            <a:avLst/>
          </a:prstGeom>
        </p:spPr>
      </p:pic>
      <p:pic>
        <p:nvPicPr>
          <p:cNvPr id="21" name="Picture 20">
            <a:extLst>
              <a:ext uri="{FF2B5EF4-FFF2-40B4-BE49-F238E27FC236}">
                <a16:creationId xmlns:a16="http://schemas.microsoft.com/office/drawing/2014/main" id="{AAE62C9F-C6A0-64F9-8CB4-8891551B999B}"/>
              </a:ext>
            </a:extLst>
          </p:cNvPr>
          <p:cNvPicPr>
            <a:picLocks noChangeAspect="1"/>
          </p:cNvPicPr>
          <p:nvPr/>
        </p:nvPicPr>
        <p:blipFill>
          <a:blip r:embed="rId8"/>
          <a:stretch>
            <a:fillRect/>
          </a:stretch>
        </p:blipFill>
        <p:spPr>
          <a:xfrm>
            <a:off x="964261" y="5800481"/>
            <a:ext cx="1867062" cy="823031"/>
          </a:xfrm>
          <a:prstGeom prst="rect">
            <a:avLst/>
          </a:prstGeom>
        </p:spPr>
      </p:pic>
      <p:pic>
        <p:nvPicPr>
          <p:cNvPr id="23" name="Picture 22">
            <a:extLst>
              <a:ext uri="{FF2B5EF4-FFF2-40B4-BE49-F238E27FC236}">
                <a16:creationId xmlns:a16="http://schemas.microsoft.com/office/drawing/2014/main" id="{5DE7D40E-CD01-A895-77BE-148111DAF182}"/>
              </a:ext>
            </a:extLst>
          </p:cNvPr>
          <p:cNvPicPr>
            <a:picLocks noChangeAspect="1"/>
          </p:cNvPicPr>
          <p:nvPr/>
        </p:nvPicPr>
        <p:blipFill>
          <a:blip r:embed="rId9"/>
          <a:stretch>
            <a:fillRect/>
          </a:stretch>
        </p:blipFill>
        <p:spPr>
          <a:xfrm>
            <a:off x="5324965" y="578746"/>
            <a:ext cx="6820573" cy="3314293"/>
          </a:xfrm>
          <a:prstGeom prst="rect">
            <a:avLst/>
          </a:prstGeom>
        </p:spPr>
      </p:pic>
      <p:pic>
        <p:nvPicPr>
          <p:cNvPr id="25" name="Picture 24">
            <a:extLst>
              <a:ext uri="{FF2B5EF4-FFF2-40B4-BE49-F238E27FC236}">
                <a16:creationId xmlns:a16="http://schemas.microsoft.com/office/drawing/2014/main" id="{59DE6806-C674-930A-F1B0-D62B0273B390}"/>
              </a:ext>
            </a:extLst>
          </p:cNvPr>
          <p:cNvPicPr>
            <a:picLocks noChangeAspect="1"/>
          </p:cNvPicPr>
          <p:nvPr/>
        </p:nvPicPr>
        <p:blipFill>
          <a:blip r:embed="rId10"/>
          <a:stretch>
            <a:fillRect/>
          </a:stretch>
        </p:blipFill>
        <p:spPr>
          <a:xfrm>
            <a:off x="5100943" y="3893039"/>
            <a:ext cx="7044595" cy="2918858"/>
          </a:xfrm>
          <a:prstGeom prst="rect">
            <a:avLst/>
          </a:prstGeom>
        </p:spPr>
      </p:pic>
    </p:spTree>
    <p:extLst>
      <p:ext uri="{BB962C8B-B14F-4D97-AF65-F5344CB8AC3E}">
        <p14:creationId xmlns:p14="http://schemas.microsoft.com/office/powerpoint/2010/main" val="351399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56F9-C066-01E9-53DE-C01F3F7D7485}"/>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DD52055A-A6AE-D11F-F403-1BF4054C47C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BEBEDB4-FBDB-EFEF-CB89-0421120D954E}"/>
              </a:ext>
            </a:extLst>
          </p:cNvPr>
          <p:cNvPicPr>
            <a:picLocks noChangeAspect="1"/>
          </p:cNvPicPr>
          <p:nvPr/>
        </p:nvPicPr>
        <p:blipFill>
          <a:blip r:embed="rId2"/>
          <a:stretch>
            <a:fillRect/>
          </a:stretch>
        </p:blipFill>
        <p:spPr>
          <a:xfrm>
            <a:off x="441960" y="787491"/>
            <a:ext cx="3467400" cy="1356478"/>
          </a:xfrm>
          <a:prstGeom prst="rect">
            <a:avLst/>
          </a:prstGeom>
        </p:spPr>
      </p:pic>
      <p:pic>
        <p:nvPicPr>
          <p:cNvPr id="7" name="Picture 6">
            <a:extLst>
              <a:ext uri="{FF2B5EF4-FFF2-40B4-BE49-F238E27FC236}">
                <a16:creationId xmlns:a16="http://schemas.microsoft.com/office/drawing/2014/main" id="{6AC269B0-AC32-7170-F6F6-30C0DB82FE08}"/>
              </a:ext>
            </a:extLst>
          </p:cNvPr>
          <p:cNvPicPr>
            <a:picLocks noChangeAspect="1"/>
          </p:cNvPicPr>
          <p:nvPr/>
        </p:nvPicPr>
        <p:blipFill>
          <a:blip r:embed="rId3"/>
          <a:stretch>
            <a:fillRect/>
          </a:stretch>
        </p:blipFill>
        <p:spPr>
          <a:xfrm>
            <a:off x="5295316" y="0"/>
            <a:ext cx="6896684" cy="6888701"/>
          </a:xfrm>
          <a:prstGeom prst="rect">
            <a:avLst/>
          </a:prstGeom>
        </p:spPr>
      </p:pic>
      <p:pic>
        <p:nvPicPr>
          <p:cNvPr id="11" name="Picture 10">
            <a:extLst>
              <a:ext uri="{FF2B5EF4-FFF2-40B4-BE49-F238E27FC236}">
                <a16:creationId xmlns:a16="http://schemas.microsoft.com/office/drawing/2014/main" id="{1BFEFE00-92C9-B610-F717-25855BC63ADF}"/>
              </a:ext>
            </a:extLst>
          </p:cNvPr>
          <p:cNvPicPr>
            <a:picLocks noChangeAspect="1"/>
          </p:cNvPicPr>
          <p:nvPr/>
        </p:nvPicPr>
        <p:blipFill>
          <a:blip r:embed="rId4"/>
          <a:stretch>
            <a:fillRect/>
          </a:stretch>
        </p:blipFill>
        <p:spPr>
          <a:xfrm>
            <a:off x="158052" y="2143969"/>
            <a:ext cx="5208981" cy="2850331"/>
          </a:xfrm>
          <a:prstGeom prst="rect">
            <a:avLst/>
          </a:prstGeom>
        </p:spPr>
      </p:pic>
      <p:pic>
        <p:nvPicPr>
          <p:cNvPr id="15" name="Picture 14">
            <a:extLst>
              <a:ext uri="{FF2B5EF4-FFF2-40B4-BE49-F238E27FC236}">
                <a16:creationId xmlns:a16="http://schemas.microsoft.com/office/drawing/2014/main" id="{A5C41699-9C05-87FD-FBC1-1D750C65D49F}"/>
              </a:ext>
            </a:extLst>
          </p:cNvPr>
          <p:cNvPicPr>
            <a:picLocks noChangeAspect="1"/>
          </p:cNvPicPr>
          <p:nvPr/>
        </p:nvPicPr>
        <p:blipFill>
          <a:blip r:embed="rId5"/>
          <a:stretch>
            <a:fillRect/>
          </a:stretch>
        </p:blipFill>
        <p:spPr>
          <a:xfrm>
            <a:off x="158052" y="4994301"/>
            <a:ext cx="5237539" cy="1227206"/>
          </a:xfrm>
          <a:prstGeom prst="rect">
            <a:avLst/>
          </a:prstGeom>
        </p:spPr>
      </p:pic>
      <p:sp>
        <p:nvSpPr>
          <p:cNvPr id="16" name="Content Placeholder 2">
            <a:extLst>
              <a:ext uri="{FF2B5EF4-FFF2-40B4-BE49-F238E27FC236}">
                <a16:creationId xmlns:a16="http://schemas.microsoft.com/office/drawing/2014/main" id="{74947745-F3EC-E51B-EFA6-C4337A28A5C4}"/>
              </a:ext>
            </a:extLst>
          </p:cNvPr>
          <p:cNvSpPr txBox="1">
            <a:spLocks/>
          </p:cNvSpPr>
          <p:nvPr/>
        </p:nvSpPr>
        <p:spPr>
          <a:xfrm>
            <a:off x="178310" y="6215351"/>
            <a:ext cx="5197021" cy="507697"/>
          </a:xfrm>
          <a:prstGeom prst="rect">
            <a:avLst/>
          </a:prstGeom>
        </p:spPr>
        <p:txBody>
          <a:bodyPr vert="horz" wrap="square" lIns="0" tIns="0" rIns="91440" bIns="0" rtlCol="0">
            <a:normAutofit fontScale="77500" lnSpcReduction="200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Red(100% correlation) here is unemployment rate against unemployment rate</a:t>
            </a:r>
          </a:p>
        </p:txBody>
      </p:sp>
    </p:spTree>
    <p:extLst>
      <p:ext uri="{BB962C8B-B14F-4D97-AF65-F5344CB8AC3E}">
        <p14:creationId xmlns:p14="http://schemas.microsoft.com/office/powerpoint/2010/main" val="305460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720F-28C1-2311-1020-F4D7E2F6ED33}"/>
              </a:ext>
            </a:extLst>
          </p:cNvPr>
          <p:cNvSpPr>
            <a:spLocks noGrp="1"/>
          </p:cNvSpPr>
          <p:nvPr>
            <p:ph type="title"/>
          </p:nvPr>
        </p:nvSpPr>
        <p:spPr/>
        <p:txBody>
          <a:bodyPr/>
          <a:lstStyle/>
          <a:p>
            <a:r>
              <a:rPr lang="en-US" dirty="0"/>
              <a:t>Creating the </a:t>
            </a:r>
            <a:br>
              <a:rPr lang="en-US" dirty="0"/>
            </a:br>
            <a:r>
              <a:rPr lang="en-US" dirty="0"/>
              <a:t>prediction model</a:t>
            </a:r>
          </a:p>
        </p:txBody>
      </p:sp>
      <p:sp>
        <p:nvSpPr>
          <p:cNvPr id="3" name="Content Placeholder 2">
            <a:extLst>
              <a:ext uri="{FF2B5EF4-FFF2-40B4-BE49-F238E27FC236}">
                <a16:creationId xmlns:a16="http://schemas.microsoft.com/office/drawing/2014/main" id="{7BB34ED1-F959-96E2-A272-C90606C8201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90F441F-D247-67F2-B7DF-BE40FD7C688B}"/>
              </a:ext>
            </a:extLst>
          </p:cNvPr>
          <p:cNvPicPr>
            <a:picLocks noChangeAspect="1"/>
          </p:cNvPicPr>
          <p:nvPr/>
        </p:nvPicPr>
        <p:blipFill>
          <a:blip r:embed="rId2"/>
          <a:stretch>
            <a:fillRect/>
          </a:stretch>
        </p:blipFill>
        <p:spPr>
          <a:xfrm>
            <a:off x="3318918" y="240123"/>
            <a:ext cx="8422338" cy="1392477"/>
          </a:xfrm>
          <a:prstGeom prst="rect">
            <a:avLst/>
          </a:prstGeom>
        </p:spPr>
      </p:pic>
      <p:pic>
        <p:nvPicPr>
          <p:cNvPr id="7" name="Picture 6">
            <a:extLst>
              <a:ext uri="{FF2B5EF4-FFF2-40B4-BE49-F238E27FC236}">
                <a16:creationId xmlns:a16="http://schemas.microsoft.com/office/drawing/2014/main" id="{543B0CF5-B07A-9A0A-9097-6C961E528025}"/>
              </a:ext>
            </a:extLst>
          </p:cNvPr>
          <p:cNvPicPr>
            <a:picLocks noChangeAspect="1"/>
          </p:cNvPicPr>
          <p:nvPr/>
        </p:nvPicPr>
        <p:blipFill>
          <a:blip r:embed="rId3"/>
          <a:stretch>
            <a:fillRect/>
          </a:stretch>
        </p:blipFill>
        <p:spPr>
          <a:xfrm>
            <a:off x="8183571" y="1678677"/>
            <a:ext cx="3566469" cy="807790"/>
          </a:xfrm>
          <a:prstGeom prst="rect">
            <a:avLst/>
          </a:prstGeom>
        </p:spPr>
      </p:pic>
      <p:pic>
        <p:nvPicPr>
          <p:cNvPr id="9" name="Picture 8">
            <a:extLst>
              <a:ext uri="{FF2B5EF4-FFF2-40B4-BE49-F238E27FC236}">
                <a16:creationId xmlns:a16="http://schemas.microsoft.com/office/drawing/2014/main" id="{388FCC03-C3BC-7829-A330-5E899D1B8D45}"/>
              </a:ext>
            </a:extLst>
          </p:cNvPr>
          <p:cNvPicPr>
            <a:picLocks noChangeAspect="1"/>
          </p:cNvPicPr>
          <p:nvPr/>
        </p:nvPicPr>
        <p:blipFill>
          <a:blip r:embed="rId4"/>
          <a:stretch>
            <a:fillRect/>
          </a:stretch>
        </p:blipFill>
        <p:spPr>
          <a:xfrm>
            <a:off x="11741256" y="240123"/>
            <a:ext cx="411516" cy="5494496"/>
          </a:xfrm>
          <a:prstGeom prst="rect">
            <a:avLst/>
          </a:prstGeom>
        </p:spPr>
      </p:pic>
      <p:pic>
        <p:nvPicPr>
          <p:cNvPr id="11" name="Picture 10">
            <a:extLst>
              <a:ext uri="{FF2B5EF4-FFF2-40B4-BE49-F238E27FC236}">
                <a16:creationId xmlns:a16="http://schemas.microsoft.com/office/drawing/2014/main" id="{A6F5B2A7-8BF9-D0F0-700B-6230809ECB25}"/>
              </a:ext>
            </a:extLst>
          </p:cNvPr>
          <p:cNvPicPr>
            <a:picLocks noChangeAspect="1"/>
          </p:cNvPicPr>
          <p:nvPr/>
        </p:nvPicPr>
        <p:blipFill>
          <a:blip r:embed="rId5"/>
          <a:stretch>
            <a:fillRect/>
          </a:stretch>
        </p:blipFill>
        <p:spPr>
          <a:xfrm>
            <a:off x="221673" y="1632600"/>
            <a:ext cx="5371457" cy="4807205"/>
          </a:xfrm>
          <a:prstGeom prst="rect">
            <a:avLst/>
          </a:prstGeom>
        </p:spPr>
      </p:pic>
      <p:pic>
        <p:nvPicPr>
          <p:cNvPr id="15" name="Picture 14">
            <a:extLst>
              <a:ext uri="{FF2B5EF4-FFF2-40B4-BE49-F238E27FC236}">
                <a16:creationId xmlns:a16="http://schemas.microsoft.com/office/drawing/2014/main" id="{50E8F982-7171-EF63-8CB9-33D1D7AE0E87}"/>
              </a:ext>
            </a:extLst>
          </p:cNvPr>
          <p:cNvPicPr>
            <a:picLocks noChangeAspect="1"/>
          </p:cNvPicPr>
          <p:nvPr/>
        </p:nvPicPr>
        <p:blipFill>
          <a:blip r:embed="rId6"/>
          <a:stretch>
            <a:fillRect/>
          </a:stretch>
        </p:blipFill>
        <p:spPr>
          <a:xfrm>
            <a:off x="5550842" y="2486467"/>
            <a:ext cx="6194806" cy="2974797"/>
          </a:xfrm>
          <a:prstGeom prst="rect">
            <a:avLst/>
          </a:prstGeom>
        </p:spPr>
      </p:pic>
      <p:pic>
        <p:nvPicPr>
          <p:cNvPr id="17" name="Picture 16">
            <a:extLst>
              <a:ext uri="{FF2B5EF4-FFF2-40B4-BE49-F238E27FC236}">
                <a16:creationId xmlns:a16="http://schemas.microsoft.com/office/drawing/2014/main" id="{53DF5DB7-0FB7-44DF-D7F7-2FAFBF90E66D}"/>
              </a:ext>
            </a:extLst>
          </p:cNvPr>
          <p:cNvPicPr>
            <a:picLocks noChangeAspect="1"/>
          </p:cNvPicPr>
          <p:nvPr/>
        </p:nvPicPr>
        <p:blipFill>
          <a:blip r:embed="rId7"/>
          <a:stretch>
            <a:fillRect/>
          </a:stretch>
        </p:blipFill>
        <p:spPr>
          <a:xfrm>
            <a:off x="5550843" y="5578567"/>
            <a:ext cx="6199198" cy="1071066"/>
          </a:xfrm>
          <a:prstGeom prst="rect">
            <a:avLst/>
          </a:prstGeom>
        </p:spPr>
      </p:pic>
    </p:spTree>
    <p:extLst>
      <p:ext uri="{BB962C8B-B14F-4D97-AF65-F5344CB8AC3E}">
        <p14:creationId xmlns:p14="http://schemas.microsoft.com/office/powerpoint/2010/main" val="120858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A53B-AA0E-D086-F899-326C507F0CE0}"/>
              </a:ext>
            </a:extLst>
          </p:cNvPr>
          <p:cNvSpPr>
            <a:spLocks noGrp="1"/>
          </p:cNvSpPr>
          <p:nvPr>
            <p:ph type="title"/>
          </p:nvPr>
        </p:nvSpPr>
        <p:spPr/>
        <p:txBody>
          <a:bodyPr>
            <a:normAutofit/>
          </a:bodyPr>
          <a:lstStyle/>
          <a:p>
            <a:r>
              <a:rPr lang="en-US" dirty="0"/>
              <a:t>Creating the linear </a:t>
            </a:r>
            <a:br>
              <a:rPr lang="en-US" dirty="0"/>
            </a:br>
            <a:r>
              <a:rPr lang="en-US" dirty="0"/>
              <a:t>regression prediction model</a:t>
            </a:r>
          </a:p>
        </p:txBody>
      </p:sp>
      <p:pic>
        <p:nvPicPr>
          <p:cNvPr id="7" name="Content Placeholder 6">
            <a:extLst>
              <a:ext uri="{FF2B5EF4-FFF2-40B4-BE49-F238E27FC236}">
                <a16:creationId xmlns:a16="http://schemas.microsoft.com/office/drawing/2014/main" id="{AC39B1EF-1A8B-95E4-63C8-2F104FDCBE78}"/>
              </a:ext>
            </a:extLst>
          </p:cNvPr>
          <p:cNvPicPr>
            <a:picLocks noGrp="1" noChangeAspect="1"/>
          </p:cNvPicPr>
          <p:nvPr>
            <p:ph idx="1"/>
          </p:nvPr>
        </p:nvPicPr>
        <p:blipFill>
          <a:blip r:embed="rId2"/>
          <a:stretch>
            <a:fillRect/>
          </a:stretch>
        </p:blipFill>
        <p:spPr>
          <a:xfrm>
            <a:off x="0" y="3562159"/>
            <a:ext cx="6265383" cy="2970703"/>
          </a:xfrm>
        </p:spPr>
      </p:pic>
      <p:pic>
        <p:nvPicPr>
          <p:cNvPr id="5" name="Picture 4">
            <a:extLst>
              <a:ext uri="{FF2B5EF4-FFF2-40B4-BE49-F238E27FC236}">
                <a16:creationId xmlns:a16="http://schemas.microsoft.com/office/drawing/2014/main" id="{A53C0D2E-8EC1-2B42-A683-482E0D426671}"/>
              </a:ext>
            </a:extLst>
          </p:cNvPr>
          <p:cNvPicPr>
            <a:picLocks noChangeAspect="1"/>
          </p:cNvPicPr>
          <p:nvPr/>
        </p:nvPicPr>
        <p:blipFill>
          <a:blip r:embed="rId3"/>
          <a:stretch>
            <a:fillRect/>
          </a:stretch>
        </p:blipFill>
        <p:spPr>
          <a:xfrm>
            <a:off x="5328751" y="67782"/>
            <a:ext cx="3154953" cy="1783235"/>
          </a:xfrm>
          <a:prstGeom prst="rect">
            <a:avLst/>
          </a:prstGeom>
        </p:spPr>
      </p:pic>
      <p:pic>
        <p:nvPicPr>
          <p:cNvPr id="9" name="Picture 8">
            <a:extLst>
              <a:ext uri="{FF2B5EF4-FFF2-40B4-BE49-F238E27FC236}">
                <a16:creationId xmlns:a16="http://schemas.microsoft.com/office/drawing/2014/main" id="{99C4EBF3-C321-0014-A09E-FAB6CAC2ED1B}"/>
              </a:ext>
            </a:extLst>
          </p:cNvPr>
          <p:cNvPicPr>
            <a:picLocks noChangeAspect="1"/>
          </p:cNvPicPr>
          <p:nvPr/>
        </p:nvPicPr>
        <p:blipFill>
          <a:blip r:embed="rId4"/>
          <a:stretch>
            <a:fillRect/>
          </a:stretch>
        </p:blipFill>
        <p:spPr>
          <a:xfrm>
            <a:off x="6265383" y="3562159"/>
            <a:ext cx="5860016" cy="2970703"/>
          </a:xfrm>
          <a:prstGeom prst="rect">
            <a:avLst/>
          </a:prstGeom>
        </p:spPr>
      </p:pic>
      <p:sp>
        <p:nvSpPr>
          <p:cNvPr id="10" name="Content Placeholder 2">
            <a:extLst>
              <a:ext uri="{FF2B5EF4-FFF2-40B4-BE49-F238E27FC236}">
                <a16:creationId xmlns:a16="http://schemas.microsoft.com/office/drawing/2014/main" id="{4E61B50F-1A4B-42F5-C0AB-6221F9E98F1D}"/>
              </a:ext>
            </a:extLst>
          </p:cNvPr>
          <p:cNvSpPr txBox="1">
            <a:spLocks/>
          </p:cNvSpPr>
          <p:nvPr/>
        </p:nvSpPr>
        <p:spPr>
          <a:xfrm>
            <a:off x="448055" y="2018539"/>
            <a:ext cx="8035649" cy="1141200"/>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also other linear regression models such as Generalized Least Squares(GLS) and Weighted Least Squared(WLS) besides OLS:</a:t>
            </a:r>
          </a:p>
        </p:txBody>
      </p:sp>
    </p:spTree>
    <p:extLst>
      <p:ext uri="{BB962C8B-B14F-4D97-AF65-F5344CB8AC3E}">
        <p14:creationId xmlns:p14="http://schemas.microsoft.com/office/powerpoint/2010/main" val="82394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B859-03B1-37C4-9BDB-A731DEA6B9A4}"/>
              </a:ext>
            </a:extLst>
          </p:cNvPr>
          <p:cNvSpPr>
            <a:spLocks noGrp="1"/>
          </p:cNvSpPr>
          <p:nvPr>
            <p:ph type="title"/>
          </p:nvPr>
        </p:nvSpPr>
        <p:spPr>
          <a:xfrm>
            <a:off x="448056" y="113149"/>
            <a:ext cx="11301984" cy="1416851"/>
          </a:xfrm>
        </p:spPr>
        <p:txBody>
          <a:bodyPr/>
          <a:lstStyle/>
          <a:p>
            <a:r>
              <a:rPr lang="en-US" dirty="0"/>
              <a:t>Testing the prediction </a:t>
            </a:r>
            <a:br>
              <a:rPr lang="en-US" dirty="0"/>
            </a:br>
            <a:r>
              <a:rPr lang="en-US" dirty="0"/>
              <a:t>model’s accuracy</a:t>
            </a:r>
          </a:p>
        </p:txBody>
      </p:sp>
      <p:sp>
        <p:nvSpPr>
          <p:cNvPr id="3" name="Content Placeholder 2">
            <a:extLst>
              <a:ext uri="{FF2B5EF4-FFF2-40B4-BE49-F238E27FC236}">
                <a16:creationId xmlns:a16="http://schemas.microsoft.com/office/drawing/2014/main" id="{3B30301F-6453-87D8-071D-843EFA6E08A8}"/>
              </a:ext>
            </a:extLst>
          </p:cNvPr>
          <p:cNvSpPr>
            <a:spLocks noGrp="1"/>
          </p:cNvSpPr>
          <p:nvPr>
            <p:ph idx="1"/>
          </p:nvPr>
        </p:nvSpPr>
        <p:spPr>
          <a:xfrm>
            <a:off x="8188690" y="2870522"/>
            <a:ext cx="3552565" cy="2647692"/>
          </a:xfrm>
        </p:spPr>
        <p:txBody>
          <a:bodyPr/>
          <a:lstStyle/>
          <a:p>
            <a:r>
              <a:rPr lang="en-US" dirty="0"/>
              <a:t>Output:</a:t>
            </a:r>
          </a:p>
        </p:txBody>
      </p:sp>
      <p:pic>
        <p:nvPicPr>
          <p:cNvPr id="5" name="Picture 4">
            <a:extLst>
              <a:ext uri="{FF2B5EF4-FFF2-40B4-BE49-F238E27FC236}">
                <a16:creationId xmlns:a16="http://schemas.microsoft.com/office/drawing/2014/main" id="{01D18F3F-F146-233D-D2F5-127B0CB06064}"/>
              </a:ext>
            </a:extLst>
          </p:cNvPr>
          <p:cNvPicPr>
            <a:picLocks noChangeAspect="1"/>
          </p:cNvPicPr>
          <p:nvPr/>
        </p:nvPicPr>
        <p:blipFill>
          <a:blip r:embed="rId2"/>
          <a:stretch>
            <a:fillRect/>
          </a:stretch>
        </p:blipFill>
        <p:spPr>
          <a:xfrm>
            <a:off x="5659674" y="224874"/>
            <a:ext cx="6402820" cy="2398836"/>
          </a:xfrm>
          <a:prstGeom prst="rect">
            <a:avLst/>
          </a:prstGeom>
        </p:spPr>
      </p:pic>
      <p:pic>
        <p:nvPicPr>
          <p:cNvPr id="11" name="Picture 10">
            <a:extLst>
              <a:ext uri="{FF2B5EF4-FFF2-40B4-BE49-F238E27FC236}">
                <a16:creationId xmlns:a16="http://schemas.microsoft.com/office/drawing/2014/main" id="{EA74B986-1D8C-44CA-9F02-7121CC2C59B8}"/>
              </a:ext>
            </a:extLst>
          </p:cNvPr>
          <p:cNvPicPr>
            <a:picLocks noChangeAspect="1"/>
          </p:cNvPicPr>
          <p:nvPr/>
        </p:nvPicPr>
        <p:blipFill>
          <a:blip r:embed="rId3"/>
          <a:stretch>
            <a:fillRect/>
          </a:stretch>
        </p:blipFill>
        <p:spPr>
          <a:xfrm>
            <a:off x="5659674" y="2349823"/>
            <a:ext cx="6149593" cy="331939"/>
          </a:xfrm>
          <a:prstGeom prst="rect">
            <a:avLst/>
          </a:prstGeom>
        </p:spPr>
      </p:pic>
      <p:pic>
        <p:nvPicPr>
          <p:cNvPr id="13" name="Picture 12">
            <a:extLst>
              <a:ext uri="{FF2B5EF4-FFF2-40B4-BE49-F238E27FC236}">
                <a16:creationId xmlns:a16="http://schemas.microsoft.com/office/drawing/2014/main" id="{C2250D7F-EE1C-0F45-51C0-DC9FD3F072BF}"/>
              </a:ext>
            </a:extLst>
          </p:cNvPr>
          <p:cNvPicPr>
            <a:picLocks noChangeAspect="1"/>
          </p:cNvPicPr>
          <p:nvPr/>
        </p:nvPicPr>
        <p:blipFill>
          <a:blip r:embed="rId4"/>
          <a:stretch>
            <a:fillRect/>
          </a:stretch>
        </p:blipFill>
        <p:spPr>
          <a:xfrm>
            <a:off x="8188691" y="3422243"/>
            <a:ext cx="3254022" cy="3322608"/>
          </a:xfrm>
          <a:prstGeom prst="rect">
            <a:avLst/>
          </a:prstGeom>
        </p:spPr>
      </p:pic>
      <p:pic>
        <p:nvPicPr>
          <p:cNvPr id="15" name="Picture 14">
            <a:extLst>
              <a:ext uri="{FF2B5EF4-FFF2-40B4-BE49-F238E27FC236}">
                <a16:creationId xmlns:a16="http://schemas.microsoft.com/office/drawing/2014/main" id="{D8F38786-8A8C-2ED2-4121-3F0DC6957F01}"/>
              </a:ext>
            </a:extLst>
          </p:cNvPr>
          <p:cNvPicPr>
            <a:picLocks noChangeAspect="1"/>
          </p:cNvPicPr>
          <p:nvPr/>
        </p:nvPicPr>
        <p:blipFill>
          <a:blip r:embed="rId5"/>
          <a:stretch>
            <a:fillRect/>
          </a:stretch>
        </p:blipFill>
        <p:spPr>
          <a:xfrm>
            <a:off x="0" y="1490873"/>
            <a:ext cx="5659674" cy="2381779"/>
          </a:xfrm>
          <a:prstGeom prst="rect">
            <a:avLst/>
          </a:prstGeom>
        </p:spPr>
      </p:pic>
      <p:pic>
        <p:nvPicPr>
          <p:cNvPr id="19" name="Picture 18">
            <a:extLst>
              <a:ext uri="{FF2B5EF4-FFF2-40B4-BE49-F238E27FC236}">
                <a16:creationId xmlns:a16="http://schemas.microsoft.com/office/drawing/2014/main" id="{F5297B8B-36D5-1DE3-6FE9-2233BAB01840}"/>
              </a:ext>
            </a:extLst>
          </p:cNvPr>
          <p:cNvPicPr>
            <a:picLocks noChangeAspect="1"/>
          </p:cNvPicPr>
          <p:nvPr/>
        </p:nvPicPr>
        <p:blipFill>
          <a:blip r:embed="rId6"/>
          <a:stretch>
            <a:fillRect/>
          </a:stretch>
        </p:blipFill>
        <p:spPr>
          <a:xfrm>
            <a:off x="1" y="4152964"/>
            <a:ext cx="8090704" cy="2496161"/>
          </a:xfrm>
          <a:prstGeom prst="rect">
            <a:avLst/>
          </a:prstGeom>
        </p:spPr>
      </p:pic>
    </p:spTree>
    <p:extLst>
      <p:ext uri="{BB962C8B-B14F-4D97-AF65-F5344CB8AC3E}">
        <p14:creationId xmlns:p14="http://schemas.microsoft.com/office/powerpoint/2010/main" val="4908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6A4F-392C-B7C8-0AA2-FB522B974290}"/>
              </a:ext>
            </a:extLst>
          </p:cNvPr>
          <p:cNvSpPr>
            <a:spLocks noGrp="1"/>
          </p:cNvSpPr>
          <p:nvPr>
            <p:ph type="title"/>
          </p:nvPr>
        </p:nvSpPr>
        <p:spPr/>
        <p:txBody>
          <a:bodyPr/>
          <a:lstStyle/>
          <a:p>
            <a:r>
              <a:rPr lang="en-US" dirty="0"/>
              <a:t>Analysis of </a:t>
            </a:r>
            <a:br>
              <a:rPr lang="en-US" dirty="0"/>
            </a:br>
            <a:r>
              <a:rPr lang="en-US" dirty="0"/>
              <a:t>Predicted Data</a:t>
            </a:r>
          </a:p>
        </p:txBody>
      </p:sp>
      <p:sp>
        <p:nvSpPr>
          <p:cNvPr id="3" name="Content Placeholder 2">
            <a:extLst>
              <a:ext uri="{FF2B5EF4-FFF2-40B4-BE49-F238E27FC236}">
                <a16:creationId xmlns:a16="http://schemas.microsoft.com/office/drawing/2014/main" id="{BB691496-8B00-EB3A-B0DA-7C84FABE4A2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0848E58-B384-9F44-6DE2-2559E91A2E42}"/>
              </a:ext>
            </a:extLst>
          </p:cNvPr>
          <p:cNvPicPr>
            <a:picLocks noChangeAspect="1"/>
          </p:cNvPicPr>
          <p:nvPr/>
        </p:nvPicPr>
        <p:blipFill>
          <a:blip r:embed="rId2"/>
          <a:stretch>
            <a:fillRect/>
          </a:stretch>
        </p:blipFill>
        <p:spPr>
          <a:xfrm>
            <a:off x="33716" y="1339787"/>
            <a:ext cx="5788349" cy="4091847"/>
          </a:xfrm>
          <a:prstGeom prst="rect">
            <a:avLst/>
          </a:prstGeom>
        </p:spPr>
      </p:pic>
      <p:pic>
        <p:nvPicPr>
          <p:cNvPr id="7" name="Picture 6">
            <a:extLst>
              <a:ext uri="{FF2B5EF4-FFF2-40B4-BE49-F238E27FC236}">
                <a16:creationId xmlns:a16="http://schemas.microsoft.com/office/drawing/2014/main" id="{0ECD5258-276D-BCD6-EF8F-89F3E56C7936}"/>
              </a:ext>
            </a:extLst>
          </p:cNvPr>
          <p:cNvPicPr>
            <a:picLocks noChangeAspect="1"/>
          </p:cNvPicPr>
          <p:nvPr/>
        </p:nvPicPr>
        <p:blipFill>
          <a:blip r:embed="rId3"/>
          <a:stretch>
            <a:fillRect/>
          </a:stretch>
        </p:blipFill>
        <p:spPr>
          <a:xfrm>
            <a:off x="5822065" y="1124294"/>
            <a:ext cx="6219463" cy="5004824"/>
          </a:xfrm>
          <a:prstGeom prst="rect">
            <a:avLst/>
          </a:prstGeom>
        </p:spPr>
      </p:pic>
    </p:spTree>
    <p:extLst>
      <p:ext uri="{BB962C8B-B14F-4D97-AF65-F5344CB8AC3E}">
        <p14:creationId xmlns:p14="http://schemas.microsoft.com/office/powerpoint/2010/main" val="403859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7602-06E5-34A5-3DCD-3BE44EDDCD01}"/>
              </a:ext>
            </a:extLst>
          </p:cNvPr>
          <p:cNvSpPr>
            <a:spLocks noGrp="1"/>
          </p:cNvSpPr>
          <p:nvPr>
            <p:ph type="title"/>
          </p:nvPr>
        </p:nvSpPr>
        <p:spPr/>
        <p:txBody>
          <a:bodyPr/>
          <a:lstStyle/>
          <a:p>
            <a:r>
              <a:rPr lang="en-US" dirty="0"/>
              <a:t>Analysis of </a:t>
            </a:r>
            <a:br>
              <a:rPr lang="en-US" dirty="0"/>
            </a:br>
            <a:r>
              <a:rPr lang="en-US" dirty="0"/>
              <a:t>Predicted Data</a:t>
            </a:r>
          </a:p>
        </p:txBody>
      </p:sp>
      <p:pic>
        <p:nvPicPr>
          <p:cNvPr id="7" name="Picture 6">
            <a:extLst>
              <a:ext uri="{FF2B5EF4-FFF2-40B4-BE49-F238E27FC236}">
                <a16:creationId xmlns:a16="http://schemas.microsoft.com/office/drawing/2014/main" id="{2BE9EDD7-B388-27CD-10F7-7A4A7613E3AF}"/>
              </a:ext>
            </a:extLst>
          </p:cNvPr>
          <p:cNvPicPr>
            <a:picLocks noChangeAspect="1"/>
          </p:cNvPicPr>
          <p:nvPr/>
        </p:nvPicPr>
        <p:blipFill>
          <a:blip r:embed="rId2"/>
          <a:stretch>
            <a:fillRect/>
          </a:stretch>
        </p:blipFill>
        <p:spPr>
          <a:xfrm>
            <a:off x="5846397" y="50641"/>
            <a:ext cx="6195132" cy="2578291"/>
          </a:xfrm>
          <a:prstGeom prst="rect">
            <a:avLst/>
          </a:prstGeom>
        </p:spPr>
      </p:pic>
      <p:pic>
        <p:nvPicPr>
          <p:cNvPr id="9" name="Picture 8">
            <a:extLst>
              <a:ext uri="{FF2B5EF4-FFF2-40B4-BE49-F238E27FC236}">
                <a16:creationId xmlns:a16="http://schemas.microsoft.com/office/drawing/2014/main" id="{5AF4D7E7-A10E-111E-4C4F-E0DE26F54FFD}"/>
              </a:ext>
            </a:extLst>
          </p:cNvPr>
          <p:cNvPicPr>
            <a:picLocks noChangeAspect="1"/>
          </p:cNvPicPr>
          <p:nvPr/>
        </p:nvPicPr>
        <p:blipFill>
          <a:blip r:embed="rId3"/>
          <a:stretch>
            <a:fillRect/>
          </a:stretch>
        </p:blipFill>
        <p:spPr>
          <a:xfrm>
            <a:off x="531676" y="2657304"/>
            <a:ext cx="11125959" cy="4271962"/>
          </a:xfrm>
          <a:prstGeom prst="rect">
            <a:avLst/>
          </a:prstGeom>
        </p:spPr>
      </p:pic>
      <p:sp>
        <p:nvSpPr>
          <p:cNvPr id="10" name="Title 1">
            <a:extLst>
              <a:ext uri="{FF2B5EF4-FFF2-40B4-BE49-F238E27FC236}">
                <a16:creationId xmlns:a16="http://schemas.microsoft.com/office/drawing/2014/main" id="{40CA517C-24A5-7A16-CBA2-481FD3E35430}"/>
              </a:ext>
            </a:extLst>
          </p:cNvPr>
          <p:cNvSpPr txBox="1">
            <a:spLocks/>
          </p:cNvSpPr>
          <p:nvPr/>
        </p:nvSpPr>
        <p:spPr>
          <a:xfrm>
            <a:off x="3576577" y="79013"/>
            <a:ext cx="12580200" cy="1141200"/>
          </a:xfrm>
          <a:prstGeom prst="rect">
            <a:avLst/>
          </a:prstGeom>
        </p:spPr>
        <p:txBody>
          <a:bodyPr vert="horz" wrap="square" lIns="0" tIns="0" rIns="0" bIns="0" rtlCol="0" anchor="t">
            <a:normAutofit/>
          </a:bodyPr>
          <a:lst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a:lstStyle>
          <a:p>
            <a:r>
              <a:rPr lang="en-US" u="sng" dirty="0"/>
              <a:t>Residual Plot:</a:t>
            </a:r>
          </a:p>
        </p:txBody>
      </p:sp>
    </p:spTree>
    <p:extLst>
      <p:ext uri="{BB962C8B-B14F-4D97-AF65-F5344CB8AC3E}">
        <p14:creationId xmlns:p14="http://schemas.microsoft.com/office/powerpoint/2010/main" val="86831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B4FF-F783-F911-CF3C-CC2CEA10D711}"/>
              </a:ext>
            </a:extLst>
          </p:cNvPr>
          <p:cNvSpPr>
            <a:spLocks noGrp="1"/>
          </p:cNvSpPr>
          <p:nvPr>
            <p:ph type="title"/>
          </p:nvPr>
        </p:nvSpPr>
        <p:spPr/>
        <p:txBody>
          <a:bodyPr/>
          <a:lstStyle/>
          <a:p>
            <a:r>
              <a:rPr lang="en-US" u="sng" dirty="0"/>
              <a:t>Using the prediction model to guide MOM in its decision making</a:t>
            </a:r>
          </a:p>
        </p:txBody>
      </p:sp>
      <p:pic>
        <p:nvPicPr>
          <p:cNvPr id="5" name="Picture 4">
            <a:extLst>
              <a:ext uri="{FF2B5EF4-FFF2-40B4-BE49-F238E27FC236}">
                <a16:creationId xmlns:a16="http://schemas.microsoft.com/office/drawing/2014/main" id="{F925E5EF-38BF-ADAA-E9BA-BA96C913C089}"/>
              </a:ext>
            </a:extLst>
          </p:cNvPr>
          <p:cNvPicPr>
            <a:picLocks noChangeAspect="1"/>
          </p:cNvPicPr>
          <p:nvPr/>
        </p:nvPicPr>
        <p:blipFill>
          <a:blip r:embed="rId2"/>
          <a:stretch>
            <a:fillRect/>
          </a:stretch>
        </p:blipFill>
        <p:spPr>
          <a:xfrm>
            <a:off x="0" y="1040721"/>
            <a:ext cx="6096000" cy="1484472"/>
          </a:xfrm>
          <a:prstGeom prst="rect">
            <a:avLst/>
          </a:prstGeom>
        </p:spPr>
      </p:pic>
      <p:pic>
        <p:nvPicPr>
          <p:cNvPr id="9" name="Picture 8">
            <a:extLst>
              <a:ext uri="{FF2B5EF4-FFF2-40B4-BE49-F238E27FC236}">
                <a16:creationId xmlns:a16="http://schemas.microsoft.com/office/drawing/2014/main" id="{1C342B25-5FE1-6120-1D01-92A92146C88F}"/>
              </a:ext>
            </a:extLst>
          </p:cNvPr>
          <p:cNvPicPr>
            <a:picLocks noChangeAspect="1"/>
          </p:cNvPicPr>
          <p:nvPr/>
        </p:nvPicPr>
        <p:blipFill>
          <a:blip r:embed="rId3"/>
          <a:stretch>
            <a:fillRect/>
          </a:stretch>
        </p:blipFill>
        <p:spPr>
          <a:xfrm>
            <a:off x="6017840" y="2033988"/>
            <a:ext cx="3856054" cy="3185436"/>
          </a:xfrm>
          <a:prstGeom prst="rect">
            <a:avLst/>
          </a:prstGeom>
        </p:spPr>
      </p:pic>
      <p:pic>
        <p:nvPicPr>
          <p:cNvPr id="11" name="Picture 10">
            <a:extLst>
              <a:ext uri="{FF2B5EF4-FFF2-40B4-BE49-F238E27FC236}">
                <a16:creationId xmlns:a16="http://schemas.microsoft.com/office/drawing/2014/main" id="{ABE7B74F-3A5A-304F-BE77-BC01258B0B37}"/>
              </a:ext>
            </a:extLst>
          </p:cNvPr>
          <p:cNvPicPr>
            <a:picLocks noChangeAspect="1"/>
          </p:cNvPicPr>
          <p:nvPr/>
        </p:nvPicPr>
        <p:blipFill>
          <a:blip r:embed="rId4"/>
          <a:stretch>
            <a:fillRect/>
          </a:stretch>
        </p:blipFill>
        <p:spPr>
          <a:xfrm>
            <a:off x="-7767" y="2762606"/>
            <a:ext cx="4305782" cy="2595050"/>
          </a:xfrm>
          <a:prstGeom prst="rect">
            <a:avLst/>
          </a:prstGeom>
        </p:spPr>
      </p:pic>
      <p:pic>
        <p:nvPicPr>
          <p:cNvPr id="13" name="Picture 12">
            <a:extLst>
              <a:ext uri="{FF2B5EF4-FFF2-40B4-BE49-F238E27FC236}">
                <a16:creationId xmlns:a16="http://schemas.microsoft.com/office/drawing/2014/main" id="{896075A0-3E33-2603-C63A-AE7A3053D132}"/>
              </a:ext>
            </a:extLst>
          </p:cNvPr>
          <p:cNvPicPr>
            <a:picLocks noChangeAspect="1"/>
          </p:cNvPicPr>
          <p:nvPr/>
        </p:nvPicPr>
        <p:blipFill>
          <a:blip r:embed="rId5"/>
          <a:stretch>
            <a:fillRect/>
          </a:stretch>
        </p:blipFill>
        <p:spPr>
          <a:xfrm>
            <a:off x="4298015" y="2797057"/>
            <a:ext cx="1741327" cy="2595051"/>
          </a:xfrm>
          <a:prstGeom prst="rect">
            <a:avLst/>
          </a:prstGeom>
        </p:spPr>
      </p:pic>
      <p:pic>
        <p:nvPicPr>
          <p:cNvPr id="15" name="Picture 14">
            <a:extLst>
              <a:ext uri="{FF2B5EF4-FFF2-40B4-BE49-F238E27FC236}">
                <a16:creationId xmlns:a16="http://schemas.microsoft.com/office/drawing/2014/main" id="{1C608D52-04B5-D55A-24B7-0A782C1D67F0}"/>
              </a:ext>
            </a:extLst>
          </p:cNvPr>
          <p:cNvPicPr>
            <a:picLocks noChangeAspect="1"/>
          </p:cNvPicPr>
          <p:nvPr/>
        </p:nvPicPr>
        <p:blipFill>
          <a:blip r:embed="rId6"/>
          <a:stretch>
            <a:fillRect/>
          </a:stretch>
        </p:blipFill>
        <p:spPr>
          <a:xfrm>
            <a:off x="119605" y="5990456"/>
            <a:ext cx="6039342" cy="705898"/>
          </a:xfrm>
          <a:prstGeom prst="rect">
            <a:avLst/>
          </a:prstGeom>
        </p:spPr>
      </p:pic>
      <p:pic>
        <p:nvPicPr>
          <p:cNvPr id="17" name="Picture 16">
            <a:extLst>
              <a:ext uri="{FF2B5EF4-FFF2-40B4-BE49-F238E27FC236}">
                <a16:creationId xmlns:a16="http://schemas.microsoft.com/office/drawing/2014/main" id="{B4FDB57E-BB11-5008-6149-B48F31F653EE}"/>
              </a:ext>
            </a:extLst>
          </p:cNvPr>
          <p:cNvPicPr>
            <a:picLocks noChangeAspect="1"/>
          </p:cNvPicPr>
          <p:nvPr/>
        </p:nvPicPr>
        <p:blipFill>
          <a:blip r:embed="rId7"/>
          <a:stretch>
            <a:fillRect/>
          </a:stretch>
        </p:blipFill>
        <p:spPr>
          <a:xfrm>
            <a:off x="5696509" y="1056337"/>
            <a:ext cx="6492803" cy="922100"/>
          </a:xfrm>
          <a:prstGeom prst="rect">
            <a:avLst/>
          </a:prstGeom>
        </p:spPr>
      </p:pic>
      <p:pic>
        <p:nvPicPr>
          <p:cNvPr id="19" name="Picture 18">
            <a:extLst>
              <a:ext uri="{FF2B5EF4-FFF2-40B4-BE49-F238E27FC236}">
                <a16:creationId xmlns:a16="http://schemas.microsoft.com/office/drawing/2014/main" id="{4E344C0E-0752-7247-61BC-41B7729AB290}"/>
              </a:ext>
            </a:extLst>
          </p:cNvPr>
          <p:cNvPicPr>
            <a:picLocks noChangeAspect="1"/>
          </p:cNvPicPr>
          <p:nvPr/>
        </p:nvPicPr>
        <p:blipFill>
          <a:blip r:embed="rId8"/>
          <a:stretch>
            <a:fillRect/>
          </a:stretch>
        </p:blipFill>
        <p:spPr>
          <a:xfrm>
            <a:off x="9889301" y="2033987"/>
            <a:ext cx="2183094" cy="3187483"/>
          </a:xfrm>
          <a:prstGeom prst="rect">
            <a:avLst/>
          </a:prstGeom>
        </p:spPr>
      </p:pic>
      <p:pic>
        <p:nvPicPr>
          <p:cNvPr id="21" name="Picture 20">
            <a:extLst>
              <a:ext uri="{FF2B5EF4-FFF2-40B4-BE49-F238E27FC236}">
                <a16:creationId xmlns:a16="http://schemas.microsoft.com/office/drawing/2014/main" id="{BCE76DF1-F552-13AC-C539-1DA99F999AA1}"/>
              </a:ext>
            </a:extLst>
          </p:cNvPr>
          <p:cNvPicPr>
            <a:picLocks noChangeAspect="1"/>
          </p:cNvPicPr>
          <p:nvPr/>
        </p:nvPicPr>
        <p:blipFill>
          <a:blip r:embed="rId9"/>
          <a:stretch>
            <a:fillRect/>
          </a:stretch>
        </p:blipFill>
        <p:spPr>
          <a:xfrm>
            <a:off x="4940559" y="5518213"/>
            <a:ext cx="7131836" cy="944486"/>
          </a:xfrm>
          <a:prstGeom prst="rect">
            <a:avLst/>
          </a:prstGeom>
        </p:spPr>
      </p:pic>
    </p:spTree>
    <p:extLst>
      <p:ext uri="{BB962C8B-B14F-4D97-AF65-F5344CB8AC3E}">
        <p14:creationId xmlns:p14="http://schemas.microsoft.com/office/powerpoint/2010/main" val="293400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1E77-A7E9-F19E-CCAC-6DCA468386EF}"/>
              </a:ext>
            </a:extLst>
          </p:cNvPr>
          <p:cNvSpPr>
            <a:spLocks noGrp="1"/>
          </p:cNvSpPr>
          <p:nvPr>
            <p:ph type="title"/>
          </p:nvPr>
        </p:nvSpPr>
        <p:spPr/>
        <p:txBody>
          <a:bodyPr/>
          <a:lstStyle/>
          <a:p>
            <a:r>
              <a:rPr lang="en-US" u="sng" dirty="0"/>
              <a:t>Using the prediction model to guide MOM in its decision making</a:t>
            </a:r>
            <a:endParaRPr lang="en-US" dirty="0"/>
          </a:p>
        </p:txBody>
      </p:sp>
      <p:pic>
        <p:nvPicPr>
          <p:cNvPr id="17" name="Content Placeholder 16">
            <a:extLst>
              <a:ext uri="{FF2B5EF4-FFF2-40B4-BE49-F238E27FC236}">
                <a16:creationId xmlns:a16="http://schemas.microsoft.com/office/drawing/2014/main" id="{8079A682-2114-15E5-54F1-AC91BE36DA44}"/>
              </a:ext>
            </a:extLst>
          </p:cNvPr>
          <p:cNvPicPr>
            <a:picLocks noGrp="1" noChangeAspect="1"/>
          </p:cNvPicPr>
          <p:nvPr>
            <p:ph idx="1"/>
          </p:nvPr>
        </p:nvPicPr>
        <p:blipFill>
          <a:blip r:embed="rId2"/>
          <a:stretch>
            <a:fillRect/>
          </a:stretch>
        </p:blipFill>
        <p:spPr>
          <a:xfrm>
            <a:off x="5946012" y="2111241"/>
            <a:ext cx="3398815" cy="3071126"/>
          </a:xfrm>
        </p:spPr>
      </p:pic>
      <p:pic>
        <p:nvPicPr>
          <p:cNvPr id="5" name="Picture 4">
            <a:extLst>
              <a:ext uri="{FF2B5EF4-FFF2-40B4-BE49-F238E27FC236}">
                <a16:creationId xmlns:a16="http://schemas.microsoft.com/office/drawing/2014/main" id="{FC573042-9EAD-520C-BE35-82298B204370}"/>
              </a:ext>
            </a:extLst>
          </p:cNvPr>
          <p:cNvPicPr>
            <a:picLocks noChangeAspect="1"/>
          </p:cNvPicPr>
          <p:nvPr/>
        </p:nvPicPr>
        <p:blipFill>
          <a:blip r:embed="rId3"/>
          <a:stretch>
            <a:fillRect/>
          </a:stretch>
        </p:blipFill>
        <p:spPr>
          <a:xfrm>
            <a:off x="0" y="1189141"/>
            <a:ext cx="5258256" cy="922100"/>
          </a:xfrm>
          <a:prstGeom prst="rect">
            <a:avLst/>
          </a:prstGeom>
        </p:spPr>
      </p:pic>
      <p:pic>
        <p:nvPicPr>
          <p:cNvPr id="7" name="Picture 6">
            <a:extLst>
              <a:ext uri="{FF2B5EF4-FFF2-40B4-BE49-F238E27FC236}">
                <a16:creationId xmlns:a16="http://schemas.microsoft.com/office/drawing/2014/main" id="{AB758F78-222A-63F0-922D-93C8B0F8E230}"/>
              </a:ext>
            </a:extLst>
          </p:cNvPr>
          <p:cNvPicPr>
            <a:picLocks noChangeAspect="1"/>
          </p:cNvPicPr>
          <p:nvPr/>
        </p:nvPicPr>
        <p:blipFill>
          <a:blip r:embed="rId4"/>
          <a:stretch>
            <a:fillRect/>
          </a:stretch>
        </p:blipFill>
        <p:spPr>
          <a:xfrm>
            <a:off x="198891" y="2334320"/>
            <a:ext cx="3429297" cy="3086367"/>
          </a:xfrm>
          <a:prstGeom prst="rect">
            <a:avLst/>
          </a:prstGeom>
        </p:spPr>
      </p:pic>
      <p:pic>
        <p:nvPicPr>
          <p:cNvPr id="9" name="Picture 8">
            <a:extLst>
              <a:ext uri="{FF2B5EF4-FFF2-40B4-BE49-F238E27FC236}">
                <a16:creationId xmlns:a16="http://schemas.microsoft.com/office/drawing/2014/main" id="{E36317C1-EE14-D265-835F-76478ECC7210}"/>
              </a:ext>
            </a:extLst>
          </p:cNvPr>
          <p:cNvPicPr>
            <a:picLocks noChangeAspect="1"/>
          </p:cNvPicPr>
          <p:nvPr/>
        </p:nvPicPr>
        <p:blipFill>
          <a:blip r:embed="rId5"/>
          <a:stretch>
            <a:fillRect/>
          </a:stretch>
        </p:blipFill>
        <p:spPr>
          <a:xfrm>
            <a:off x="3653367" y="2427242"/>
            <a:ext cx="2078123" cy="3052747"/>
          </a:xfrm>
          <a:prstGeom prst="rect">
            <a:avLst/>
          </a:prstGeom>
        </p:spPr>
      </p:pic>
      <p:pic>
        <p:nvPicPr>
          <p:cNvPr id="11" name="Picture 10">
            <a:extLst>
              <a:ext uri="{FF2B5EF4-FFF2-40B4-BE49-F238E27FC236}">
                <a16:creationId xmlns:a16="http://schemas.microsoft.com/office/drawing/2014/main" id="{19D1BFE6-1D50-0DED-4133-CC6EAAEF5A03}"/>
              </a:ext>
            </a:extLst>
          </p:cNvPr>
          <p:cNvPicPr>
            <a:picLocks noChangeAspect="1"/>
          </p:cNvPicPr>
          <p:nvPr/>
        </p:nvPicPr>
        <p:blipFill>
          <a:blip r:embed="rId6"/>
          <a:stretch>
            <a:fillRect/>
          </a:stretch>
        </p:blipFill>
        <p:spPr>
          <a:xfrm>
            <a:off x="0" y="5561871"/>
            <a:ext cx="5804736" cy="822627"/>
          </a:xfrm>
          <a:prstGeom prst="rect">
            <a:avLst/>
          </a:prstGeom>
        </p:spPr>
      </p:pic>
      <p:pic>
        <p:nvPicPr>
          <p:cNvPr id="15" name="Picture 14">
            <a:extLst>
              <a:ext uri="{FF2B5EF4-FFF2-40B4-BE49-F238E27FC236}">
                <a16:creationId xmlns:a16="http://schemas.microsoft.com/office/drawing/2014/main" id="{CA24A522-B0B5-4962-B7F0-12CE81817028}"/>
              </a:ext>
            </a:extLst>
          </p:cNvPr>
          <p:cNvPicPr>
            <a:picLocks noChangeAspect="1"/>
          </p:cNvPicPr>
          <p:nvPr/>
        </p:nvPicPr>
        <p:blipFill>
          <a:blip r:embed="rId7"/>
          <a:stretch>
            <a:fillRect/>
          </a:stretch>
        </p:blipFill>
        <p:spPr>
          <a:xfrm>
            <a:off x="5258256" y="1158681"/>
            <a:ext cx="6931056" cy="980991"/>
          </a:xfrm>
          <a:prstGeom prst="rect">
            <a:avLst/>
          </a:prstGeom>
        </p:spPr>
      </p:pic>
      <p:pic>
        <p:nvPicPr>
          <p:cNvPr id="19" name="Picture 18">
            <a:extLst>
              <a:ext uri="{FF2B5EF4-FFF2-40B4-BE49-F238E27FC236}">
                <a16:creationId xmlns:a16="http://schemas.microsoft.com/office/drawing/2014/main" id="{B35A753B-440C-C70A-243B-7428981ED247}"/>
              </a:ext>
            </a:extLst>
          </p:cNvPr>
          <p:cNvPicPr>
            <a:picLocks noChangeAspect="1"/>
          </p:cNvPicPr>
          <p:nvPr/>
        </p:nvPicPr>
        <p:blipFill>
          <a:blip r:embed="rId8"/>
          <a:stretch>
            <a:fillRect/>
          </a:stretch>
        </p:blipFill>
        <p:spPr>
          <a:xfrm>
            <a:off x="9344827" y="2139672"/>
            <a:ext cx="2195132" cy="3180020"/>
          </a:xfrm>
          <a:prstGeom prst="rect">
            <a:avLst/>
          </a:prstGeom>
        </p:spPr>
      </p:pic>
      <p:pic>
        <p:nvPicPr>
          <p:cNvPr id="21" name="Picture 20">
            <a:extLst>
              <a:ext uri="{FF2B5EF4-FFF2-40B4-BE49-F238E27FC236}">
                <a16:creationId xmlns:a16="http://schemas.microsoft.com/office/drawing/2014/main" id="{C5274AEC-9D91-6EA1-F474-C870F54381C2}"/>
              </a:ext>
            </a:extLst>
          </p:cNvPr>
          <p:cNvPicPr>
            <a:picLocks noChangeAspect="1"/>
          </p:cNvPicPr>
          <p:nvPr/>
        </p:nvPicPr>
        <p:blipFill>
          <a:blip r:embed="rId9"/>
          <a:stretch>
            <a:fillRect/>
          </a:stretch>
        </p:blipFill>
        <p:spPr>
          <a:xfrm>
            <a:off x="5804736" y="5420687"/>
            <a:ext cx="6339230" cy="980991"/>
          </a:xfrm>
          <a:prstGeom prst="rect">
            <a:avLst/>
          </a:prstGeom>
        </p:spPr>
      </p:pic>
    </p:spTree>
    <p:extLst>
      <p:ext uri="{BB962C8B-B14F-4D97-AF65-F5344CB8AC3E}">
        <p14:creationId xmlns:p14="http://schemas.microsoft.com/office/powerpoint/2010/main" val="260755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ABFB-6B4F-0FF3-8A07-F5F544A25DAD}"/>
              </a:ext>
            </a:extLst>
          </p:cNvPr>
          <p:cNvSpPr>
            <a:spLocks noGrp="1"/>
          </p:cNvSpPr>
          <p:nvPr>
            <p:ph type="title"/>
          </p:nvPr>
        </p:nvSpPr>
        <p:spPr>
          <a:xfrm>
            <a:off x="448056" y="388798"/>
            <a:ext cx="11301984" cy="5599625"/>
          </a:xfrm>
        </p:spPr>
        <p:txBody>
          <a:bodyPr>
            <a:normAutofit/>
          </a:bodyPr>
          <a:lstStyle/>
          <a:p>
            <a:pPr algn="ctr"/>
            <a:br>
              <a:rPr lang="en-US" dirty="0"/>
            </a:br>
            <a:br>
              <a:rPr lang="en-US" dirty="0"/>
            </a:br>
            <a:r>
              <a:rPr lang="en-US" dirty="0">
                <a:solidFill>
                  <a:srgbClr val="FFC000"/>
                </a:solidFill>
              </a:rPr>
              <a:t> You are the head of the Data Analysis in Ministry of Manpower (MOM) of Singapore</a:t>
            </a:r>
            <a:br>
              <a:rPr lang="en-US" dirty="0"/>
            </a:br>
            <a:r>
              <a:rPr lang="en-US" dirty="0"/>
              <a:t>The Ministry has asked you and your team to predict </a:t>
            </a:r>
            <a:br>
              <a:rPr lang="en-US" dirty="0"/>
            </a:br>
            <a:r>
              <a:rPr lang="en-US" dirty="0"/>
              <a:t>unemployment rates based on a few given factors </a:t>
            </a:r>
            <a:br>
              <a:rPr lang="en-US" dirty="0"/>
            </a:br>
            <a:r>
              <a:rPr lang="en-US" dirty="0"/>
              <a:t>so that the Ministry can take action in future </a:t>
            </a:r>
            <a:br>
              <a:rPr lang="en-US" dirty="0"/>
            </a:br>
            <a:r>
              <a:rPr lang="en-US" dirty="0"/>
              <a:t>to prevent high unemployment rates </a:t>
            </a:r>
            <a:br>
              <a:rPr lang="en-US" dirty="0"/>
            </a:br>
            <a:r>
              <a:rPr lang="en-US" dirty="0"/>
              <a:t>from happening in Singapore</a:t>
            </a:r>
            <a:br>
              <a:rPr lang="en-US" dirty="0"/>
            </a:br>
            <a:r>
              <a:rPr lang="en-US" dirty="0"/>
              <a:t>You have been </a:t>
            </a:r>
            <a:r>
              <a:rPr lang="en-US" dirty="0" err="1"/>
              <a:t>entasked</a:t>
            </a:r>
            <a:r>
              <a:rPr lang="en-US" dirty="0"/>
              <a:t> to create a prediction model to aid </a:t>
            </a:r>
            <a:br>
              <a:rPr lang="en-US" dirty="0"/>
            </a:br>
            <a:r>
              <a:rPr lang="en-US" dirty="0"/>
              <a:t>MOM in its decision making in trying to keep </a:t>
            </a:r>
            <a:br>
              <a:rPr lang="en-US" dirty="0"/>
            </a:br>
            <a:r>
              <a:rPr lang="en-US" dirty="0"/>
              <a:t>unemployment rates low</a:t>
            </a:r>
            <a:br>
              <a:rPr lang="en-US" dirty="0"/>
            </a:br>
            <a:endParaRPr lang="en-US" dirty="0"/>
          </a:p>
        </p:txBody>
      </p:sp>
    </p:spTree>
    <p:extLst>
      <p:ext uri="{BB962C8B-B14F-4D97-AF65-F5344CB8AC3E}">
        <p14:creationId xmlns:p14="http://schemas.microsoft.com/office/powerpoint/2010/main" val="229145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E613-05BE-12B7-EEE5-52DFB86D68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912A5D3-3C21-8CCE-A194-B014E063C500}"/>
              </a:ext>
            </a:extLst>
          </p:cNvPr>
          <p:cNvSpPr>
            <a:spLocks noGrp="1"/>
          </p:cNvSpPr>
          <p:nvPr>
            <p:ph idx="1"/>
          </p:nvPr>
        </p:nvSpPr>
        <p:spPr>
          <a:xfrm>
            <a:off x="6724890" y="1768620"/>
            <a:ext cx="5162310" cy="4939200"/>
          </a:xfrm>
        </p:spPr>
        <p:txBody>
          <a:bodyPr>
            <a:normAutofit fontScale="92500"/>
          </a:bodyPr>
          <a:lstStyle/>
          <a:p>
            <a:r>
              <a:rPr lang="en-US" b="1" u="sng" dirty="0"/>
              <a:t>Concluding off:</a:t>
            </a:r>
            <a:br>
              <a:rPr lang="en-US" dirty="0"/>
            </a:br>
            <a:r>
              <a:rPr lang="en-US" dirty="0"/>
              <a:t>I have been </a:t>
            </a:r>
            <a:r>
              <a:rPr lang="en-US" dirty="0" err="1"/>
              <a:t>entasked</a:t>
            </a:r>
            <a:r>
              <a:rPr lang="en-US" dirty="0"/>
              <a:t> to create a prediction model to aid MOM in its decision making in trying to keep unemployment rates low. </a:t>
            </a:r>
          </a:p>
          <a:p>
            <a:r>
              <a:rPr lang="en-US" dirty="0"/>
              <a:t>As seen on the left, in the different Scenarios that my prediction model is accurate and reliable, all MOM needs to do is gather the data of the independent variables then MOM would have a good gauge on the future unemployment rates and physically manipulate the independent variables to lower unemployment rate</a:t>
            </a:r>
          </a:p>
        </p:txBody>
      </p:sp>
      <p:pic>
        <p:nvPicPr>
          <p:cNvPr id="5" name="Picture 4">
            <a:extLst>
              <a:ext uri="{FF2B5EF4-FFF2-40B4-BE49-F238E27FC236}">
                <a16:creationId xmlns:a16="http://schemas.microsoft.com/office/drawing/2014/main" id="{CD59AB93-B949-7A23-07F5-C8CCA28E5AD9}"/>
              </a:ext>
            </a:extLst>
          </p:cNvPr>
          <p:cNvPicPr>
            <a:picLocks noChangeAspect="1"/>
          </p:cNvPicPr>
          <p:nvPr/>
        </p:nvPicPr>
        <p:blipFill>
          <a:blip r:embed="rId2"/>
          <a:stretch>
            <a:fillRect/>
          </a:stretch>
        </p:blipFill>
        <p:spPr>
          <a:xfrm>
            <a:off x="0" y="1632600"/>
            <a:ext cx="6549149" cy="5219332"/>
          </a:xfrm>
          <a:prstGeom prst="rect">
            <a:avLst/>
          </a:prstGeom>
        </p:spPr>
      </p:pic>
      <p:pic>
        <p:nvPicPr>
          <p:cNvPr id="7" name="Picture 6">
            <a:extLst>
              <a:ext uri="{FF2B5EF4-FFF2-40B4-BE49-F238E27FC236}">
                <a16:creationId xmlns:a16="http://schemas.microsoft.com/office/drawing/2014/main" id="{719FE15A-5873-289A-8E46-FB6F0C4F2ECD}"/>
              </a:ext>
            </a:extLst>
          </p:cNvPr>
          <p:cNvPicPr>
            <a:picLocks noChangeAspect="1"/>
          </p:cNvPicPr>
          <p:nvPr/>
        </p:nvPicPr>
        <p:blipFill>
          <a:blip r:embed="rId3"/>
          <a:stretch>
            <a:fillRect/>
          </a:stretch>
        </p:blipFill>
        <p:spPr>
          <a:xfrm>
            <a:off x="0" y="150180"/>
            <a:ext cx="12192000" cy="1482420"/>
          </a:xfrm>
          <a:prstGeom prst="rect">
            <a:avLst/>
          </a:prstGeom>
        </p:spPr>
      </p:pic>
      <p:pic>
        <p:nvPicPr>
          <p:cNvPr id="9" name="Picture 8">
            <a:extLst>
              <a:ext uri="{FF2B5EF4-FFF2-40B4-BE49-F238E27FC236}">
                <a16:creationId xmlns:a16="http://schemas.microsoft.com/office/drawing/2014/main" id="{5BCCE310-8B83-E6D5-681A-D37EFF63C469}"/>
              </a:ext>
            </a:extLst>
          </p:cNvPr>
          <p:cNvPicPr>
            <a:picLocks noChangeAspect="1"/>
          </p:cNvPicPr>
          <p:nvPr/>
        </p:nvPicPr>
        <p:blipFill>
          <a:blip r:embed="rId4"/>
          <a:stretch>
            <a:fillRect/>
          </a:stretch>
        </p:blipFill>
        <p:spPr>
          <a:xfrm>
            <a:off x="8543979" y="6255127"/>
            <a:ext cx="1524132" cy="510584"/>
          </a:xfrm>
          <a:prstGeom prst="rect">
            <a:avLst/>
          </a:prstGeom>
        </p:spPr>
      </p:pic>
    </p:spTree>
    <p:extLst>
      <p:ext uri="{BB962C8B-B14F-4D97-AF65-F5344CB8AC3E}">
        <p14:creationId xmlns:p14="http://schemas.microsoft.com/office/powerpoint/2010/main" val="253121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7C1C4C-F8D9-1856-F7D2-840B907576BD}"/>
              </a:ext>
            </a:extLst>
          </p:cNvPr>
          <p:cNvSpPr txBox="1">
            <a:spLocks/>
          </p:cNvSpPr>
          <p:nvPr/>
        </p:nvSpPr>
        <p:spPr>
          <a:xfrm>
            <a:off x="3827928" y="456075"/>
            <a:ext cx="7144871" cy="1715625"/>
          </a:xfrm>
          <a:prstGeom prst="rect">
            <a:avLst/>
          </a:prstGeom>
        </p:spPr>
        <p:txBody>
          <a:bodyPr vert="horz" wrap="square" lIns="0" tIns="0" rIns="0" bIns="0" rtlCol="0" anchor="t">
            <a:noAutofit/>
          </a:bodyPr>
          <a:lst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a:lstStyle>
          <a:p>
            <a:r>
              <a:rPr lang="en-US" sz="3000" dirty="0">
                <a:solidFill>
                  <a:srgbClr val="FFC000"/>
                </a:solidFill>
              </a:rPr>
              <a:t>How to create the model to predict unemployment rates based on interest rates, public spending on education as a share of GDP and other factors?</a:t>
            </a:r>
          </a:p>
        </p:txBody>
      </p:sp>
      <p:graphicFrame>
        <p:nvGraphicFramePr>
          <p:cNvPr id="7" name="Content Placeholder 2" descr="icon SmartArt graphic placeholder">
            <a:extLst>
              <a:ext uri="{FF2B5EF4-FFF2-40B4-BE49-F238E27FC236}">
                <a16:creationId xmlns:a16="http://schemas.microsoft.com/office/drawing/2014/main" id="{46E7F906-2F9F-BA26-A5B7-D53EDF44808F}"/>
              </a:ext>
            </a:extLst>
          </p:cNvPr>
          <p:cNvGraphicFramePr>
            <a:graphicFrameLocks/>
          </p:cNvGraphicFramePr>
          <p:nvPr>
            <p:extLst>
              <p:ext uri="{D42A27DB-BD31-4B8C-83A1-F6EECF244321}">
                <p14:modId xmlns:p14="http://schemas.microsoft.com/office/powerpoint/2010/main" val="3957844111"/>
              </p:ext>
            </p:extLst>
          </p:nvPr>
        </p:nvGraphicFramePr>
        <p:xfrm>
          <a:off x="1371600" y="2286000"/>
          <a:ext cx="100584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Diagonal Corners Rounded 7">
            <a:extLst>
              <a:ext uri="{FF2B5EF4-FFF2-40B4-BE49-F238E27FC236}">
                <a16:creationId xmlns:a16="http://schemas.microsoft.com/office/drawing/2014/main" id="{18B35741-8E0E-B2CE-2434-5FBEA586BA63}"/>
              </a:ext>
            </a:extLst>
          </p:cNvPr>
          <p:cNvSpPr/>
          <p:nvPr/>
        </p:nvSpPr>
        <p:spPr>
          <a:xfrm>
            <a:off x="1957105" y="366429"/>
            <a:ext cx="1715625" cy="1715625"/>
          </a:xfrm>
          <a:prstGeom prst="round2DiagRect">
            <a:avLst>
              <a:gd name="adj1" fmla="val 29727"/>
              <a:gd name="adj2" fmla="val 0"/>
            </a:avLst>
          </a:prstGeom>
          <a:solidFill>
            <a:schemeClr val="accent5"/>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txBody>
          <a:bodyPr/>
          <a:lstStyle/>
          <a:p>
            <a:endParaRPr lang="en-US" dirty="0"/>
          </a:p>
        </p:txBody>
      </p:sp>
      <p:sp>
        <p:nvSpPr>
          <p:cNvPr id="9" name="Rectangle: Diagonal Corners Rounded 8">
            <a:extLst>
              <a:ext uri="{FF2B5EF4-FFF2-40B4-BE49-F238E27FC236}">
                <a16:creationId xmlns:a16="http://schemas.microsoft.com/office/drawing/2014/main" id="{B071BBAF-AB14-B202-2383-1559616C92F7}"/>
              </a:ext>
            </a:extLst>
          </p:cNvPr>
          <p:cNvSpPr/>
          <p:nvPr/>
        </p:nvSpPr>
        <p:spPr>
          <a:xfrm>
            <a:off x="6542550" y="2571185"/>
            <a:ext cx="1715625" cy="1715625"/>
          </a:xfrm>
          <a:prstGeom prst="round2DiagRect">
            <a:avLst>
              <a:gd name="adj1" fmla="val 29727"/>
              <a:gd name="adj2" fmla="val 0"/>
            </a:avLst>
          </a:prstGeom>
          <a:solidFill>
            <a:schemeClr val="accent5"/>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txBody>
          <a:bodyPr/>
          <a:lstStyle/>
          <a:p>
            <a:endParaRPr lang="en-US" dirty="0"/>
          </a:p>
        </p:txBody>
      </p:sp>
      <p:sp>
        <p:nvSpPr>
          <p:cNvPr id="10" name="Rectangle 9" descr="Lightbulb">
            <a:extLst>
              <a:ext uri="{FF2B5EF4-FFF2-40B4-BE49-F238E27FC236}">
                <a16:creationId xmlns:a16="http://schemas.microsoft.com/office/drawing/2014/main" id="{BCDE2888-EF27-DFC5-B257-3AF2F0FB0A7F}"/>
              </a:ext>
            </a:extLst>
          </p:cNvPr>
          <p:cNvSpPr/>
          <p:nvPr/>
        </p:nvSpPr>
        <p:spPr>
          <a:xfrm>
            <a:off x="2322729" y="685800"/>
            <a:ext cx="984375" cy="98437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Rectangle 10" descr="Presentation with bar chart">
            <a:extLst>
              <a:ext uri="{FF2B5EF4-FFF2-40B4-BE49-F238E27FC236}">
                <a16:creationId xmlns:a16="http://schemas.microsoft.com/office/drawing/2014/main" id="{7C2D28DC-63F6-9BA0-CEC9-1C28F1D4AD31}"/>
              </a:ext>
            </a:extLst>
          </p:cNvPr>
          <p:cNvSpPr/>
          <p:nvPr/>
        </p:nvSpPr>
        <p:spPr>
          <a:xfrm>
            <a:off x="6908174" y="2936809"/>
            <a:ext cx="984375" cy="98437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2" name="TextBox 11">
            <a:extLst>
              <a:ext uri="{FF2B5EF4-FFF2-40B4-BE49-F238E27FC236}">
                <a16:creationId xmlns:a16="http://schemas.microsoft.com/office/drawing/2014/main" id="{6468C4B4-2380-1616-7171-54954879EF26}"/>
              </a:ext>
            </a:extLst>
          </p:cNvPr>
          <p:cNvSpPr txBox="1"/>
          <p:nvPr/>
        </p:nvSpPr>
        <p:spPr>
          <a:xfrm>
            <a:off x="6400800" y="4800601"/>
            <a:ext cx="2200275" cy="553998"/>
          </a:xfrm>
          <a:prstGeom prst="rect">
            <a:avLst/>
          </a:prstGeom>
          <a:noFill/>
        </p:spPr>
        <p:txBody>
          <a:bodyPr wrap="square" rtlCol="0">
            <a:spAutoFit/>
          </a:bodyPr>
          <a:lstStyle/>
          <a:p>
            <a:pPr algn="ctr"/>
            <a:r>
              <a:rPr lang="en-US" sz="1500" dirty="0">
                <a:latin typeface="+mj-lt"/>
              </a:rPr>
              <a:t>Building the model and  data analysis</a:t>
            </a:r>
          </a:p>
        </p:txBody>
      </p:sp>
    </p:spTree>
    <p:extLst>
      <p:ext uri="{BB962C8B-B14F-4D97-AF65-F5344CB8AC3E}">
        <p14:creationId xmlns:p14="http://schemas.microsoft.com/office/powerpoint/2010/main" val="125861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C8FE-9DA5-17E0-B77D-644E268F8E68}"/>
              </a:ext>
            </a:extLst>
          </p:cNvPr>
          <p:cNvSpPr>
            <a:spLocks noGrp="1"/>
          </p:cNvSpPr>
          <p:nvPr>
            <p:ph type="title"/>
          </p:nvPr>
        </p:nvSpPr>
        <p:spPr/>
        <p:txBody>
          <a:bodyPr/>
          <a:lstStyle/>
          <a:p>
            <a:r>
              <a:rPr lang="en-US" dirty="0"/>
              <a:t>Datasets used:</a:t>
            </a:r>
          </a:p>
        </p:txBody>
      </p:sp>
      <p:sp>
        <p:nvSpPr>
          <p:cNvPr id="3" name="Content Placeholder 2">
            <a:extLst>
              <a:ext uri="{FF2B5EF4-FFF2-40B4-BE49-F238E27FC236}">
                <a16:creationId xmlns:a16="http://schemas.microsoft.com/office/drawing/2014/main" id="{949D5BD8-0DD8-B4FE-DA84-E4848754192C}"/>
              </a:ext>
            </a:extLst>
          </p:cNvPr>
          <p:cNvSpPr>
            <a:spLocks noGrp="1"/>
          </p:cNvSpPr>
          <p:nvPr>
            <p:ph idx="1"/>
          </p:nvPr>
        </p:nvSpPr>
        <p:spPr>
          <a:xfrm>
            <a:off x="448056" y="986118"/>
            <a:ext cx="11293200" cy="5387788"/>
          </a:xfrm>
        </p:spPr>
        <p:txBody>
          <a:bodyPr>
            <a:normAutofit fontScale="92500"/>
          </a:bodyPr>
          <a:lstStyle/>
          <a:p>
            <a:pPr marL="344844" indent="-342900">
              <a:buAutoNum type="arabicPeriod"/>
            </a:pPr>
            <a:r>
              <a:rPr lang="en-US" dirty="0"/>
              <a:t>Graduate Employment Survey from NTU, NUS, SIT, SMU, SUSS, SUTD (gov.sg data): </a:t>
            </a:r>
            <a:r>
              <a:rPr lang="en-US" b="0" dirty="0">
                <a:solidFill>
                  <a:srgbClr val="CCCCCC"/>
                </a:solidFill>
                <a:effectLst/>
                <a:latin typeface="Consolas" panose="020B0609020204030204" pitchFamily="49" charset="0"/>
                <a:hlinkClick r:id="rId2"/>
              </a:rPr>
              <a:t>https://beta.data.gov.sg/collections/415/datasets/d_3c55210de27fcccda2ed0c63fdd2b352/view</a:t>
            </a:r>
            <a:endParaRPr lang="en-US" b="0" dirty="0">
              <a:solidFill>
                <a:srgbClr val="CCCCCC"/>
              </a:solidFill>
              <a:effectLst/>
              <a:latin typeface="Consolas" panose="020B0609020204030204" pitchFamily="49" charset="0"/>
            </a:endParaRPr>
          </a:p>
          <a:p>
            <a:pPr marL="344844" indent="-342900">
              <a:buFont typeface="Calibri Light" panose="020F0302020204030204" pitchFamily="34" charset="0"/>
              <a:buAutoNum type="arabicPeriod"/>
            </a:pPr>
            <a:r>
              <a:rPr lang="en-US" b="0" dirty="0">
                <a:solidFill>
                  <a:srgbClr val="CCCCCC"/>
                </a:solidFill>
                <a:effectLst/>
                <a:latin typeface="Consolas" panose="020B0609020204030204" pitchFamily="49" charset="0"/>
              </a:rPr>
              <a:t>Unemployment Rate IMF: </a:t>
            </a:r>
            <a:r>
              <a:rPr lang="en-US" b="0" dirty="0">
                <a:solidFill>
                  <a:srgbClr val="CCCCCC"/>
                </a:solidFill>
                <a:effectLst/>
                <a:latin typeface="Consolas" panose="020B0609020204030204" pitchFamily="49" charset="0"/>
                <a:hlinkClick r:id="rId3"/>
              </a:rPr>
              <a:t>https://ourworldindata.org/grapher/unemployment-rate-imf</a:t>
            </a:r>
            <a:endParaRPr lang="en-US" b="0" dirty="0">
              <a:solidFill>
                <a:srgbClr val="CCCCCC"/>
              </a:solidFill>
              <a:effectLst/>
              <a:latin typeface="Consolas" panose="020B0609020204030204" pitchFamily="49" charset="0"/>
            </a:endParaRPr>
          </a:p>
          <a:p>
            <a:pPr marL="344844" indent="-342900">
              <a:buFont typeface="Calibri Light" panose="020F0302020204030204" pitchFamily="34" charset="0"/>
              <a:buAutoNum type="arabicPeriod"/>
            </a:pPr>
            <a:r>
              <a:rPr lang="en-US" dirty="0">
                <a:solidFill>
                  <a:srgbClr val="CCCCCC"/>
                </a:solidFill>
                <a:latin typeface="Consolas" panose="020B0609020204030204" pitchFamily="49" charset="0"/>
              </a:rPr>
              <a:t>Consumption of CO2 Per Capita vs </a:t>
            </a:r>
            <a:r>
              <a:rPr lang="en-US" dirty="0" err="1">
                <a:solidFill>
                  <a:srgbClr val="CCCCCC"/>
                </a:solidFill>
                <a:latin typeface="Consolas" panose="020B0609020204030204" pitchFamily="49" charset="0"/>
              </a:rPr>
              <a:t>gdp</a:t>
            </a:r>
            <a:r>
              <a:rPr lang="en-US" dirty="0">
                <a:solidFill>
                  <a:srgbClr val="CCCCCC"/>
                </a:solidFill>
                <a:latin typeface="Consolas" panose="020B0609020204030204" pitchFamily="49" charset="0"/>
              </a:rPr>
              <a:t> per capita: </a:t>
            </a:r>
            <a:r>
              <a:rPr lang="en-US" b="0" dirty="0">
                <a:solidFill>
                  <a:srgbClr val="CCCCCC"/>
                </a:solidFill>
                <a:effectLst/>
                <a:latin typeface="Consolas" panose="020B0609020204030204" pitchFamily="49" charset="0"/>
                <a:hlinkClick r:id="rId4"/>
              </a:rPr>
              <a:t>https://ourworldindata.org/grapher/consumption-co2-per-capita-vs-gdppc</a:t>
            </a:r>
            <a:endParaRPr lang="en-US" b="0" dirty="0">
              <a:solidFill>
                <a:srgbClr val="CCCCCC"/>
              </a:solidFill>
              <a:effectLst/>
              <a:latin typeface="Consolas" panose="020B0609020204030204" pitchFamily="49" charset="0"/>
            </a:endParaRPr>
          </a:p>
          <a:p>
            <a:pPr marL="344844" indent="-342900">
              <a:buFont typeface="Calibri Light" panose="020F0302020204030204" pitchFamily="34" charset="0"/>
              <a:buAutoNum type="arabicPeriod"/>
            </a:pPr>
            <a:r>
              <a:rPr lang="en-US" b="0" dirty="0">
                <a:solidFill>
                  <a:srgbClr val="CCCCCC"/>
                </a:solidFill>
                <a:effectLst/>
                <a:latin typeface="Consolas" panose="020B0609020204030204" pitchFamily="49" charset="0"/>
              </a:rPr>
              <a:t>monthly-real-vs-nominal-interest-rates-and-inflation-rate-for-the-us-1982-2023: </a:t>
            </a:r>
            <a:r>
              <a:rPr lang="en-US" b="0" dirty="0">
                <a:solidFill>
                  <a:srgbClr val="CCCCCC"/>
                </a:solidFill>
                <a:effectLst/>
                <a:latin typeface="Consolas" panose="020B0609020204030204" pitchFamily="49" charset="0"/>
                <a:hlinkClick r:id="rId5"/>
              </a:rPr>
              <a:t>https://www-statista-com.sp.remotexs.co/statistics/1342636/real-nominal-interest-rate-us-inflation/</a:t>
            </a:r>
            <a:endParaRPr lang="en-US" b="0" dirty="0">
              <a:solidFill>
                <a:srgbClr val="CCCCCC"/>
              </a:solidFill>
              <a:effectLst/>
              <a:latin typeface="Consolas" panose="020B0609020204030204" pitchFamily="49" charset="0"/>
            </a:endParaRPr>
          </a:p>
          <a:p>
            <a:pPr marL="344844" indent="-342900">
              <a:buFont typeface="Calibri Light" panose="020F0302020204030204" pitchFamily="34" charset="0"/>
              <a:buAutoNum type="arabicPeriod"/>
            </a:pPr>
            <a:r>
              <a:rPr lang="en-US" b="0" dirty="0">
                <a:solidFill>
                  <a:srgbClr val="CCCCCC"/>
                </a:solidFill>
                <a:effectLst/>
                <a:latin typeface="Consolas" panose="020B0609020204030204" pitchFamily="49" charset="0"/>
              </a:rPr>
              <a:t>Public spending on education as a share of GDP: </a:t>
            </a:r>
            <a:r>
              <a:rPr lang="en-US" b="0" dirty="0">
                <a:solidFill>
                  <a:srgbClr val="CCCCCC"/>
                </a:solidFill>
                <a:effectLst/>
                <a:latin typeface="Consolas" panose="020B0609020204030204" pitchFamily="49" charset="0"/>
                <a:hlinkClick r:id="rId6"/>
              </a:rPr>
              <a:t>https://ourworldindata.org/grapher/total-government-expenditure-on-education-gdp</a:t>
            </a:r>
            <a:endParaRPr lang="en-US" b="0" dirty="0">
              <a:solidFill>
                <a:srgbClr val="CCCCCC"/>
              </a:solidFill>
              <a:effectLst/>
              <a:latin typeface="Consolas" panose="020B0609020204030204" pitchFamily="49" charset="0"/>
            </a:endParaRPr>
          </a:p>
          <a:p>
            <a:pPr marL="344844" indent="-342900">
              <a:buFont typeface="Calibri Light" panose="020F0302020204030204" pitchFamily="34" charset="0"/>
              <a:buAutoNum type="arabicPeriod"/>
            </a:pPr>
            <a:r>
              <a:rPr lang="en-US" b="0" dirty="0">
                <a:solidFill>
                  <a:srgbClr val="CCCCCC"/>
                </a:solidFill>
                <a:effectLst/>
                <a:latin typeface="Consolas" panose="020B0609020204030204" pitchFamily="49" charset="0"/>
              </a:rPr>
              <a:t>Ratio of female to male labor force participation rates: </a:t>
            </a:r>
            <a:r>
              <a:rPr lang="en-US" b="0" dirty="0">
                <a:solidFill>
                  <a:srgbClr val="CCCCCC"/>
                </a:solidFill>
                <a:effectLst/>
                <a:latin typeface="Consolas" panose="020B0609020204030204" pitchFamily="49" charset="0"/>
                <a:hlinkClick r:id="rId7"/>
              </a:rPr>
              <a:t>https://ourworldindata.org/grapher/ratio-of-female-to-male-labor-force-participation-rates-ilo-wdi?time=2021</a:t>
            </a:r>
            <a:endParaRPr lang="en-US" b="0" dirty="0">
              <a:solidFill>
                <a:srgbClr val="CCCCCC"/>
              </a:solidFill>
              <a:effectLst/>
              <a:latin typeface="Consolas" panose="020B0609020204030204" pitchFamily="49" charset="0"/>
            </a:endParaRPr>
          </a:p>
          <a:p>
            <a:pPr marL="344844" indent="-342900">
              <a:buFont typeface="Calibri Light" panose="020F0302020204030204" pitchFamily="34" charset="0"/>
              <a:buAutoNum type="arabicPeriod"/>
            </a:pPr>
            <a:endParaRPr lang="en-US" b="0" dirty="0">
              <a:solidFill>
                <a:srgbClr val="CCCCCC"/>
              </a:solidFill>
              <a:effectLst/>
              <a:latin typeface="Consolas" panose="020B0609020204030204" pitchFamily="49" charset="0"/>
            </a:endParaRPr>
          </a:p>
          <a:p>
            <a:pPr marL="1944" indent="0">
              <a:buNone/>
            </a:pPr>
            <a:endParaRPr lang="en-US" b="0" dirty="0">
              <a:solidFill>
                <a:srgbClr val="CCCCCC"/>
              </a:solidFill>
              <a:effectLst/>
              <a:latin typeface="Consolas" panose="020B0609020204030204" pitchFamily="49" charset="0"/>
            </a:endParaRPr>
          </a:p>
          <a:p>
            <a:pPr marL="1944" indent="0">
              <a:buNone/>
            </a:pPr>
            <a:endParaRPr lang="en-US" dirty="0"/>
          </a:p>
          <a:p>
            <a:pPr marL="1944" indent="0">
              <a:buNone/>
            </a:pPr>
            <a:endParaRPr lang="en-US" dirty="0"/>
          </a:p>
        </p:txBody>
      </p:sp>
    </p:spTree>
    <p:extLst>
      <p:ext uri="{BB962C8B-B14F-4D97-AF65-F5344CB8AC3E}">
        <p14:creationId xmlns:p14="http://schemas.microsoft.com/office/powerpoint/2010/main" val="350495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EF3C-59C8-8013-3F8E-F66076CF7795}"/>
              </a:ext>
            </a:extLst>
          </p:cNvPr>
          <p:cNvSpPr>
            <a:spLocks noGrp="1"/>
          </p:cNvSpPr>
          <p:nvPr>
            <p:ph type="title"/>
          </p:nvPr>
        </p:nvSpPr>
        <p:spPr/>
        <p:txBody>
          <a:bodyPr/>
          <a:lstStyle/>
          <a:p>
            <a:r>
              <a:rPr lang="en-US" dirty="0"/>
              <a:t>Loading datasets</a:t>
            </a:r>
          </a:p>
        </p:txBody>
      </p:sp>
      <p:sp>
        <p:nvSpPr>
          <p:cNvPr id="3" name="Content Placeholder 2">
            <a:extLst>
              <a:ext uri="{FF2B5EF4-FFF2-40B4-BE49-F238E27FC236}">
                <a16:creationId xmlns:a16="http://schemas.microsoft.com/office/drawing/2014/main" id="{41541271-BFF5-3D0E-24BC-14F40D3F23F4}"/>
              </a:ext>
            </a:extLst>
          </p:cNvPr>
          <p:cNvSpPr>
            <a:spLocks noGrp="1"/>
          </p:cNvSpPr>
          <p:nvPr>
            <p:ph idx="1"/>
          </p:nvPr>
        </p:nvSpPr>
        <p:spPr>
          <a:xfrm>
            <a:off x="409630" y="756375"/>
            <a:ext cx="3606678" cy="726140"/>
          </a:xfrm>
        </p:spPr>
        <p:txBody>
          <a:bodyPr>
            <a:normAutofit lnSpcReduction="10000"/>
          </a:bodyPr>
          <a:lstStyle/>
          <a:p>
            <a:pPr marL="1944" indent="0">
              <a:buNone/>
            </a:pPr>
            <a:r>
              <a:rPr lang="en-US" dirty="0"/>
              <a:t> Extracting the data from the csv and excel files </a:t>
            </a:r>
          </a:p>
        </p:txBody>
      </p:sp>
      <p:pic>
        <p:nvPicPr>
          <p:cNvPr id="7" name="Picture 6">
            <a:extLst>
              <a:ext uri="{FF2B5EF4-FFF2-40B4-BE49-F238E27FC236}">
                <a16:creationId xmlns:a16="http://schemas.microsoft.com/office/drawing/2014/main" id="{18D70DAB-AEA5-2837-5D92-6B19B8AA1316}"/>
              </a:ext>
            </a:extLst>
          </p:cNvPr>
          <p:cNvPicPr>
            <a:picLocks noChangeAspect="1"/>
          </p:cNvPicPr>
          <p:nvPr/>
        </p:nvPicPr>
        <p:blipFill>
          <a:blip r:embed="rId2"/>
          <a:stretch>
            <a:fillRect/>
          </a:stretch>
        </p:blipFill>
        <p:spPr>
          <a:xfrm>
            <a:off x="5271247" y="88745"/>
            <a:ext cx="6338326" cy="2572150"/>
          </a:xfrm>
          <a:prstGeom prst="rect">
            <a:avLst/>
          </a:prstGeom>
        </p:spPr>
      </p:pic>
      <p:sp>
        <p:nvSpPr>
          <p:cNvPr id="8" name="Title 1">
            <a:extLst>
              <a:ext uri="{FF2B5EF4-FFF2-40B4-BE49-F238E27FC236}">
                <a16:creationId xmlns:a16="http://schemas.microsoft.com/office/drawing/2014/main" id="{4551EFF8-EEA7-485E-F6D0-0C6E9BC300F7}"/>
              </a:ext>
            </a:extLst>
          </p:cNvPr>
          <p:cNvSpPr txBox="1">
            <a:spLocks/>
          </p:cNvSpPr>
          <p:nvPr/>
        </p:nvSpPr>
        <p:spPr>
          <a:xfrm>
            <a:off x="335880" y="1601856"/>
            <a:ext cx="11301984" cy="637441"/>
          </a:xfrm>
          <a:prstGeom prst="rect">
            <a:avLst/>
          </a:prstGeom>
        </p:spPr>
        <p:txBody>
          <a:bodyPr vert="horz" wrap="square" lIns="0" tIns="0" rIns="0" bIns="0" rtlCol="0" anchor="t">
            <a:normAutofit/>
          </a:bodyPr>
          <a:lst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a:lstStyle>
          <a:p>
            <a:r>
              <a:rPr lang="en-US" dirty="0"/>
              <a:t>Data Imputation</a:t>
            </a:r>
          </a:p>
        </p:txBody>
      </p:sp>
      <p:sp>
        <p:nvSpPr>
          <p:cNvPr id="11" name="Content Placeholder 2">
            <a:extLst>
              <a:ext uri="{FF2B5EF4-FFF2-40B4-BE49-F238E27FC236}">
                <a16:creationId xmlns:a16="http://schemas.microsoft.com/office/drawing/2014/main" id="{C74B8348-437A-0ADB-40DF-B905C69F1F09}"/>
              </a:ext>
            </a:extLst>
          </p:cNvPr>
          <p:cNvSpPr txBox="1">
            <a:spLocks/>
          </p:cNvSpPr>
          <p:nvPr/>
        </p:nvSpPr>
        <p:spPr>
          <a:xfrm>
            <a:off x="214972" y="2122730"/>
            <a:ext cx="4915808" cy="459195"/>
          </a:xfrm>
          <a:prstGeom prst="rect">
            <a:avLst/>
          </a:prstGeom>
        </p:spPr>
        <p:txBody>
          <a:bodyPr vert="horz" wrap="square" lIns="0" tIns="0" rIns="91440" bIns="0" rtlCol="0">
            <a:normAutofit fontScale="85000" lnSpcReduction="100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Font typeface="Calibri Light" panose="020F0302020204030204" pitchFamily="34" charset="0"/>
              <a:buNone/>
            </a:pPr>
            <a:r>
              <a:rPr lang="en-US" dirty="0"/>
              <a:t> </a:t>
            </a:r>
            <a:r>
              <a:rPr lang="en-US" sz="1600" dirty="0"/>
              <a:t>For </a:t>
            </a:r>
            <a:r>
              <a:rPr lang="en-US" sz="1600" dirty="0" err="1"/>
              <a:t>UniGrad</a:t>
            </a:r>
            <a:r>
              <a:rPr lang="en-US" sz="1600" dirty="0"/>
              <a:t> gov.sg dataset, check missing or duplicates  </a:t>
            </a:r>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p:txBody>
      </p:sp>
      <p:pic>
        <p:nvPicPr>
          <p:cNvPr id="13" name="Picture 12">
            <a:extLst>
              <a:ext uri="{FF2B5EF4-FFF2-40B4-BE49-F238E27FC236}">
                <a16:creationId xmlns:a16="http://schemas.microsoft.com/office/drawing/2014/main" id="{672E03C8-40DC-6892-2D90-DFB141CD7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40" y="2521719"/>
            <a:ext cx="4861616" cy="2844153"/>
          </a:xfrm>
          <a:prstGeom prst="rect">
            <a:avLst/>
          </a:prstGeom>
        </p:spPr>
      </p:pic>
      <p:pic>
        <p:nvPicPr>
          <p:cNvPr id="15" name="Picture 14">
            <a:extLst>
              <a:ext uri="{FF2B5EF4-FFF2-40B4-BE49-F238E27FC236}">
                <a16:creationId xmlns:a16="http://schemas.microsoft.com/office/drawing/2014/main" id="{4FD7B1F2-5055-DCA6-C37A-C61A6D0BF1E3}"/>
              </a:ext>
            </a:extLst>
          </p:cNvPr>
          <p:cNvPicPr>
            <a:picLocks noChangeAspect="1"/>
          </p:cNvPicPr>
          <p:nvPr/>
        </p:nvPicPr>
        <p:blipFill>
          <a:blip r:embed="rId4"/>
          <a:stretch>
            <a:fillRect/>
          </a:stretch>
        </p:blipFill>
        <p:spPr>
          <a:xfrm>
            <a:off x="5465906" y="2987805"/>
            <a:ext cx="6338326" cy="3871819"/>
          </a:xfrm>
          <a:prstGeom prst="rect">
            <a:avLst/>
          </a:prstGeom>
        </p:spPr>
      </p:pic>
      <p:pic>
        <p:nvPicPr>
          <p:cNvPr id="17" name="Picture 16">
            <a:extLst>
              <a:ext uri="{FF2B5EF4-FFF2-40B4-BE49-F238E27FC236}">
                <a16:creationId xmlns:a16="http://schemas.microsoft.com/office/drawing/2014/main" id="{9EAA8A5F-29AB-413B-4374-27C07804B50D}"/>
              </a:ext>
            </a:extLst>
          </p:cNvPr>
          <p:cNvPicPr>
            <a:picLocks noChangeAspect="1"/>
          </p:cNvPicPr>
          <p:nvPr/>
        </p:nvPicPr>
        <p:blipFill>
          <a:blip r:embed="rId5"/>
          <a:stretch>
            <a:fillRect/>
          </a:stretch>
        </p:blipFill>
        <p:spPr>
          <a:xfrm>
            <a:off x="1414271" y="5235949"/>
            <a:ext cx="3919729" cy="1533306"/>
          </a:xfrm>
          <a:prstGeom prst="rect">
            <a:avLst/>
          </a:prstGeom>
        </p:spPr>
      </p:pic>
      <p:sp>
        <p:nvSpPr>
          <p:cNvPr id="20" name="Content Placeholder 2">
            <a:extLst>
              <a:ext uri="{FF2B5EF4-FFF2-40B4-BE49-F238E27FC236}">
                <a16:creationId xmlns:a16="http://schemas.microsoft.com/office/drawing/2014/main" id="{38D31870-FEA7-1B71-F376-30728E69D02C}"/>
              </a:ext>
            </a:extLst>
          </p:cNvPr>
          <p:cNvSpPr txBox="1">
            <a:spLocks/>
          </p:cNvSpPr>
          <p:nvPr/>
        </p:nvSpPr>
        <p:spPr>
          <a:xfrm>
            <a:off x="101296" y="5305666"/>
            <a:ext cx="1447445" cy="1393871"/>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lgn="ctr">
              <a:buFont typeface="Calibri Light" panose="020F0302020204030204" pitchFamily="34" charset="0"/>
              <a:buNone/>
            </a:pPr>
            <a:r>
              <a:rPr lang="en-US" dirty="0"/>
              <a:t> Grouping by University</a:t>
            </a: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p:txBody>
      </p:sp>
      <p:sp>
        <p:nvSpPr>
          <p:cNvPr id="21" name="Content Placeholder 2">
            <a:extLst>
              <a:ext uri="{FF2B5EF4-FFF2-40B4-BE49-F238E27FC236}">
                <a16:creationId xmlns:a16="http://schemas.microsoft.com/office/drawing/2014/main" id="{3362FA92-298F-22EF-46E4-B0189DC959AA}"/>
              </a:ext>
            </a:extLst>
          </p:cNvPr>
          <p:cNvSpPr txBox="1">
            <a:spLocks/>
          </p:cNvSpPr>
          <p:nvPr/>
        </p:nvSpPr>
        <p:spPr>
          <a:xfrm>
            <a:off x="5465906" y="2677083"/>
            <a:ext cx="4915808" cy="459195"/>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Font typeface="Calibri Light" panose="020F0302020204030204" pitchFamily="34" charset="0"/>
              <a:buNone/>
            </a:pPr>
            <a:r>
              <a:rPr lang="en-US" dirty="0"/>
              <a:t>Here is what I did with the missing values</a:t>
            </a: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a:p>
            <a:pPr marL="1944" indent="0">
              <a:buFont typeface="Calibri Light" panose="020F0302020204030204" pitchFamily="34" charset="0"/>
              <a:buNone/>
            </a:pPr>
            <a:endParaRPr lang="en-US" sz="1600" dirty="0"/>
          </a:p>
        </p:txBody>
      </p:sp>
    </p:spTree>
    <p:extLst>
      <p:ext uri="{BB962C8B-B14F-4D97-AF65-F5344CB8AC3E}">
        <p14:creationId xmlns:p14="http://schemas.microsoft.com/office/powerpoint/2010/main" val="249811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B3A5-B207-A8D2-3C64-5ED7CCA31F76}"/>
              </a:ext>
            </a:extLst>
          </p:cNvPr>
          <p:cNvSpPr>
            <a:spLocks noGrp="1"/>
          </p:cNvSpPr>
          <p:nvPr>
            <p:ph type="title"/>
          </p:nvPr>
        </p:nvSpPr>
        <p:spPr>
          <a:xfrm>
            <a:off x="0" y="388800"/>
            <a:ext cx="11301984" cy="1141200"/>
          </a:xfrm>
        </p:spPr>
        <p:txBody>
          <a:bodyPr/>
          <a:lstStyle/>
          <a:p>
            <a:r>
              <a:rPr lang="en-US" u="sng" dirty="0"/>
              <a:t>Data Imputation of the other Dataset</a:t>
            </a:r>
          </a:p>
        </p:txBody>
      </p:sp>
      <p:sp>
        <p:nvSpPr>
          <p:cNvPr id="3" name="Content Placeholder 2">
            <a:extLst>
              <a:ext uri="{FF2B5EF4-FFF2-40B4-BE49-F238E27FC236}">
                <a16:creationId xmlns:a16="http://schemas.microsoft.com/office/drawing/2014/main" id="{F19ED6E5-00AC-398D-BC27-5FCD0406D394}"/>
              </a:ext>
            </a:extLst>
          </p:cNvPr>
          <p:cNvSpPr>
            <a:spLocks noGrp="1"/>
          </p:cNvSpPr>
          <p:nvPr>
            <p:ph idx="1"/>
          </p:nvPr>
        </p:nvSpPr>
        <p:spPr>
          <a:xfrm>
            <a:off x="71537" y="900466"/>
            <a:ext cx="6141003" cy="2435755"/>
          </a:xfrm>
        </p:spPr>
        <p:txBody>
          <a:bodyPr>
            <a:normAutofit fontScale="77500" lnSpcReduction="20000"/>
          </a:bodyPr>
          <a:lstStyle/>
          <a:p>
            <a:r>
              <a:rPr lang="en-US" dirty="0"/>
              <a:t>The purpose of imputing is to merge on Year for the other datasets to make 1 big datasets which is easier to analyze.</a:t>
            </a:r>
          </a:p>
          <a:p>
            <a:r>
              <a:rPr lang="en-US" dirty="0"/>
              <a:t>Get data from 1990 to 2020,</a:t>
            </a:r>
          </a:p>
          <a:p>
            <a:endParaRPr lang="en-US" dirty="0"/>
          </a:p>
          <a:p>
            <a:endParaRPr lang="en-US" dirty="0"/>
          </a:p>
          <a:p>
            <a:endParaRPr lang="en-US" dirty="0"/>
          </a:p>
          <a:p>
            <a:r>
              <a:rPr lang="en-US" dirty="0"/>
              <a:t>Output: </a:t>
            </a:r>
          </a:p>
        </p:txBody>
      </p:sp>
      <p:pic>
        <p:nvPicPr>
          <p:cNvPr id="5" name="Picture 4">
            <a:extLst>
              <a:ext uri="{FF2B5EF4-FFF2-40B4-BE49-F238E27FC236}">
                <a16:creationId xmlns:a16="http://schemas.microsoft.com/office/drawing/2014/main" id="{59DFC558-8692-3F9E-8B53-87D115E35AF5}"/>
              </a:ext>
            </a:extLst>
          </p:cNvPr>
          <p:cNvPicPr>
            <a:picLocks noChangeAspect="1"/>
          </p:cNvPicPr>
          <p:nvPr/>
        </p:nvPicPr>
        <p:blipFill>
          <a:blip r:embed="rId2"/>
          <a:stretch>
            <a:fillRect/>
          </a:stretch>
        </p:blipFill>
        <p:spPr>
          <a:xfrm>
            <a:off x="-28088" y="1783139"/>
            <a:ext cx="6006766" cy="1204669"/>
          </a:xfrm>
          <a:prstGeom prst="rect">
            <a:avLst/>
          </a:prstGeom>
        </p:spPr>
      </p:pic>
      <p:pic>
        <p:nvPicPr>
          <p:cNvPr id="7" name="Picture 6">
            <a:extLst>
              <a:ext uri="{FF2B5EF4-FFF2-40B4-BE49-F238E27FC236}">
                <a16:creationId xmlns:a16="http://schemas.microsoft.com/office/drawing/2014/main" id="{53285DF2-EC14-4C76-3124-A89699D900B3}"/>
              </a:ext>
            </a:extLst>
          </p:cNvPr>
          <p:cNvPicPr>
            <a:picLocks noChangeAspect="1"/>
          </p:cNvPicPr>
          <p:nvPr/>
        </p:nvPicPr>
        <p:blipFill>
          <a:blip r:embed="rId3"/>
          <a:stretch>
            <a:fillRect/>
          </a:stretch>
        </p:blipFill>
        <p:spPr>
          <a:xfrm>
            <a:off x="5952467" y="249509"/>
            <a:ext cx="6167996" cy="2738299"/>
          </a:xfrm>
          <a:prstGeom prst="rect">
            <a:avLst/>
          </a:prstGeom>
        </p:spPr>
      </p:pic>
      <p:pic>
        <p:nvPicPr>
          <p:cNvPr id="9" name="Picture 8">
            <a:extLst>
              <a:ext uri="{FF2B5EF4-FFF2-40B4-BE49-F238E27FC236}">
                <a16:creationId xmlns:a16="http://schemas.microsoft.com/office/drawing/2014/main" id="{24302598-EEA0-BCF3-6B23-1AC70D9CBA4A}"/>
              </a:ext>
            </a:extLst>
          </p:cNvPr>
          <p:cNvPicPr>
            <a:picLocks noChangeAspect="1"/>
          </p:cNvPicPr>
          <p:nvPr/>
        </p:nvPicPr>
        <p:blipFill>
          <a:blip r:embed="rId4"/>
          <a:stretch>
            <a:fillRect/>
          </a:stretch>
        </p:blipFill>
        <p:spPr>
          <a:xfrm>
            <a:off x="215108" y="3336222"/>
            <a:ext cx="1500891" cy="3132978"/>
          </a:xfrm>
          <a:prstGeom prst="rect">
            <a:avLst/>
          </a:prstGeom>
        </p:spPr>
      </p:pic>
      <p:pic>
        <p:nvPicPr>
          <p:cNvPr id="11" name="Picture 10">
            <a:extLst>
              <a:ext uri="{FF2B5EF4-FFF2-40B4-BE49-F238E27FC236}">
                <a16:creationId xmlns:a16="http://schemas.microsoft.com/office/drawing/2014/main" id="{68E7A7B3-98FF-372B-1961-111C8C578A72}"/>
              </a:ext>
            </a:extLst>
          </p:cNvPr>
          <p:cNvPicPr>
            <a:picLocks noChangeAspect="1"/>
          </p:cNvPicPr>
          <p:nvPr/>
        </p:nvPicPr>
        <p:blipFill>
          <a:blip r:embed="rId5"/>
          <a:stretch>
            <a:fillRect/>
          </a:stretch>
        </p:blipFill>
        <p:spPr>
          <a:xfrm>
            <a:off x="1715999" y="3252895"/>
            <a:ext cx="5114943" cy="3216305"/>
          </a:xfrm>
          <a:prstGeom prst="rect">
            <a:avLst/>
          </a:prstGeom>
        </p:spPr>
      </p:pic>
      <p:pic>
        <p:nvPicPr>
          <p:cNvPr id="16" name="Picture 15">
            <a:extLst>
              <a:ext uri="{FF2B5EF4-FFF2-40B4-BE49-F238E27FC236}">
                <a16:creationId xmlns:a16="http://schemas.microsoft.com/office/drawing/2014/main" id="{62D48487-D300-BA07-0FB3-D3DC9A0251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0942" y="3014166"/>
            <a:ext cx="5291444" cy="3578287"/>
          </a:xfrm>
          <a:prstGeom prst="rect">
            <a:avLst/>
          </a:prstGeom>
        </p:spPr>
      </p:pic>
    </p:spTree>
    <p:extLst>
      <p:ext uri="{BB962C8B-B14F-4D97-AF65-F5344CB8AC3E}">
        <p14:creationId xmlns:p14="http://schemas.microsoft.com/office/powerpoint/2010/main" val="145598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CC1-2386-3497-C431-668A7BB4CE62}"/>
              </a:ext>
            </a:extLst>
          </p:cNvPr>
          <p:cNvSpPr>
            <a:spLocks noGrp="1"/>
          </p:cNvSpPr>
          <p:nvPr>
            <p:ph type="title"/>
          </p:nvPr>
        </p:nvSpPr>
        <p:spPr/>
        <p:txBody>
          <a:bodyPr/>
          <a:lstStyle/>
          <a:p>
            <a:r>
              <a:rPr lang="en-US" u="sng" dirty="0"/>
              <a:t>EDA and Data Imputation </a:t>
            </a:r>
          </a:p>
        </p:txBody>
      </p:sp>
      <p:sp>
        <p:nvSpPr>
          <p:cNvPr id="3" name="Content Placeholder 2">
            <a:extLst>
              <a:ext uri="{FF2B5EF4-FFF2-40B4-BE49-F238E27FC236}">
                <a16:creationId xmlns:a16="http://schemas.microsoft.com/office/drawing/2014/main" id="{E3F3291E-ED1A-331B-3756-7B5114D1DAFA}"/>
              </a:ext>
            </a:extLst>
          </p:cNvPr>
          <p:cNvSpPr>
            <a:spLocks noGrp="1"/>
          </p:cNvSpPr>
          <p:nvPr>
            <p:ph idx="1"/>
          </p:nvPr>
        </p:nvSpPr>
        <p:spPr>
          <a:xfrm>
            <a:off x="7256464" y="459071"/>
            <a:ext cx="5333018" cy="601485"/>
          </a:xfrm>
        </p:spPr>
        <p:txBody>
          <a:bodyPr/>
          <a:lstStyle/>
          <a:p>
            <a:r>
              <a:rPr lang="en-US" dirty="0"/>
              <a:t>For </a:t>
            </a:r>
            <a:r>
              <a:rPr lang="en-US" dirty="0" err="1"/>
              <a:t>merged_df</a:t>
            </a:r>
            <a:r>
              <a:rPr lang="en-US" dirty="0"/>
              <a:t> data, </a:t>
            </a:r>
          </a:p>
        </p:txBody>
      </p:sp>
      <p:pic>
        <p:nvPicPr>
          <p:cNvPr id="5" name="Picture 4">
            <a:extLst>
              <a:ext uri="{FF2B5EF4-FFF2-40B4-BE49-F238E27FC236}">
                <a16:creationId xmlns:a16="http://schemas.microsoft.com/office/drawing/2014/main" id="{539B7E24-92E5-B7F6-87C1-3671D66EDE67}"/>
              </a:ext>
            </a:extLst>
          </p:cNvPr>
          <p:cNvPicPr>
            <a:picLocks noChangeAspect="1"/>
          </p:cNvPicPr>
          <p:nvPr/>
        </p:nvPicPr>
        <p:blipFill>
          <a:blip r:embed="rId2"/>
          <a:stretch>
            <a:fillRect/>
          </a:stretch>
        </p:blipFill>
        <p:spPr>
          <a:xfrm>
            <a:off x="56426" y="1611823"/>
            <a:ext cx="3856054" cy="1280271"/>
          </a:xfrm>
          <a:prstGeom prst="rect">
            <a:avLst/>
          </a:prstGeom>
        </p:spPr>
      </p:pic>
      <p:pic>
        <p:nvPicPr>
          <p:cNvPr id="7" name="Picture 6">
            <a:extLst>
              <a:ext uri="{FF2B5EF4-FFF2-40B4-BE49-F238E27FC236}">
                <a16:creationId xmlns:a16="http://schemas.microsoft.com/office/drawing/2014/main" id="{71C016AF-426E-6603-32B6-54DD4A9D5CDE}"/>
              </a:ext>
            </a:extLst>
          </p:cNvPr>
          <p:cNvPicPr>
            <a:picLocks noChangeAspect="1"/>
          </p:cNvPicPr>
          <p:nvPr/>
        </p:nvPicPr>
        <p:blipFill>
          <a:blip r:embed="rId3"/>
          <a:stretch>
            <a:fillRect/>
          </a:stretch>
        </p:blipFill>
        <p:spPr>
          <a:xfrm>
            <a:off x="28128" y="4714895"/>
            <a:ext cx="5400070" cy="2062610"/>
          </a:xfrm>
          <a:prstGeom prst="rect">
            <a:avLst/>
          </a:prstGeom>
        </p:spPr>
      </p:pic>
      <p:pic>
        <p:nvPicPr>
          <p:cNvPr id="9" name="Picture 8">
            <a:extLst>
              <a:ext uri="{FF2B5EF4-FFF2-40B4-BE49-F238E27FC236}">
                <a16:creationId xmlns:a16="http://schemas.microsoft.com/office/drawing/2014/main" id="{8B904E1B-43AA-EA16-1076-1A356F46D9BB}"/>
              </a:ext>
            </a:extLst>
          </p:cNvPr>
          <p:cNvPicPr>
            <a:picLocks noChangeAspect="1"/>
          </p:cNvPicPr>
          <p:nvPr/>
        </p:nvPicPr>
        <p:blipFill>
          <a:blip r:embed="rId4"/>
          <a:stretch>
            <a:fillRect/>
          </a:stretch>
        </p:blipFill>
        <p:spPr>
          <a:xfrm>
            <a:off x="1435988" y="2589102"/>
            <a:ext cx="2602772" cy="2125793"/>
          </a:xfrm>
          <a:prstGeom prst="rect">
            <a:avLst/>
          </a:prstGeom>
        </p:spPr>
      </p:pic>
      <p:sp>
        <p:nvSpPr>
          <p:cNvPr id="10" name="Content Placeholder 2">
            <a:extLst>
              <a:ext uri="{FF2B5EF4-FFF2-40B4-BE49-F238E27FC236}">
                <a16:creationId xmlns:a16="http://schemas.microsoft.com/office/drawing/2014/main" id="{7A6C61E2-FBEF-E5E5-F300-998B40019EAE}"/>
              </a:ext>
            </a:extLst>
          </p:cNvPr>
          <p:cNvSpPr txBox="1">
            <a:spLocks/>
          </p:cNvSpPr>
          <p:nvPr/>
        </p:nvSpPr>
        <p:spPr>
          <a:xfrm>
            <a:off x="251995" y="1111800"/>
            <a:ext cx="5333018" cy="601485"/>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For SG Uni Grad survey data, </a:t>
            </a:r>
            <a:endParaRPr lang="en-US" dirty="0"/>
          </a:p>
        </p:txBody>
      </p:sp>
      <p:pic>
        <p:nvPicPr>
          <p:cNvPr id="14" name="Picture 13">
            <a:extLst>
              <a:ext uri="{FF2B5EF4-FFF2-40B4-BE49-F238E27FC236}">
                <a16:creationId xmlns:a16="http://schemas.microsoft.com/office/drawing/2014/main" id="{F0F88EC7-DA69-2DA5-4A98-20807AACFA55}"/>
              </a:ext>
            </a:extLst>
          </p:cNvPr>
          <p:cNvPicPr>
            <a:picLocks noChangeAspect="1"/>
          </p:cNvPicPr>
          <p:nvPr/>
        </p:nvPicPr>
        <p:blipFill>
          <a:blip r:embed="rId5"/>
          <a:stretch>
            <a:fillRect/>
          </a:stretch>
        </p:blipFill>
        <p:spPr>
          <a:xfrm>
            <a:off x="4497129" y="852041"/>
            <a:ext cx="3327357" cy="1910688"/>
          </a:xfrm>
          <a:prstGeom prst="rect">
            <a:avLst/>
          </a:prstGeom>
        </p:spPr>
      </p:pic>
      <p:pic>
        <p:nvPicPr>
          <p:cNvPr id="16" name="Picture 15">
            <a:extLst>
              <a:ext uri="{FF2B5EF4-FFF2-40B4-BE49-F238E27FC236}">
                <a16:creationId xmlns:a16="http://schemas.microsoft.com/office/drawing/2014/main" id="{F851670B-7E18-C5FA-D417-B14C107105CD}"/>
              </a:ext>
            </a:extLst>
          </p:cNvPr>
          <p:cNvPicPr>
            <a:picLocks noChangeAspect="1"/>
          </p:cNvPicPr>
          <p:nvPr/>
        </p:nvPicPr>
        <p:blipFill>
          <a:blip r:embed="rId6"/>
          <a:stretch>
            <a:fillRect/>
          </a:stretch>
        </p:blipFill>
        <p:spPr>
          <a:xfrm>
            <a:off x="7905942" y="881816"/>
            <a:ext cx="4034063" cy="1880913"/>
          </a:xfrm>
          <a:prstGeom prst="rect">
            <a:avLst/>
          </a:prstGeom>
        </p:spPr>
      </p:pic>
      <p:pic>
        <p:nvPicPr>
          <p:cNvPr id="18" name="Picture 17">
            <a:extLst>
              <a:ext uri="{FF2B5EF4-FFF2-40B4-BE49-F238E27FC236}">
                <a16:creationId xmlns:a16="http://schemas.microsoft.com/office/drawing/2014/main" id="{118AD42D-5FC0-BB23-0520-FF17551FE69A}"/>
              </a:ext>
            </a:extLst>
          </p:cNvPr>
          <p:cNvPicPr>
            <a:picLocks noChangeAspect="1"/>
          </p:cNvPicPr>
          <p:nvPr/>
        </p:nvPicPr>
        <p:blipFill>
          <a:blip r:embed="rId7"/>
          <a:stretch>
            <a:fillRect/>
          </a:stretch>
        </p:blipFill>
        <p:spPr>
          <a:xfrm>
            <a:off x="5516406" y="2762729"/>
            <a:ext cx="6302240" cy="2186661"/>
          </a:xfrm>
          <a:prstGeom prst="rect">
            <a:avLst/>
          </a:prstGeom>
        </p:spPr>
      </p:pic>
      <p:pic>
        <p:nvPicPr>
          <p:cNvPr id="20" name="Picture 19">
            <a:extLst>
              <a:ext uri="{FF2B5EF4-FFF2-40B4-BE49-F238E27FC236}">
                <a16:creationId xmlns:a16="http://schemas.microsoft.com/office/drawing/2014/main" id="{BACBEC93-7349-3602-A79E-6E720D201E71}"/>
              </a:ext>
            </a:extLst>
          </p:cNvPr>
          <p:cNvPicPr>
            <a:picLocks noChangeAspect="1"/>
          </p:cNvPicPr>
          <p:nvPr/>
        </p:nvPicPr>
        <p:blipFill>
          <a:blip r:embed="rId8"/>
          <a:stretch>
            <a:fillRect/>
          </a:stretch>
        </p:blipFill>
        <p:spPr>
          <a:xfrm>
            <a:off x="5516406" y="4940024"/>
            <a:ext cx="4193753" cy="1065935"/>
          </a:xfrm>
          <a:prstGeom prst="rect">
            <a:avLst/>
          </a:prstGeom>
        </p:spPr>
      </p:pic>
      <p:pic>
        <p:nvPicPr>
          <p:cNvPr id="22" name="Picture 21">
            <a:extLst>
              <a:ext uri="{FF2B5EF4-FFF2-40B4-BE49-F238E27FC236}">
                <a16:creationId xmlns:a16="http://schemas.microsoft.com/office/drawing/2014/main" id="{BA38EFA7-382F-FDE0-E53C-BCDCDB806319}"/>
              </a:ext>
            </a:extLst>
          </p:cNvPr>
          <p:cNvPicPr>
            <a:picLocks noChangeAspect="1"/>
          </p:cNvPicPr>
          <p:nvPr/>
        </p:nvPicPr>
        <p:blipFill>
          <a:blip r:embed="rId9"/>
          <a:stretch>
            <a:fillRect/>
          </a:stretch>
        </p:blipFill>
        <p:spPr>
          <a:xfrm>
            <a:off x="9640877" y="4940024"/>
            <a:ext cx="2392922" cy="1518892"/>
          </a:xfrm>
          <a:prstGeom prst="rect">
            <a:avLst/>
          </a:prstGeom>
        </p:spPr>
      </p:pic>
      <p:sp>
        <p:nvSpPr>
          <p:cNvPr id="23" name="Content Placeholder 2">
            <a:extLst>
              <a:ext uri="{FF2B5EF4-FFF2-40B4-BE49-F238E27FC236}">
                <a16:creationId xmlns:a16="http://schemas.microsoft.com/office/drawing/2014/main" id="{015D0D10-FD0D-77FD-8BD7-FDAF08226903}"/>
              </a:ext>
            </a:extLst>
          </p:cNvPr>
          <p:cNvSpPr txBox="1">
            <a:spLocks/>
          </p:cNvSpPr>
          <p:nvPr/>
        </p:nvSpPr>
        <p:spPr>
          <a:xfrm>
            <a:off x="5687252" y="6005959"/>
            <a:ext cx="3865417" cy="601485"/>
          </a:xfrm>
          <a:prstGeom prst="rect">
            <a:avLst/>
          </a:prstGeom>
        </p:spPr>
        <p:txBody>
          <a:bodyPr vert="horz" wrap="square" lIns="0" tIns="0" rIns="91440" bIns="0" rtlCol="0">
            <a:normAutofit fontScale="70000" lnSpcReduction="200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None/>
            </a:pPr>
            <a:r>
              <a:rPr lang="en-US" dirty="0"/>
              <a:t>There is no missing or duplicate values in the </a:t>
            </a:r>
            <a:r>
              <a:rPr lang="en-US" dirty="0" err="1"/>
              <a:t>merged_df</a:t>
            </a:r>
            <a:r>
              <a:rPr lang="en-US" dirty="0"/>
              <a:t> as it has been imputed already. </a:t>
            </a:r>
          </a:p>
        </p:txBody>
      </p:sp>
    </p:spTree>
    <p:extLst>
      <p:ext uri="{BB962C8B-B14F-4D97-AF65-F5344CB8AC3E}">
        <p14:creationId xmlns:p14="http://schemas.microsoft.com/office/powerpoint/2010/main" val="65909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8D30-F848-54BE-F22C-EAB137A87418}"/>
              </a:ext>
            </a:extLst>
          </p:cNvPr>
          <p:cNvSpPr>
            <a:spLocks noGrp="1"/>
          </p:cNvSpPr>
          <p:nvPr>
            <p:ph type="title"/>
          </p:nvPr>
        </p:nvSpPr>
        <p:spPr/>
        <p:txBody>
          <a:bodyPr/>
          <a:lstStyle/>
          <a:p>
            <a:r>
              <a:rPr lang="en-US" dirty="0"/>
              <a:t>Univariate Analysis</a:t>
            </a:r>
          </a:p>
        </p:txBody>
      </p:sp>
      <p:pic>
        <p:nvPicPr>
          <p:cNvPr id="15" name="Content Placeholder 14">
            <a:extLst>
              <a:ext uri="{FF2B5EF4-FFF2-40B4-BE49-F238E27FC236}">
                <a16:creationId xmlns:a16="http://schemas.microsoft.com/office/drawing/2014/main" id="{C6884840-ADA5-5C7E-0DBE-D0AEE1E52456}"/>
              </a:ext>
            </a:extLst>
          </p:cNvPr>
          <p:cNvPicPr>
            <a:picLocks noGrp="1" noChangeAspect="1"/>
          </p:cNvPicPr>
          <p:nvPr>
            <p:ph idx="1"/>
          </p:nvPr>
        </p:nvPicPr>
        <p:blipFill>
          <a:blip r:embed="rId2"/>
          <a:stretch>
            <a:fillRect/>
          </a:stretch>
        </p:blipFill>
        <p:spPr>
          <a:xfrm>
            <a:off x="3356233" y="4814324"/>
            <a:ext cx="2881812" cy="1894257"/>
          </a:xfrm>
        </p:spPr>
      </p:pic>
      <p:pic>
        <p:nvPicPr>
          <p:cNvPr id="5" name="Picture 4">
            <a:extLst>
              <a:ext uri="{FF2B5EF4-FFF2-40B4-BE49-F238E27FC236}">
                <a16:creationId xmlns:a16="http://schemas.microsoft.com/office/drawing/2014/main" id="{01C57C30-37AE-5C26-304F-D71365C2D796}"/>
              </a:ext>
            </a:extLst>
          </p:cNvPr>
          <p:cNvPicPr>
            <a:picLocks noChangeAspect="1"/>
          </p:cNvPicPr>
          <p:nvPr/>
        </p:nvPicPr>
        <p:blipFill>
          <a:blip r:embed="rId3"/>
          <a:stretch>
            <a:fillRect/>
          </a:stretch>
        </p:blipFill>
        <p:spPr>
          <a:xfrm>
            <a:off x="199733" y="778732"/>
            <a:ext cx="4860049" cy="2179036"/>
          </a:xfrm>
          <a:prstGeom prst="rect">
            <a:avLst/>
          </a:prstGeom>
        </p:spPr>
      </p:pic>
      <p:pic>
        <p:nvPicPr>
          <p:cNvPr id="7" name="Picture 6">
            <a:extLst>
              <a:ext uri="{FF2B5EF4-FFF2-40B4-BE49-F238E27FC236}">
                <a16:creationId xmlns:a16="http://schemas.microsoft.com/office/drawing/2014/main" id="{C27F8208-4DA2-1477-3633-4337E89D6386}"/>
              </a:ext>
            </a:extLst>
          </p:cNvPr>
          <p:cNvPicPr>
            <a:picLocks noChangeAspect="1"/>
          </p:cNvPicPr>
          <p:nvPr/>
        </p:nvPicPr>
        <p:blipFill>
          <a:blip r:embed="rId4"/>
          <a:stretch>
            <a:fillRect/>
          </a:stretch>
        </p:blipFill>
        <p:spPr>
          <a:xfrm>
            <a:off x="199732" y="2957768"/>
            <a:ext cx="4860049" cy="845810"/>
          </a:xfrm>
          <a:prstGeom prst="rect">
            <a:avLst/>
          </a:prstGeom>
        </p:spPr>
      </p:pic>
      <p:pic>
        <p:nvPicPr>
          <p:cNvPr id="9" name="Picture 8">
            <a:extLst>
              <a:ext uri="{FF2B5EF4-FFF2-40B4-BE49-F238E27FC236}">
                <a16:creationId xmlns:a16="http://schemas.microsoft.com/office/drawing/2014/main" id="{897F5C89-AFEC-EEE7-EF45-9CFD074957A3}"/>
              </a:ext>
            </a:extLst>
          </p:cNvPr>
          <p:cNvPicPr>
            <a:picLocks noChangeAspect="1"/>
          </p:cNvPicPr>
          <p:nvPr/>
        </p:nvPicPr>
        <p:blipFill>
          <a:blip r:embed="rId5"/>
          <a:stretch>
            <a:fillRect/>
          </a:stretch>
        </p:blipFill>
        <p:spPr>
          <a:xfrm>
            <a:off x="5146740" y="5699"/>
            <a:ext cx="6516342" cy="4785861"/>
          </a:xfrm>
          <a:prstGeom prst="rect">
            <a:avLst/>
          </a:prstGeom>
        </p:spPr>
      </p:pic>
      <p:pic>
        <p:nvPicPr>
          <p:cNvPr id="13" name="Picture 12">
            <a:extLst>
              <a:ext uri="{FF2B5EF4-FFF2-40B4-BE49-F238E27FC236}">
                <a16:creationId xmlns:a16="http://schemas.microsoft.com/office/drawing/2014/main" id="{7365EBA7-1062-DEC2-590F-7C920832760D}"/>
              </a:ext>
            </a:extLst>
          </p:cNvPr>
          <p:cNvPicPr>
            <a:picLocks noChangeAspect="1"/>
          </p:cNvPicPr>
          <p:nvPr/>
        </p:nvPicPr>
        <p:blipFill>
          <a:blip r:embed="rId6"/>
          <a:stretch>
            <a:fillRect/>
          </a:stretch>
        </p:blipFill>
        <p:spPr>
          <a:xfrm>
            <a:off x="26475" y="4805280"/>
            <a:ext cx="3290046" cy="1979851"/>
          </a:xfrm>
          <a:prstGeom prst="rect">
            <a:avLst/>
          </a:prstGeom>
        </p:spPr>
      </p:pic>
      <p:pic>
        <p:nvPicPr>
          <p:cNvPr id="17" name="Picture 16">
            <a:extLst>
              <a:ext uri="{FF2B5EF4-FFF2-40B4-BE49-F238E27FC236}">
                <a16:creationId xmlns:a16="http://schemas.microsoft.com/office/drawing/2014/main" id="{BEA56BE1-3913-1FC7-0084-F0488E455CE1}"/>
              </a:ext>
            </a:extLst>
          </p:cNvPr>
          <p:cNvPicPr>
            <a:picLocks noChangeAspect="1"/>
          </p:cNvPicPr>
          <p:nvPr/>
        </p:nvPicPr>
        <p:blipFill>
          <a:blip r:embed="rId7"/>
          <a:stretch>
            <a:fillRect/>
          </a:stretch>
        </p:blipFill>
        <p:spPr>
          <a:xfrm>
            <a:off x="6265361" y="4803360"/>
            <a:ext cx="3126218" cy="1917021"/>
          </a:xfrm>
          <a:prstGeom prst="rect">
            <a:avLst/>
          </a:prstGeom>
        </p:spPr>
      </p:pic>
      <p:pic>
        <p:nvPicPr>
          <p:cNvPr id="19" name="Picture 18">
            <a:extLst>
              <a:ext uri="{FF2B5EF4-FFF2-40B4-BE49-F238E27FC236}">
                <a16:creationId xmlns:a16="http://schemas.microsoft.com/office/drawing/2014/main" id="{4153CBF9-C091-5752-5637-AF630D7D85A6}"/>
              </a:ext>
            </a:extLst>
          </p:cNvPr>
          <p:cNvPicPr>
            <a:picLocks noChangeAspect="1"/>
          </p:cNvPicPr>
          <p:nvPr/>
        </p:nvPicPr>
        <p:blipFill>
          <a:blip r:embed="rId8"/>
          <a:stretch>
            <a:fillRect/>
          </a:stretch>
        </p:blipFill>
        <p:spPr>
          <a:xfrm>
            <a:off x="9403977" y="4791560"/>
            <a:ext cx="2788023" cy="1928821"/>
          </a:xfrm>
          <a:prstGeom prst="rect">
            <a:avLst/>
          </a:prstGeom>
        </p:spPr>
      </p:pic>
    </p:spTree>
    <p:extLst>
      <p:ext uri="{BB962C8B-B14F-4D97-AF65-F5344CB8AC3E}">
        <p14:creationId xmlns:p14="http://schemas.microsoft.com/office/powerpoint/2010/main" val="101527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46F2-213A-B3B0-C5F6-9F5A3AA398B7}"/>
              </a:ext>
            </a:extLst>
          </p:cNvPr>
          <p:cNvSpPr>
            <a:spLocks noGrp="1"/>
          </p:cNvSpPr>
          <p:nvPr>
            <p:ph type="title"/>
          </p:nvPr>
        </p:nvSpPr>
        <p:spPr/>
        <p:txBody>
          <a:bodyPr/>
          <a:lstStyle/>
          <a:p>
            <a:r>
              <a:rPr lang="en-US" u="sng" dirty="0"/>
              <a:t>Finding outliers/ anomalies</a:t>
            </a:r>
          </a:p>
        </p:txBody>
      </p:sp>
      <p:sp>
        <p:nvSpPr>
          <p:cNvPr id="3" name="Content Placeholder 2">
            <a:extLst>
              <a:ext uri="{FF2B5EF4-FFF2-40B4-BE49-F238E27FC236}">
                <a16:creationId xmlns:a16="http://schemas.microsoft.com/office/drawing/2014/main" id="{40B39C26-89F3-4CA3-A38C-5BB59FA9A30D}"/>
              </a:ext>
            </a:extLst>
          </p:cNvPr>
          <p:cNvSpPr>
            <a:spLocks noGrp="1"/>
          </p:cNvSpPr>
          <p:nvPr>
            <p:ph idx="1"/>
          </p:nvPr>
        </p:nvSpPr>
        <p:spPr>
          <a:xfrm>
            <a:off x="6224089" y="86567"/>
            <a:ext cx="5265876" cy="326573"/>
          </a:xfrm>
        </p:spPr>
        <p:txBody>
          <a:bodyPr>
            <a:normAutofit fontScale="77500" lnSpcReduction="20000"/>
          </a:bodyPr>
          <a:lstStyle/>
          <a:p>
            <a:r>
              <a:rPr lang="en-US" dirty="0"/>
              <a:t>These are the anomalies found in the NUS  dataset only</a:t>
            </a:r>
          </a:p>
        </p:txBody>
      </p:sp>
      <p:pic>
        <p:nvPicPr>
          <p:cNvPr id="5" name="Picture 4">
            <a:extLst>
              <a:ext uri="{FF2B5EF4-FFF2-40B4-BE49-F238E27FC236}">
                <a16:creationId xmlns:a16="http://schemas.microsoft.com/office/drawing/2014/main" id="{FACD6F9B-00BB-8306-0599-AB161BC665B2}"/>
              </a:ext>
            </a:extLst>
          </p:cNvPr>
          <p:cNvPicPr>
            <a:picLocks noChangeAspect="1"/>
          </p:cNvPicPr>
          <p:nvPr/>
        </p:nvPicPr>
        <p:blipFill>
          <a:blip r:embed="rId2"/>
          <a:stretch>
            <a:fillRect/>
          </a:stretch>
        </p:blipFill>
        <p:spPr>
          <a:xfrm>
            <a:off x="133279" y="2315829"/>
            <a:ext cx="5698382" cy="4248667"/>
          </a:xfrm>
          <a:prstGeom prst="rect">
            <a:avLst/>
          </a:prstGeom>
        </p:spPr>
      </p:pic>
      <p:pic>
        <p:nvPicPr>
          <p:cNvPr id="7" name="Picture 6">
            <a:extLst>
              <a:ext uri="{FF2B5EF4-FFF2-40B4-BE49-F238E27FC236}">
                <a16:creationId xmlns:a16="http://schemas.microsoft.com/office/drawing/2014/main" id="{9D145731-17C1-46AC-8CEF-8350F4A49D8B}"/>
              </a:ext>
            </a:extLst>
          </p:cNvPr>
          <p:cNvPicPr>
            <a:picLocks noChangeAspect="1"/>
          </p:cNvPicPr>
          <p:nvPr/>
        </p:nvPicPr>
        <p:blipFill>
          <a:blip r:embed="rId3"/>
          <a:stretch>
            <a:fillRect/>
          </a:stretch>
        </p:blipFill>
        <p:spPr>
          <a:xfrm>
            <a:off x="343344" y="950830"/>
            <a:ext cx="5265876" cy="1158340"/>
          </a:xfrm>
          <a:prstGeom prst="rect">
            <a:avLst/>
          </a:prstGeom>
        </p:spPr>
      </p:pic>
      <p:pic>
        <p:nvPicPr>
          <p:cNvPr id="9" name="Picture 8">
            <a:extLst>
              <a:ext uri="{FF2B5EF4-FFF2-40B4-BE49-F238E27FC236}">
                <a16:creationId xmlns:a16="http://schemas.microsoft.com/office/drawing/2014/main" id="{5CA931AB-B779-2114-9BEB-C7C7CEAF531C}"/>
              </a:ext>
            </a:extLst>
          </p:cNvPr>
          <p:cNvPicPr>
            <a:picLocks noChangeAspect="1"/>
          </p:cNvPicPr>
          <p:nvPr/>
        </p:nvPicPr>
        <p:blipFill>
          <a:blip r:embed="rId4"/>
          <a:stretch>
            <a:fillRect/>
          </a:stretch>
        </p:blipFill>
        <p:spPr>
          <a:xfrm>
            <a:off x="4731138" y="1052140"/>
            <a:ext cx="1066892" cy="495343"/>
          </a:xfrm>
          <a:prstGeom prst="rect">
            <a:avLst/>
          </a:prstGeom>
        </p:spPr>
      </p:pic>
      <p:pic>
        <p:nvPicPr>
          <p:cNvPr id="11" name="Picture 10">
            <a:extLst>
              <a:ext uri="{FF2B5EF4-FFF2-40B4-BE49-F238E27FC236}">
                <a16:creationId xmlns:a16="http://schemas.microsoft.com/office/drawing/2014/main" id="{4E12F4AB-EB26-3C6E-7387-8321CCAED203}"/>
              </a:ext>
            </a:extLst>
          </p:cNvPr>
          <p:cNvPicPr>
            <a:picLocks noChangeAspect="1"/>
          </p:cNvPicPr>
          <p:nvPr/>
        </p:nvPicPr>
        <p:blipFill>
          <a:blip r:embed="rId5"/>
          <a:stretch>
            <a:fillRect/>
          </a:stretch>
        </p:blipFill>
        <p:spPr>
          <a:xfrm>
            <a:off x="6744820" y="300561"/>
            <a:ext cx="4058429" cy="4030536"/>
          </a:xfrm>
          <a:prstGeom prst="rect">
            <a:avLst/>
          </a:prstGeom>
        </p:spPr>
      </p:pic>
      <p:sp>
        <p:nvSpPr>
          <p:cNvPr id="12" name="Content Placeholder 2">
            <a:extLst>
              <a:ext uri="{FF2B5EF4-FFF2-40B4-BE49-F238E27FC236}">
                <a16:creationId xmlns:a16="http://schemas.microsoft.com/office/drawing/2014/main" id="{CB15D13F-F2EE-3A26-4C1E-AE88AD6521C9}"/>
              </a:ext>
            </a:extLst>
          </p:cNvPr>
          <p:cNvSpPr txBox="1">
            <a:spLocks/>
          </p:cNvSpPr>
          <p:nvPr/>
        </p:nvSpPr>
        <p:spPr>
          <a:xfrm>
            <a:off x="5425947" y="4331097"/>
            <a:ext cx="6696173" cy="368486"/>
          </a:xfrm>
          <a:prstGeom prst="rect">
            <a:avLst/>
          </a:prstGeom>
        </p:spPr>
        <p:txBody>
          <a:bodyPr vert="horz" wrap="square" lIns="0" tIns="0" rIns="91440" bIns="0" rtlCol="0">
            <a:normAutofit fontScale="85000" lnSpcReduction="100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is the concluded anomalies for Uni Grad Survey (gov.sg data):</a:t>
            </a:r>
          </a:p>
        </p:txBody>
      </p:sp>
      <p:pic>
        <p:nvPicPr>
          <p:cNvPr id="14" name="Picture 13">
            <a:extLst>
              <a:ext uri="{FF2B5EF4-FFF2-40B4-BE49-F238E27FC236}">
                <a16:creationId xmlns:a16="http://schemas.microsoft.com/office/drawing/2014/main" id="{DC977BCF-D214-2A4F-DFAB-474B234706B2}"/>
              </a:ext>
            </a:extLst>
          </p:cNvPr>
          <p:cNvPicPr>
            <a:picLocks noChangeAspect="1"/>
          </p:cNvPicPr>
          <p:nvPr/>
        </p:nvPicPr>
        <p:blipFill>
          <a:blip r:embed="rId6"/>
          <a:stretch>
            <a:fillRect/>
          </a:stretch>
        </p:blipFill>
        <p:spPr>
          <a:xfrm>
            <a:off x="6096000" y="4599538"/>
            <a:ext cx="3103825" cy="2115313"/>
          </a:xfrm>
          <a:prstGeom prst="rect">
            <a:avLst/>
          </a:prstGeom>
        </p:spPr>
      </p:pic>
      <p:sp>
        <p:nvSpPr>
          <p:cNvPr id="15" name="Content Placeholder 2">
            <a:extLst>
              <a:ext uri="{FF2B5EF4-FFF2-40B4-BE49-F238E27FC236}">
                <a16:creationId xmlns:a16="http://schemas.microsoft.com/office/drawing/2014/main" id="{BEE6E1C6-1A4C-DE79-B13B-0B9F2AC2FABC}"/>
              </a:ext>
            </a:extLst>
          </p:cNvPr>
          <p:cNvSpPr txBox="1">
            <a:spLocks/>
          </p:cNvSpPr>
          <p:nvPr/>
        </p:nvSpPr>
        <p:spPr>
          <a:xfrm>
            <a:off x="9199825" y="4545091"/>
            <a:ext cx="3074695" cy="2169760"/>
          </a:xfrm>
          <a:prstGeom prst="rect">
            <a:avLst/>
          </a:prstGeom>
        </p:spPr>
        <p:txBody>
          <a:bodyPr vert="horz" wrap="square" lIns="0" tIns="0" rIns="91440" bIns="0" rtlCol="0">
            <a:normAutofit fontScale="92500"/>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no anomalies for the SUSS and SUTD graduates, it may be because the dataset for SUSS and SUTD may be  too small</a:t>
            </a:r>
          </a:p>
        </p:txBody>
      </p:sp>
    </p:spTree>
    <p:extLst>
      <p:ext uri="{BB962C8B-B14F-4D97-AF65-F5344CB8AC3E}">
        <p14:creationId xmlns:p14="http://schemas.microsoft.com/office/powerpoint/2010/main" val="3442570443"/>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Thin line</Template>
  <TotalTime>1482</TotalTime>
  <Words>703</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 Light</vt:lpstr>
      <vt:lpstr>Consolas</vt:lpstr>
      <vt:lpstr>Sagona Book</vt:lpstr>
      <vt:lpstr>Univers</vt:lpstr>
      <vt:lpstr>ThinLineVTI</vt:lpstr>
      <vt:lpstr>PDAS CA2  Predicting Unemployment Rate based on Interest Rate, Public Spending on Education as a share of GDP and other Factors</vt:lpstr>
      <vt:lpstr>   You are the head of the Data Analysis in Ministry of Manpower (MOM) of Singapore The Ministry has asked you and your team to predict  unemployment rates based on a few given factors  so that the Ministry can take action in future  to prevent high unemployment rates  from happening in Singapore You have been entasked to create a prediction model to aid  MOM in its decision making in trying to keep  unemployment rates low </vt:lpstr>
      <vt:lpstr>PowerPoint Presentation</vt:lpstr>
      <vt:lpstr>Datasets used:</vt:lpstr>
      <vt:lpstr>Loading datasets</vt:lpstr>
      <vt:lpstr>Data Imputation of the other Dataset</vt:lpstr>
      <vt:lpstr>EDA and Data Imputation </vt:lpstr>
      <vt:lpstr>Univariate Analysis</vt:lpstr>
      <vt:lpstr>Finding outliers/ anomalies</vt:lpstr>
      <vt:lpstr>Finding outliers/ anomalies</vt:lpstr>
      <vt:lpstr>Finding outliers/ anomalies and why they happen?</vt:lpstr>
      <vt:lpstr>Bivariate Analysis</vt:lpstr>
      <vt:lpstr>Creating the  prediction model</vt:lpstr>
      <vt:lpstr>Creating the linear  regression prediction model</vt:lpstr>
      <vt:lpstr>Testing the prediction  model’s accuracy</vt:lpstr>
      <vt:lpstr>Analysis of  Predicted Data</vt:lpstr>
      <vt:lpstr>Analysis of  Predicted Data</vt:lpstr>
      <vt:lpstr>Using the prediction model to guide MOM in its decision making</vt:lpstr>
      <vt:lpstr>Using the prediction model to guide MOM in its decision making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PDAS CA2  Predicting Unemployment Rate based on Interest Rate, Public Spending on Education as a share of GDP and other Factors</dc:title>
  <dc:creator>Shaun K Rui Yu</dc:creator>
  <cp:lastModifiedBy>Shaun K Rui Yu</cp:lastModifiedBy>
  <cp:revision>1</cp:revision>
  <dcterms:created xsi:type="dcterms:W3CDTF">2024-02-04T14:08:38Z</dcterms:created>
  <dcterms:modified xsi:type="dcterms:W3CDTF">2024-02-05T14:50:41Z</dcterms:modified>
</cp:coreProperties>
</file>