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59" r:id="rId4"/>
  </p:sldMasterIdLst>
  <p:notesMasterIdLst>
    <p:notesMasterId r:id="rId13"/>
  </p:notesMasterIdLst>
  <p:handoutMasterIdLst>
    <p:handoutMasterId r:id="rId14"/>
  </p:handoutMasterIdLst>
  <p:sldIdLst>
    <p:sldId id="265" r:id="rId5"/>
    <p:sldId id="310" r:id="rId6"/>
    <p:sldId id="320" r:id="rId7"/>
    <p:sldId id="337" r:id="rId8"/>
    <p:sldId id="338" r:id="rId9"/>
    <p:sldId id="339" r:id="rId10"/>
    <p:sldId id="340" r:id="rId11"/>
    <p:sldId id="322" r:id="rId12"/>
  </p:sldIdLst>
  <p:sldSz cx="12188825" cy="6858000"/>
  <p:notesSz cx="6858000" cy="9144000"/>
  <p:custDataLst>
    <p:tags r:id="rId15"/>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118" autoAdjust="0"/>
    <p:restoredTop sz="94629" autoAdjust="0"/>
  </p:normalViewPr>
  <p:slideViewPr>
    <p:cSldViewPr showGuides="1">
      <p:cViewPr>
        <p:scale>
          <a:sx n="66" d="100"/>
          <a:sy n="66" d="100"/>
        </p:scale>
        <p:origin x="1140" y="240"/>
      </p:cViewPr>
      <p:guideLst>
        <p:guide pos="3839"/>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63" d="100"/>
          <a:sy n="63" d="100"/>
        </p:scale>
        <p:origin x="1986"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ags" Target="tags/tag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088EAF-6ECA-4616-85EF-35AA19C641F3}" type="datetimeFigureOut">
              <a:rPr lang="en-US"/>
              <a:t>2/6/2017</a:t>
            </a:fld>
            <a:endParaRPr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9F912AB-2776-42F2-A957-313FC7EFEDB9}" type="slidenum">
              <a:rPr/>
              <a:t>‹#›</a:t>
            </a:fld>
            <a:endParaRPr dirty="0"/>
          </a:p>
        </p:txBody>
      </p:sp>
    </p:spTree>
    <p:extLst>
      <p:ext uri="{BB962C8B-B14F-4D97-AF65-F5344CB8AC3E}">
        <p14:creationId xmlns:p14="http://schemas.microsoft.com/office/powerpoint/2010/main" val="39320657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ABD2D7A-D230-4F91-BD59-0A39C2703BA8}" type="datetimeFigureOut">
              <a:rPr lang="en-US"/>
              <a:t>2/6/2017</a:t>
            </a:fld>
            <a:endParaRPr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3199CD-3E1B-4AE6-990F-76F925F5EA9F}" type="slidenum">
              <a:rPr/>
              <a:t>‹#›</a:t>
            </a:fld>
            <a:endParaRPr dirty="0"/>
          </a:p>
        </p:txBody>
      </p:sp>
    </p:spTree>
    <p:extLst>
      <p:ext uri="{BB962C8B-B14F-4D97-AF65-F5344CB8AC3E}">
        <p14:creationId xmlns:p14="http://schemas.microsoft.com/office/powerpoint/2010/main" val="4276579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565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5651"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6994" y="758952"/>
            <a:ext cx="10055781" cy="3566160"/>
          </a:xfrm>
        </p:spPr>
        <p:txBody>
          <a:bodyPr anchor="b">
            <a:normAutofit/>
          </a:bodyPr>
          <a:lstStyle>
            <a:lvl1pPr algn="l">
              <a:lnSpc>
                <a:spcPct val="85000"/>
              </a:lnSpc>
              <a:defRPr sz="7998"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099764" y="4455621"/>
            <a:ext cx="10055781" cy="1143000"/>
          </a:xfrm>
        </p:spPr>
        <p:txBody>
          <a:bodyPr lIns="91440" rIns="91440">
            <a:normAutofit/>
          </a:bodyPr>
          <a:lstStyle>
            <a:lvl1pPr marL="0" indent="0" algn="l">
              <a:buNone/>
              <a:defRPr sz="2399" cap="all" spc="200" baseline="0">
                <a:solidFill>
                  <a:schemeClr val="tx2"/>
                </a:solidFill>
                <a:latin typeface="+mj-lt"/>
              </a:defRPr>
            </a:lvl1pPr>
            <a:lvl2pPr marL="457063" indent="0" algn="ctr">
              <a:buNone/>
              <a:defRPr sz="2399"/>
            </a:lvl2pPr>
            <a:lvl3pPr marL="914126" indent="0" algn="ctr">
              <a:buNone/>
              <a:defRPr sz="2399"/>
            </a:lvl3pPr>
            <a:lvl4pPr marL="1371189" indent="0" algn="ctr">
              <a:buNone/>
              <a:defRPr sz="1999"/>
            </a:lvl4pPr>
            <a:lvl5pPr marL="1828251" indent="0" algn="ctr">
              <a:buNone/>
              <a:defRPr sz="1999"/>
            </a:lvl5pPr>
            <a:lvl6pPr marL="2285314" indent="0" algn="ctr">
              <a:buNone/>
              <a:defRPr sz="1999"/>
            </a:lvl6pPr>
            <a:lvl7pPr marL="2742377" indent="0" algn="ctr">
              <a:buNone/>
              <a:defRPr sz="1999"/>
            </a:lvl7pPr>
            <a:lvl8pPr marL="3199440" indent="0" algn="ctr">
              <a:buNone/>
              <a:defRPr sz="1999"/>
            </a:lvl8pPr>
            <a:lvl9pPr marL="3656503" indent="0" algn="ctr">
              <a:buNone/>
              <a:defRPr sz="1999"/>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2/6/2017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cxnSp>
        <p:nvCxnSpPr>
          <p:cNvPr id="9" name="Straight Connector 8"/>
          <p:cNvCxnSpPr/>
          <p:nvPr/>
        </p:nvCxnSpPr>
        <p:spPr>
          <a:xfrm>
            <a:off x="1207344" y="4343400"/>
            <a:ext cx="9872948"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363167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F41C87-7AD9-4845-A077-840E4A0F3F06}" type="datetimeFigureOut">
              <a:rPr lang="en-US" smtClean="0"/>
              <a:t>2/6/2017</a:t>
            </a:fld>
            <a:endParaRPr lang="en-US"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2A013F82-EE5E-44EE-A61D-E31C6657F26F}" type="slidenum">
              <a:rPr lang="en-GB" smtClean="0"/>
              <a:t>‹#›</a:t>
            </a:fld>
            <a:endParaRPr lang="en-GB" dirty="0"/>
          </a:p>
        </p:txBody>
      </p:sp>
    </p:spTree>
    <p:extLst>
      <p:ext uri="{BB962C8B-B14F-4D97-AF65-F5344CB8AC3E}">
        <p14:creationId xmlns:p14="http://schemas.microsoft.com/office/powerpoint/2010/main" val="2174593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565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5651"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2628" y="412302"/>
            <a:ext cx="2628215"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7982" y="412302"/>
            <a:ext cx="7732286" cy="5759898"/>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F41C87-7AD9-4845-A077-840E4A0F3F06}" type="datetimeFigureOut">
              <a:rPr lang="en-US" smtClean="0"/>
              <a:t>2/6/2017</a:t>
            </a:fld>
            <a:endParaRPr lang="en-US"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2A013F82-EE5E-44EE-A61D-E31C6657F26F}" type="slidenum">
              <a:rPr lang="en-GB" smtClean="0"/>
              <a:t>‹#›</a:t>
            </a:fld>
            <a:endParaRPr lang="en-GB" dirty="0"/>
          </a:p>
        </p:txBody>
      </p:sp>
    </p:spTree>
    <p:extLst>
      <p:ext uri="{BB962C8B-B14F-4D97-AF65-F5344CB8AC3E}">
        <p14:creationId xmlns:p14="http://schemas.microsoft.com/office/powerpoint/2010/main" val="30679416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F41C87-7AD9-4845-A077-840E4A0F3F06}" type="datetimeFigureOut">
              <a:rPr lang="en-US" smtClean="0"/>
              <a:t>2/6/2017</a:t>
            </a:fld>
            <a:endParaRPr lang="en-US"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2A013F82-EE5E-44EE-A61D-E31C6657F26F}" type="slidenum">
              <a:rPr lang="en-GB" smtClean="0"/>
              <a:t>‹#›</a:t>
            </a:fld>
            <a:endParaRPr lang="en-GB" dirty="0"/>
          </a:p>
        </p:txBody>
      </p:sp>
    </p:spTree>
    <p:extLst>
      <p:ext uri="{BB962C8B-B14F-4D97-AF65-F5344CB8AC3E}">
        <p14:creationId xmlns:p14="http://schemas.microsoft.com/office/powerpoint/2010/main" val="25940577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3175" y="6400800"/>
            <a:ext cx="1218565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5651"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6994" y="758952"/>
            <a:ext cx="10055781" cy="3566160"/>
          </a:xfrm>
        </p:spPr>
        <p:txBody>
          <a:bodyPr anchor="b" anchorCtr="0">
            <a:normAutofit/>
          </a:bodyPr>
          <a:lstStyle>
            <a:lvl1pPr>
              <a:lnSpc>
                <a:spcPct val="85000"/>
              </a:lnSpc>
              <a:defRPr sz="7998"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6994" y="4453128"/>
            <a:ext cx="10055781" cy="1143000"/>
          </a:xfrm>
        </p:spPr>
        <p:txBody>
          <a:bodyPr lIns="91440" rIns="91440" anchor="t" anchorCtr="0">
            <a:normAutofit/>
          </a:bodyPr>
          <a:lstStyle>
            <a:lvl1pPr marL="0" indent="0">
              <a:buNone/>
              <a:defRPr sz="2399" cap="all" spc="200" baseline="0">
                <a:solidFill>
                  <a:schemeClr val="tx2"/>
                </a:solidFill>
                <a:latin typeface="+mj-lt"/>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3F41C87-7AD9-4845-A077-840E4A0F3F06}" type="datetimeFigureOut">
              <a:rPr lang="en-US" smtClean="0"/>
              <a:t>2/6/2017</a:t>
            </a:fld>
            <a:endParaRPr lang="en-US"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2A013F82-EE5E-44EE-A61D-E31C6657F26F}" type="slidenum">
              <a:rPr lang="en-GB" smtClean="0"/>
              <a:t>‹#›</a:t>
            </a:fld>
            <a:endParaRPr lang="en-GB" dirty="0"/>
          </a:p>
        </p:txBody>
      </p:sp>
      <p:cxnSp>
        <p:nvCxnSpPr>
          <p:cNvPr id="9" name="Straight Connector 8"/>
          <p:cNvCxnSpPr/>
          <p:nvPr/>
        </p:nvCxnSpPr>
        <p:spPr>
          <a:xfrm>
            <a:off x="1207344" y="4343400"/>
            <a:ext cx="9872948"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60848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6994" y="286604"/>
            <a:ext cx="10055781"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6992" y="1845734"/>
            <a:ext cx="4936474"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6301" y="1845735"/>
            <a:ext cx="4936474"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3F41C87-7AD9-4845-A077-840E4A0F3F06}" type="datetimeFigureOut">
              <a:rPr lang="en-US" smtClean="0"/>
              <a:t>2/6/2017</a:t>
            </a:fld>
            <a:endParaRPr lang="en-US"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2A013F82-EE5E-44EE-A61D-E31C6657F26F}" type="slidenum">
              <a:rPr lang="en-GB" smtClean="0"/>
              <a:t>‹#›</a:t>
            </a:fld>
            <a:endParaRPr lang="en-GB" dirty="0"/>
          </a:p>
        </p:txBody>
      </p:sp>
    </p:spTree>
    <p:extLst>
      <p:ext uri="{BB962C8B-B14F-4D97-AF65-F5344CB8AC3E}">
        <p14:creationId xmlns:p14="http://schemas.microsoft.com/office/powerpoint/2010/main" val="119271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6994" y="286604"/>
            <a:ext cx="10055781"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6994" y="1846052"/>
            <a:ext cx="4936474" cy="736282"/>
          </a:xfrm>
        </p:spPr>
        <p:txBody>
          <a:bodyPr lIns="91440" rIns="91440" anchor="ctr">
            <a:normAutofit/>
          </a:bodyPr>
          <a:lstStyle>
            <a:lvl1pPr marL="0" indent="0">
              <a:buNone/>
              <a:defRPr sz="1999" b="0" cap="all" baseline="0">
                <a:solidFill>
                  <a:schemeClr val="tx2"/>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Edit Master text styles</a:t>
            </a:r>
          </a:p>
        </p:txBody>
      </p:sp>
      <p:sp>
        <p:nvSpPr>
          <p:cNvPr id="4" name="Content Placeholder 3"/>
          <p:cNvSpPr>
            <a:spLocks noGrp="1"/>
          </p:cNvSpPr>
          <p:nvPr>
            <p:ph sz="half" idx="2"/>
          </p:nvPr>
        </p:nvSpPr>
        <p:spPr>
          <a:xfrm>
            <a:off x="1096994" y="2582334"/>
            <a:ext cx="4936474"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6301" y="1846052"/>
            <a:ext cx="4936474" cy="736282"/>
          </a:xfrm>
        </p:spPr>
        <p:txBody>
          <a:bodyPr lIns="91440" rIns="91440" anchor="ctr">
            <a:normAutofit/>
          </a:bodyPr>
          <a:lstStyle>
            <a:lvl1pPr marL="0" indent="0">
              <a:buNone/>
              <a:defRPr sz="1999" b="0" cap="all" baseline="0">
                <a:solidFill>
                  <a:schemeClr val="tx2"/>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Edit Master text styles</a:t>
            </a:r>
          </a:p>
        </p:txBody>
      </p:sp>
      <p:sp>
        <p:nvSpPr>
          <p:cNvPr id="6" name="Content Placeholder 5"/>
          <p:cNvSpPr>
            <a:spLocks noGrp="1"/>
          </p:cNvSpPr>
          <p:nvPr>
            <p:ph sz="quarter" idx="4"/>
          </p:nvPr>
        </p:nvSpPr>
        <p:spPr>
          <a:xfrm>
            <a:off x="6216301" y="2582334"/>
            <a:ext cx="4936474"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3F41C87-7AD9-4845-A077-840E4A0F3F06}" type="datetimeFigureOut">
              <a:rPr lang="en-US" smtClean="0"/>
              <a:t>2/6/2017</a:t>
            </a:fld>
            <a:endParaRPr lang="en-US" dirty="0"/>
          </a:p>
        </p:txBody>
      </p:sp>
      <p:sp>
        <p:nvSpPr>
          <p:cNvPr id="8" name="Footer Placeholder 7"/>
          <p:cNvSpPr>
            <a:spLocks noGrp="1"/>
          </p:cNvSpPr>
          <p:nvPr>
            <p:ph type="ftr" sz="quarter" idx="11"/>
          </p:nvPr>
        </p:nvSpPr>
        <p:spPr/>
        <p:txBody>
          <a:bodyPr/>
          <a:lstStyle/>
          <a:p>
            <a:endParaRPr lang="en-GB" dirty="0"/>
          </a:p>
        </p:txBody>
      </p:sp>
      <p:sp>
        <p:nvSpPr>
          <p:cNvPr id="9" name="Slide Number Placeholder 8"/>
          <p:cNvSpPr>
            <a:spLocks noGrp="1"/>
          </p:cNvSpPr>
          <p:nvPr>
            <p:ph type="sldNum" sz="quarter" idx="12"/>
          </p:nvPr>
        </p:nvSpPr>
        <p:spPr/>
        <p:txBody>
          <a:bodyPr/>
          <a:lstStyle/>
          <a:p>
            <a:fld id="{2A013F82-EE5E-44EE-A61D-E31C6657F26F}" type="slidenum">
              <a:rPr lang="en-GB" smtClean="0"/>
              <a:t>‹#›</a:t>
            </a:fld>
            <a:endParaRPr lang="en-GB" dirty="0"/>
          </a:p>
        </p:txBody>
      </p:sp>
    </p:spTree>
    <p:extLst>
      <p:ext uri="{BB962C8B-B14F-4D97-AF65-F5344CB8AC3E}">
        <p14:creationId xmlns:p14="http://schemas.microsoft.com/office/powerpoint/2010/main" val="6818430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3F41C87-7AD9-4845-A077-840E4A0F3F06}" type="datetimeFigureOut">
              <a:rPr lang="en-US" smtClean="0"/>
              <a:t>2/6/2017</a:t>
            </a:fld>
            <a:endParaRPr lang="en-US"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2A013F82-EE5E-44EE-A61D-E31C6657F26F}" type="slidenum">
              <a:rPr lang="en-GB" smtClean="0"/>
              <a:t>‹#›</a:t>
            </a:fld>
            <a:endParaRPr lang="en-GB" dirty="0"/>
          </a:p>
        </p:txBody>
      </p:sp>
    </p:spTree>
    <p:extLst>
      <p:ext uri="{BB962C8B-B14F-4D97-AF65-F5344CB8AC3E}">
        <p14:creationId xmlns:p14="http://schemas.microsoft.com/office/powerpoint/2010/main" val="32045821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565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5651"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3F41C87-7AD9-4845-A077-840E4A0F3F06}" type="datetimeFigureOut">
              <a:rPr lang="en-US" smtClean="0"/>
              <a:t>2/6/2017</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GB" dirty="0"/>
          </a:p>
        </p:txBody>
      </p:sp>
      <p:sp>
        <p:nvSpPr>
          <p:cNvPr id="9" name="Slide Number Placeholder 8"/>
          <p:cNvSpPr>
            <a:spLocks noGrp="1"/>
          </p:cNvSpPr>
          <p:nvPr>
            <p:ph type="sldNum" sz="quarter" idx="12"/>
          </p:nvPr>
        </p:nvSpPr>
        <p:spPr/>
        <p:txBody>
          <a:bodyPr/>
          <a:lstStyle/>
          <a:p>
            <a:fld id="{2A013F82-EE5E-44EE-A61D-E31C6657F26F}" type="slidenum">
              <a:rPr lang="en-GB" smtClean="0"/>
              <a:t>‹#›</a:t>
            </a:fld>
            <a:endParaRPr lang="en-GB" dirty="0"/>
          </a:p>
        </p:txBody>
      </p:sp>
    </p:spTree>
    <p:extLst>
      <p:ext uri="{BB962C8B-B14F-4D97-AF65-F5344CB8AC3E}">
        <p14:creationId xmlns:p14="http://schemas.microsoft.com/office/powerpoint/2010/main" val="7963859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17" y="0"/>
            <a:ext cx="4049736"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39019" y="0"/>
            <a:ext cx="6399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081" y="594359"/>
            <a:ext cx="3199567" cy="2286000"/>
          </a:xfrm>
        </p:spPr>
        <p:txBody>
          <a:bodyPr anchor="b">
            <a:normAutofit/>
          </a:bodyPr>
          <a:lstStyle>
            <a:lvl1pPr>
              <a:defRPr sz="3599"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799350" y="731520"/>
            <a:ext cx="6490549"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081" y="2926080"/>
            <a:ext cx="3199567" cy="3379124"/>
          </a:xfrm>
        </p:spPr>
        <p:txBody>
          <a:bodyPr lIns="91440" rIns="91440">
            <a:normAutofit/>
          </a:bodyPr>
          <a:lstStyle>
            <a:lvl1pPr marL="0" indent="0">
              <a:buNone/>
              <a:defRPr sz="1500">
                <a:solidFill>
                  <a:srgbClr val="FFFFFF"/>
                </a:solidFill>
              </a:defRPr>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Edit Master text styles</a:t>
            </a:r>
          </a:p>
        </p:txBody>
      </p:sp>
      <p:sp>
        <p:nvSpPr>
          <p:cNvPr id="5" name="Date Placeholder 4"/>
          <p:cNvSpPr>
            <a:spLocks noGrp="1"/>
          </p:cNvSpPr>
          <p:nvPr>
            <p:ph type="dt" sz="half" idx="10"/>
          </p:nvPr>
        </p:nvSpPr>
        <p:spPr>
          <a:xfrm>
            <a:off x="465391" y="6459786"/>
            <a:ext cx="2617828" cy="365125"/>
          </a:xfrm>
        </p:spPr>
        <p:txBody>
          <a:bodyPr/>
          <a:lstStyle>
            <a:lvl1pPr algn="l">
              <a:defRPr/>
            </a:lvl1pPr>
          </a:lstStyle>
          <a:p>
            <a:fld id="{03F41C87-7AD9-4845-A077-840E4A0F3F06}" type="datetimeFigureOut">
              <a:rPr lang="en-US" smtClean="0"/>
              <a:t>2/6/2017</a:t>
            </a:fld>
            <a:endParaRPr lang="en-US" dirty="0"/>
          </a:p>
        </p:txBody>
      </p:sp>
      <p:sp>
        <p:nvSpPr>
          <p:cNvPr id="6" name="Footer Placeholder 5"/>
          <p:cNvSpPr>
            <a:spLocks noGrp="1"/>
          </p:cNvSpPr>
          <p:nvPr>
            <p:ph type="ftr" sz="quarter" idx="11"/>
          </p:nvPr>
        </p:nvSpPr>
        <p:spPr>
          <a:xfrm>
            <a:off x="4799350" y="6459786"/>
            <a:ext cx="4646990" cy="365125"/>
          </a:xfrm>
        </p:spPr>
        <p:txBody>
          <a:bodyPr/>
          <a:lstStyle>
            <a:lvl1pPr algn="l">
              <a:defRPr>
                <a:solidFill>
                  <a:schemeClr val="tx2"/>
                </a:solidFill>
              </a:defRPr>
            </a:lvl1pPr>
          </a:lstStyle>
          <a:p>
            <a:endParaRPr lang="en-GB"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2A013F82-EE5E-44EE-A61D-E31C6657F26F}" type="slidenum">
              <a:rPr lang="en-GB" smtClean="0"/>
              <a:t>‹#›</a:t>
            </a:fld>
            <a:endParaRPr lang="en-GB" dirty="0"/>
          </a:p>
        </p:txBody>
      </p:sp>
    </p:spTree>
    <p:extLst>
      <p:ext uri="{BB962C8B-B14F-4D97-AF65-F5344CB8AC3E}">
        <p14:creationId xmlns:p14="http://schemas.microsoft.com/office/powerpoint/2010/main" val="11985118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5651"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5651"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6995" y="5074920"/>
            <a:ext cx="10111011" cy="822960"/>
          </a:xfrm>
        </p:spPr>
        <p:txBody>
          <a:bodyPr lIns="91440" tIns="0" rIns="91440" bIns="0" anchor="b">
            <a:noAutofit/>
          </a:bodyPr>
          <a:lstStyle>
            <a:lvl1pPr>
              <a:defRPr sz="3599"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88810" cy="4915076"/>
          </a:xfrm>
          <a:solidFill>
            <a:schemeClr val="bg2">
              <a:lumMod val="90000"/>
            </a:schemeClr>
          </a:solidFill>
        </p:spPr>
        <p:txBody>
          <a:bodyPr lIns="457200" tIns="457200" anchor="t"/>
          <a:lstStyle>
            <a:lvl1pPr marL="0" indent="0">
              <a:buNone/>
              <a:defRPr sz="3199"/>
            </a:lvl1pPr>
            <a:lvl2pPr marL="457063" indent="0">
              <a:buNone/>
              <a:defRPr sz="2799"/>
            </a:lvl2pPr>
            <a:lvl3pPr marL="914126" indent="0">
              <a:buNone/>
              <a:defRPr sz="2399"/>
            </a:lvl3pPr>
            <a:lvl4pPr marL="1371189" indent="0">
              <a:buNone/>
              <a:defRPr sz="1999"/>
            </a:lvl4pPr>
            <a:lvl5pPr marL="1828251" indent="0">
              <a:buNone/>
              <a:defRPr sz="1999"/>
            </a:lvl5pPr>
            <a:lvl6pPr marL="2285314" indent="0">
              <a:buNone/>
              <a:defRPr sz="1999"/>
            </a:lvl6pPr>
            <a:lvl7pPr marL="2742377" indent="0">
              <a:buNone/>
              <a:defRPr sz="1999"/>
            </a:lvl7pPr>
            <a:lvl8pPr marL="3199440" indent="0">
              <a:buNone/>
              <a:defRPr sz="1999"/>
            </a:lvl8pPr>
            <a:lvl9pPr marL="3656503" indent="0">
              <a:buNone/>
              <a:defRPr sz="1999"/>
            </a:lvl9pPr>
          </a:lstStyle>
          <a:p>
            <a:r>
              <a:rPr lang="en-US" dirty="0"/>
              <a:t>Click icon to add picture</a:t>
            </a:r>
          </a:p>
        </p:txBody>
      </p:sp>
      <p:sp>
        <p:nvSpPr>
          <p:cNvPr id="4" name="Text Placeholder 3"/>
          <p:cNvSpPr>
            <a:spLocks noGrp="1"/>
          </p:cNvSpPr>
          <p:nvPr>
            <p:ph type="body" sz="half" idx="2"/>
          </p:nvPr>
        </p:nvSpPr>
        <p:spPr>
          <a:xfrm>
            <a:off x="1096994" y="5907024"/>
            <a:ext cx="1011063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03F41C87-7AD9-4845-A077-840E4A0F3F06}" type="datetimeFigureOut">
              <a:rPr lang="en-US" smtClean="0"/>
              <a:pPr/>
              <a:t>2/6/2017</a:t>
            </a:fld>
            <a:endParaRPr lang="en-US"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2A013F82-EE5E-44EE-A61D-E31C6657F26F}" type="slidenum">
              <a:rPr lang="en-GB" smtClean="0"/>
              <a:pPr/>
              <a:t>‹#›</a:t>
            </a:fld>
            <a:endParaRPr lang="en-GB" dirty="0"/>
          </a:p>
        </p:txBody>
      </p:sp>
    </p:spTree>
    <p:extLst>
      <p:ext uri="{BB962C8B-B14F-4D97-AF65-F5344CB8AC3E}">
        <p14:creationId xmlns:p14="http://schemas.microsoft.com/office/powerpoint/2010/main" val="23406203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t="-6000" b="-6000"/>
          </a:stretch>
        </a:blipFill>
        <a:effectLst/>
      </p:bgPr>
    </p:bg>
    <p:spTree>
      <p:nvGrpSpPr>
        <p:cNvPr id="1" name=""/>
        <p:cNvGrpSpPr/>
        <p:nvPr/>
      </p:nvGrpSpPr>
      <p:grpSpPr>
        <a:xfrm>
          <a:off x="0" y="0"/>
          <a:ext cx="0" cy="0"/>
          <a:chOff x="0" y="0"/>
          <a:chExt cx="0" cy="0"/>
        </a:xfrm>
      </p:grpSpPr>
      <p:sp>
        <p:nvSpPr>
          <p:cNvPr id="7" name="Rectangle 6"/>
          <p:cNvSpPr/>
          <p:nvPr/>
        </p:nvSpPr>
        <p:spPr>
          <a:xfrm>
            <a:off x="1"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1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6994" y="286604"/>
            <a:ext cx="10055781"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6994" y="1845734"/>
            <a:ext cx="10055781"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6995" y="6459786"/>
            <a:ext cx="2471627" cy="365125"/>
          </a:xfrm>
          <a:prstGeom prst="rect">
            <a:avLst/>
          </a:prstGeom>
        </p:spPr>
        <p:txBody>
          <a:bodyPr vert="horz" lIns="91440" tIns="45720" rIns="91440" bIns="45720" rtlCol="0" anchor="ctr"/>
          <a:lstStyle>
            <a:lvl1pPr algn="l">
              <a:defRPr sz="900">
                <a:solidFill>
                  <a:srgbClr val="FFFFFF"/>
                </a:solidFill>
              </a:defRPr>
            </a:lvl1pPr>
          </a:lstStyle>
          <a:p>
            <a:fld id="{03F41C87-7AD9-4845-A077-840E4A0F3F06}" type="datetimeFigureOut">
              <a:rPr lang="en-US" smtClean="0"/>
              <a:pPr/>
              <a:t>2/6/2017</a:t>
            </a:fld>
            <a:endParaRPr lang="en-US" dirty="0"/>
          </a:p>
        </p:txBody>
      </p:sp>
      <p:sp>
        <p:nvSpPr>
          <p:cNvPr id="5" name="Footer Placeholder 4"/>
          <p:cNvSpPr>
            <a:spLocks noGrp="1"/>
          </p:cNvSpPr>
          <p:nvPr>
            <p:ph type="ftr" sz="quarter" idx="3"/>
          </p:nvPr>
        </p:nvSpPr>
        <p:spPr>
          <a:xfrm>
            <a:off x="3685225" y="6459786"/>
            <a:ext cx="4821548"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897880" y="6459786"/>
            <a:ext cx="1311683" cy="365125"/>
          </a:xfrm>
          <a:prstGeom prst="rect">
            <a:avLst/>
          </a:prstGeom>
        </p:spPr>
        <p:txBody>
          <a:bodyPr vert="horz" lIns="91440" tIns="45720" rIns="91440" bIns="45720" rtlCol="0" anchor="ctr"/>
          <a:lstStyle>
            <a:lvl1pPr algn="r">
              <a:defRPr sz="1050">
                <a:solidFill>
                  <a:srgbClr val="FFFFFF"/>
                </a:solidFill>
              </a:defRPr>
            </a:lvl1pPr>
          </a:lstStyle>
          <a:p>
            <a:fld id="{2A013F82-EE5E-44EE-A61D-E31C6657F26F}" type="slidenum">
              <a:rPr lang="en-US" smtClean="0"/>
              <a:pPr/>
              <a:t>‹#›</a:t>
            </a:fld>
            <a:endParaRPr lang="en-US" dirty="0"/>
          </a:p>
        </p:txBody>
      </p:sp>
      <p:cxnSp>
        <p:nvCxnSpPr>
          <p:cNvPr id="10" name="Straight Connector 9"/>
          <p:cNvCxnSpPr/>
          <p:nvPr/>
        </p:nvCxnSpPr>
        <p:spPr>
          <a:xfrm>
            <a:off x="1193221" y="1737845"/>
            <a:ext cx="9964364"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30237302"/>
      </p:ext>
    </p:extLst>
  </p:cSld>
  <p:clrMap bg1="lt1" tx1="dk1" bg2="lt2" tx2="dk2" accent1="accent1" accent2="accent2" accent3="accent3" accent4="accent4" accent5="accent5" accent6="accent6" hlink="hlink" folHlink="folHlink"/>
  <p:sldLayoutIdLst>
    <p:sldLayoutId id="2147483960" r:id="rId1"/>
    <p:sldLayoutId id="2147483961" r:id="rId2"/>
    <p:sldLayoutId id="2147483962" r:id="rId3"/>
    <p:sldLayoutId id="2147483963" r:id="rId4"/>
    <p:sldLayoutId id="2147483964" r:id="rId5"/>
    <p:sldLayoutId id="2147483965" r:id="rId6"/>
    <p:sldLayoutId id="2147483966" r:id="rId7"/>
    <p:sldLayoutId id="2147483967" r:id="rId8"/>
    <p:sldLayoutId id="2147483968" r:id="rId9"/>
    <p:sldLayoutId id="2147483969" r:id="rId10"/>
    <p:sldLayoutId id="2147483970"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126" rtl="0" eaLnBrk="1" latinLnBrk="0" hangingPunct="1">
        <a:lnSpc>
          <a:spcPct val="85000"/>
        </a:lnSpc>
        <a:spcBef>
          <a:spcPct val="0"/>
        </a:spcBef>
        <a:buNone/>
        <a:defRPr sz="4799" kern="1200" spc="-50" baseline="0">
          <a:solidFill>
            <a:schemeClr val="tx1">
              <a:lumMod val="75000"/>
              <a:lumOff val="25000"/>
            </a:schemeClr>
          </a:solidFill>
          <a:latin typeface="+mj-lt"/>
          <a:ea typeface="+mj-ea"/>
          <a:cs typeface="+mj-cs"/>
        </a:defRPr>
      </a:lvl1pPr>
    </p:titleStyle>
    <p:bodyStyle>
      <a:lvl1pPr marL="91413" indent="-91413" algn="l" defTabSz="914126"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1999" kern="1200">
          <a:solidFill>
            <a:schemeClr val="tx1">
              <a:lumMod val="75000"/>
              <a:lumOff val="25000"/>
            </a:schemeClr>
          </a:solidFill>
          <a:latin typeface="+mn-lt"/>
          <a:ea typeface="+mn-ea"/>
          <a:cs typeface="+mn-cs"/>
        </a:defRPr>
      </a:lvl1pPr>
      <a:lvl2pPr marL="383933" indent="-182825" algn="l" defTabSz="914126" rtl="0" eaLnBrk="1" latinLnBrk="0" hangingPunct="1">
        <a:lnSpc>
          <a:spcPct val="90000"/>
        </a:lnSpc>
        <a:spcBef>
          <a:spcPts val="200"/>
        </a:spcBef>
        <a:spcAft>
          <a:spcPts val="400"/>
        </a:spcAft>
        <a:buClr>
          <a:schemeClr val="accent1"/>
        </a:buClr>
        <a:buFont typeface="Calibri" pitchFamily="34" charset="0"/>
        <a:buChar char="◦"/>
        <a:defRPr sz="1799" kern="1200">
          <a:solidFill>
            <a:schemeClr val="tx1">
              <a:lumMod val="75000"/>
              <a:lumOff val="25000"/>
            </a:schemeClr>
          </a:solidFill>
          <a:latin typeface="+mn-lt"/>
          <a:ea typeface="+mn-ea"/>
          <a:cs typeface="+mn-cs"/>
        </a:defRPr>
      </a:lvl2pPr>
      <a:lvl3pPr marL="566758" indent="-182825"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583" indent="-182825"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408" indent="-182825"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099670" indent="-228531"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299610" indent="-228531"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499550" indent="-228531"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699490" indent="-228531"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126" rtl="0" eaLnBrk="1" latinLnBrk="0" hangingPunct="1">
        <a:defRPr sz="1799" kern="1200">
          <a:solidFill>
            <a:schemeClr val="tx1"/>
          </a:solidFill>
          <a:latin typeface="+mn-lt"/>
          <a:ea typeface="+mn-ea"/>
          <a:cs typeface="+mn-cs"/>
        </a:defRPr>
      </a:lvl1pPr>
      <a:lvl2pPr marL="457063" algn="l" defTabSz="914126" rtl="0" eaLnBrk="1" latinLnBrk="0" hangingPunct="1">
        <a:defRPr sz="1799" kern="1200">
          <a:solidFill>
            <a:schemeClr val="tx1"/>
          </a:solidFill>
          <a:latin typeface="+mn-lt"/>
          <a:ea typeface="+mn-ea"/>
          <a:cs typeface="+mn-cs"/>
        </a:defRPr>
      </a:lvl2pPr>
      <a:lvl3pPr marL="914126" algn="l" defTabSz="914126" rtl="0" eaLnBrk="1" latinLnBrk="0" hangingPunct="1">
        <a:defRPr sz="1799" kern="1200">
          <a:solidFill>
            <a:schemeClr val="tx1"/>
          </a:solidFill>
          <a:latin typeface="+mn-lt"/>
          <a:ea typeface="+mn-ea"/>
          <a:cs typeface="+mn-cs"/>
        </a:defRPr>
      </a:lvl3pPr>
      <a:lvl4pPr marL="1371189" algn="l" defTabSz="914126" rtl="0" eaLnBrk="1" latinLnBrk="0" hangingPunct="1">
        <a:defRPr sz="1799" kern="1200">
          <a:solidFill>
            <a:schemeClr val="tx1"/>
          </a:solidFill>
          <a:latin typeface="+mn-lt"/>
          <a:ea typeface="+mn-ea"/>
          <a:cs typeface="+mn-cs"/>
        </a:defRPr>
      </a:lvl4pPr>
      <a:lvl5pPr marL="1828251" algn="l" defTabSz="914126" rtl="0" eaLnBrk="1" latinLnBrk="0" hangingPunct="1">
        <a:defRPr sz="1799" kern="1200">
          <a:solidFill>
            <a:schemeClr val="tx1"/>
          </a:solidFill>
          <a:latin typeface="+mn-lt"/>
          <a:ea typeface="+mn-ea"/>
          <a:cs typeface="+mn-cs"/>
        </a:defRPr>
      </a:lvl5pPr>
      <a:lvl6pPr marL="2285314" algn="l" defTabSz="914126" rtl="0" eaLnBrk="1" latinLnBrk="0" hangingPunct="1">
        <a:defRPr sz="1799" kern="1200">
          <a:solidFill>
            <a:schemeClr val="tx1"/>
          </a:solidFill>
          <a:latin typeface="+mn-lt"/>
          <a:ea typeface="+mn-ea"/>
          <a:cs typeface="+mn-cs"/>
        </a:defRPr>
      </a:lvl6pPr>
      <a:lvl7pPr marL="2742377" algn="l" defTabSz="914126" rtl="0" eaLnBrk="1" latinLnBrk="0" hangingPunct="1">
        <a:defRPr sz="1799" kern="1200">
          <a:solidFill>
            <a:schemeClr val="tx1"/>
          </a:solidFill>
          <a:latin typeface="+mn-lt"/>
          <a:ea typeface="+mn-ea"/>
          <a:cs typeface="+mn-cs"/>
        </a:defRPr>
      </a:lvl7pPr>
      <a:lvl8pPr marL="3199440" algn="l" defTabSz="914126" rtl="0" eaLnBrk="1" latinLnBrk="0" hangingPunct="1">
        <a:defRPr sz="1799" kern="1200">
          <a:solidFill>
            <a:schemeClr val="tx1"/>
          </a:solidFill>
          <a:latin typeface="+mn-lt"/>
          <a:ea typeface="+mn-ea"/>
          <a:cs typeface="+mn-cs"/>
        </a:defRPr>
      </a:lvl8pPr>
      <a:lvl9pPr marL="3656503" algn="l" defTabSz="914126" rtl="0" eaLnBrk="1" latinLnBrk="0" hangingPunct="1">
        <a:defRPr sz="1799"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39"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1099764" y="3037917"/>
            <a:ext cx="3960440" cy="1240160"/>
          </a:xfrm>
        </p:spPr>
        <p:txBody>
          <a:bodyPr>
            <a:normAutofit fontScale="90000"/>
          </a:bodyPr>
          <a:lstStyle/>
          <a:p>
            <a:r>
              <a:rPr lang="en-US" dirty="0">
                <a:solidFill>
                  <a:schemeClr val="bg1"/>
                </a:solidFill>
                <a:latin typeface="Adobe Fangsong Std R" panose="02020400000000000000" pitchFamily="18" charset="-128"/>
                <a:ea typeface="Adobe Fangsong Std R" panose="02020400000000000000" pitchFamily="18" charset="-128"/>
              </a:rPr>
              <a:t>Team (5)</a:t>
            </a:r>
          </a:p>
        </p:txBody>
      </p:sp>
      <p:sp>
        <p:nvSpPr>
          <p:cNvPr id="4" name="Subtitle 3"/>
          <p:cNvSpPr>
            <a:spLocks noGrp="1"/>
          </p:cNvSpPr>
          <p:nvPr>
            <p:ph type="subTitle" idx="1"/>
          </p:nvPr>
        </p:nvSpPr>
        <p:spPr>
          <a:xfrm>
            <a:off x="1099764" y="4725144"/>
            <a:ext cx="10055781" cy="1008112"/>
          </a:xfrm>
        </p:spPr>
        <p:txBody>
          <a:bodyPr>
            <a:normAutofit/>
          </a:bodyPr>
          <a:lstStyle/>
          <a:p>
            <a:r>
              <a:rPr lang="it-IT" sz="1500" dirty="0">
                <a:solidFill>
                  <a:schemeClr val="bg1"/>
                </a:solidFill>
              </a:rPr>
              <a:t>Thomas lee (154433k) ,shaun (151719k)</a:t>
            </a:r>
          </a:p>
          <a:p>
            <a:r>
              <a:rPr lang="it-IT" sz="1500" dirty="0">
                <a:solidFill>
                  <a:schemeClr val="bg1"/>
                </a:solidFill>
              </a:rPr>
              <a:t>wafiy yazid (152978g) ,clynton (154548k)</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50396" y="1861358"/>
            <a:ext cx="2160240" cy="2353118"/>
          </a:xfrm>
          <a:prstGeom prst="rect">
            <a:avLst/>
          </a:prstGeom>
        </p:spPr>
      </p:pic>
    </p:spTree>
    <p:extLst>
      <p:ext uri="{BB962C8B-B14F-4D97-AF65-F5344CB8AC3E}">
        <p14:creationId xmlns:p14="http://schemas.microsoft.com/office/powerpoint/2010/main" val="280892012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solidFill>
                  <a:schemeClr val="bg1"/>
                </a:solidFill>
              </a:rPr>
              <a:t>Content</a:t>
            </a:r>
          </a:p>
        </p:txBody>
      </p:sp>
      <p:sp>
        <p:nvSpPr>
          <p:cNvPr id="14" name="Content Placeholder 13"/>
          <p:cNvSpPr>
            <a:spLocks noGrp="1"/>
          </p:cNvSpPr>
          <p:nvPr>
            <p:ph idx="1"/>
          </p:nvPr>
        </p:nvSpPr>
        <p:spPr/>
        <p:txBody>
          <a:bodyPr/>
          <a:lstStyle/>
          <a:p>
            <a:pPr marL="457200" indent="-457200">
              <a:buFont typeface="+mj-lt"/>
              <a:buAutoNum type="arabicPeriod"/>
            </a:pPr>
            <a:r>
              <a:rPr lang="en-US" dirty="0">
                <a:solidFill>
                  <a:schemeClr val="bg1"/>
                </a:solidFill>
              </a:rPr>
              <a:t>Objective and Scope</a:t>
            </a:r>
          </a:p>
          <a:p>
            <a:pPr marL="457200" indent="-457200">
              <a:buFont typeface="+mj-lt"/>
              <a:buAutoNum type="arabicPeriod"/>
            </a:pPr>
            <a:r>
              <a:rPr lang="en-US" dirty="0">
                <a:solidFill>
                  <a:schemeClr val="bg1"/>
                </a:solidFill>
              </a:rPr>
              <a:t>Smart Home System Database</a:t>
            </a:r>
          </a:p>
          <a:p>
            <a:pPr marL="457200" indent="-457200">
              <a:buFont typeface="+mj-lt"/>
              <a:buAutoNum type="arabicPeriod"/>
            </a:pPr>
            <a:r>
              <a:rPr lang="en-US" dirty="0">
                <a:solidFill>
                  <a:schemeClr val="bg1"/>
                </a:solidFill>
              </a:rPr>
              <a:t>Project Sensors </a:t>
            </a:r>
          </a:p>
          <a:p>
            <a:pPr marL="457200" indent="-457200">
              <a:buFont typeface="+mj-lt"/>
              <a:buAutoNum type="arabicPeriod"/>
            </a:pPr>
            <a:r>
              <a:rPr lang="en-US" dirty="0">
                <a:solidFill>
                  <a:schemeClr val="bg1"/>
                </a:solidFill>
              </a:rPr>
              <a:t>System Highlights</a:t>
            </a:r>
          </a:p>
          <a:p>
            <a:pPr marL="457200" indent="-457200">
              <a:buFont typeface="+mj-lt"/>
              <a:buAutoNum type="arabicPeriod"/>
            </a:pPr>
            <a:r>
              <a:rPr lang="en-US" dirty="0">
                <a:solidFill>
                  <a:schemeClr val="bg1"/>
                </a:solidFill>
              </a:rPr>
              <a:t>Project Task Allocation</a:t>
            </a:r>
          </a:p>
          <a:p>
            <a:pPr marL="0" indent="0">
              <a:buNone/>
            </a:pPr>
            <a:endParaRPr lang="en-US" dirty="0"/>
          </a:p>
        </p:txBody>
      </p:sp>
    </p:spTree>
    <p:extLst>
      <p:ext uri="{BB962C8B-B14F-4D97-AF65-F5344CB8AC3E}">
        <p14:creationId xmlns:p14="http://schemas.microsoft.com/office/powerpoint/2010/main" val="2139132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chemeClr val="bg1"/>
                </a:solidFill>
              </a:rPr>
              <a:t>1. Objective and Scope</a:t>
            </a:r>
          </a:p>
        </p:txBody>
      </p:sp>
      <p:sp>
        <p:nvSpPr>
          <p:cNvPr id="7" name="Content Placeholder 6"/>
          <p:cNvSpPr>
            <a:spLocks noGrp="1"/>
          </p:cNvSpPr>
          <p:nvPr>
            <p:ph idx="1"/>
          </p:nvPr>
        </p:nvSpPr>
        <p:spPr/>
        <p:txBody>
          <a:bodyPr/>
          <a:lstStyle/>
          <a:p>
            <a:pPr>
              <a:buFont typeface="Arial" panose="020B0604020202020204" pitchFamily="34" charset="0"/>
              <a:buChar char="•"/>
            </a:pPr>
            <a:r>
              <a:rPr lang="en-GB" dirty="0">
                <a:solidFill>
                  <a:schemeClr val="bg1"/>
                </a:solidFill>
              </a:rPr>
              <a:t>Create a one-fit-all Smart Home system</a:t>
            </a:r>
          </a:p>
          <a:p>
            <a:pPr>
              <a:buFont typeface="Arial" panose="020B0604020202020204" pitchFamily="34" charset="0"/>
              <a:buChar char="•"/>
            </a:pPr>
            <a:r>
              <a:rPr lang="en-GB" dirty="0">
                <a:solidFill>
                  <a:schemeClr val="bg1"/>
                </a:solidFill>
              </a:rPr>
              <a:t>User  friendly installation </a:t>
            </a:r>
          </a:p>
          <a:p>
            <a:pPr>
              <a:buFont typeface="Arial" panose="020B0604020202020204" pitchFamily="34" charset="0"/>
              <a:buChar char="•"/>
            </a:pPr>
            <a:r>
              <a:rPr lang="en-GB" dirty="0">
                <a:solidFill>
                  <a:schemeClr val="bg1"/>
                </a:solidFill>
              </a:rPr>
              <a:t>Cost efficient with replaceable sensors </a:t>
            </a:r>
          </a:p>
          <a:p>
            <a:pPr>
              <a:buFont typeface="Arial" panose="020B0604020202020204" pitchFamily="34" charset="0"/>
              <a:buChar char="•"/>
            </a:pPr>
            <a:r>
              <a:rPr lang="en-GB" dirty="0">
                <a:solidFill>
                  <a:schemeClr val="bg1"/>
                </a:solidFill>
              </a:rPr>
              <a:t>Bringing Singapore one step closer to achieving full “Smart Nation”</a:t>
            </a:r>
          </a:p>
          <a:p>
            <a:pPr>
              <a:buFont typeface="Arial" panose="020B0604020202020204" pitchFamily="34" charset="0"/>
              <a:buChar char="•"/>
            </a:pPr>
            <a:endParaRPr lang="en-GB" dirty="0">
              <a:solidFill>
                <a:schemeClr val="bg1"/>
              </a:solidFill>
            </a:endParaRPr>
          </a:p>
          <a:p>
            <a:pPr>
              <a:buFont typeface="Arial" panose="020B0604020202020204" pitchFamily="34" charset="0"/>
              <a:buChar char="•"/>
            </a:pPr>
            <a:endParaRPr lang="en-GB" dirty="0">
              <a:solidFill>
                <a:schemeClr val="bg1"/>
              </a:solidFill>
            </a:endParaRPr>
          </a:p>
          <a:p>
            <a:endParaRPr lang="en-GB" dirty="0"/>
          </a:p>
        </p:txBody>
      </p:sp>
    </p:spTree>
    <p:extLst>
      <p:ext uri="{BB962C8B-B14F-4D97-AF65-F5344CB8AC3E}">
        <p14:creationId xmlns:p14="http://schemas.microsoft.com/office/powerpoint/2010/main" val="12113445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chemeClr val="bg1"/>
                </a:solidFill>
              </a:rPr>
              <a:t>2. Smart Home System Database</a:t>
            </a: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6994" y="1988840"/>
            <a:ext cx="6130786" cy="4022725"/>
          </a:xfrm>
        </p:spPr>
      </p:pic>
    </p:spTree>
    <p:extLst>
      <p:ext uri="{BB962C8B-B14F-4D97-AF65-F5344CB8AC3E}">
        <p14:creationId xmlns:p14="http://schemas.microsoft.com/office/powerpoint/2010/main" val="41108029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6994" y="260648"/>
            <a:ext cx="10055781" cy="1450757"/>
          </a:xfrm>
        </p:spPr>
        <p:txBody>
          <a:bodyPr/>
          <a:lstStyle/>
          <a:p>
            <a:r>
              <a:rPr lang="en-GB" dirty="0">
                <a:solidFill>
                  <a:schemeClr val="bg1"/>
                </a:solidFill>
              </a:rPr>
              <a:t>3.(a) Smart Sensors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45651697"/>
              </p:ext>
            </p:extLst>
          </p:nvPr>
        </p:nvGraphicFramePr>
        <p:xfrm>
          <a:off x="1096994" y="2060849"/>
          <a:ext cx="8813842" cy="3930269"/>
        </p:xfrm>
        <a:graphic>
          <a:graphicData uri="http://schemas.openxmlformats.org/drawingml/2006/table">
            <a:tbl>
              <a:tblPr firstRow="1" bandRow="1">
                <a:tableStyleId>{5C22544A-7EE6-4342-B048-85BDC9FD1C3A}</a:tableStyleId>
              </a:tblPr>
              <a:tblGrid>
                <a:gridCol w="2422125">
                  <a:extLst>
                    <a:ext uri="{9D8B030D-6E8A-4147-A177-3AD203B41FA5}">
                      <a16:colId xmlns:a16="http://schemas.microsoft.com/office/drawing/2014/main" val="3910963841"/>
                    </a:ext>
                  </a:extLst>
                </a:gridCol>
                <a:gridCol w="6391717">
                  <a:extLst>
                    <a:ext uri="{9D8B030D-6E8A-4147-A177-3AD203B41FA5}">
                      <a16:colId xmlns:a16="http://schemas.microsoft.com/office/drawing/2014/main" val="222834221"/>
                    </a:ext>
                  </a:extLst>
                </a:gridCol>
              </a:tblGrid>
              <a:tr h="305547">
                <a:tc>
                  <a:txBody>
                    <a:bodyPr/>
                    <a:lstStyle/>
                    <a:p>
                      <a:r>
                        <a:rPr lang="en-GB" dirty="0"/>
                        <a:t>Sensors</a:t>
                      </a:r>
                    </a:p>
                  </a:txBody>
                  <a:tcPr/>
                </a:tc>
                <a:tc>
                  <a:txBody>
                    <a:bodyPr/>
                    <a:lstStyle/>
                    <a:p>
                      <a:r>
                        <a:rPr lang="en-GB" dirty="0"/>
                        <a:t>Use</a:t>
                      </a:r>
                    </a:p>
                  </a:txBody>
                  <a:tcPr/>
                </a:tc>
                <a:extLst>
                  <a:ext uri="{0D108BD9-81ED-4DB2-BD59-A6C34878D82A}">
                    <a16:rowId xmlns:a16="http://schemas.microsoft.com/office/drawing/2014/main" val="3065107857"/>
                  </a:ext>
                </a:extLst>
              </a:tr>
              <a:tr h="305547">
                <a:tc>
                  <a:txBody>
                    <a:bodyPr/>
                    <a:lstStyle/>
                    <a:p>
                      <a:r>
                        <a:rPr lang="en-GB" dirty="0"/>
                        <a:t>Temperature Sensor</a:t>
                      </a:r>
                    </a:p>
                  </a:txBody>
                  <a:tcPr/>
                </a:tc>
                <a:tc>
                  <a:txBody>
                    <a:bodyPr/>
                    <a:lstStyle/>
                    <a:p>
                      <a:pPr marL="285750" indent="-285750">
                        <a:buFontTx/>
                        <a:buChar char="-"/>
                      </a:pPr>
                      <a:r>
                        <a:rPr lang="en-GB" dirty="0"/>
                        <a:t>Record</a:t>
                      </a:r>
                      <a:r>
                        <a:rPr lang="en-GB" baseline="0" dirty="0"/>
                        <a:t> and monitor temperature of the home 24/7</a:t>
                      </a:r>
                    </a:p>
                    <a:p>
                      <a:pPr marL="285750" indent="-285750">
                        <a:buFontTx/>
                        <a:buChar char="-"/>
                      </a:pPr>
                      <a:r>
                        <a:rPr lang="en-GB" baseline="0" dirty="0"/>
                        <a:t>Based on user’s energy efficiency priority input, suggest optimal temperature setting</a:t>
                      </a:r>
                      <a:endParaRPr lang="en-GB" dirty="0"/>
                    </a:p>
                  </a:txBody>
                  <a:tcPr/>
                </a:tc>
                <a:extLst>
                  <a:ext uri="{0D108BD9-81ED-4DB2-BD59-A6C34878D82A}">
                    <a16:rowId xmlns:a16="http://schemas.microsoft.com/office/drawing/2014/main" val="4126601186"/>
                  </a:ext>
                </a:extLst>
              </a:tr>
              <a:tr h="469025">
                <a:tc>
                  <a:txBody>
                    <a:bodyPr/>
                    <a:lstStyle/>
                    <a:p>
                      <a:r>
                        <a:rPr lang="en-GB" dirty="0"/>
                        <a:t>Ultrasonic Sensor</a:t>
                      </a:r>
                    </a:p>
                  </a:txBody>
                  <a:tcPr/>
                </a:tc>
                <a:tc>
                  <a:txBody>
                    <a:bodyPr/>
                    <a:lstStyle/>
                    <a:p>
                      <a:pPr marL="285750" indent="-285750">
                        <a:buFontTx/>
                        <a:buChar char="-"/>
                      </a:pPr>
                      <a:r>
                        <a:rPr lang="en-GB" baseline="0" dirty="0"/>
                        <a:t>Attached to shower head to reduce water wastage. </a:t>
                      </a:r>
                    </a:p>
                    <a:p>
                      <a:pPr marL="285750" indent="-285750">
                        <a:buFontTx/>
                        <a:buChar char="-"/>
                      </a:pPr>
                      <a:r>
                        <a:rPr lang="en-GB" baseline="0" dirty="0"/>
                        <a:t>Able to log and calculate electricity output to help reduce monthly bills</a:t>
                      </a:r>
                      <a:endParaRPr lang="en-GB" dirty="0"/>
                    </a:p>
                  </a:txBody>
                  <a:tcPr/>
                </a:tc>
                <a:extLst>
                  <a:ext uri="{0D108BD9-81ED-4DB2-BD59-A6C34878D82A}">
                    <a16:rowId xmlns:a16="http://schemas.microsoft.com/office/drawing/2014/main" val="2541724394"/>
                  </a:ext>
                </a:extLst>
              </a:tr>
              <a:tr h="469025">
                <a:tc>
                  <a:txBody>
                    <a:bodyPr/>
                    <a:lstStyle/>
                    <a:p>
                      <a:r>
                        <a:rPr lang="en-GB" dirty="0"/>
                        <a:t>Motion</a:t>
                      </a:r>
                      <a:r>
                        <a:rPr lang="en-GB" baseline="0" dirty="0"/>
                        <a:t> Sensor (Camera trigger)</a:t>
                      </a:r>
                      <a:endParaRPr lang="en-GB" dirty="0"/>
                    </a:p>
                  </a:txBody>
                  <a:tcPr/>
                </a:tc>
                <a:tc>
                  <a:txBody>
                    <a:bodyPr/>
                    <a:lstStyle/>
                    <a:p>
                      <a:pPr marL="285750" indent="-285750">
                        <a:buFontTx/>
                        <a:buChar char="-"/>
                      </a:pPr>
                      <a:r>
                        <a:rPr lang="en-GB" baseline="0" dirty="0"/>
                        <a:t>Primary home security system, setup on the ceiling around the house.</a:t>
                      </a:r>
                    </a:p>
                    <a:p>
                      <a:pPr marL="285750" indent="-285750">
                        <a:buFontTx/>
                        <a:buChar char="-"/>
                      </a:pPr>
                      <a:r>
                        <a:rPr lang="en-GB" baseline="0" dirty="0"/>
                        <a:t>Turned on when user leaves the home</a:t>
                      </a:r>
                    </a:p>
                    <a:p>
                      <a:pPr marL="285750" indent="-285750">
                        <a:buFontTx/>
                        <a:buChar char="-"/>
                      </a:pPr>
                      <a:r>
                        <a:rPr lang="en-GB" baseline="0" dirty="0"/>
                        <a:t>Able to detect slight movements in the room and will trigger a camera system. Which can be remotely managed via app by the user. </a:t>
                      </a:r>
                      <a:endParaRPr lang="en-GB" dirty="0"/>
                    </a:p>
                  </a:txBody>
                  <a:tcPr/>
                </a:tc>
                <a:extLst>
                  <a:ext uri="{0D108BD9-81ED-4DB2-BD59-A6C34878D82A}">
                    <a16:rowId xmlns:a16="http://schemas.microsoft.com/office/drawing/2014/main" val="2428029368"/>
                  </a:ext>
                </a:extLst>
              </a:tr>
            </a:tbl>
          </a:graphicData>
        </a:graphic>
      </p:graphicFrame>
    </p:spTree>
    <p:extLst>
      <p:ext uri="{BB962C8B-B14F-4D97-AF65-F5344CB8AC3E}">
        <p14:creationId xmlns:p14="http://schemas.microsoft.com/office/powerpoint/2010/main" val="1604134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chemeClr val="bg1"/>
                </a:solidFill>
              </a:rPr>
              <a:t>3.(b) Smart Sensors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669727802"/>
              </p:ext>
            </p:extLst>
          </p:nvPr>
        </p:nvGraphicFramePr>
        <p:xfrm>
          <a:off x="1096994" y="2060849"/>
          <a:ext cx="8165800" cy="3838829"/>
        </p:xfrm>
        <a:graphic>
          <a:graphicData uri="http://schemas.openxmlformats.org/drawingml/2006/table">
            <a:tbl>
              <a:tblPr firstRow="1" bandRow="1">
                <a:tableStyleId>{5C22544A-7EE6-4342-B048-85BDC9FD1C3A}</a:tableStyleId>
              </a:tblPr>
              <a:tblGrid>
                <a:gridCol w="1973082">
                  <a:extLst>
                    <a:ext uri="{9D8B030D-6E8A-4147-A177-3AD203B41FA5}">
                      <a16:colId xmlns:a16="http://schemas.microsoft.com/office/drawing/2014/main" val="1252751190"/>
                    </a:ext>
                  </a:extLst>
                </a:gridCol>
                <a:gridCol w="6192718">
                  <a:extLst>
                    <a:ext uri="{9D8B030D-6E8A-4147-A177-3AD203B41FA5}">
                      <a16:colId xmlns:a16="http://schemas.microsoft.com/office/drawing/2014/main" val="208543506"/>
                    </a:ext>
                  </a:extLst>
                </a:gridCol>
              </a:tblGrid>
              <a:tr h="198039">
                <a:tc>
                  <a:txBody>
                    <a:bodyPr/>
                    <a:lstStyle/>
                    <a:p>
                      <a:r>
                        <a:rPr lang="en-GB" dirty="0"/>
                        <a:t>Devices</a:t>
                      </a:r>
                    </a:p>
                  </a:txBody>
                  <a:tcPr/>
                </a:tc>
                <a:tc>
                  <a:txBody>
                    <a:bodyPr/>
                    <a:lstStyle/>
                    <a:p>
                      <a:r>
                        <a:rPr lang="en-GB" dirty="0"/>
                        <a:t>Use</a:t>
                      </a:r>
                    </a:p>
                  </a:txBody>
                  <a:tcPr/>
                </a:tc>
                <a:extLst>
                  <a:ext uri="{0D108BD9-81ED-4DB2-BD59-A6C34878D82A}">
                    <a16:rowId xmlns:a16="http://schemas.microsoft.com/office/drawing/2014/main" val="1520373917"/>
                  </a:ext>
                </a:extLst>
              </a:tr>
              <a:tr h="198039">
                <a:tc>
                  <a:txBody>
                    <a:bodyPr/>
                    <a:lstStyle/>
                    <a:p>
                      <a:r>
                        <a:rPr lang="en-GB" dirty="0"/>
                        <a:t>RFID</a:t>
                      </a:r>
                    </a:p>
                  </a:txBody>
                  <a:tcPr/>
                </a:tc>
                <a:tc>
                  <a:txBody>
                    <a:bodyPr/>
                    <a:lstStyle/>
                    <a:p>
                      <a:pPr marL="285750" indent="-285750">
                        <a:buFont typeface="Arial" panose="020B0604020202020204" pitchFamily="34" charset="0"/>
                        <a:buChar char="•"/>
                      </a:pPr>
                      <a:r>
                        <a:rPr lang="en-GB" dirty="0"/>
                        <a:t>Allows users to tap in and login to system upon arriving home. </a:t>
                      </a:r>
                    </a:p>
                    <a:p>
                      <a:pPr marL="285750" indent="-285750">
                        <a:buFont typeface="Arial" panose="020B0604020202020204" pitchFamily="34" charset="0"/>
                        <a:buChar char="•"/>
                      </a:pPr>
                      <a:r>
                        <a:rPr lang="en-GB" dirty="0"/>
                        <a:t>Every user in the home can be assigned to 1 RFID card</a:t>
                      </a:r>
                    </a:p>
                    <a:p>
                      <a:pPr marL="285750" indent="-285750">
                        <a:buFont typeface="Arial" panose="020B0604020202020204" pitchFamily="34" charset="0"/>
                        <a:buChar char="•"/>
                      </a:pPr>
                      <a:r>
                        <a:rPr lang="en-GB" dirty="0"/>
                        <a:t>Each card can save a different home appliance startup configuration</a:t>
                      </a:r>
                    </a:p>
                  </a:txBody>
                  <a:tcPr/>
                </a:tc>
                <a:extLst>
                  <a:ext uri="{0D108BD9-81ED-4DB2-BD59-A6C34878D82A}">
                    <a16:rowId xmlns:a16="http://schemas.microsoft.com/office/drawing/2014/main" val="4185580498"/>
                  </a:ext>
                </a:extLst>
              </a:tr>
              <a:tr h="198039">
                <a:tc>
                  <a:txBody>
                    <a:bodyPr/>
                    <a:lstStyle/>
                    <a:p>
                      <a:r>
                        <a:rPr lang="en-GB" dirty="0"/>
                        <a:t>Smart-Door </a:t>
                      </a:r>
                    </a:p>
                    <a:p>
                      <a:r>
                        <a:rPr lang="en-GB" dirty="0"/>
                        <a:t>(Facial</a:t>
                      </a:r>
                      <a:r>
                        <a:rPr lang="en-GB" baseline="0" dirty="0"/>
                        <a:t> Recognition cam)</a:t>
                      </a:r>
                      <a:endParaRPr lang="en-GB" dirty="0"/>
                    </a:p>
                  </a:txBody>
                  <a:tcPr/>
                </a:tc>
                <a:tc>
                  <a:txBody>
                    <a:bodyPr/>
                    <a:lstStyle/>
                    <a:p>
                      <a:pPr marL="285750" indent="-285750">
                        <a:buFont typeface="Arial" panose="020B0604020202020204" pitchFamily="34" charset="0"/>
                        <a:buChar char="•"/>
                      </a:pPr>
                      <a:r>
                        <a:rPr lang="en-GB" dirty="0"/>
                        <a:t>Camera at the door that will turn start upon pressing the doorbell</a:t>
                      </a:r>
                    </a:p>
                    <a:p>
                      <a:pPr marL="285750" indent="-285750">
                        <a:buFont typeface="Arial" panose="020B0604020202020204" pitchFamily="34" charset="0"/>
                        <a:buChar char="•"/>
                      </a:pPr>
                      <a:r>
                        <a:rPr lang="en-GB" dirty="0"/>
                        <a:t>Home user will be notified via app that sends an image of the whoever is at the door with their name if their faces have been saved into the users database</a:t>
                      </a:r>
                    </a:p>
                    <a:p>
                      <a:pPr marL="285750" indent="-285750">
                        <a:buFont typeface="Arial" panose="020B0604020202020204" pitchFamily="34" charset="0"/>
                        <a:buChar char="•"/>
                      </a:pPr>
                      <a:r>
                        <a:rPr lang="en-GB" dirty="0"/>
                        <a:t>User will then be able to unlock the door and grant entry for the guest</a:t>
                      </a:r>
                    </a:p>
                  </a:txBody>
                  <a:tcPr/>
                </a:tc>
                <a:extLst>
                  <a:ext uri="{0D108BD9-81ED-4DB2-BD59-A6C34878D82A}">
                    <a16:rowId xmlns:a16="http://schemas.microsoft.com/office/drawing/2014/main" val="4239935069"/>
                  </a:ext>
                </a:extLst>
              </a:tr>
            </a:tbl>
          </a:graphicData>
        </a:graphic>
      </p:graphicFrame>
    </p:spTree>
    <p:extLst>
      <p:ext uri="{BB962C8B-B14F-4D97-AF65-F5344CB8AC3E}">
        <p14:creationId xmlns:p14="http://schemas.microsoft.com/office/powerpoint/2010/main" val="24312611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chemeClr val="bg1"/>
                </a:solidFill>
              </a:rPr>
              <a:t>4. System Highlights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689501960"/>
              </p:ext>
            </p:extLst>
          </p:nvPr>
        </p:nvGraphicFramePr>
        <p:xfrm>
          <a:off x="1095151" y="1988840"/>
          <a:ext cx="8813874" cy="3564636"/>
        </p:xfrm>
        <a:graphic>
          <a:graphicData uri="http://schemas.openxmlformats.org/drawingml/2006/table">
            <a:tbl>
              <a:tblPr firstRow="1" bandRow="1">
                <a:tableStyleId>{5C22544A-7EE6-4342-B048-85BDC9FD1C3A}</a:tableStyleId>
              </a:tblPr>
              <a:tblGrid>
                <a:gridCol w="1613073">
                  <a:extLst>
                    <a:ext uri="{9D8B030D-6E8A-4147-A177-3AD203B41FA5}">
                      <a16:colId xmlns:a16="http://schemas.microsoft.com/office/drawing/2014/main" val="367975125"/>
                    </a:ext>
                  </a:extLst>
                </a:gridCol>
                <a:gridCol w="7200801">
                  <a:extLst>
                    <a:ext uri="{9D8B030D-6E8A-4147-A177-3AD203B41FA5}">
                      <a16:colId xmlns:a16="http://schemas.microsoft.com/office/drawing/2014/main" val="4013599417"/>
                    </a:ext>
                  </a:extLst>
                </a:gridCol>
              </a:tblGrid>
              <a:tr h="288033">
                <a:tc>
                  <a:txBody>
                    <a:bodyPr/>
                    <a:lstStyle/>
                    <a:p>
                      <a:r>
                        <a:rPr lang="en-GB" dirty="0"/>
                        <a:t>Additional Software</a:t>
                      </a:r>
                    </a:p>
                  </a:txBody>
                  <a:tcPr/>
                </a:tc>
                <a:tc>
                  <a:txBody>
                    <a:bodyPr/>
                    <a:lstStyle/>
                    <a:p>
                      <a:r>
                        <a:rPr lang="en-GB" dirty="0"/>
                        <a:t>Description</a:t>
                      </a:r>
                    </a:p>
                  </a:txBody>
                  <a:tcPr/>
                </a:tc>
                <a:extLst>
                  <a:ext uri="{0D108BD9-81ED-4DB2-BD59-A6C34878D82A}">
                    <a16:rowId xmlns:a16="http://schemas.microsoft.com/office/drawing/2014/main" val="3938334694"/>
                  </a:ext>
                </a:extLst>
              </a:tr>
              <a:tr h="728327">
                <a:tc>
                  <a:txBody>
                    <a:bodyPr/>
                    <a:lstStyle/>
                    <a:p>
                      <a:r>
                        <a:rPr lang="en-GB" dirty="0"/>
                        <a:t>Aforge</a:t>
                      </a:r>
                      <a:r>
                        <a:rPr lang="en-GB" baseline="0" dirty="0"/>
                        <a:t> motion trigger camera</a:t>
                      </a:r>
                      <a:endParaRPr lang="en-GB" dirty="0"/>
                    </a:p>
                  </a:txBody>
                  <a:tcPr/>
                </a:tc>
                <a:tc>
                  <a:txBody>
                    <a:bodyPr/>
                    <a:lstStyle/>
                    <a:p>
                      <a:r>
                        <a:rPr lang="en-GB" dirty="0"/>
                        <a:t>Open</a:t>
                      </a:r>
                      <a:r>
                        <a:rPr lang="en-GB" baseline="0" dirty="0"/>
                        <a:t> source aforge library, activates when motion is detected. Detect home intrusion, sends message to user when motion is detected with live video feed.</a:t>
                      </a:r>
                      <a:endParaRPr lang="en-GB" dirty="0"/>
                    </a:p>
                  </a:txBody>
                  <a:tcPr/>
                </a:tc>
                <a:extLst>
                  <a:ext uri="{0D108BD9-81ED-4DB2-BD59-A6C34878D82A}">
                    <a16:rowId xmlns:a16="http://schemas.microsoft.com/office/drawing/2014/main" val="2460554771"/>
                  </a:ext>
                </a:extLst>
              </a:tr>
              <a:tr h="989090">
                <a:tc>
                  <a:txBody>
                    <a:bodyPr/>
                    <a:lstStyle/>
                    <a:p>
                      <a:r>
                        <a:rPr lang="en-GB" dirty="0"/>
                        <a:t>Open</a:t>
                      </a:r>
                      <a:r>
                        <a:rPr lang="en-GB" baseline="0" dirty="0"/>
                        <a:t>CV facial recognition camera </a:t>
                      </a:r>
                      <a:endParaRPr lang="en-GB" dirty="0"/>
                    </a:p>
                  </a:txBody>
                  <a:tcPr/>
                </a:tc>
                <a:tc>
                  <a:txBody>
                    <a:bodyPr/>
                    <a:lstStyle/>
                    <a:p>
                      <a:r>
                        <a:rPr lang="en-GB" dirty="0"/>
                        <a:t>Open source facial recognition library</a:t>
                      </a:r>
                      <a:r>
                        <a:rPr lang="en-GB" baseline="0" dirty="0"/>
                        <a:t> with cross platform .NET wrapper “EMGU.CV”. Used as a smart door system, that can be trained to recognise faces that the user want. Sends alert to user when doorbell is pressed. Camera will activate for 10 seconds and try to recognise the face. If no face is detected user will not receive alert. If unfamiliar face or face is detected, user will receive a message with an image snapshot of the person at the door.</a:t>
                      </a:r>
                      <a:endParaRPr lang="en-GB" dirty="0"/>
                    </a:p>
                  </a:txBody>
                  <a:tcPr/>
                </a:tc>
                <a:extLst>
                  <a:ext uri="{0D108BD9-81ED-4DB2-BD59-A6C34878D82A}">
                    <a16:rowId xmlns:a16="http://schemas.microsoft.com/office/drawing/2014/main" val="2488099362"/>
                  </a:ext>
                </a:extLst>
              </a:tr>
            </a:tbl>
          </a:graphicData>
        </a:graphic>
      </p:graphicFrame>
    </p:spTree>
    <p:extLst>
      <p:ext uri="{BB962C8B-B14F-4D97-AF65-F5344CB8AC3E}">
        <p14:creationId xmlns:p14="http://schemas.microsoft.com/office/powerpoint/2010/main" val="23248736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7188" y="290076"/>
            <a:ext cx="10055781" cy="766132"/>
          </a:xfrm>
        </p:spPr>
        <p:txBody>
          <a:bodyPr/>
          <a:lstStyle/>
          <a:p>
            <a:r>
              <a:rPr lang="en-GB" dirty="0">
                <a:solidFill>
                  <a:schemeClr val="bg1"/>
                </a:solidFill>
              </a:rPr>
              <a:t>5. Project Task Allocation</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546568539"/>
              </p:ext>
            </p:extLst>
          </p:nvPr>
        </p:nvGraphicFramePr>
        <p:xfrm>
          <a:off x="1087743" y="1076739"/>
          <a:ext cx="10055226" cy="4968552"/>
        </p:xfrm>
        <a:graphic>
          <a:graphicData uri="http://schemas.openxmlformats.org/drawingml/2006/table">
            <a:tbl>
              <a:tblPr firstRow="1" bandRow="1">
                <a:tableStyleId>{5C22544A-7EE6-4342-B048-85BDC9FD1C3A}</a:tableStyleId>
              </a:tblPr>
              <a:tblGrid>
                <a:gridCol w="1478832">
                  <a:extLst>
                    <a:ext uri="{9D8B030D-6E8A-4147-A177-3AD203B41FA5}">
                      <a16:colId xmlns:a16="http://schemas.microsoft.com/office/drawing/2014/main" val="137877088"/>
                    </a:ext>
                  </a:extLst>
                </a:gridCol>
                <a:gridCol w="5224652">
                  <a:extLst>
                    <a:ext uri="{9D8B030D-6E8A-4147-A177-3AD203B41FA5}">
                      <a16:colId xmlns:a16="http://schemas.microsoft.com/office/drawing/2014/main" val="916148761"/>
                    </a:ext>
                  </a:extLst>
                </a:gridCol>
                <a:gridCol w="3351742">
                  <a:extLst>
                    <a:ext uri="{9D8B030D-6E8A-4147-A177-3AD203B41FA5}">
                      <a16:colId xmlns:a16="http://schemas.microsoft.com/office/drawing/2014/main" val="3570940089"/>
                    </a:ext>
                  </a:extLst>
                </a:gridCol>
              </a:tblGrid>
              <a:tr h="377978">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67949632"/>
                  </a:ext>
                </a:extLst>
              </a:tr>
              <a:tr h="2227393">
                <a:tc>
                  <a:txBody>
                    <a:bodyPr/>
                    <a:lstStyle/>
                    <a:p>
                      <a:r>
                        <a:rPr lang="en-GB" dirty="0"/>
                        <a:t>Website</a:t>
                      </a:r>
                      <a:r>
                        <a:rPr lang="en-GB" baseline="0" dirty="0"/>
                        <a:t> Team</a:t>
                      </a:r>
                      <a:endParaRPr lang="en-GB" dirty="0"/>
                    </a:p>
                  </a:txBody>
                  <a:tcPr/>
                </a:tc>
                <a:tc>
                  <a:txBody>
                    <a:bodyPr/>
                    <a:lstStyle/>
                    <a:p>
                      <a:r>
                        <a:rPr lang="en-GB" sz="1600" b="1" u="sng" dirty="0"/>
                        <a:t>Thomas Lee (Leader)</a:t>
                      </a:r>
                    </a:p>
                    <a:p>
                      <a:r>
                        <a:rPr lang="en-GB" sz="1600" b="1" dirty="0"/>
                        <a:t>Web Form</a:t>
                      </a:r>
                      <a:r>
                        <a:rPr lang="en-GB" sz="1600" dirty="0"/>
                        <a:t>:</a:t>
                      </a:r>
                      <a:r>
                        <a:rPr lang="en-GB" sz="1600" baseline="0" dirty="0"/>
                        <a:t> (All masterpages), login/logout/register, cart, home(guest/user), smarthome(guest/user), Sensordisplay</a:t>
                      </a:r>
                    </a:p>
                    <a:p>
                      <a:r>
                        <a:rPr lang="en-GB" sz="1600" b="1" baseline="0" dirty="0"/>
                        <a:t>Additional</a:t>
                      </a:r>
                      <a:r>
                        <a:rPr lang="en-GB" sz="1600" baseline="0" dirty="0"/>
                        <a:t>: CSS, Ajax panels, Sessions</a:t>
                      </a:r>
                    </a:p>
                    <a:p>
                      <a:r>
                        <a:rPr lang="en-GB" sz="1600" b="1" baseline="0" dirty="0"/>
                        <a:t>Windows Form</a:t>
                      </a:r>
                      <a:r>
                        <a:rPr lang="en-GB" sz="1600" i="0" baseline="0" dirty="0"/>
                        <a:t>:</a:t>
                      </a:r>
                      <a:r>
                        <a:rPr lang="en-GB" sz="1600" baseline="0" dirty="0"/>
                        <a:t> Facial Detection, Doorbell Security Form</a:t>
                      </a:r>
                    </a:p>
                    <a:p>
                      <a:r>
                        <a:rPr lang="en-GB" sz="1600" b="1" baseline="0" dirty="0"/>
                        <a:t>Database: </a:t>
                      </a:r>
                      <a:r>
                        <a:rPr lang="en-GB" sz="1600" baseline="0" dirty="0"/>
                        <a:t>Users, Face, Product, Order</a:t>
                      </a:r>
                    </a:p>
                    <a:p>
                      <a:r>
                        <a:rPr lang="en-GB" sz="1600" b="1" baseline="0" dirty="0"/>
                        <a:t>Documentation: </a:t>
                      </a:r>
                      <a:r>
                        <a:rPr lang="en-GB" sz="1600" baseline="0" dirty="0"/>
                        <a:t>Project Proposal, User Manual (Web form), Presentation Slides, Integration</a:t>
                      </a:r>
                      <a:endParaRPr lang="en-GB" sz="1600" dirty="0"/>
                    </a:p>
                  </a:txBody>
                  <a:tcPr/>
                </a:tc>
                <a:tc>
                  <a:txBody>
                    <a:bodyPr/>
                    <a:lstStyle/>
                    <a:p>
                      <a:r>
                        <a:rPr lang="en-GB" sz="1600" b="1" u="sng" dirty="0"/>
                        <a:t>Clynton</a:t>
                      </a:r>
                      <a:r>
                        <a:rPr lang="en-GB" sz="1600" b="1" u="sng" baseline="0" dirty="0"/>
                        <a:t> Loh</a:t>
                      </a:r>
                    </a:p>
                    <a:p>
                      <a:r>
                        <a:rPr lang="en-GB" sz="1600" b="1" dirty="0"/>
                        <a:t>Web</a:t>
                      </a:r>
                      <a:r>
                        <a:rPr lang="en-GB" sz="1600" b="1" baseline="0" dirty="0"/>
                        <a:t> Form</a:t>
                      </a:r>
                      <a:r>
                        <a:rPr lang="en-GB" sz="1600" baseline="0" dirty="0"/>
                        <a:t>: About, Forgot password, Product </a:t>
                      </a:r>
                    </a:p>
                    <a:p>
                      <a:r>
                        <a:rPr lang="en-GB" sz="1600" b="1" dirty="0"/>
                        <a:t>Database:</a:t>
                      </a:r>
                      <a:r>
                        <a:rPr lang="en-GB" sz="1600" b="1" baseline="0" dirty="0"/>
                        <a:t> </a:t>
                      </a:r>
                      <a:r>
                        <a:rPr lang="en-GB" sz="1600" b="0" baseline="0" dirty="0"/>
                        <a:t>Product</a:t>
                      </a:r>
                    </a:p>
                    <a:p>
                      <a:r>
                        <a:rPr lang="en-GB" sz="1600" b="1" baseline="0" dirty="0"/>
                        <a:t>Documentation: </a:t>
                      </a:r>
                      <a:r>
                        <a:rPr lang="en-GB" sz="1600" baseline="0" dirty="0"/>
                        <a:t>Project Proposal</a:t>
                      </a:r>
                      <a:endParaRPr lang="en-GB" sz="1600" dirty="0"/>
                    </a:p>
                  </a:txBody>
                  <a:tcPr/>
                </a:tc>
                <a:extLst>
                  <a:ext uri="{0D108BD9-81ED-4DB2-BD59-A6C34878D82A}">
                    <a16:rowId xmlns:a16="http://schemas.microsoft.com/office/drawing/2014/main" val="2695675548"/>
                  </a:ext>
                </a:extLst>
              </a:tr>
              <a:tr h="2363181">
                <a:tc>
                  <a:txBody>
                    <a:bodyPr/>
                    <a:lstStyle/>
                    <a:p>
                      <a:r>
                        <a:rPr lang="en-GB" baseline="0" dirty="0"/>
                        <a:t>Windows and Netduino Team</a:t>
                      </a:r>
                    </a:p>
                  </a:txBody>
                  <a:tcPr/>
                </a:tc>
                <a:tc>
                  <a:txBody>
                    <a:bodyPr/>
                    <a:lstStyle/>
                    <a:p>
                      <a:r>
                        <a:rPr lang="en-GB" sz="1600" b="1" u="sng" dirty="0"/>
                        <a:t>Shaun</a:t>
                      </a:r>
                      <a:r>
                        <a:rPr lang="en-GB" sz="1600" b="1" u="sng" baseline="0" dirty="0"/>
                        <a:t> Lim </a:t>
                      </a:r>
                    </a:p>
                    <a:p>
                      <a:r>
                        <a:rPr lang="en-GB" sz="1600" b="1" u="none" baseline="0" dirty="0"/>
                        <a:t>Web </a:t>
                      </a:r>
                      <a:r>
                        <a:rPr lang="en-GB" sz="1600" b="1" i="0" u="none" baseline="0" dirty="0"/>
                        <a:t>Form: </a:t>
                      </a:r>
                      <a:r>
                        <a:rPr lang="en-GB" sz="1600" b="0" i="0" u="none" baseline="0" dirty="0"/>
                        <a:t>Energypage.aspx</a:t>
                      </a:r>
                    </a:p>
                    <a:p>
                      <a:r>
                        <a:rPr lang="en-GB" sz="1600" b="1" baseline="0" dirty="0"/>
                        <a:t>Windows Form:</a:t>
                      </a:r>
                      <a:r>
                        <a:rPr lang="en-GB" sz="1600" baseline="0" dirty="0"/>
                        <a:t> Motion, Temperature, Ultrasonic, Admin, Login, Sensor Forms. Buzzer, RFID, Dooview</a:t>
                      </a:r>
                    </a:p>
                    <a:p>
                      <a:r>
                        <a:rPr lang="en-GB" sz="1600" b="1" u="none" baseline="0" dirty="0"/>
                        <a:t>Netduino: </a:t>
                      </a:r>
                      <a:r>
                        <a:rPr lang="en-GB" sz="1600" baseline="0" dirty="0"/>
                        <a:t>UART</a:t>
                      </a:r>
                    </a:p>
                    <a:p>
                      <a:r>
                        <a:rPr lang="en-GB" sz="1600" b="1" baseline="0" dirty="0"/>
                        <a:t>Additional: </a:t>
                      </a:r>
                      <a:r>
                        <a:rPr lang="en-GB" sz="1600" baseline="0" dirty="0"/>
                        <a:t>A-forge camera </a:t>
                      </a:r>
                    </a:p>
                    <a:p>
                      <a:r>
                        <a:rPr lang="en-GB" sz="1600" b="1" baseline="0" dirty="0"/>
                        <a:t>Database: </a:t>
                      </a:r>
                      <a:r>
                        <a:rPr lang="en-GB" sz="1600" baseline="0" dirty="0"/>
                        <a:t>Motion, RFID, Temperature, Ultrasonic, Users</a:t>
                      </a:r>
                    </a:p>
                    <a:p>
                      <a:r>
                        <a:rPr lang="en-GB" sz="1600" b="1" baseline="0" dirty="0"/>
                        <a:t>Documentation: </a:t>
                      </a:r>
                      <a:r>
                        <a:rPr lang="en-GB" sz="1600" baseline="0" dirty="0"/>
                        <a:t>Project Proposal, User Manual (Windows form), Presentation Slides</a:t>
                      </a:r>
                    </a:p>
                  </a:txBody>
                  <a:tcPr/>
                </a:tc>
                <a:tc>
                  <a:txBody>
                    <a:bodyPr/>
                    <a:lstStyle/>
                    <a:p>
                      <a:r>
                        <a:rPr lang="en-GB" sz="1600" b="1" u="sng" dirty="0"/>
                        <a:t>Wafiy </a:t>
                      </a:r>
                    </a:p>
                    <a:p>
                      <a:r>
                        <a:rPr lang="en-GB" sz="1600" b="1" dirty="0"/>
                        <a:t>Windows</a:t>
                      </a:r>
                      <a:r>
                        <a:rPr lang="en-GB" sz="1600" b="1" baseline="0" dirty="0"/>
                        <a:t> Form: </a:t>
                      </a:r>
                      <a:r>
                        <a:rPr lang="en-GB" sz="1600" b="0" baseline="0" dirty="0"/>
                        <a:t>Debug</a:t>
                      </a:r>
                    </a:p>
                    <a:p>
                      <a:r>
                        <a:rPr lang="en-GB" sz="1600" b="1" baseline="0" dirty="0"/>
                        <a:t>Netduino: </a:t>
                      </a:r>
                      <a:r>
                        <a:rPr lang="en-GB" sz="1600" b="0" baseline="0" dirty="0"/>
                        <a:t>Debug </a:t>
                      </a:r>
                    </a:p>
                    <a:p>
                      <a:r>
                        <a:rPr lang="en-GB" sz="1600" b="1" baseline="0" dirty="0"/>
                        <a:t>Additional</a:t>
                      </a:r>
                      <a:r>
                        <a:rPr lang="en-GB" sz="1600" baseline="0" dirty="0"/>
                        <a:t>: DateTime Picker</a:t>
                      </a:r>
                      <a:endParaRPr lang="en-GB" sz="1600" b="1" baseline="0" dirty="0"/>
                    </a:p>
                    <a:p>
                      <a:r>
                        <a:rPr lang="en-GB" sz="1600" b="1" baseline="0" dirty="0"/>
                        <a:t>Documentation</a:t>
                      </a:r>
                      <a:r>
                        <a:rPr lang="en-GB" sz="1600" baseline="0" dirty="0"/>
                        <a:t>: Project Proposal, User Manual (Windows form) </a:t>
                      </a:r>
                      <a:endParaRPr lang="en-GB" sz="1600" dirty="0"/>
                    </a:p>
                  </a:txBody>
                  <a:tcPr/>
                </a:tc>
                <a:extLst>
                  <a:ext uri="{0D108BD9-81ED-4DB2-BD59-A6C34878D82A}">
                    <a16:rowId xmlns:a16="http://schemas.microsoft.com/office/drawing/2014/main" val="30807651"/>
                  </a:ext>
                </a:extLst>
              </a:tr>
            </a:tbl>
          </a:graphicData>
        </a:graphic>
      </p:graphicFrame>
    </p:spTree>
    <p:extLst>
      <p:ext uri="{BB962C8B-B14F-4D97-AF65-F5344CB8AC3E}">
        <p14:creationId xmlns:p14="http://schemas.microsoft.com/office/powerpoint/2010/main" val="28143084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Retrospect">
  <a:themeElements>
    <a:clrScheme name="Retrospect">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02006FA4-1611-4B07-AF7F-85CF6D20EB3E}"/>
    </a:ext>
  </a:extLst>
</a:theme>
</file>

<file path=ppt/theme/theme2.xml><?xml version="1.0" encoding="utf-8"?>
<a:theme xmlns:a="http://schemas.openxmlformats.org/drawingml/2006/main" name="Office Them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DirectSourceMarket xmlns="4873beb7-5857-4685-be1f-d57550cc96cc" xsi:nil="true"/>
    <ApprovalStatus xmlns="4873beb7-5857-4685-be1f-d57550cc96cc">InProgress</ApprovalStatus>
    <MarketSpecific xmlns="4873beb7-5857-4685-be1f-d57550cc96cc">false</MarketSpecific>
    <LocComments xmlns="4873beb7-5857-4685-be1f-d57550cc96cc" xsi:nil="true"/>
    <ThumbnailAssetId xmlns="4873beb7-5857-4685-be1f-d57550cc96cc" xsi:nil="true"/>
    <PrimaryImageGen xmlns="4873beb7-5857-4685-be1f-d57550cc96cc">true</PrimaryImageGen>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1564227</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Take your audience through a digital tunnel where they'll  burst through to the other side and see the information you want to present. Show them lists, charts, tables, SmartArt,  and pictures using a variety of layouts in widescreen (16X9) format. This design works well for subjects on science and technology, computers, communication, and more.   
</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2012-05-11T02:04:00+00:00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UACurrentWords xmlns="4873beb7-5857-4685-be1f-d57550cc96cc" xsi:nil="true"/>
    <ArtSampleDocs xmlns="4873beb7-5857-4685-be1f-d57550cc96cc" xsi:nil="true"/>
    <UALocRecommendation xmlns="4873beb7-5857-4685-be1f-d57550cc96cc">Localize</UALocRecommendation>
    <Manager xmlns="4873beb7-5857-4685-be1f-d57550cc96cc" xsi:nil="true"/>
    <ShowIn xmlns="4873beb7-5857-4685-be1f-d57550cc96cc">Show everywhere</ShowIn>
    <UANotes xmlns="4873beb7-5857-4685-be1f-d57550cc96cc" xsi:nil="true"/>
    <TemplateStatus xmlns="4873beb7-5857-4685-be1f-d57550cc96cc">Complete</TemplateStatus>
    <InternalTagsTaxHTField0 xmlns="4873beb7-5857-4685-be1f-d57550cc96cc">
      <Terms xmlns="http://schemas.microsoft.com/office/infopath/2007/PartnerControls"/>
    </InternalTagsTaxHTField0>
    <CSXHash xmlns="4873beb7-5857-4685-be1f-d57550cc96cc" xsi:nil="true"/>
    <Downloads xmlns="4873beb7-5857-4685-be1f-d57550cc96cc">0</Downloads>
    <VoteCount xmlns="4873beb7-5857-4685-be1f-d57550cc96cc" xsi:nil="true"/>
    <OOCacheId xmlns="4873beb7-5857-4685-be1f-d57550cc96cc" xsi:nil="true"/>
    <IsDeleted xmlns="4873beb7-5857-4685-be1f-d57550cc96cc">false</IsDeleted>
    <AssetExpire xmlns="4873beb7-5857-4685-be1f-d57550cc96cc">2029-01-01T08:00:00+00:00</AssetExpire>
    <DSATActionTaken xmlns="4873beb7-5857-4685-be1f-d57550cc96cc" xsi:nil="true"/>
    <CSXSubmissionMarket xmlns="4873beb7-5857-4685-be1f-d57550cc96cc" xsi:nil="true"/>
    <TPExecutable xmlns="4873beb7-5857-4685-be1f-d57550cc96cc" xsi:nil="true"/>
    <SubmitterId xmlns="4873beb7-5857-4685-be1f-d57550cc96cc" xsi:nil="true"/>
    <EditorialTags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TP102895246</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835483</LocLastLocAttemptVersionLookup>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TaxCatchAll xmlns="4873beb7-5857-4685-be1f-d57550cc96cc"/>
    <Markets xmlns="4873beb7-5857-4685-be1f-d57550cc96cc"/>
    <UAProjectedTotalWords xmlns="4873beb7-5857-4685-be1f-d57550cc96cc" xsi:nil="true"/>
    <IntlLangReview xmlns="4873beb7-5857-4685-be1f-d57550cc96cc">false</IntlLangReview>
    <OutputCachingOn xmlns="4873beb7-5857-4685-be1f-d57550cc96cc">false</OutputCachingOn>
    <AverageRating xmlns="4873beb7-5857-4685-be1f-d57550cc96cc" xsi:nil="true"/>
    <APAuthor xmlns="4873beb7-5857-4685-be1f-d57550cc96cc">
      <UserInfo>
        <DisplayName>REDMOND\v-vaddu</DisplayName>
        <AccountId>2567</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OriginalRelease xmlns="4873beb7-5857-4685-be1f-d57550cc96cc">15</OriginalRelease>
    <TPLaunchHelpLinkType xmlns="4873beb7-5857-4685-be1f-d57550cc96cc">Template</TPLaunchHelpLinkType>
    <LocalizationTagsTaxHTField0 xmlns="4873beb7-5857-4685-be1f-d57550cc96cc">
      <Terms xmlns="http://schemas.microsoft.com/office/infopath/2007/PartnerControls"/>
    </LocalizationTagsTaxHTField0>
    <LocMarketGroupTiers2 xmlns="4873beb7-5857-4685-be1f-d57550cc96cc" xsi:nil="true"/>
  </documentManagement>
</p:properties>
</file>

<file path=customXml/itemProps1.xml><?xml version="1.0" encoding="utf-8"?>
<ds:datastoreItem xmlns:ds="http://schemas.openxmlformats.org/officeDocument/2006/customXml" ds:itemID="{22CCB507-0646-4A50-A4F7-7F385079D58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4228E6B-D70C-44BB-A81F-A245495F612B}">
  <ds:schemaRefs>
    <ds:schemaRef ds:uri="http://schemas.microsoft.com/sharepoint/v3/contenttype/forms"/>
  </ds:schemaRefs>
</ds:datastoreItem>
</file>

<file path=customXml/itemProps3.xml><?xml version="1.0" encoding="utf-8"?>
<ds:datastoreItem xmlns:ds="http://schemas.openxmlformats.org/officeDocument/2006/customXml" ds:itemID="{00E41224-0370-4595-877C-23316CD80004}">
  <ds:schemaRefs>
    <ds:schemaRef ds:uri="http://schemas.microsoft.com/office/infopath/2007/PartnerControls"/>
    <ds:schemaRef ds:uri="http://purl.org/dc/terms/"/>
    <ds:schemaRef ds:uri="http://www.w3.org/XML/1998/namespace"/>
    <ds:schemaRef ds:uri="http://schemas.microsoft.com/office/2006/documentManagement/types"/>
    <ds:schemaRef ds:uri="http://purl.org/dc/elements/1.1/"/>
    <ds:schemaRef ds:uri="4873beb7-5857-4685-be1f-d57550cc96cc"/>
    <ds:schemaRef ds:uri="http://schemas.openxmlformats.org/package/2006/metadata/core-properties"/>
    <ds:schemaRef ds:uri="http://schemas.microsoft.com/office/2006/metadata/properties"/>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Retrospect</Template>
  <TotalTime>1002</TotalTime>
  <Words>594</Words>
  <Application>Microsoft Office PowerPoint</Application>
  <PresentationFormat>Custom</PresentationFormat>
  <Paragraphs>73</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Adobe Fangsong Std R</vt:lpstr>
      <vt:lpstr>Arial</vt:lpstr>
      <vt:lpstr>Calibri</vt:lpstr>
      <vt:lpstr>Calibri Light</vt:lpstr>
      <vt:lpstr>Corbel</vt:lpstr>
      <vt:lpstr>Retrospect</vt:lpstr>
      <vt:lpstr>Team (5)</vt:lpstr>
      <vt:lpstr>Content</vt:lpstr>
      <vt:lpstr>1. Objective and Scope</vt:lpstr>
      <vt:lpstr>2. Smart Home System Database</vt:lpstr>
      <vt:lpstr>3.(a) Smart Sensors</vt:lpstr>
      <vt:lpstr>3.(b) Smart Sensors</vt:lpstr>
      <vt:lpstr>4. System Highlights</vt:lpstr>
      <vt:lpstr>5. Project Task Allocation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Touch of Genius</dc:title>
  <dc:creator>LEE WAI KWONG, THOMAS</dc:creator>
  <cp:lastModifiedBy>LEE WAI KWONG, THOMAS</cp:lastModifiedBy>
  <cp:revision>92</cp:revision>
  <dcterms:created xsi:type="dcterms:W3CDTF">2016-12-14T10:38:29Z</dcterms:created>
  <dcterms:modified xsi:type="dcterms:W3CDTF">2017-02-06T13:36:54Z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