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64" r:id="rId2"/>
    <p:sldMasterId id="2147483677" r:id="rId3"/>
  </p:sldMasterIdLst>
  <p:notesMasterIdLst>
    <p:notesMasterId r:id="rId36"/>
  </p:notesMasterIdLst>
  <p:sldIdLst>
    <p:sldId id="256" r:id="rId4"/>
    <p:sldId id="257" r:id="rId5"/>
    <p:sldId id="297" r:id="rId6"/>
    <p:sldId id="270" r:id="rId7"/>
    <p:sldId id="271" r:id="rId8"/>
    <p:sldId id="287" r:id="rId9"/>
    <p:sldId id="298" r:id="rId10"/>
    <p:sldId id="273" r:id="rId11"/>
    <p:sldId id="319" r:id="rId12"/>
    <p:sldId id="274" r:id="rId13"/>
    <p:sldId id="299" r:id="rId14"/>
    <p:sldId id="300" r:id="rId15"/>
    <p:sldId id="306" r:id="rId16"/>
    <p:sldId id="328" r:id="rId17"/>
    <p:sldId id="308" r:id="rId18"/>
    <p:sldId id="312" r:id="rId19"/>
    <p:sldId id="310" r:id="rId20"/>
    <p:sldId id="311" r:id="rId21"/>
    <p:sldId id="314" r:id="rId22"/>
    <p:sldId id="313" r:id="rId23"/>
    <p:sldId id="315" r:id="rId24"/>
    <p:sldId id="316" r:id="rId25"/>
    <p:sldId id="317" r:id="rId26"/>
    <p:sldId id="286" r:id="rId27"/>
    <p:sldId id="278" r:id="rId28"/>
    <p:sldId id="321" r:id="rId29"/>
    <p:sldId id="322" r:id="rId30"/>
    <p:sldId id="323" r:id="rId31"/>
    <p:sldId id="324" r:id="rId32"/>
    <p:sldId id="320" r:id="rId33"/>
    <p:sldId id="326" r:id="rId34"/>
    <p:sldId id="325"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0D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74971" autoAdjust="0"/>
  </p:normalViewPr>
  <p:slideViewPr>
    <p:cSldViewPr snapToGrid="0" snapToObjects="1">
      <p:cViewPr varScale="1">
        <p:scale>
          <a:sx n="82" d="100"/>
          <a:sy n="82" d="100"/>
        </p:scale>
        <p:origin x="163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3C65E7-FC9E-48D1-AD19-3987E2F0D1B5}" type="datetimeFigureOut">
              <a:rPr lang="en-CA" smtClean="0"/>
              <a:t>2020-11-30</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62220D-7F38-479D-B7DD-F4E07CE62534}" type="slidenum">
              <a:rPr lang="en-CA" smtClean="0"/>
              <a:t>‹#›</a:t>
            </a:fld>
            <a:endParaRPr lang="en-CA"/>
          </a:p>
        </p:txBody>
      </p:sp>
    </p:spTree>
    <p:extLst>
      <p:ext uri="{BB962C8B-B14F-4D97-AF65-F5344CB8AC3E}">
        <p14:creationId xmlns:p14="http://schemas.microsoft.com/office/powerpoint/2010/main" val="947386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249C2EC3-D58B-4BBA-AE13-C046E3F8728C}"/>
              </a:ext>
            </a:extLst>
          </p:cNvPr>
          <p:cNvSpPr>
            <a:spLocks noGrp="1"/>
          </p:cNvSpPr>
          <p:nvPr>
            <p:ph type="body" idx="1"/>
          </p:nvPr>
        </p:nvSpPr>
        <p:spPr/>
        <p:txBody>
          <a:bodyPr/>
          <a:lstStyle/>
          <a:p>
            <a:pPr marL="171450" indent="-171450">
              <a:buFont typeface="Arial" panose="020B0604020202020204" pitchFamily="34" charset="0"/>
              <a:buChar char="•"/>
            </a:pPr>
            <a:r>
              <a:rPr lang="en-US" dirty="0"/>
              <a:t>This is all about high dimensional integrals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249C2EC3-D58B-4BBA-AE13-C046E3F8728C}"/>
              </a:ext>
            </a:extLst>
          </p:cNvPr>
          <p:cNvSpPr>
            <a:spLocks noGrp="1"/>
          </p:cNvSpPr>
          <p:nvPr>
            <p:ph type="body" idx="1"/>
          </p:nvPr>
        </p:nvSpPr>
        <p:spPr/>
        <p:txBody>
          <a:bodyPr/>
          <a:lstStyle/>
          <a:p>
            <a:pPr marL="171450" indent="-171450">
              <a:buFont typeface="Arial" panose="020B0604020202020204" pitchFamily="34" charset="0"/>
              <a:buChar char="•"/>
            </a:pPr>
            <a:r>
              <a:rPr lang="en-US" dirty="0"/>
              <a:t>There are a few choices we have to make in designing the diagnostic, so let’s discuss</a:t>
            </a:r>
          </a:p>
        </p:txBody>
      </p:sp>
    </p:spTree>
    <p:extLst>
      <p:ext uri="{BB962C8B-B14F-4D97-AF65-F5344CB8AC3E}">
        <p14:creationId xmlns:p14="http://schemas.microsoft.com/office/powerpoint/2010/main" val="3082956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a:t>First we need to choose interrogation points</a:t>
            </a:r>
          </a:p>
          <a:p>
            <a:pPr marL="171450" indent="-171450">
              <a:buFont typeface="Arial" panose="020B0604020202020204" pitchFamily="34" charset="0"/>
              <a:buChar char="•"/>
            </a:pPr>
            <a:r>
              <a:rPr lang="en-CA" dirty="0"/>
              <a:t>“Medium effort” – want reasonably few points that give us lots of information about the shape of f</a:t>
            </a:r>
          </a:p>
          <a:p>
            <a:pPr marL="171450" indent="-171450">
              <a:buFont typeface="Arial" panose="020B0604020202020204" pitchFamily="34" charset="0"/>
              <a:buChar char="•"/>
            </a:pPr>
            <a:r>
              <a:rPr lang="en-CA" dirty="0"/>
              <a:t>Start with interrogation point at mode</a:t>
            </a:r>
          </a:p>
          <a:p>
            <a:pPr marL="171450" indent="-171450">
              <a:buFont typeface="Arial" panose="020B0604020202020204" pitchFamily="34" charset="0"/>
              <a:buChar char="•"/>
            </a:pPr>
            <a:r>
              <a:rPr lang="en-CA" dirty="0"/>
              <a:t>Then go in the direction of an eigenvector of H and put points at regularly-spaced intervals out to some maximum distance</a:t>
            </a:r>
          </a:p>
          <a:p>
            <a:pPr marL="628650" lvl="1" indent="-171450">
              <a:buFont typeface="Arial" panose="020B0604020202020204" pitchFamily="34" charset="0"/>
              <a:buChar char="•"/>
            </a:pPr>
            <a:r>
              <a:rPr lang="en-CA" dirty="0"/>
              <a:t>So here with the eigenvectors scaled by their eigenvalues, we go: mode, mode plus-minus scaled eigenvector, mode plus-minus 2 times scaled eigenvector, and so on – for each eigenvector</a:t>
            </a:r>
          </a:p>
          <a:p>
            <a:pPr marL="171450" lvl="0" indent="-171450">
              <a:buFont typeface="Arial" panose="020B0604020202020204" pitchFamily="34" charset="0"/>
              <a:buChar char="•"/>
            </a:pPr>
            <a:r>
              <a:rPr lang="en-CA" dirty="0"/>
              <a:t>Can see that in the graph here – boomerang-shaped contours rotated 45 degrees, with interrogation points at the mode and regularly-spaced points in each “eigen-direction”</a:t>
            </a:r>
          </a:p>
        </p:txBody>
      </p:sp>
      <p:sp>
        <p:nvSpPr>
          <p:cNvPr id="4" name="Slide Number Placeholder 3"/>
          <p:cNvSpPr>
            <a:spLocks noGrp="1"/>
          </p:cNvSpPr>
          <p:nvPr>
            <p:ph type="sldNum" sz="quarter" idx="5"/>
          </p:nvPr>
        </p:nvSpPr>
        <p:spPr/>
        <p:txBody>
          <a:bodyPr/>
          <a:lstStyle/>
          <a:p>
            <a:fld id="{C862220D-7F38-479D-B7DD-F4E07CE62534}" type="slidenum">
              <a:rPr lang="en-CA" smtClean="0"/>
              <a:t>13</a:t>
            </a:fld>
            <a:endParaRPr lang="en-CA"/>
          </a:p>
        </p:txBody>
      </p:sp>
    </p:spTree>
    <p:extLst>
      <p:ext uri="{BB962C8B-B14F-4D97-AF65-F5344CB8AC3E}">
        <p14:creationId xmlns:p14="http://schemas.microsoft.com/office/powerpoint/2010/main" val="4283035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CA" dirty="0"/>
              <a:t>Reason we align them along eigenvectors is that the first and last vector are the directions where f has highest &amp; lowest curvature respectively – so in some sense they give us the most information about its shape</a:t>
            </a:r>
          </a:p>
          <a:p>
            <a:pPr marL="171450" lvl="0" indent="-171450">
              <a:buFont typeface="Arial" panose="020B0604020202020204" pitchFamily="34" charset="0"/>
              <a:buChar char="•"/>
            </a:pPr>
            <a:r>
              <a:rPr lang="en-CA" dirty="0"/>
              <a:t>What we end up with is this d-dimensional “cross-shaped” set of points (along orthogonal axis), and the number of points is only linear in the dimension</a:t>
            </a:r>
          </a:p>
          <a:p>
            <a:pPr marL="628650" lvl="1" indent="-171450">
              <a:buFont typeface="Arial" panose="020B0604020202020204" pitchFamily="34" charset="0"/>
              <a:buChar char="•"/>
            </a:pPr>
            <a:r>
              <a:rPr lang="en-CA" dirty="0"/>
              <a:t>Better than exponential, which is what you’d probably use in usual numerical quadrature</a:t>
            </a:r>
          </a:p>
        </p:txBody>
      </p:sp>
      <p:sp>
        <p:nvSpPr>
          <p:cNvPr id="4" name="Slide Number Placeholder 3"/>
          <p:cNvSpPr>
            <a:spLocks noGrp="1"/>
          </p:cNvSpPr>
          <p:nvPr>
            <p:ph type="sldNum" sz="quarter" idx="5"/>
          </p:nvPr>
        </p:nvSpPr>
        <p:spPr/>
        <p:txBody>
          <a:bodyPr/>
          <a:lstStyle/>
          <a:p>
            <a:fld id="{C862220D-7F38-479D-B7DD-F4E07CE62534}" type="slidenum">
              <a:rPr lang="en-CA" smtClean="0"/>
              <a:t>14</a:t>
            </a:fld>
            <a:endParaRPr lang="en-CA"/>
          </a:p>
        </p:txBody>
      </p:sp>
    </p:spTree>
    <p:extLst>
      <p:ext uri="{BB962C8B-B14F-4D97-AF65-F5344CB8AC3E}">
        <p14:creationId xmlns:p14="http://schemas.microsoft.com/office/powerpoint/2010/main" val="22955036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a:t>To see why we do this, remember the Gaussian approximation to f (added to the plot in red)</a:t>
            </a:r>
          </a:p>
          <a:p>
            <a:pPr marL="628650" lvl="1" indent="-171450">
              <a:buFont typeface="Arial" panose="020B0604020202020204" pitchFamily="34" charset="0"/>
              <a:buChar char="•"/>
            </a:pPr>
            <a:r>
              <a:rPr lang="en-CA" dirty="0"/>
              <a:t> it’s like a Normal density with mean at x-hat and covariance depending on this Hessian</a:t>
            </a:r>
          </a:p>
          <a:p>
            <a:pPr marL="171450" lvl="0" indent="-171450">
              <a:buFont typeface="Arial" panose="020B0604020202020204" pitchFamily="34" charset="0"/>
              <a:buChar char="•"/>
            </a:pPr>
            <a:r>
              <a:rPr lang="en-CA" dirty="0"/>
              <a:t>To interpret points of this form:</a:t>
            </a:r>
          </a:p>
          <a:p>
            <a:pPr marL="628650" lvl="1" indent="-171450">
              <a:buFont typeface="Arial" panose="020B0604020202020204" pitchFamily="34" charset="0"/>
              <a:buChar char="•"/>
            </a:pPr>
            <a:r>
              <a:rPr lang="en-CA" dirty="0" err="1"/>
              <a:t>W.r.t.</a:t>
            </a:r>
            <a:r>
              <a:rPr lang="en-CA" dirty="0"/>
              <a:t> that normal density, it’s “m standard deviations, in the direction of this eigenvector”, away from the mode</a:t>
            </a:r>
          </a:p>
          <a:p>
            <a:pPr marL="171450" lvl="0" indent="-171450">
              <a:buFont typeface="Arial" panose="020B0604020202020204" pitchFamily="34" charset="0"/>
              <a:buChar char="•"/>
            </a:pPr>
            <a:r>
              <a:rPr lang="en-CA" dirty="0"/>
              <a:t>Reason we align them along eigenvectors is that the first and last vector are the directions where f has highest &amp; lowest curvature respectively – so in some sense they give us the most information about its shape</a:t>
            </a:r>
          </a:p>
          <a:p>
            <a:pPr marL="171450" lvl="0" indent="-171450">
              <a:buFont typeface="Arial" panose="020B0604020202020204" pitchFamily="34" charset="0"/>
              <a:buChar char="•"/>
            </a:pPr>
            <a:r>
              <a:rPr lang="en-CA" dirty="0"/>
              <a:t>What we end up with is this d-dimensional “cross-shaped” set of points (along orthogonal axis), and the number of points is only linear in the dimension</a:t>
            </a:r>
          </a:p>
          <a:p>
            <a:pPr marL="628650" lvl="1" indent="-171450">
              <a:buFont typeface="Arial" panose="020B0604020202020204" pitchFamily="34" charset="0"/>
              <a:buChar char="•"/>
            </a:pPr>
            <a:r>
              <a:rPr lang="en-CA" dirty="0"/>
              <a:t>Better than exponential, which is what you’d probably use in usual numerical quadrature</a:t>
            </a:r>
          </a:p>
        </p:txBody>
      </p:sp>
      <p:sp>
        <p:nvSpPr>
          <p:cNvPr id="4" name="Slide Number Placeholder 3"/>
          <p:cNvSpPr>
            <a:spLocks noGrp="1"/>
          </p:cNvSpPr>
          <p:nvPr>
            <p:ph type="sldNum" sz="quarter" idx="5"/>
          </p:nvPr>
        </p:nvSpPr>
        <p:spPr/>
        <p:txBody>
          <a:bodyPr/>
          <a:lstStyle/>
          <a:p>
            <a:fld id="{C862220D-7F38-479D-B7DD-F4E07CE62534}" type="slidenum">
              <a:rPr lang="en-CA" smtClean="0"/>
              <a:t>15</a:t>
            </a:fld>
            <a:endParaRPr lang="en-CA"/>
          </a:p>
        </p:txBody>
      </p:sp>
    </p:spTree>
    <p:extLst>
      <p:ext uri="{BB962C8B-B14F-4D97-AF65-F5344CB8AC3E}">
        <p14:creationId xmlns:p14="http://schemas.microsoft.com/office/powerpoint/2010/main" val="5878724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a:t>Let’s talk about covariance kernel</a:t>
            </a:r>
          </a:p>
          <a:p>
            <a:pPr marL="171450" indent="-171450">
              <a:buFont typeface="Arial" panose="020B0604020202020204" pitchFamily="34" charset="0"/>
              <a:buChar char="•"/>
            </a:pPr>
            <a:r>
              <a:rPr lang="en-CA" dirty="0"/>
              <a:t>Usual choice in Bayesian quadrature is this squared exponential kernel</a:t>
            </a:r>
          </a:p>
          <a:p>
            <a:pPr marL="171450" indent="-171450">
              <a:buFont typeface="Arial" panose="020B0604020202020204" pitchFamily="34" charset="0"/>
              <a:buChar char="•"/>
            </a:pPr>
            <a:r>
              <a:rPr lang="en-CA" dirty="0"/>
              <a:t>Two parameters: lambda controls the smoothness of the posterior GP, alpha controls its spread</a:t>
            </a:r>
          </a:p>
          <a:p>
            <a:pPr marL="171450" indent="-171450">
              <a:buFont typeface="Arial" panose="020B0604020202020204" pitchFamily="34" charset="0"/>
              <a:buChar char="•"/>
            </a:pPr>
            <a:r>
              <a:rPr lang="en-CA" dirty="0"/>
              <a:t>Here’s the kernel in one dimension</a:t>
            </a:r>
          </a:p>
          <a:p>
            <a:pPr marL="171450" indent="-171450">
              <a:buFont typeface="Arial" panose="020B0604020202020204" pitchFamily="34" charset="0"/>
              <a:buChar char="•"/>
            </a:pPr>
            <a:r>
              <a:rPr lang="en-CA" dirty="0"/>
              <a:t>Problem: we’re integrating over the whole real space, so we need something with finite integral (and you can see that this thing doesn’t)</a:t>
            </a:r>
          </a:p>
        </p:txBody>
      </p:sp>
      <p:sp>
        <p:nvSpPr>
          <p:cNvPr id="4" name="Slide Number Placeholder 3"/>
          <p:cNvSpPr>
            <a:spLocks noGrp="1"/>
          </p:cNvSpPr>
          <p:nvPr>
            <p:ph type="sldNum" sz="quarter" idx="5"/>
          </p:nvPr>
        </p:nvSpPr>
        <p:spPr/>
        <p:txBody>
          <a:bodyPr/>
          <a:lstStyle/>
          <a:p>
            <a:fld id="{C862220D-7F38-479D-B7DD-F4E07CE62534}" type="slidenum">
              <a:rPr lang="en-CA" smtClean="0"/>
              <a:t>16</a:t>
            </a:fld>
            <a:endParaRPr lang="en-CA"/>
          </a:p>
        </p:txBody>
      </p:sp>
    </p:spTree>
    <p:extLst>
      <p:ext uri="{BB962C8B-B14F-4D97-AF65-F5344CB8AC3E}">
        <p14:creationId xmlns:p14="http://schemas.microsoft.com/office/powerpoint/2010/main" val="2515735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CA" dirty="0"/>
              <a:t>Let’s talk about covariance kernel</a:t>
            </a:r>
          </a:p>
          <a:p>
            <a:pPr marL="171450" indent="-171450">
              <a:buFont typeface="Arial" panose="020B0604020202020204" pitchFamily="34" charset="0"/>
              <a:buChar char="•"/>
            </a:pPr>
            <a:r>
              <a:rPr lang="en-CA" dirty="0"/>
              <a:t>Usual choice in Bayesian quadrature is this squared exponential kernel</a:t>
            </a:r>
          </a:p>
          <a:p>
            <a:pPr marL="171450" indent="-171450">
              <a:buFont typeface="Arial" panose="020B0604020202020204" pitchFamily="34" charset="0"/>
              <a:buChar char="•"/>
            </a:pPr>
            <a:r>
              <a:rPr lang="en-CA" dirty="0"/>
              <a:t>Two parameters: lambda controls the smoothness of the posterior GP, alpha controls its spread</a:t>
            </a:r>
          </a:p>
          <a:p>
            <a:pPr marL="171450" indent="-171450">
              <a:buFont typeface="Arial" panose="020B0604020202020204" pitchFamily="34" charset="0"/>
              <a:buChar char="•"/>
            </a:pPr>
            <a:r>
              <a:rPr lang="en-CA" dirty="0"/>
              <a:t>Here’s the kernel in one dimension</a:t>
            </a:r>
          </a:p>
          <a:p>
            <a:pPr marL="171450" indent="-171450">
              <a:buFont typeface="Arial" panose="020B0604020202020204" pitchFamily="34" charset="0"/>
              <a:buChar char="•"/>
            </a:pPr>
            <a:r>
              <a:rPr lang="en-CA" dirty="0"/>
              <a:t>Problem: we’re integrating over the whole real space, so we need something with finite integral (and you can see that this thing doesn’t)</a:t>
            </a:r>
          </a:p>
          <a:p>
            <a:pPr marL="171450" indent="-171450">
              <a:buFont typeface="Arial" panose="020B0604020202020204" pitchFamily="34" charset="0"/>
              <a:buChar char="•"/>
            </a:pPr>
            <a:endParaRPr lang="en-CA" dirty="0"/>
          </a:p>
          <a:p>
            <a:pPr marL="171450" indent="-171450">
              <a:buFont typeface="Arial" panose="020B0604020202020204" pitchFamily="34" charset="0"/>
              <a:buChar char="•"/>
            </a:pPr>
            <a:r>
              <a:rPr lang="en-CA" dirty="0"/>
              <a:t>So we add this extra factor for decay, which makes the variance approach zero for points way out in the tails, and ensures the kernel has finite volume</a:t>
            </a:r>
          </a:p>
          <a:p>
            <a:pPr marL="171450" indent="-171450">
              <a:buFont typeface="Arial" panose="020B0604020202020204" pitchFamily="34" charset="0"/>
              <a:buChar char="•"/>
            </a:pPr>
            <a:r>
              <a:rPr lang="en-CA" dirty="0"/>
              <a:t>Usual SE kernel corresponds to infinite gamma</a:t>
            </a:r>
          </a:p>
        </p:txBody>
      </p:sp>
      <p:sp>
        <p:nvSpPr>
          <p:cNvPr id="4" name="Slide Number Placeholder 3"/>
          <p:cNvSpPr>
            <a:spLocks noGrp="1"/>
          </p:cNvSpPr>
          <p:nvPr>
            <p:ph type="sldNum" sz="quarter" idx="5"/>
          </p:nvPr>
        </p:nvSpPr>
        <p:spPr/>
        <p:txBody>
          <a:bodyPr/>
          <a:lstStyle/>
          <a:p>
            <a:fld id="{C862220D-7F38-479D-B7DD-F4E07CE62534}" type="slidenum">
              <a:rPr lang="en-CA" smtClean="0"/>
              <a:t>17</a:t>
            </a:fld>
            <a:endParaRPr lang="en-CA"/>
          </a:p>
        </p:txBody>
      </p:sp>
    </p:spTree>
    <p:extLst>
      <p:ext uri="{BB962C8B-B14F-4D97-AF65-F5344CB8AC3E}">
        <p14:creationId xmlns:p14="http://schemas.microsoft.com/office/powerpoint/2010/main" val="33540642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a:t>Finally, we scale it by the value of f at the mode, and shift it so that</a:t>
                </a:r>
              </a:p>
              <a:p>
                <a:pPr marL="628650" lvl="1" indent="-171450">
                  <a:buFont typeface="Arial" panose="020B0604020202020204" pitchFamily="34" charset="0"/>
                  <a:buChar char="•"/>
                </a:pPr>
                <a:r>
                  <a:rPr lang="en-CA" dirty="0"/>
                  <a:t>Variance is highest at mode</a:t>
                </a:r>
              </a:p>
              <a:p>
                <a:pPr marL="628650" lvl="1" indent="-171450">
                  <a:buFont typeface="Arial" panose="020B0604020202020204" pitchFamily="34" charset="0"/>
                  <a:buChar char="•"/>
                </a:pPr>
                <a:r>
                  <a:rPr lang="en-CA" dirty="0"/>
                  <a:t>And it decays in each direction based on the curvature of the function in that direction</a:t>
                </a:r>
              </a:p>
              <a:p>
                <a:pPr marL="171450" lvl="0" indent="-171450">
                  <a:buFont typeface="Arial" panose="020B0604020202020204" pitchFamily="34" charset="0"/>
                  <a:buChar char="•"/>
                </a:pPr>
                <a:r>
                  <a:rPr lang="en-CA" dirty="0"/>
                  <a:t>This makes sense – you have less uncertainty about function values far away from the mode because you know they’re near zero</a:t>
                </a:r>
              </a:p>
              <a:p>
                <a:pPr marL="171450" lvl="0" indent="-171450">
                  <a:buFont typeface="Arial" panose="020B0604020202020204" pitchFamily="34" charset="0"/>
                  <a:buChar char="•"/>
                </a:pPr>
                <a:r>
                  <a:rPr lang="en-CA" dirty="0"/>
                  <a:t>In directions with high curvature it presumably curves down to zero faster, so you want covariance to decay faster</a:t>
                </a:r>
              </a:p>
              <a:p>
                <a:pPr marL="171450" lvl="0" indent="-171450">
                  <a:buFont typeface="Arial" panose="020B0604020202020204" pitchFamily="34" charset="0"/>
                  <a:buChar char="•"/>
                </a:pPr>
                <a:endParaRPr lang="en-CA" dirty="0"/>
              </a:p>
              <a:p>
                <a:pPr marL="171450" lvl="0" indent="-171450">
                  <a:buFont typeface="Arial" panose="020B0604020202020204" pitchFamily="34" charset="0"/>
                  <a:buChar char="•"/>
                </a:pPr>
                <a:endParaRPr lang="en-CA" dirty="0"/>
              </a:p>
              <a:p>
                <a:pPr marL="171450" lvl="0" indent="-171450">
                  <a:buFont typeface="Arial" panose="020B0604020202020204" pitchFamily="34" charset="0"/>
                  <a:buChar char="•"/>
                </a:pPr>
                <a:endParaRPr lang="en-CA" dirty="0"/>
              </a:p>
              <a:p>
                <a:pPr marL="171450" lvl="0" indent="-171450">
                  <a:buFont typeface="Arial" panose="020B0604020202020204" pitchFamily="34" charset="0"/>
                  <a:buChar char="•"/>
                </a:pPr>
                <a:endParaRPr lang="en-CA" dirty="0"/>
              </a:p>
              <a:p>
                <a:pPr marL="171450" lvl="0" indent="-171450">
                  <a:buFont typeface="Arial" panose="020B0604020202020204" pitchFamily="34" charset="0"/>
                  <a:buChar char="•"/>
                </a:pPr>
                <a:endParaRPr lang="en-CA" dirty="0"/>
              </a:p>
              <a:p>
                <a:pPr marL="171450" lvl="0" indent="-171450">
                  <a:buFont typeface="Arial" panose="020B0604020202020204" pitchFamily="34" charset="0"/>
                  <a:buChar char="•"/>
                </a:pPr>
                <a:endParaRPr lang="en-CA" dirty="0"/>
              </a:p>
              <a:p>
                <a:pPr marL="171450" lvl="0" indent="-171450">
                  <a:buFont typeface="Arial" panose="020B0604020202020204" pitchFamily="34" charset="0"/>
                  <a:buChar char="•"/>
                </a:pPr>
                <a:endParaRPr lang="en-CA" dirty="0"/>
              </a:p>
              <a:p>
                <a:pPr marL="171450" lvl="0" indent="-171450">
                  <a:buFont typeface="Arial" panose="020B0604020202020204" pitchFamily="34" charset="0"/>
                  <a:buChar char="•"/>
                </a:pPr>
                <a:endParaRPr lang="en-CA" dirty="0"/>
              </a:p>
              <a:p>
                <a:pPr marL="171450" lvl="0" indent="-171450">
                  <a:buFont typeface="Arial" panose="020B0604020202020204" pitchFamily="34" charset="0"/>
                  <a:buChar char="•"/>
                </a:pPr>
                <a:r>
                  <a:rPr lang="en-CA" dirty="0"/>
                  <a:t>The other nice thing is that setting it up this way gives you this type of invariance</a:t>
                </a:r>
              </a:p>
              <a:p>
                <a:pPr marL="628650" lvl="1" indent="-171450">
                  <a:buFont typeface="Arial" panose="020B0604020202020204" pitchFamily="34" charset="0"/>
                  <a:buChar char="•"/>
                </a:pPr>
                <a:r>
                  <a:rPr lang="en-CA" dirty="0"/>
                  <a:t>You can scale the function, or stretch or rotate it in the domain, and it won’t change whether or not the diagnostic rejects</a:t>
                </a:r>
              </a:p>
              <a:p>
                <a:pPr marL="628650" lvl="1" indent="-171450">
                  <a:buFont typeface="Arial" panose="020B0604020202020204" pitchFamily="34" charset="0"/>
                  <a:buChar char="•"/>
                </a:pPr>
                <a:r>
                  <a:rPr lang="en-CA" dirty="0"/>
                  <a:t>None of those things really impact how close its shape is to Gaussian, so this makes sense</a:t>
                </a:r>
              </a:p>
              <a:p>
                <a:pPr marL="628650" lvl="1" indent="-171450">
                  <a:buFont typeface="Arial" panose="020B0604020202020204" pitchFamily="34" charset="0"/>
                  <a:buChar char="•"/>
                </a:pPr>
                <a:endParaRPr lang="en-CA" dirty="0"/>
              </a:p>
              <a:p>
                <a:pPr marL="628650" lvl="1" indent="-171450">
                  <a:buFont typeface="Arial" panose="020B0604020202020204" pitchFamily="34" charset="0"/>
                  <a:buChar char="•"/>
                </a:pPr>
                <a:endParaRPr lang="en-CA" dirty="0"/>
              </a:p>
              <a:p>
                <a:pPr marL="628650" lvl="1" indent="-171450">
                  <a:buFont typeface="Arial" panose="020B0604020202020204" pitchFamily="34" charset="0"/>
                  <a:buChar char="•"/>
                </a:pPr>
                <a:endParaRPr lang="en-CA" dirty="0"/>
              </a:p>
              <a:p>
                <a:pPr marL="628650" lvl="1" indent="-171450">
                  <a:buFont typeface="Arial" panose="020B0604020202020204" pitchFamily="34" charset="0"/>
                  <a:buChar char="•"/>
                </a:pPr>
                <a:endParaRPr lang="en-CA"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Invariant: reject L.A. for </a:t>
                </a:r>
                <a14:m>
                  <m:oMath xmlns:m="http://schemas.openxmlformats.org/officeDocument/2006/math">
                    <m:r>
                      <a:rPr lang="en-CA" sz="1200" b="0" i="1" smtClean="0">
                        <a:latin typeface="Cambria Math" panose="02040503050406030204" pitchFamily="18" charset="0"/>
                      </a:rPr>
                      <m:t>𝑓</m:t>
                    </m:r>
                    <m:r>
                      <a:rPr lang="en-CA" sz="1200" b="0" i="1" smtClean="0">
                        <a:latin typeface="Cambria Math" panose="02040503050406030204" pitchFamily="18" charset="0"/>
                      </a:rPr>
                      <m:t> ⟺</m:t>
                    </m:r>
                  </m:oMath>
                </a14:m>
                <a:r>
                  <a:rPr lang="en-US" sz="1200" dirty="0"/>
                  <a:t> reject L.A. for any scaling of </a:t>
                </a:r>
                <a14:m>
                  <m:oMath xmlns:m="http://schemas.openxmlformats.org/officeDocument/2006/math">
                    <m:r>
                      <a:rPr lang="en-CA" sz="1200" b="0" i="1" smtClean="0">
                        <a:latin typeface="Cambria Math" panose="02040503050406030204" pitchFamily="18" charset="0"/>
                      </a:rPr>
                      <m:t>𝑓</m:t>
                    </m:r>
                  </m:oMath>
                </a14:m>
                <a:r>
                  <a:rPr lang="en-US" sz="1200" dirty="0"/>
                  <a:t> or linear transformation of domain</a:t>
                </a:r>
              </a:p>
              <a:p>
                <a:pPr marL="171450" lvl="0" indent="-171450">
                  <a:buFont typeface="Arial" panose="020B0604020202020204" pitchFamily="34" charset="0"/>
                  <a:buChar char="•"/>
                </a:pPr>
                <a:endParaRPr lang="en-CA" dirty="0"/>
              </a:p>
            </p:txBody>
          </p:sp>
        </mc:Choice>
        <mc:Fallback xmlns="">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a:t>Finally, we scale it by the value of f at the mode, and shift it so that</a:t>
                </a:r>
              </a:p>
              <a:p>
                <a:pPr marL="628650" lvl="1" indent="-171450">
                  <a:buFont typeface="Arial" panose="020B0604020202020204" pitchFamily="34" charset="0"/>
                  <a:buChar char="•"/>
                </a:pPr>
                <a:r>
                  <a:rPr lang="en-CA" dirty="0"/>
                  <a:t>Variance is highest at mode</a:t>
                </a:r>
              </a:p>
              <a:p>
                <a:pPr marL="628650" lvl="1" indent="-171450">
                  <a:buFont typeface="Arial" panose="020B0604020202020204" pitchFamily="34" charset="0"/>
                  <a:buChar char="•"/>
                </a:pPr>
                <a:r>
                  <a:rPr lang="en-CA" dirty="0"/>
                  <a:t>And it decays in each direction based on the curvature of the function in that direction</a:t>
                </a:r>
              </a:p>
              <a:p>
                <a:pPr marL="171450" lvl="0" indent="-171450">
                  <a:buFont typeface="Arial" panose="020B0604020202020204" pitchFamily="34" charset="0"/>
                  <a:buChar char="•"/>
                </a:pPr>
                <a:r>
                  <a:rPr lang="en-CA" dirty="0"/>
                  <a:t>This makes sense – you have less uncertainty about function values far away from the mode because you know they’re near zero</a:t>
                </a:r>
              </a:p>
              <a:p>
                <a:pPr marL="171450" lvl="0" indent="-171450">
                  <a:buFont typeface="Arial" panose="020B0604020202020204" pitchFamily="34" charset="0"/>
                  <a:buChar char="•"/>
                </a:pPr>
                <a:r>
                  <a:rPr lang="en-CA" dirty="0"/>
                  <a:t>In directions with high curvature it presumably curves down to zero faster, so you want covariance to decay faster</a:t>
                </a:r>
              </a:p>
              <a:p>
                <a:pPr marL="171450" lvl="0" indent="-171450">
                  <a:buFont typeface="Arial" panose="020B0604020202020204" pitchFamily="34" charset="0"/>
                  <a:buChar char="•"/>
                </a:pPr>
                <a:endParaRPr lang="en-CA" dirty="0"/>
              </a:p>
              <a:p>
                <a:pPr marL="171450" lvl="0" indent="-171450">
                  <a:buFont typeface="Arial" panose="020B0604020202020204" pitchFamily="34" charset="0"/>
                  <a:buChar char="•"/>
                </a:pPr>
                <a:endParaRPr lang="en-CA" dirty="0"/>
              </a:p>
              <a:p>
                <a:pPr marL="171450" lvl="0" indent="-171450">
                  <a:buFont typeface="Arial" panose="020B0604020202020204" pitchFamily="34" charset="0"/>
                  <a:buChar char="•"/>
                </a:pPr>
                <a:endParaRPr lang="en-CA" dirty="0"/>
              </a:p>
              <a:p>
                <a:pPr marL="171450" lvl="0" indent="-171450">
                  <a:buFont typeface="Arial" panose="020B0604020202020204" pitchFamily="34" charset="0"/>
                  <a:buChar char="•"/>
                </a:pPr>
                <a:endParaRPr lang="en-CA" dirty="0"/>
              </a:p>
              <a:p>
                <a:pPr marL="171450" lvl="0" indent="-171450">
                  <a:buFont typeface="Arial" panose="020B0604020202020204" pitchFamily="34" charset="0"/>
                  <a:buChar char="•"/>
                </a:pPr>
                <a:endParaRPr lang="en-CA" dirty="0"/>
              </a:p>
              <a:p>
                <a:pPr marL="171450" lvl="0" indent="-171450">
                  <a:buFont typeface="Arial" panose="020B0604020202020204" pitchFamily="34" charset="0"/>
                  <a:buChar char="•"/>
                </a:pPr>
                <a:endParaRPr lang="en-CA" dirty="0"/>
              </a:p>
              <a:p>
                <a:pPr marL="171450" lvl="0" indent="-171450">
                  <a:buFont typeface="Arial" panose="020B0604020202020204" pitchFamily="34" charset="0"/>
                  <a:buChar char="•"/>
                </a:pPr>
                <a:endParaRPr lang="en-CA" dirty="0"/>
              </a:p>
              <a:p>
                <a:pPr marL="171450" lvl="0" indent="-171450">
                  <a:buFont typeface="Arial" panose="020B0604020202020204" pitchFamily="34" charset="0"/>
                  <a:buChar char="•"/>
                </a:pPr>
                <a:endParaRPr lang="en-CA" dirty="0"/>
              </a:p>
              <a:p>
                <a:pPr marL="171450" lvl="0" indent="-171450">
                  <a:buFont typeface="Arial" panose="020B0604020202020204" pitchFamily="34" charset="0"/>
                  <a:buChar char="•"/>
                </a:pPr>
                <a:r>
                  <a:rPr lang="en-CA" dirty="0"/>
                  <a:t>The other nice thing is that setting it up this way gives you this type of invariance</a:t>
                </a:r>
              </a:p>
              <a:p>
                <a:pPr marL="628650" lvl="1" indent="-171450">
                  <a:buFont typeface="Arial" panose="020B0604020202020204" pitchFamily="34" charset="0"/>
                  <a:buChar char="•"/>
                </a:pPr>
                <a:r>
                  <a:rPr lang="en-CA" dirty="0"/>
                  <a:t>You can scale the function, or stretch or rotate it in the domain, and it won’t change whether or not the diagnostic rejects</a:t>
                </a:r>
              </a:p>
              <a:p>
                <a:pPr marL="628650" lvl="1" indent="-171450">
                  <a:buFont typeface="Arial" panose="020B0604020202020204" pitchFamily="34" charset="0"/>
                  <a:buChar char="•"/>
                </a:pPr>
                <a:r>
                  <a:rPr lang="en-CA" dirty="0"/>
                  <a:t>None of those things really impact how close its shape is to Gaussian, so this makes sense</a:t>
                </a:r>
              </a:p>
              <a:p>
                <a:pPr marL="628650" lvl="1" indent="-171450">
                  <a:buFont typeface="Arial" panose="020B0604020202020204" pitchFamily="34" charset="0"/>
                  <a:buChar char="•"/>
                </a:pPr>
                <a:endParaRPr lang="en-CA" dirty="0"/>
              </a:p>
              <a:p>
                <a:pPr marL="628650" lvl="1" indent="-171450">
                  <a:buFont typeface="Arial" panose="020B0604020202020204" pitchFamily="34" charset="0"/>
                  <a:buChar char="•"/>
                </a:pPr>
                <a:endParaRPr lang="en-CA" dirty="0"/>
              </a:p>
              <a:p>
                <a:pPr marL="628650" lvl="1" indent="-171450">
                  <a:buFont typeface="Arial" panose="020B0604020202020204" pitchFamily="34" charset="0"/>
                  <a:buChar char="•"/>
                </a:pPr>
                <a:endParaRPr lang="en-CA" dirty="0"/>
              </a:p>
              <a:p>
                <a:pPr marL="628650" lvl="1" indent="-171450">
                  <a:buFont typeface="Arial" panose="020B0604020202020204" pitchFamily="34" charset="0"/>
                  <a:buChar char="•"/>
                </a:pPr>
                <a:endParaRPr lang="en-CA"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Invariant: reject L.A. for </a:t>
                </a:r>
                <a:r>
                  <a:rPr lang="en-CA" sz="1200" b="0" i="0">
                    <a:latin typeface="Cambria Math" panose="02040503050406030204" pitchFamily="18" charset="0"/>
                  </a:rPr>
                  <a:t>𝑓 ⟺</a:t>
                </a:r>
                <a:r>
                  <a:rPr lang="en-US" sz="1200" dirty="0"/>
                  <a:t> reject L.A. for any scaling of </a:t>
                </a:r>
                <a:r>
                  <a:rPr lang="en-CA" sz="1200" b="0" i="0">
                    <a:latin typeface="Cambria Math" panose="02040503050406030204" pitchFamily="18" charset="0"/>
                  </a:rPr>
                  <a:t>𝑓</a:t>
                </a:r>
                <a:r>
                  <a:rPr lang="en-US" sz="1200" dirty="0"/>
                  <a:t> or linear transformation of domain</a:t>
                </a:r>
              </a:p>
              <a:p>
                <a:pPr marL="171450" lvl="0" indent="-171450">
                  <a:buFont typeface="Arial" panose="020B0604020202020204" pitchFamily="34" charset="0"/>
                  <a:buChar char="•"/>
                </a:pPr>
                <a:endParaRPr lang="en-CA" dirty="0"/>
              </a:p>
            </p:txBody>
          </p:sp>
        </mc:Fallback>
      </mc:AlternateContent>
      <p:sp>
        <p:nvSpPr>
          <p:cNvPr id="4" name="Slide Number Placeholder 3"/>
          <p:cNvSpPr>
            <a:spLocks noGrp="1"/>
          </p:cNvSpPr>
          <p:nvPr>
            <p:ph type="sldNum" sz="quarter" idx="5"/>
          </p:nvPr>
        </p:nvSpPr>
        <p:spPr/>
        <p:txBody>
          <a:bodyPr/>
          <a:lstStyle/>
          <a:p>
            <a:fld id="{C862220D-7F38-479D-B7DD-F4E07CE62534}" type="slidenum">
              <a:rPr lang="en-CA" smtClean="0"/>
              <a:t>18</a:t>
            </a:fld>
            <a:endParaRPr lang="en-CA"/>
          </a:p>
        </p:txBody>
      </p:sp>
    </p:spTree>
    <p:extLst>
      <p:ext uri="{BB962C8B-B14F-4D97-AF65-F5344CB8AC3E}">
        <p14:creationId xmlns:p14="http://schemas.microsoft.com/office/powerpoint/2010/main" val="1103700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a:t>So we’ve got this covariance kernel with these three parameters, and we need to think about how to set them</a:t>
            </a:r>
          </a:p>
          <a:p>
            <a:pPr marL="171450" indent="-171450">
              <a:buFont typeface="Arial" panose="020B0604020202020204" pitchFamily="34" charset="0"/>
              <a:buChar char="•"/>
            </a:pPr>
            <a:r>
              <a:rPr lang="en-CA" dirty="0"/>
              <a:t>In a usual Bayesian quadrature, you’re after a high-accuracy, high-precision estimate of the integral for some specific f</a:t>
            </a:r>
          </a:p>
          <a:p>
            <a:pPr marL="171450" indent="-171450">
              <a:buFont typeface="Arial" panose="020B0604020202020204" pitchFamily="34" charset="0"/>
              <a:buChar char="•"/>
            </a:pPr>
            <a:r>
              <a:rPr lang="en-CA" dirty="0"/>
              <a:t>But that’s different from our aim here</a:t>
            </a:r>
          </a:p>
          <a:p>
            <a:pPr marL="628650" lvl="1" indent="-171450">
              <a:buFont typeface="Arial" panose="020B0604020202020204" pitchFamily="34" charset="0"/>
              <a:buChar char="•"/>
            </a:pPr>
            <a:r>
              <a:rPr lang="en-CA" dirty="0"/>
              <a:t>We want this diagnostic to work for </a:t>
            </a:r>
            <a:r>
              <a:rPr lang="en-CA" i="1" dirty="0"/>
              <a:t>any</a:t>
            </a:r>
            <a:r>
              <a:rPr lang="en-CA" i="0" dirty="0"/>
              <a:t> f (want parameters that will work for anything)</a:t>
            </a:r>
          </a:p>
          <a:p>
            <a:pPr marL="628650" lvl="1" indent="-171450">
              <a:buFont typeface="Arial" panose="020B0604020202020204" pitchFamily="34" charset="0"/>
              <a:buChar char="•"/>
            </a:pPr>
            <a:r>
              <a:rPr lang="en-CA" i="0" dirty="0"/>
              <a:t>This is also a </a:t>
            </a:r>
            <a:r>
              <a:rPr lang="en-CA" i="1" dirty="0"/>
              <a:t>diagnostic tool</a:t>
            </a:r>
            <a:r>
              <a:rPr lang="en-CA" i="0" dirty="0"/>
              <a:t> first, and good integral estimation is a second priority</a:t>
            </a:r>
          </a:p>
          <a:p>
            <a:pPr marL="628650" lvl="1" indent="-171450">
              <a:buFont typeface="Arial" panose="020B0604020202020204" pitchFamily="34" charset="0"/>
              <a:buChar char="•"/>
            </a:pPr>
            <a:r>
              <a:rPr lang="en-CA" i="0" dirty="0"/>
              <a:t>In particular, we want to know when a function is </a:t>
            </a:r>
            <a:r>
              <a:rPr lang="en-CA" i="1" dirty="0"/>
              <a:t>good enough</a:t>
            </a:r>
            <a:r>
              <a:rPr lang="en-CA" i="0" dirty="0"/>
              <a:t> – if something is close enough to Gaussian that the L.A. is reasonable, we want our model to have enough variance </a:t>
            </a:r>
            <a:r>
              <a:rPr lang="en-CA" i="1" dirty="0"/>
              <a:t>not</a:t>
            </a:r>
            <a:r>
              <a:rPr lang="en-CA" i="0" dirty="0"/>
              <a:t> to reject it</a:t>
            </a:r>
          </a:p>
          <a:p>
            <a:pPr marL="171450" lvl="0" indent="-171450">
              <a:buFont typeface="Arial" panose="020B0604020202020204" pitchFamily="34" charset="0"/>
              <a:buChar char="•"/>
            </a:pPr>
            <a:r>
              <a:rPr lang="en-CA" i="0" dirty="0"/>
              <a:t>So we pick some test function as a reference, and calibrate the parameters in a sort of ad-hoc way based on that</a:t>
            </a:r>
          </a:p>
        </p:txBody>
      </p:sp>
      <p:sp>
        <p:nvSpPr>
          <p:cNvPr id="4" name="Slide Number Placeholder 3"/>
          <p:cNvSpPr>
            <a:spLocks noGrp="1"/>
          </p:cNvSpPr>
          <p:nvPr>
            <p:ph type="sldNum" sz="quarter" idx="5"/>
          </p:nvPr>
        </p:nvSpPr>
        <p:spPr/>
        <p:txBody>
          <a:bodyPr/>
          <a:lstStyle/>
          <a:p>
            <a:fld id="{C862220D-7F38-479D-B7DD-F4E07CE62534}" type="slidenum">
              <a:rPr lang="en-CA" smtClean="0"/>
              <a:t>19</a:t>
            </a:fld>
            <a:endParaRPr lang="en-CA"/>
          </a:p>
        </p:txBody>
      </p:sp>
    </p:spTree>
    <p:extLst>
      <p:ext uri="{BB962C8B-B14F-4D97-AF65-F5344CB8AC3E}">
        <p14:creationId xmlns:p14="http://schemas.microsoft.com/office/powerpoint/2010/main" val="23598525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a:t>So let’s take a d-dimensional T-distribution with nu degrees of freedom</a:t>
            </a:r>
          </a:p>
          <a:p>
            <a:pPr marL="171450" indent="-171450">
              <a:buFont typeface="Arial" panose="020B0604020202020204" pitchFamily="34" charset="0"/>
              <a:buChar char="•"/>
            </a:pPr>
            <a:r>
              <a:rPr lang="en-CA" dirty="0"/>
              <a:t>It’s heavy-tailed, so the L.A. underestimates the true integral which is always 1</a:t>
            </a:r>
          </a:p>
          <a:p>
            <a:pPr marL="171450" indent="-171450">
              <a:buFont typeface="Arial" panose="020B0604020202020204" pitchFamily="34" charset="0"/>
              <a:buChar char="•"/>
            </a:pPr>
            <a:r>
              <a:rPr lang="en-CA" dirty="0"/>
              <a:t>For some value of nu, the T distribution will be close enough to Gaussian that it’s Laplace approximation is 95% of the true value</a:t>
            </a:r>
          </a:p>
          <a:p>
            <a:pPr marL="628650" lvl="1" indent="-171450">
              <a:buFont typeface="Arial" panose="020B0604020202020204" pitchFamily="34" charset="0"/>
              <a:buChar char="•"/>
            </a:pPr>
            <a:r>
              <a:rPr lang="en-CA" dirty="0"/>
              <a:t>This nu depends on the dimension, which we’ll talk about later</a:t>
            </a:r>
          </a:p>
          <a:p>
            <a:pPr marL="171450" lvl="0" indent="-171450">
              <a:buFont typeface="Arial" panose="020B0604020202020204" pitchFamily="34" charset="0"/>
              <a:buChar char="•"/>
            </a:pPr>
            <a:r>
              <a:rPr lang="en-CA" dirty="0"/>
              <a:t>This T distribution serves as our calibration or test function</a:t>
            </a:r>
          </a:p>
          <a:p>
            <a:pPr marL="171450" lvl="0" indent="-171450">
              <a:buFont typeface="Arial" panose="020B0604020202020204" pitchFamily="34" charset="0"/>
              <a:buChar char="•"/>
            </a:pPr>
            <a:r>
              <a:rPr lang="en-CA" dirty="0"/>
              <a:t>The parameters lambda and gamma control the shape and smoothness of the GP, so we set those to try and get the posterior mean is close as possible to the true function</a:t>
            </a:r>
          </a:p>
          <a:p>
            <a:pPr marL="171450" lvl="0" indent="-171450">
              <a:buFont typeface="Arial" panose="020B0604020202020204" pitchFamily="34" charset="0"/>
              <a:buChar char="•"/>
            </a:pPr>
            <a:r>
              <a:rPr lang="en-CA" dirty="0"/>
              <a:t>Alpha only controls spread, so we set it so that the L.A. for this function is right on the boundary of that confidence interval</a:t>
            </a:r>
          </a:p>
          <a:p>
            <a:pPr marL="171450" lvl="0" indent="-171450">
              <a:buFont typeface="Arial" panose="020B0604020202020204" pitchFamily="34" charset="0"/>
              <a:buChar char="•"/>
            </a:pPr>
            <a:r>
              <a:rPr lang="en-CA" dirty="0"/>
              <a:t>The thinking here is that this should be the “borderline case”: if the degrees of freedom were any lower, it would be too heavy-tailed (i.e. not Gaussian enough) and we’d reject the Laplace approximation. Otherwise, it’s close enough to Gaussian and we can keep it</a:t>
            </a:r>
          </a:p>
        </p:txBody>
      </p:sp>
      <p:sp>
        <p:nvSpPr>
          <p:cNvPr id="4" name="Slide Number Placeholder 3"/>
          <p:cNvSpPr>
            <a:spLocks noGrp="1"/>
          </p:cNvSpPr>
          <p:nvPr>
            <p:ph type="sldNum" sz="quarter" idx="5"/>
          </p:nvPr>
        </p:nvSpPr>
        <p:spPr/>
        <p:txBody>
          <a:bodyPr/>
          <a:lstStyle/>
          <a:p>
            <a:fld id="{C862220D-7F38-479D-B7DD-F4E07CE62534}" type="slidenum">
              <a:rPr lang="en-CA" smtClean="0"/>
              <a:t>20</a:t>
            </a:fld>
            <a:endParaRPr lang="en-CA"/>
          </a:p>
        </p:txBody>
      </p:sp>
    </p:spTree>
    <p:extLst>
      <p:ext uri="{BB962C8B-B14F-4D97-AF65-F5344CB8AC3E}">
        <p14:creationId xmlns:p14="http://schemas.microsoft.com/office/powerpoint/2010/main" val="42743199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a:t>So let’s look at the two-dimensional case</a:t>
            </a:r>
          </a:p>
          <a:p>
            <a:pPr marL="171450" indent="-171450">
              <a:buFont typeface="Arial" panose="020B0604020202020204" pitchFamily="34" charset="0"/>
              <a:buChar char="•"/>
            </a:pPr>
            <a:r>
              <a:rPr lang="en-CA" dirty="0"/>
              <a:t>In 2 dimensions, the magic number is 38 degrees of freedom</a:t>
            </a:r>
          </a:p>
          <a:p>
            <a:pPr marL="628650" lvl="1" indent="-171450">
              <a:buFont typeface="Arial" panose="020B0604020202020204" pitchFamily="34" charset="0"/>
              <a:buChar char="•"/>
            </a:pPr>
            <a:r>
              <a:rPr lang="en-CA" dirty="0"/>
              <a:t>In other words, a bivariate T density with 38 degrees of freedom has a L.A. equal to .95, or 95% of its true integral</a:t>
            </a:r>
          </a:p>
          <a:p>
            <a:pPr marL="171450" lvl="0" indent="-171450">
              <a:buFont typeface="Arial" panose="020B0604020202020204" pitchFamily="34" charset="0"/>
              <a:buChar char="•"/>
            </a:pPr>
            <a:r>
              <a:rPr lang="en-CA" dirty="0"/>
              <a:t>So we put the GP prior on it, get interrogation values on the cross-shaped grid, and then we have our posterior</a:t>
            </a:r>
          </a:p>
          <a:p>
            <a:pPr marL="171450" lvl="0" indent="-171450">
              <a:buFont typeface="Arial" panose="020B0604020202020204" pitchFamily="34" charset="0"/>
              <a:buChar char="•"/>
            </a:pPr>
            <a:r>
              <a:rPr lang="en-CA" dirty="0"/>
              <a:t>As I said, you want the posterior mean of the GP to be close to the true density, so we have this surface plot of the difference between them and I adjusted lambda and gamma to get the difference as small as possible throughout the domain</a:t>
            </a:r>
          </a:p>
          <a:p>
            <a:pPr marL="171450" lvl="0" indent="-171450">
              <a:buFont typeface="Arial" panose="020B0604020202020204" pitchFamily="34" charset="0"/>
              <a:buChar char="•"/>
            </a:pPr>
            <a:r>
              <a:rPr lang="en-CA" dirty="0"/>
              <a:t>Won’t get into details, but what I found is that you want a high value of lambda</a:t>
            </a:r>
          </a:p>
          <a:p>
            <a:pPr marL="628650" lvl="1" indent="-171450">
              <a:buFont typeface="Arial" panose="020B0604020202020204" pitchFamily="34" charset="0"/>
              <a:buChar char="•"/>
            </a:pPr>
            <a:r>
              <a:rPr lang="en-CA" dirty="0"/>
              <a:t>That allows for smoothing in the area within the interrogation grid</a:t>
            </a:r>
          </a:p>
          <a:p>
            <a:pPr marL="628650" lvl="1" indent="-171450">
              <a:buFont typeface="Arial" panose="020B0604020202020204" pitchFamily="34" charset="0"/>
              <a:buChar char="•"/>
            </a:pPr>
            <a:r>
              <a:rPr lang="en-CA" dirty="0"/>
              <a:t>Increases covariance between distinct points, so that it actually uses the information from the interrogation points to update in the rest of the region</a:t>
            </a:r>
          </a:p>
          <a:p>
            <a:pPr marL="628650" lvl="1" indent="-171450">
              <a:buFont typeface="Arial" panose="020B0604020202020204" pitchFamily="34" charset="0"/>
              <a:buChar char="•"/>
            </a:pPr>
            <a:r>
              <a:rPr lang="en-CA" dirty="0"/>
              <a:t>The problem is that with a high lambda, it creates this </a:t>
            </a:r>
            <a:r>
              <a:rPr lang="en-CA" dirty="0" err="1"/>
              <a:t>oversmoothing</a:t>
            </a:r>
            <a:r>
              <a:rPr lang="en-CA" dirty="0"/>
              <a:t> effect that makes huge errors when you extrapolate </a:t>
            </a:r>
            <a:r>
              <a:rPr lang="en-CA" i="1" dirty="0"/>
              <a:t>beyond</a:t>
            </a:r>
            <a:r>
              <a:rPr lang="en-CA" i="0" dirty="0"/>
              <a:t> the interrogation points, so you want a low gamma to underweight the stuff out in the tails</a:t>
            </a:r>
          </a:p>
          <a:p>
            <a:pPr marL="171450" lvl="0" indent="-171450">
              <a:buFont typeface="Arial" panose="020B0604020202020204" pitchFamily="34" charset="0"/>
              <a:buChar char="•"/>
            </a:pPr>
            <a:r>
              <a:rPr lang="en-CA" dirty="0"/>
              <a:t>Then we have a plot showing the actual diagnostic</a:t>
            </a:r>
          </a:p>
          <a:p>
            <a:pPr marL="628650" lvl="1" indent="-171450">
              <a:buFont typeface="Arial" panose="020B0604020202020204" pitchFamily="34" charset="0"/>
              <a:buChar char="•"/>
            </a:pPr>
            <a:r>
              <a:rPr lang="en-CA" dirty="0"/>
              <a:t>The curve is the posterior normal distribution for the integral, with the black dotted lines giving that confidence region</a:t>
            </a:r>
          </a:p>
          <a:p>
            <a:pPr marL="628650" lvl="1" indent="-171450">
              <a:buFont typeface="Arial" panose="020B0604020202020204" pitchFamily="34" charset="0"/>
              <a:buChar char="•"/>
            </a:pPr>
            <a:r>
              <a:rPr lang="en-CA" dirty="0"/>
              <a:t>We set alpha so that the L.A. (blue line) is just on the rejection boundary. We’ve also got the true integral of 1 in red there</a:t>
            </a:r>
          </a:p>
        </p:txBody>
      </p:sp>
      <p:sp>
        <p:nvSpPr>
          <p:cNvPr id="4" name="Slide Number Placeholder 3"/>
          <p:cNvSpPr>
            <a:spLocks noGrp="1"/>
          </p:cNvSpPr>
          <p:nvPr>
            <p:ph type="sldNum" sz="quarter" idx="5"/>
          </p:nvPr>
        </p:nvSpPr>
        <p:spPr/>
        <p:txBody>
          <a:bodyPr/>
          <a:lstStyle/>
          <a:p>
            <a:fld id="{C862220D-7F38-479D-B7DD-F4E07CE62534}" type="slidenum">
              <a:rPr lang="en-CA" smtClean="0"/>
              <a:t>21</a:t>
            </a:fld>
            <a:endParaRPr lang="en-CA"/>
          </a:p>
        </p:txBody>
      </p:sp>
    </p:spTree>
    <p:extLst>
      <p:ext uri="{BB962C8B-B14F-4D97-AF65-F5344CB8AC3E}">
        <p14:creationId xmlns:p14="http://schemas.microsoft.com/office/powerpoint/2010/main" val="997499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a:t>Suppose we have some full function f</a:t>
            </a:r>
          </a:p>
          <a:p>
            <a:pPr marL="171450" lvl="0" indent="-171450">
              <a:buFont typeface="Arial" panose="020B0604020202020204" pitchFamily="34" charset="0"/>
              <a:buChar char="•"/>
            </a:pPr>
            <a:r>
              <a:rPr lang="en-CA" dirty="0"/>
              <a:t>The target is the integral over x</a:t>
            </a:r>
          </a:p>
          <a:p>
            <a:pPr marL="171450" lvl="0" indent="-171450">
              <a:buFont typeface="Arial" panose="020B0604020202020204" pitchFamily="34" charset="0"/>
              <a:buChar char="•"/>
            </a:pPr>
            <a:r>
              <a:rPr lang="en-CA" dirty="0"/>
              <a:t>The obvious example is a marginal likelihood in a state space model</a:t>
            </a:r>
          </a:p>
          <a:p>
            <a:pPr marL="171450" lvl="0" indent="-171450">
              <a:buFont typeface="Arial" panose="020B0604020202020204" pitchFamily="34" charset="0"/>
              <a:buChar char="•"/>
            </a:pPr>
            <a:r>
              <a:rPr lang="en-CA" dirty="0"/>
              <a:t>We need to make some assumptions on f</a:t>
            </a:r>
          </a:p>
          <a:p>
            <a:pPr marL="628650" lvl="1" indent="-171450">
              <a:buFont typeface="Arial" panose="020B0604020202020204" pitchFamily="34" charset="0"/>
              <a:buChar char="•"/>
            </a:pPr>
            <a:r>
              <a:rPr lang="en-CA" dirty="0"/>
              <a:t>Obviously if we could get the integral easily this presentation would be boring</a:t>
            </a:r>
          </a:p>
          <a:p>
            <a:pPr marL="628650" lvl="1" indent="-171450">
              <a:buFont typeface="Arial" panose="020B0604020202020204" pitchFamily="34" charset="0"/>
              <a:buChar char="•"/>
            </a:pPr>
            <a:r>
              <a:rPr lang="en-CA" dirty="0"/>
              <a:t>it’s got a (unique) mode or maximum in x</a:t>
            </a:r>
          </a:p>
          <a:p>
            <a:pPr marL="628650" lvl="1" indent="-171450">
              <a:buFont typeface="Arial" panose="020B0604020202020204" pitchFamily="34" charset="0"/>
              <a:buChar char="•"/>
            </a:pPr>
            <a:r>
              <a:rPr lang="en-CA" dirty="0"/>
              <a:t>Also assume it’s log-concave at the mode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Numerical and Monte Carlo integration are a pain in high dimensions, so you want an easy way to approximate integral</a:t>
            </a:r>
          </a:p>
          <a:p>
            <a:pPr marL="0" lvl="0" indent="0">
              <a:buFont typeface="Arial" panose="020B0604020202020204" pitchFamily="34" charset="0"/>
              <a:buNone/>
            </a:pPr>
            <a:endParaRPr lang="en-CA" dirty="0"/>
          </a:p>
        </p:txBody>
      </p:sp>
      <p:sp>
        <p:nvSpPr>
          <p:cNvPr id="4" name="Slide Number Placeholder 3"/>
          <p:cNvSpPr>
            <a:spLocks noGrp="1"/>
          </p:cNvSpPr>
          <p:nvPr>
            <p:ph type="sldNum" sz="quarter" idx="5"/>
          </p:nvPr>
        </p:nvSpPr>
        <p:spPr/>
        <p:txBody>
          <a:bodyPr/>
          <a:lstStyle/>
          <a:p>
            <a:fld id="{C862220D-7F38-479D-B7DD-F4E07CE62534}" type="slidenum">
              <a:rPr lang="en-CA" smtClean="0"/>
              <a:t>4</a:t>
            </a:fld>
            <a:endParaRPr lang="en-CA"/>
          </a:p>
        </p:txBody>
      </p:sp>
    </p:spTree>
    <p:extLst>
      <p:ext uri="{BB962C8B-B14F-4D97-AF65-F5344CB8AC3E}">
        <p14:creationId xmlns:p14="http://schemas.microsoft.com/office/powerpoint/2010/main" val="10235887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249C2EC3-D58B-4BBA-AE13-C046E3F8728C}"/>
              </a:ext>
            </a:extLst>
          </p:cNvPr>
          <p:cNvSpPr>
            <a:spLocks noGrp="1"/>
          </p:cNvSpPr>
          <p:nvPr>
            <p:ph type="body" idx="1"/>
          </p:nvPr>
        </p:nvSpPr>
        <p:spPr/>
        <p:txBody>
          <a:bodyPr/>
          <a:lstStyle/>
          <a:p>
            <a:pPr marL="171450" indent="-171450">
              <a:buFont typeface="Arial" panose="020B0604020202020204" pitchFamily="34" charset="0"/>
              <a:buChar char="•"/>
            </a:pPr>
            <a:r>
              <a:rPr lang="en-US" dirty="0"/>
              <a:t>Of course, a two-dimensional integral isn’t very interesting</a:t>
            </a:r>
          </a:p>
          <a:p>
            <a:pPr marL="171450" indent="-171450">
              <a:buFont typeface="Arial" panose="020B0604020202020204" pitchFamily="34" charset="0"/>
              <a:buChar char="•"/>
            </a:pPr>
            <a:r>
              <a:rPr lang="en-US" dirty="0"/>
              <a:t>Want to apply it in higher dimensions, but there are some challenges there</a:t>
            </a:r>
          </a:p>
        </p:txBody>
      </p:sp>
    </p:spTree>
    <p:extLst>
      <p:ext uri="{BB962C8B-B14F-4D97-AF65-F5344CB8AC3E}">
        <p14:creationId xmlns:p14="http://schemas.microsoft.com/office/powerpoint/2010/main" val="6310776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a:t>Remember that we calibrate the diagnostic with whichever d-dimensional T density has a L.A. of 0.95</a:t>
            </a:r>
          </a:p>
          <a:p>
            <a:pPr marL="171450" indent="-171450">
              <a:buFont typeface="Arial" panose="020B0604020202020204" pitchFamily="34" charset="0"/>
              <a:buChar char="•"/>
            </a:pPr>
            <a:r>
              <a:rPr lang="en-CA" dirty="0"/>
              <a:t>The problem is that in higher dimensions, this requires higher degrees of freedom</a:t>
            </a:r>
          </a:p>
          <a:p>
            <a:pPr marL="171450" indent="-171450">
              <a:buFont typeface="Arial" panose="020B0604020202020204" pitchFamily="34" charset="0"/>
              <a:buChar char="•"/>
            </a:pPr>
            <a:r>
              <a:rPr lang="en-CA" dirty="0"/>
              <a:t>This plot shows the 30-dimensional case (2-D slice)</a:t>
            </a:r>
          </a:p>
          <a:p>
            <a:pPr marL="628650" lvl="1" indent="-171450">
              <a:buFont typeface="Arial" panose="020B0604020202020204" pitchFamily="34" charset="0"/>
              <a:buChar char="•"/>
            </a:pPr>
            <a:r>
              <a:rPr lang="en-CA" dirty="0"/>
              <a:t>In 30 dimensions, we need 4660 degrees of freedom for the test curve to have a L.A. within 5% of its true integral</a:t>
            </a:r>
          </a:p>
          <a:p>
            <a:pPr marL="628650" lvl="1" indent="-171450">
              <a:buFont typeface="Arial" panose="020B0604020202020204" pitchFamily="34" charset="0"/>
              <a:buChar char="•"/>
            </a:pPr>
            <a:r>
              <a:rPr lang="en-CA" dirty="0"/>
              <a:t>That’s almost exactly Gaussian, but it creates a sizeable difference between integrals</a:t>
            </a:r>
          </a:p>
          <a:p>
            <a:pPr marL="628650" lvl="1" indent="-171450">
              <a:buFont typeface="Arial" panose="020B0604020202020204" pitchFamily="34" charset="0"/>
              <a:buChar char="•"/>
            </a:pPr>
            <a:r>
              <a:rPr lang="en-CA" dirty="0"/>
              <a:t>You can see from the slice plot that the difference between posterior mean and true function is tiny, but it creates this difference between the integrals</a:t>
            </a:r>
          </a:p>
          <a:p>
            <a:pPr marL="171450" lvl="0" indent="-171450">
              <a:buFont typeface="Arial" panose="020B0604020202020204" pitchFamily="34" charset="0"/>
              <a:buChar char="•"/>
            </a:pPr>
            <a:r>
              <a:rPr lang="en-CA" dirty="0"/>
              <a:t>You have tiny differences, but you compound them by integrating over many dimensions – so those tiny differences over, say, 30 dimensions end up creating big differences in the integrals</a:t>
            </a:r>
          </a:p>
          <a:p>
            <a:pPr marL="171450" lvl="0" indent="-171450">
              <a:buFont typeface="Arial" panose="020B0604020202020204" pitchFamily="34" charset="0"/>
              <a:buChar char="•"/>
            </a:pPr>
            <a:r>
              <a:rPr lang="en-CA" dirty="0"/>
              <a:t>So by design, in the high-dimensional case the diagnostic is less forgiving when it comes to shape deviations</a:t>
            </a:r>
          </a:p>
          <a:p>
            <a:pPr marL="628650" lvl="1" indent="-171450">
              <a:buFont typeface="Arial" panose="020B0604020202020204" pitchFamily="34" charset="0"/>
              <a:buChar char="•"/>
            </a:pPr>
            <a:r>
              <a:rPr lang="en-CA" dirty="0"/>
              <a:t>The way we’re doing this, the higher the dimension, the closer the function has to be to Gaussian to not get rejected</a:t>
            </a:r>
          </a:p>
          <a:p>
            <a:pPr marL="628650" lvl="1" indent="-171450">
              <a:buFont typeface="Arial" panose="020B0604020202020204" pitchFamily="34" charset="0"/>
              <a:buChar char="•"/>
            </a:pPr>
            <a:endParaRPr lang="en-CA" dirty="0"/>
          </a:p>
          <a:p>
            <a:pPr marL="628650" lvl="1" indent="-171450">
              <a:buFont typeface="Arial" panose="020B0604020202020204" pitchFamily="34" charset="0"/>
              <a:buChar char="•"/>
            </a:pPr>
            <a:endParaRPr lang="en-CA" dirty="0"/>
          </a:p>
          <a:p>
            <a:pPr marL="628650" lvl="1" indent="-171450">
              <a:buFont typeface="Arial" panose="020B0604020202020204" pitchFamily="34" charset="0"/>
              <a:buChar char="•"/>
            </a:pPr>
            <a:endParaRPr lang="en-CA" dirty="0"/>
          </a:p>
          <a:p>
            <a:pPr marL="628650" lvl="1" indent="-171450">
              <a:buFont typeface="Arial" panose="020B0604020202020204" pitchFamily="34" charset="0"/>
              <a:buChar char="•"/>
            </a:pPr>
            <a:endParaRPr lang="en-CA" dirty="0"/>
          </a:p>
          <a:p>
            <a:pPr marL="628650" lvl="1" indent="-171450">
              <a:buFont typeface="Arial" panose="020B0604020202020204" pitchFamily="34" charset="0"/>
              <a:buChar char="•"/>
            </a:pPr>
            <a:endParaRPr lang="en-CA" dirty="0"/>
          </a:p>
          <a:p>
            <a:pPr marL="628650" lvl="1" indent="-171450">
              <a:buFont typeface="Arial" panose="020B0604020202020204" pitchFamily="34" charset="0"/>
              <a:buChar char="•"/>
            </a:pPr>
            <a:endParaRPr lang="en-CA" dirty="0"/>
          </a:p>
          <a:p>
            <a:pPr marL="628650" lvl="1" indent="-171450">
              <a:buFont typeface="Arial" panose="020B0604020202020204" pitchFamily="34" charset="0"/>
              <a:buChar char="•"/>
            </a:pPr>
            <a:endParaRPr lang="en-CA" dirty="0"/>
          </a:p>
          <a:p>
            <a:pPr marL="457200" lvl="1" indent="0">
              <a:buFont typeface="Arial" panose="020B0604020202020204" pitchFamily="34" charset="0"/>
              <a:buNone/>
            </a:pPr>
            <a:endParaRPr lang="en-CA" dirty="0"/>
          </a:p>
          <a:p>
            <a:pPr marL="171450" lvl="0" indent="-171450">
              <a:buFont typeface="Arial" panose="020B0604020202020204" pitchFamily="34" charset="0"/>
              <a:buChar char="•"/>
            </a:pPr>
            <a:r>
              <a:rPr lang="en-CA" dirty="0"/>
              <a:t>The other thing is that all of our information about the true function comes from its values on this cross-shaped interrogation grid</a:t>
            </a:r>
          </a:p>
          <a:p>
            <a:pPr marL="628650" lvl="1" indent="-171450">
              <a:buFont typeface="Arial" panose="020B0604020202020204" pitchFamily="34" charset="0"/>
              <a:buChar char="•"/>
            </a:pPr>
            <a:r>
              <a:rPr lang="en-CA" dirty="0"/>
              <a:t>Then we use those values to “fill it in” in the regions off the grid, these “diagonal” regions</a:t>
            </a:r>
          </a:p>
          <a:p>
            <a:pPr marL="628650" lvl="1" indent="-171450">
              <a:buFont typeface="Arial" panose="020B0604020202020204" pitchFamily="34" charset="0"/>
              <a:buChar char="•"/>
            </a:pPr>
            <a:r>
              <a:rPr lang="en-CA" dirty="0"/>
              <a:t>So it works well when the function has spherical contours like this one here, and </a:t>
            </a:r>
            <a:r>
              <a:rPr lang="en-CA" dirty="0" err="1"/>
              <a:t>te</a:t>
            </a:r>
            <a:r>
              <a:rPr lang="en-CA" dirty="0"/>
              <a:t> </a:t>
            </a:r>
          </a:p>
          <a:p>
            <a:pPr marL="171450" lvl="0" indent="-171450">
              <a:buFont typeface="Arial" panose="020B0604020202020204" pitchFamily="34" charset="0"/>
              <a:buChar char="•"/>
            </a:pPr>
            <a:endParaRPr lang="en-CA" dirty="0"/>
          </a:p>
        </p:txBody>
      </p:sp>
      <p:sp>
        <p:nvSpPr>
          <p:cNvPr id="4" name="Slide Number Placeholder 3"/>
          <p:cNvSpPr>
            <a:spLocks noGrp="1"/>
          </p:cNvSpPr>
          <p:nvPr>
            <p:ph type="sldNum" sz="quarter" idx="5"/>
          </p:nvPr>
        </p:nvSpPr>
        <p:spPr/>
        <p:txBody>
          <a:bodyPr/>
          <a:lstStyle/>
          <a:p>
            <a:fld id="{C862220D-7F38-479D-B7DD-F4E07CE62534}" type="slidenum">
              <a:rPr lang="en-CA" smtClean="0"/>
              <a:t>23</a:t>
            </a:fld>
            <a:endParaRPr lang="en-CA"/>
          </a:p>
        </p:txBody>
      </p:sp>
    </p:spTree>
    <p:extLst>
      <p:ext uri="{BB962C8B-B14F-4D97-AF65-F5344CB8AC3E}">
        <p14:creationId xmlns:p14="http://schemas.microsoft.com/office/powerpoint/2010/main" val="1110741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a:t>Let’s look at a high-dimensional application</a:t>
            </a:r>
          </a:p>
          <a:p>
            <a:pPr marL="171450" indent="-171450">
              <a:buFont typeface="Arial" panose="020B0604020202020204" pitchFamily="34" charset="0"/>
              <a:buChar char="•"/>
            </a:pPr>
            <a:r>
              <a:rPr lang="en-CA" dirty="0"/>
              <a:t>As I said at the beginning, state space models are a common place to apply this</a:t>
            </a:r>
          </a:p>
          <a:p>
            <a:pPr marL="171450" indent="-171450">
              <a:buFont typeface="Arial" panose="020B0604020202020204" pitchFamily="34" charset="0"/>
              <a:buChar char="•"/>
            </a:pPr>
            <a:r>
              <a:rPr lang="en-CA" dirty="0"/>
              <a:t>At each time step t, you have observations which depend on parameters, and also an unobserved state</a:t>
            </a:r>
          </a:p>
          <a:p>
            <a:pPr marL="171450" indent="-171450">
              <a:buFont typeface="Arial" panose="020B0604020202020204" pitchFamily="34" charset="0"/>
              <a:buChar char="•"/>
            </a:pPr>
            <a:r>
              <a:rPr lang="en-CA" dirty="0"/>
              <a:t>In turn, the state at time step t depends on some parameters as well as the state at the previous time step</a:t>
            </a:r>
          </a:p>
          <a:p>
            <a:pPr marL="628650" lvl="1" indent="-171450">
              <a:buFont typeface="Arial" panose="020B0604020202020204" pitchFamily="34" charset="0"/>
              <a:buChar char="•"/>
            </a:pPr>
            <a:r>
              <a:rPr lang="en-CA" dirty="0"/>
              <a:t>E.g. HMM</a:t>
            </a:r>
          </a:p>
          <a:p>
            <a:pPr marL="171450" lvl="0" indent="-171450">
              <a:buFont typeface="Arial" panose="020B0604020202020204" pitchFamily="34" charset="0"/>
              <a:buChar char="•"/>
            </a:pPr>
            <a:r>
              <a:rPr lang="en-CA" dirty="0"/>
              <a:t>Fit model by getting MLE’s for parameters</a:t>
            </a:r>
          </a:p>
          <a:p>
            <a:pPr marL="171450" lvl="0" indent="-171450">
              <a:buFont typeface="Arial" panose="020B0604020202020204" pitchFamily="34" charset="0"/>
              <a:buChar char="•"/>
            </a:pPr>
            <a:r>
              <a:rPr lang="en-CA" dirty="0"/>
              <a:t>Problem is that we may not be able to get marginal likelihood – we have to integrate this joint likelihood, and that’ll be intractable in a nonlinear model</a:t>
            </a:r>
          </a:p>
          <a:p>
            <a:pPr marL="171450" lvl="0" indent="-171450">
              <a:buFont typeface="Arial" panose="020B0604020202020204" pitchFamily="34" charset="0"/>
              <a:buChar char="•"/>
            </a:pPr>
            <a:r>
              <a:rPr lang="en-CA" dirty="0"/>
              <a:t>What we can do instead is take the Laplace approximation, and we numerically maximize </a:t>
            </a:r>
            <a:r>
              <a:rPr lang="en-CA" i="1" dirty="0"/>
              <a:t>that</a:t>
            </a:r>
            <a:r>
              <a:rPr lang="en-CA" i="0" dirty="0"/>
              <a:t> with respect to theta</a:t>
            </a:r>
          </a:p>
          <a:p>
            <a:pPr marL="171450" lvl="0" indent="-171450">
              <a:buFont typeface="Arial" panose="020B0604020202020204" pitchFamily="34" charset="0"/>
              <a:buChar char="•"/>
            </a:pPr>
            <a:r>
              <a:rPr lang="en-CA" dirty="0"/>
              <a:t>As a technical note, this is actually a nested optimization, for each theta, the mode in x and the Hessian in x both depend on theta</a:t>
            </a:r>
          </a:p>
        </p:txBody>
      </p:sp>
      <p:sp>
        <p:nvSpPr>
          <p:cNvPr id="4" name="Slide Number Placeholder 3"/>
          <p:cNvSpPr>
            <a:spLocks noGrp="1"/>
          </p:cNvSpPr>
          <p:nvPr>
            <p:ph type="sldNum" sz="quarter" idx="5"/>
          </p:nvPr>
        </p:nvSpPr>
        <p:spPr/>
        <p:txBody>
          <a:bodyPr/>
          <a:lstStyle/>
          <a:p>
            <a:fld id="{C862220D-7F38-479D-B7DD-F4E07CE62534}" type="slidenum">
              <a:rPr lang="en-CA" smtClean="0"/>
              <a:t>24</a:t>
            </a:fld>
            <a:endParaRPr lang="en-CA"/>
          </a:p>
        </p:txBody>
      </p:sp>
    </p:spTree>
    <p:extLst>
      <p:ext uri="{BB962C8B-B14F-4D97-AF65-F5344CB8AC3E}">
        <p14:creationId xmlns:p14="http://schemas.microsoft.com/office/powerpoint/2010/main" val="28142649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a:t>Here’s a real-data application of a SSM from fisheries science</a:t>
            </a:r>
          </a:p>
          <a:p>
            <a:pPr marL="628650" lvl="1" indent="-171450">
              <a:buFont typeface="Arial" panose="020B0604020202020204" pitchFamily="34" charset="0"/>
              <a:buChar char="•"/>
            </a:pPr>
            <a:r>
              <a:rPr lang="en-CA" dirty="0"/>
              <a:t>Called a stock assessment model</a:t>
            </a:r>
          </a:p>
          <a:p>
            <a:pPr marL="171450" lvl="0" indent="-171450">
              <a:buFont typeface="Arial" panose="020B0604020202020204" pitchFamily="34" charset="0"/>
              <a:buChar char="•"/>
            </a:pPr>
            <a:r>
              <a:rPr lang="en-CA" dirty="0"/>
              <a:t>We have a bunch of data on cod populations in the North Sea over the years and we can fit a nonlinear SSM to that</a:t>
            </a:r>
          </a:p>
          <a:p>
            <a:pPr marL="171450" lvl="0" indent="-171450">
              <a:buFont typeface="Arial" panose="020B0604020202020204" pitchFamily="34" charset="0"/>
              <a:buChar char="•"/>
            </a:pPr>
            <a:r>
              <a:rPr lang="en-CA" dirty="0"/>
              <a:t>At year t, we have</a:t>
            </a:r>
          </a:p>
          <a:p>
            <a:pPr marL="628650" lvl="1" indent="-171450">
              <a:buFont typeface="Arial" panose="020B0604020202020204" pitchFamily="34" charset="0"/>
              <a:buChar char="•"/>
            </a:pPr>
            <a:r>
              <a:rPr lang="en-CA" dirty="0"/>
              <a:t>Observation vector y corresponding to observed fish amounts from commercial catches and surveys</a:t>
            </a:r>
          </a:p>
          <a:p>
            <a:pPr marL="628650" lvl="1" indent="-171450">
              <a:buFont typeface="Arial" panose="020B0604020202020204" pitchFamily="34" charset="0"/>
              <a:buChar char="•"/>
            </a:pPr>
            <a:r>
              <a:rPr lang="en-CA" dirty="0"/>
              <a:t>The “hidden state” x which represents true abundances and also fishing mortality rates. Of course, this is the thing we integrate out</a:t>
            </a:r>
          </a:p>
          <a:p>
            <a:pPr marL="628650" lvl="1" indent="-171450">
              <a:buFont typeface="Arial" panose="020B0604020202020204" pitchFamily="34" charset="0"/>
              <a:buChar char="•"/>
            </a:pPr>
            <a:r>
              <a:rPr lang="en-CA" dirty="0"/>
              <a:t>The parameters theta are things like correlations, variances, scaling parameters</a:t>
            </a:r>
          </a:p>
          <a:p>
            <a:pPr marL="171450" lvl="0" indent="-171450">
              <a:buFont typeface="Arial" panose="020B0604020202020204" pitchFamily="34" charset="0"/>
              <a:buChar char="•"/>
            </a:pPr>
            <a:r>
              <a:rPr lang="en-CA" dirty="0"/>
              <a:t>To “fit” the model we get MLE’s of these parameters theta, by maximizing the Laplace-approximated marginal likelihood</a:t>
            </a:r>
          </a:p>
          <a:p>
            <a:pPr marL="171450" lvl="0" indent="-171450">
              <a:buFont typeface="Arial" panose="020B0604020202020204" pitchFamily="34" charset="0"/>
              <a:buChar char="•"/>
            </a:pPr>
            <a:r>
              <a:rPr lang="en-CA" dirty="0"/>
              <a:t>Copy-pasted a page from the former reference with a bit more detail on the model, but won’t go into too much detail besides that</a:t>
            </a:r>
          </a:p>
          <a:p>
            <a:pPr marL="171450" indent="-171450">
              <a:buFont typeface="Arial" panose="020B0604020202020204" pitchFamily="34" charset="0"/>
              <a:buChar char="•"/>
            </a:pPr>
            <a:endParaRPr lang="en-CA" dirty="0"/>
          </a:p>
        </p:txBody>
      </p:sp>
      <p:sp>
        <p:nvSpPr>
          <p:cNvPr id="4" name="Slide Number Placeholder 3"/>
          <p:cNvSpPr>
            <a:spLocks noGrp="1"/>
          </p:cNvSpPr>
          <p:nvPr>
            <p:ph type="sldNum" sz="quarter" idx="5"/>
          </p:nvPr>
        </p:nvSpPr>
        <p:spPr/>
        <p:txBody>
          <a:bodyPr/>
          <a:lstStyle/>
          <a:p>
            <a:fld id="{C862220D-7F38-479D-B7DD-F4E07CE62534}" type="slidenum">
              <a:rPr lang="en-CA" smtClean="0"/>
              <a:t>25</a:t>
            </a:fld>
            <a:endParaRPr lang="en-CA"/>
          </a:p>
        </p:txBody>
      </p:sp>
    </p:spTree>
    <p:extLst>
      <p:ext uri="{BB962C8B-B14F-4D97-AF65-F5344CB8AC3E}">
        <p14:creationId xmlns:p14="http://schemas.microsoft.com/office/powerpoint/2010/main" val="5415042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a:t>[There’s data available for every year from 1963 until 2015]</a:t>
            </a:r>
          </a:p>
          <a:p>
            <a:pPr marL="171450" indent="-171450">
              <a:buFont typeface="Arial" panose="020B0604020202020204" pitchFamily="34" charset="0"/>
              <a:buChar char="•"/>
            </a:pPr>
            <a:r>
              <a:rPr lang="en-CA" dirty="0"/>
              <a:t>For simplicity, we’ll use the 6 years from 1970 to 1975</a:t>
            </a:r>
          </a:p>
          <a:p>
            <a:pPr marL="628650" lvl="1" indent="-171450">
              <a:buFont typeface="Arial" panose="020B0604020202020204" pitchFamily="34" charset="0"/>
              <a:buChar char="•"/>
            </a:pPr>
            <a:r>
              <a:rPr lang="en-CA" dirty="0"/>
              <a:t>More data available but we want a quick and dirty thing</a:t>
            </a:r>
          </a:p>
          <a:p>
            <a:pPr marL="171450" lvl="0" indent="-171450">
              <a:buFont typeface="Arial" panose="020B0604020202020204" pitchFamily="34" charset="0"/>
              <a:buChar char="•"/>
            </a:pPr>
            <a:r>
              <a:rPr lang="en-CA" dirty="0"/>
              <a:t>For each t, there are 12 components to the hidden state x, so ultimately we need to integrate the nuisance parameters out over 6*12 = 72 dimensions</a:t>
            </a:r>
          </a:p>
          <a:p>
            <a:pPr marL="171450" lvl="0" indent="-171450">
              <a:buFont typeface="Arial" panose="020B0604020202020204" pitchFamily="34" charset="0"/>
              <a:buChar char="•"/>
            </a:pPr>
            <a:r>
              <a:rPr lang="en-CA" dirty="0"/>
              <a:t>We have this theta hat that we got by maximizing the L.A. with respect to theta, and we’ll apply the diagnostic to the L.A. </a:t>
            </a:r>
            <a:r>
              <a:rPr lang="en-CA" i="1" dirty="0"/>
              <a:t>at</a:t>
            </a:r>
            <a:r>
              <a:rPr lang="en-CA" i="0" dirty="0"/>
              <a:t> the MLE</a:t>
            </a:r>
          </a:p>
          <a:p>
            <a:pPr marL="628650" lvl="1" indent="-171450">
              <a:buFont typeface="Arial" panose="020B0604020202020204" pitchFamily="34" charset="0"/>
              <a:buChar char="•"/>
            </a:pPr>
            <a:r>
              <a:rPr lang="en-CA" i="0" dirty="0"/>
              <a:t>See how Gaussian it really is, and that’ll tell us how confident we should be in this estimate of theta</a:t>
            </a:r>
          </a:p>
          <a:p>
            <a:pPr marL="171450" lvl="0" indent="-171450">
              <a:buFont typeface="Arial" panose="020B0604020202020204" pitchFamily="34" charset="0"/>
              <a:buChar char="•"/>
            </a:pPr>
            <a:r>
              <a:rPr lang="en-CA" i="0" dirty="0"/>
              <a:t>In 72 dimensions, the T density we use to calibrate has 25921 degrees of freedom</a:t>
            </a:r>
          </a:p>
          <a:p>
            <a:pPr marL="628650" lvl="1" indent="-171450">
              <a:buFont typeface="Arial" panose="020B0604020202020204" pitchFamily="34" charset="0"/>
              <a:buChar char="•"/>
            </a:pPr>
            <a:r>
              <a:rPr lang="en-CA" i="0" dirty="0"/>
              <a:t>Again, visually that thing is almost </a:t>
            </a:r>
            <a:r>
              <a:rPr lang="en-CA" i="1" dirty="0"/>
              <a:t>exactly</a:t>
            </a:r>
            <a:r>
              <a:rPr lang="en-CA" i="0" dirty="0"/>
              <a:t> Gaussian, and yet its integral is 5% away from the L.A.!</a:t>
            </a:r>
          </a:p>
          <a:p>
            <a:pPr marL="628650" lvl="1" indent="-171450">
              <a:buFont typeface="Arial" panose="020B0604020202020204" pitchFamily="34" charset="0"/>
              <a:buChar char="•"/>
            </a:pPr>
            <a:r>
              <a:rPr lang="en-CA" i="0" dirty="0"/>
              <a:t>Proves the point about shape sensitivity in high dimensions</a:t>
            </a:r>
          </a:p>
          <a:p>
            <a:pPr marL="171450" lvl="0" indent="-171450">
              <a:buFont typeface="Arial" panose="020B0604020202020204" pitchFamily="34" charset="0"/>
              <a:buChar char="•"/>
            </a:pPr>
            <a:endParaRPr lang="en-CA" i="0" dirty="0"/>
          </a:p>
          <a:p>
            <a:pPr marL="628650" lvl="1" indent="-171450">
              <a:buFont typeface="Arial" panose="020B0604020202020204" pitchFamily="34" charset="0"/>
              <a:buChar char="•"/>
            </a:pPr>
            <a:endParaRPr lang="en-CA" dirty="0"/>
          </a:p>
        </p:txBody>
      </p:sp>
      <p:sp>
        <p:nvSpPr>
          <p:cNvPr id="4" name="Slide Number Placeholder 3"/>
          <p:cNvSpPr>
            <a:spLocks noGrp="1"/>
          </p:cNvSpPr>
          <p:nvPr>
            <p:ph type="sldNum" sz="quarter" idx="5"/>
          </p:nvPr>
        </p:nvSpPr>
        <p:spPr/>
        <p:txBody>
          <a:bodyPr/>
          <a:lstStyle/>
          <a:p>
            <a:fld id="{C862220D-7F38-479D-B7DD-F4E07CE62534}" type="slidenum">
              <a:rPr lang="en-CA" smtClean="0"/>
              <a:t>26</a:t>
            </a:fld>
            <a:endParaRPr lang="en-CA"/>
          </a:p>
        </p:txBody>
      </p:sp>
    </p:spTree>
    <p:extLst>
      <p:ext uri="{BB962C8B-B14F-4D97-AF65-F5344CB8AC3E}">
        <p14:creationId xmlns:p14="http://schemas.microsoft.com/office/powerpoint/2010/main" val="36868928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a:t>Here are the parameters we end up with from the calibration</a:t>
            </a:r>
          </a:p>
          <a:p>
            <a:pPr marL="171450" indent="-171450">
              <a:buFont typeface="Arial" panose="020B0604020202020204" pitchFamily="34" charset="0"/>
              <a:buChar char="•"/>
            </a:pPr>
            <a:r>
              <a:rPr lang="en-CA" dirty="0"/>
              <a:t>There’s the value of the L.A. (prior mean)</a:t>
            </a:r>
          </a:p>
          <a:p>
            <a:pPr marL="171450" indent="-171450">
              <a:buFont typeface="Arial" panose="020B0604020202020204" pitchFamily="34" charset="0"/>
              <a:buChar char="•"/>
            </a:pPr>
            <a:r>
              <a:rPr lang="en-CA" dirty="0"/>
              <a:t>Posterior mean for the integral is </a:t>
            </a:r>
            <a:r>
              <a:rPr lang="en-CA" i="1" dirty="0"/>
              <a:t>negative </a:t>
            </a:r>
            <a:r>
              <a:rPr lang="en-CA" i="0" dirty="0"/>
              <a:t>(which obviously doesn’t make sense), and we can see from the graph that the L.A. is nowhere </a:t>
            </a:r>
            <a:r>
              <a:rPr lang="en-CA" i="1" dirty="0"/>
              <a:t>near</a:t>
            </a:r>
            <a:r>
              <a:rPr lang="en-CA" i="0" dirty="0"/>
              <a:t> the non-rejection region, which is really tight</a:t>
            </a:r>
          </a:p>
          <a:p>
            <a:pPr marL="171450" indent="-171450">
              <a:buFont typeface="Arial" panose="020B0604020202020204" pitchFamily="34" charset="0"/>
              <a:buChar char="•"/>
            </a:pPr>
            <a:r>
              <a:rPr lang="en-CA" dirty="0"/>
              <a:t>Did some sanity checks with importance sampling to get a sense of what the true integral might be</a:t>
            </a:r>
          </a:p>
          <a:p>
            <a:pPr marL="628650" lvl="1" indent="-171450">
              <a:buFont typeface="Arial" panose="020B0604020202020204" pitchFamily="34" charset="0"/>
              <a:buChar char="•"/>
            </a:pPr>
            <a:r>
              <a:rPr lang="en-CA" dirty="0"/>
              <a:t>This is slow and I probably didn’t use enough samples. Also infinite variance? (will spare details of IS)</a:t>
            </a:r>
          </a:p>
          <a:p>
            <a:pPr marL="628650" lvl="1" indent="-171450">
              <a:buFont typeface="Arial" panose="020B0604020202020204" pitchFamily="34" charset="0"/>
              <a:buChar char="•"/>
            </a:pPr>
            <a:r>
              <a:rPr lang="en-CA" dirty="0"/>
              <a:t>Suggested that true integral should be much closer to L.A. – within 10%</a:t>
            </a:r>
          </a:p>
          <a:p>
            <a:pPr marL="171450" lvl="0" indent="-171450">
              <a:buFont typeface="Arial" panose="020B0604020202020204" pitchFamily="34" charset="0"/>
              <a:buChar char="•"/>
            </a:pPr>
            <a:r>
              <a:rPr lang="en-CA" dirty="0"/>
              <a:t>So what happened here?</a:t>
            </a:r>
          </a:p>
        </p:txBody>
      </p:sp>
      <p:sp>
        <p:nvSpPr>
          <p:cNvPr id="4" name="Slide Number Placeholder 3"/>
          <p:cNvSpPr>
            <a:spLocks noGrp="1"/>
          </p:cNvSpPr>
          <p:nvPr>
            <p:ph type="sldNum" sz="quarter" idx="5"/>
          </p:nvPr>
        </p:nvSpPr>
        <p:spPr/>
        <p:txBody>
          <a:bodyPr/>
          <a:lstStyle/>
          <a:p>
            <a:fld id="{C862220D-7F38-479D-B7DD-F4E07CE62534}" type="slidenum">
              <a:rPr lang="en-CA" smtClean="0"/>
              <a:t>27</a:t>
            </a:fld>
            <a:endParaRPr lang="en-CA"/>
          </a:p>
        </p:txBody>
      </p:sp>
    </p:spTree>
    <p:extLst>
      <p:ext uri="{BB962C8B-B14F-4D97-AF65-F5344CB8AC3E}">
        <p14:creationId xmlns:p14="http://schemas.microsoft.com/office/powerpoint/2010/main" val="36264788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a:t>Remember when we were describing the interrogation points that we start at the mode, then put points along the direction of each eigenvector</a:t>
            </a:r>
          </a:p>
          <a:p>
            <a:pPr marL="628650" lvl="1" indent="-171450">
              <a:buFont typeface="Arial" panose="020B0604020202020204" pitchFamily="34" charset="0"/>
              <a:buChar char="•"/>
            </a:pPr>
            <a:r>
              <a:rPr lang="en-CA" dirty="0"/>
              <a:t>In particular, directions of min/max curvature of f</a:t>
            </a:r>
          </a:p>
          <a:p>
            <a:pPr marL="171450" lvl="0" indent="-171450">
              <a:buFont typeface="Arial" panose="020B0604020202020204" pitchFamily="34" charset="0"/>
              <a:buChar char="•"/>
            </a:pPr>
            <a:r>
              <a:rPr lang="en-CA" dirty="0"/>
              <a:t>In one of these directions of extreme curvature, the joint likelihood (p) has really light tails – much less Gaussian than the T density we used to calibrate</a:t>
            </a:r>
          </a:p>
          <a:p>
            <a:pPr marL="171450" lvl="0" indent="-171450">
              <a:buFont typeface="Arial" panose="020B0604020202020204" pitchFamily="34" charset="0"/>
              <a:buChar char="•"/>
            </a:pPr>
            <a:r>
              <a:rPr lang="en-CA" dirty="0"/>
              <a:t>Remember that the diagnostic’s integral estimate is based entirely on the values along these “eigen-directions”</a:t>
            </a:r>
          </a:p>
          <a:p>
            <a:pPr marL="628650" lvl="1" indent="-171450">
              <a:buFont typeface="Arial" panose="020B0604020202020204" pitchFamily="34" charset="0"/>
              <a:buChar char="•"/>
            </a:pPr>
            <a:r>
              <a:rPr lang="en-CA" dirty="0"/>
              <a:t>So in one of these directions we get strong non-Gaussian behaviour, and it puts a lot of weight on that in the integral estimate</a:t>
            </a:r>
          </a:p>
          <a:p>
            <a:pPr marL="171450" lvl="0" indent="-171450">
              <a:buFont typeface="Arial" panose="020B0604020202020204" pitchFamily="34" charset="0"/>
              <a:buChar char="•"/>
            </a:pPr>
            <a:r>
              <a:rPr lang="en-CA" dirty="0"/>
              <a:t>So even though the true integral might be fairly close to L.A., the way we incorporate shape information means that it picks up on this non-Gaussian behaviour in one direction and as a result the diagnostic rejects</a:t>
            </a:r>
          </a:p>
          <a:p>
            <a:pPr marL="171450" lvl="0" indent="-171450">
              <a:buFont typeface="Arial" panose="020B0604020202020204" pitchFamily="34" charset="0"/>
              <a:buChar char="•"/>
            </a:pPr>
            <a:r>
              <a:rPr lang="en-CA" dirty="0"/>
              <a:t>Kind of annoying if L.A. turns out okay</a:t>
            </a:r>
          </a:p>
          <a:p>
            <a:pPr marL="628650" lvl="1" indent="-171450">
              <a:buFont typeface="Arial" panose="020B0604020202020204" pitchFamily="34" charset="0"/>
              <a:buChar char="•"/>
            </a:pPr>
            <a:r>
              <a:rPr lang="en-CA" dirty="0"/>
              <a:t>More generally, it’s possible for the L.A. to be good for non-Gaussian functions (by coincidence)</a:t>
            </a:r>
          </a:p>
          <a:p>
            <a:pPr marL="628650" lvl="1" indent="-171450">
              <a:buFont typeface="Arial" panose="020B0604020202020204" pitchFamily="34" charset="0"/>
              <a:buChar char="•"/>
            </a:pPr>
            <a:r>
              <a:rPr lang="en-CA" dirty="0"/>
              <a:t>But remember, this is a diagnostic, not necessarily an estimator</a:t>
            </a:r>
          </a:p>
          <a:p>
            <a:pPr marL="628650" lvl="1" indent="-171450">
              <a:buFont typeface="Arial" panose="020B0604020202020204" pitchFamily="34" charset="0"/>
              <a:buChar char="•"/>
            </a:pPr>
            <a:r>
              <a:rPr lang="en-CA" dirty="0"/>
              <a:t>We’re really more interested in the </a:t>
            </a:r>
            <a:r>
              <a:rPr lang="en-CA" i="1" dirty="0"/>
              <a:t>assumption behind the L.A.</a:t>
            </a:r>
            <a:r>
              <a:rPr lang="en-CA" i="0" dirty="0"/>
              <a:t> – arguably “is it Gaussian” is a more interesting question</a:t>
            </a:r>
            <a:endParaRPr lang="en-CA" dirty="0"/>
          </a:p>
        </p:txBody>
      </p:sp>
      <p:sp>
        <p:nvSpPr>
          <p:cNvPr id="4" name="Slide Number Placeholder 3"/>
          <p:cNvSpPr>
            <a:spLocks noGrp="1"/>
          </p:cNvSpPr>
          <p:nvPr>
            <p:ph type="sldNum" sz="quarter" idx="5"/>
          </p:nvPr>
        </p:nvSpPr>
        <p:spPr/>
        <p:txBody>
          <a:bodyPr/>
          <a:lstStyle/>
          <a:p>
            <a:fld id="{C862220D-7F38-479D-B7DD-F4E07CE62534}" type="slidenum">
              <a:rPr lang="en-CA" smtClean="0"/>
              <a:t>28</a:t>
            </a:fld>
            <a:endParaRPr lang="en-CA"/>
          </a:p>
        </p:txBody>
      </p:sp>
    </p:spTree>
    <p:extLst>
      <p:ext uri="{BB962C8B-B14F-4D97-AF65-F5344CB8AC3E}">
        <p14:creationId xmlns:p14="http://schemas.microsoft.com/office/powerpoint/2010/main" val="21207655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249C2EC3-D58B-4BBA-AE13-C046E3F8728C}"/>
              </a:ext>
            </a:extLst>
          </p:cNvPr>
          <p:cNvSpPr>
            <a:spLocks noGrp="1"/>
          </p:cNvSpPr>
          <p:nvPr>
            <p:ph type="body" idx="1"/>
          </p:nvPr>
        </p:nvSpPr>
        <p:spPr/>
        <p:txBody>
          <a:bodyPr/>
          <a:lstStyle/>
          <a:p>
            <a:pPr marL="171450" indent="-171450">
              <a:buFont typeface="Arial" panose="020B0604020202020204" pitchFamily="34" charset="0"/>
              <a:buChar char="•"/>
            </a:pPr>
            <a:r>
              <a:rPr lang="en-US" dirty="0"/>
              <a:t>So where do we go from here?</a:t>
            </a:r>
          </a:p>
        </p:txBody>
      </p:sp>
    </p:spTree>
    <p:extLst>
      <p:ext uri="{BB962C8B-B14F-4D97-AF65-F5344CB8AC3E}">
        <p14:creationId xmlns:p14="http://schemas.microsoft.com/office/powerpoint/2010/main" val="25527986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a:t>Diagnostic is very good at picking up non-Gaussian behaviour, but you could argue that it’s oversensitive</a:t>
            </a:r>
          </a:p>
          <a:p>
            <a:pPr marL="628650" lvl="1" indent="-171450">
              <a:buFont typeface="Arial" panose="020B0604020202020204" pitchFamily="34" charset="0"/>
              <a:buChar char="•"/>
            </a:pPr>
            <a:r>
              <a:rPr lang="en-CA" dirty="0"/>
              <a:t>Our definition of “Gaussian enough” might be too restrictive – how many real models are going to be “as Gaussian” as a T density with really high degrees of freedom?</a:t>
            </a:r>
          </a:p>
          <a:p>
            <a:pPr marL="628650" lvl="1" indent="-171450">
              <a:buFont typeface="Arial" panose="020B0604020202020204" pitchFamily="34" charset="0"/>
              <a:buChar char="•"/>
            </a:pPr>
            <a:r>
              <a:rPr lang="en-CA" dirty="0"/>
              <a:t>So maybe we need to be more liberal when we calibrate – maybe pick a test function that’s a bit less Gaussian, and see if that leads to a more discriminating diagnostic for real models</a:t>
            </a:r>
          </a:p>
          <a:p>
            <a:pPr marL="171450" lvl="0" indent="-171450">
              <a:buFont typeface="Arial" panose="020B0604020202020204" pitchFamily="34" charset="0"/>
              <a:buChar char="•"/>
            </a:pPr>
            <a:r>
              <a:rPr lang="en-CA" dirty="0"/>
              <a:t>We can also rethink the way we do interrogation points</a:t>
            </a:r>
          </a:p>
          <a:p>
            <a:pPr marL="628650" lvl="1" indent="-171450">
              <a:buFont typeface="Arial" panose="020B0604020202020204" pitchFamily="34" charset="0"/>
              <a:buChar char="•"/>
            </a:pPr>
            <a:r>
              <a:rPr lang="en-CA" dirty="0"/>
              <a:t>We have this cross-shaped grid that’s designed to give lots of shape information, but ultimately “most” of the function lives off this grid</a:t>
            </a:r>
          </a:p>
          <a:p>
            <a:pPr marL="1085850" lvl="2" indent="-171450">
              <a:buFont typeface="Arial" panose="020B0604020202020204" pitchFamily="34" charset="0"/>
              <a:buChar char="•"/>
            </a:pPr>
            <a:r>
              <a:rPr lang="en-CA" dirty="0"/>
              <a:t>So if the on-grid values aren’t similar to the off-grid function behaviour, we won’t get it right</a:t>
            </a:r>
          </a:p>
          <a:p>
            <a:pPr marL="628650" lvl="1" indent="-171450">
              <a:buFont typeface="Arial" panose="020B0604020202020204" pitchFamily="34" charset="0"/>
              <a:buChar char="•"/>
            </a:pPr>
            <a:r>
              <a:rPr lang="en-CA" dirty="0"/>
              <a:t>Maybe higher-dimensional grids are a good idea – not exponentially many, but a middle ground (e.g. orthogonal planes of points instead of orthogonal lines)</a:t>
            </a:r>
          </a:p>
          <a:p>
            <a:pPr marL="628650" lvl="1" indent="-171450">
              <a:buFont typeface="Arial" panose="020B0604020202020204" pitchFamily="34" charset="0"/>
              <a:buChar char="•"/>
            </a:pPr>
            <a:r>
              <a:rPr lang="en-CA" dirty="0"/>
              <a:t>Could also borrow sequential ideas from conventional BQ, where you do add one interrogation point at a time to optimize some objective like entropy (greedy algorithm)</a:t>
            </a:r>
          </a:p>
          <a:p>
            <a:pPr marL="171450" lvl="0" indent="-171450">
              <a:buFont typeface="Arial" panose="020B0604020202020204" pitchFamily="34" charset="0"/>
              <a:buChar char="•"/>
            </a:pPr>
            <a:r>
              <a:rPr lang="en-CA" dirty="0"/>
              <a:t>Could try a transformed model</a:t>
            </a:r>
          </a:p>
          <a:p>
            <a:pPr marL="628650" lvl="1" indent="-171450">
              <a:buFont typeface="Arial" panose="020B0604020202020204" pitchFamily="34" charset="0"/>
              <a:buChar char="•"/>
            </a:pPr>
            <a:r>
              <a:rPr lang="en-CA" dirty="0"/>
              <a:t>Arguably the GP makes more sense on the log scale</a:t>
            </a:r>
          </a:p>
          <a:p>
            <a:pPr marL="628650" lvl="1" indent="-171450">
              <a:buFont typeface="Arial" panose="020B0604020202020204" pitchFamily="34" charset="0"/>
              <a:buChar char="•"/>
            </a:pPr>
            <a:r>
              <a:rPr lang="en-CA" dirty="0"/>
              <a:t>Lose an easy closed form for the integral distribution, but you can approximate it with a GP by moment-matching</a:t>
            </a:r>
          </a:p>
          <a:p>
            <a:pPr marL="171450" lvl="0" indent="-171450">
              <a:buFont typeface="Arial" panose="020B0604020202020204" pitchFamily="34" charset="0"/>
              <a:buChar char="•"/>
            </a:pPr>
            <a:r>
              <a:rPr lang="en-CA" dirty="0"/>
              <a:t>Finally, we want to fold this into model fitting</a:t>
            </a:r>
          </a:p>
          <a:p>
            <a:pPr marL="628650" lvl="1" indent="-171450">
              <a:buFont typeface="Arial" panose="020B0604020202020204" pitchFamily="34" charset="0"/>
              <a:buChar char="•"/>
            </a:pPr>
            <a:r>
              <a:rPr lang="en-CA" dirty="0"/>
              <a:t>In the SSM example we used the diagnostic at the last step of the optimization </a:t>
            </a:r>
            <a:r>
              <a:rPr lang="en-CA" dirty="0" err="1"/>
              <a:t>w.r.t.</a:t>
            </a:r>
            <a:r>
              <a:rPr lang="en-CA" dirty="0"/>
              <a:t> theta, but in reality the whole optimization is based on L.A.’s so you’d want it at every step</a:t>
            </a:r>
          </a:p>
          <a:p>
            <a:pPr marL="628650" lvl="1" indent="-171450">
              <a:buFont typeface="Arial" panose="020B0604020202020204" pitchFamily="34" charset="0"/>
              <a:buChar char="•"/>
            </a:pPr>
            <a:r>
              <a:rPr lang="en-CA" dirty="0"/>
              <a:t>Laplace approximate, pick a new theta value, run diagnostic to make sure this is reasonable, repeat</a:t>
            </a:r>
          </a:p>
        </p:txBody>
      </p:sp>
      <p:sp>
        <p:nvSpPr>
          <p:cNvPr id="4" name="Slide Number Placeholder 3"/>
          <p:cNvSpPr>
            <a:spLocks noGrp="1"/>
          </p:cNvSpPr>
          <p:nvPr>
            <p:ph type="sldNum" sz="quarter" idx="5"/>
          </p:nvPr>
        </p:nvSpPr>
        <p:spPr/>
        <p:txBody>
          <a:bodyPr/>
          <a:lstStyle/>
          <a:p>
            <a:fld id="{C862220D-7F38-479D-B7DD-F4E07CE62534}" type="slidenum">
              <a:rPr lang="en-CA" smtClean="0"/>
              <a:t>30</a:t>
            </a:fld>
            <a:endParaRPr lang="en-CA"/>
          </a:p>
        </p:txBody>
      </p:sp>
    </p:spTree>
    <p:extLst>
      <p:ext uri="{BB962C8B-B14F-4D97-AF65-F5344CB8AC3E}">
        <p14:creationId xmlns:p14="http://schemas.microsoft.com/office/powerpoint/2010/main" val="33551665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249C2EC3-D58B-4BBA-AE13-C046E3F8728C}"/>
              </a:ext>
            </a:extLst>
          </p:cNvPr>
          <p:cNvSpPr>
            <a:spLocks noGrp="1"/>
          </p:cNvSpPr>
          <p:nvPr>
            <p:ph type="body" idx="1"/>
          </p:nvPr>
        </p:nvSpPr>
        <p:spPr/>
        <p:txBody>
          <a:bodyPr/>
          <a:lstStyle/>
          <a:p>
            <a:pPr marL="171450" indent="-171450">
              <a:buFont typeface="Arial" panose="020B0604020202020204" pitchFamily="34" charset="0"/>
              <a:buChar char="•"/>
            </a:pPr>
            <a:r>
              <a:rPr lang="en-US" dirty="0"/>
              <a:t>Of course, a two-dimensional integral isn’t very interesting</a:t>
            </a:r>
          </a:p>
          <a:p>
            <a:pPr marL="171450" indent="-171450">
              <a:buFont typeface="Arial" panose="020B0604020202020204" pitchFamily="34" charset="0"/>
              <a:buChar char="•"/>
            </a:pPr>
            <a:r>
              <a:rPr lang="en-US" dirty="0"/>
              <a:t>Want to apply it in higher dimensions, but there are some challenges there</a:t>
            </a:r>
          </a:p>
        </p:txBody>
      </p:sp>
    </p:spTree>
    <p:extLst>
      <p:ext uri="{BB962C8B-B14F-4D97-AF65-F5344CB8AC3E}">
        <p14:creationId xmlns:p14="http://schemas.microsoft.com/office/powerpoint/2010/main" val="3091378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a:t>To do this, can approximate f with this Gaussian thing, which comes from a second-order Taylor expansion of f</a:t>
            </a:r>
          </a:p>
          <a:p>
            <a:pPr marL="171450" indent="-171450">
              <a:buFont typeface="Arial" panose="020B0604020202020204" pitchFamily="34" charset="0"/>
              <a:buChar char="•"/>
            </a:pPr>
            <a:r>
              <a:rPr lang="en-CA" dirty="0"/>
              <a:t>That’s easy to integrate, and it gives the </a:t>
            </a:r>
            <a:r>
              <a:rPr lang="en-CA" i="1" dirty="0"/>
              <a:t>Laplace approximation</a:t>
            </a:r>
            <a:r>
              <a:rPr lang="en-CA" i="0" dirty="0"/>
              <a:t> for the integral</a:t>
            </a:r>
          </a:p>
          <a:p>
            <a:pPr marL="171450" indent="-171450">
              <a:buFont typeface="Arial" panose="020B0604020202020204" pitchFamily="34" charset="0"/>
              <a:buChar char="•"/>
            </a:pPr>
            <a:r>
              <a:rPr lang="en-CA" i="0" dirty="0"/>
              <a:t>Easy to see that it’s exact when f is shaped like a multivariate normal density centered at the mode, and covariance given by the Hessian</a:t>
            </a:r>
            <a:endParaRPr lang="en-CA" dirty="0"/>
          </a:p>
        </p:txBody>
      </p:sp>
      <p:sp>
        <p:nvSpPr>
          <p:cNvPr id="4" name="Slide Number Placeholder 3"/>
          <p:cNvSpPr>
            <a:spLocks noGrp="1"/>
          </p:cNvSpPr>
          <p:nvPr>
            <p:ph type="sldNum" sz="quarter" idx="5"/>
          </p:nvPr>
        </p:nvSpPr>
        <p:spPr/>
        <p:txBody>
          <a:bodyPr/>
          <a:lstStyle/>
          <a:p>
            <a:fld id="{C862220D-7F38-479D-B7DD-F4E07CE62534}" type="slidenum">
              <a:rPr lang="en-CA" smtClean="0"/>
              <a:t>5</a:t>
            </a:fld>
            <a:endParaRPr lang="en-CA"/>
          </a:p>
        </p:txBody>
      </p:sp>
    </p:spTree>
    <p:extLst>
      <p:ext uri="{BB962C8B-B14F-4D97-AF65-F5344CB8AC3E}">
        <p14:creationId xmlns:p14="http://schemas.microsoft.com/office/powerpoint/2010/main" val="3117530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a:t>Pretty easy approximation, but it does assume Gaussian shape (second-order expansion for log f) so it may be inaccurate when that’s not the case</a:t>
            </a:r>
          </a:p>
          <a:p>
            <a:pPr marL="171450" indent="-171450">
              <a:buFont typeface="Arial" panose="020B0604020202020204" pitchFamily="34" charset="0"/>
              <a:buChar char="•"/>
            </a:pPr>
            <a:r>
              <a:rPr lang="en-CA" dirty="0"/>
              <a:t>The alternative is big difficult methods like we talked about before</a:t>
            </a:r>
          </a:p>
          <a:p>
            <a:pPr marL="171450" indent="-171450">
              <a:buFont typeface="Arial" panose="020B0604020202020204" pitchFamily="34" charset="0"/>
              <a:buChar char="•"/>
            </a:pPr>
            <a:r>
              <a:rPr lang="en-CA" dirty="0"/>
              <a:t>After a middle ground: can we have a diagnostic tool that tells us, with medium effort, whether f is “Gaussian” enough for L.A. to hold</a:t>
            </a:r>
          </a:p>
          <a:p>
            <a:pPr marL="171450" indent="-171450">
              <a:buFont typeface="Arial" panose="020B0604020202020204" pitchFamily="34" charset="0"/>
              <a:buChar char="•"/>
            </a:pPr>
            <a:r>
              <a:rPr lang="en-CA" dirty="0"/>
              <a:t>If so, great, roll with it</a:t>
            </a:r>
          </a:p>
          <a:p>
            <a:pPr marL="171450" indent="-171450">
              <a:buFont typeface="Arial" panose="020B0604020202020204" pitchFamily="34" charset="0"/>
              <a:buChar char="•"/>
            </a:pPr>
            <a:r>
              <a:rPr lang="en-CA" dirty="0"/>
              <a:t>If not, we have to fall back on some other method</a:t>
            </a:r>
          </a:p>
        </p:txBody>
      </p:sp>
      <p:sp>
        <p:nvSpPr>
          <p:cNvPr id="4" name="Slide Number Placeholder 3"/>
          <p:cNvSpPr>
            <a:spLocks noGrp="1"/>
          </p:cNvSpPr>
          <p:nvPr>
            <p:ph type="sldNum" sz="quarter" idx="5"/>
          </p:nvPr>
        </p:nvSpPr>
        <p:spPr/>
        <p:txBody>
          <a:bodyPr/>
          <a:lstStyle/>
          <a:p>
            <a:fld id="{C862220D-7F38-479D-B7DD-F4E07CE62534}" type="slidenum">
              <a:rPr lang="en-CA" smtClean="0"/>
              <a:t>6</a:t>
            </a:fld>
            <a:endParaRPr lang="en-CA"/>
          </a:p>
        </p:txBody>
      </p:sp>
    </p:spTree>
    <p:extLst>
      <p:ext uri="{BB962C8B-B14F-4D97-AF65-F5344CB8AC3E}">
        <p14:creationId xmlns:p14="http://schemas.microsoft.com/office/powerpoint/2010/main" val="36098008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249C2EC3-D58B-4BBA-AE13-C046E3F8728C}"/>
              </a:ext>
            </a:extLst>
          </p:cNvPr>
          <p:cNvSpPr>
            <a:spLocks noGrp="1"/>
          </p:cNvSpPr>
          <p:nvPr>
            <p:ph type="body" idx="1"/>
          </p:nvPr>
        </p:nvSpPr>
        <p:spPr/>
        <p:txBody>
          <a:bodyPr/>
          <a:lstStyle/>
          <a:p>
            <a:pPr marL="171450" indent="-171450">
              <a:buFont typeface="Arial" panose="020B0604020202020204" pitchFamily="34" charset="0"/>
              <a:buChar char="•"/>
            </a:pPr>
            <a:r>
              <a:rPr lang="en-US" dirty="0"/>
              <a:t>To build the diagnostic, we use methods from “probabilistic </a:t>
            </a:r>
            <a:r>
              <a:rPr lang="en-US" dirty="0" err="1"/>
              <a:t>numerics</a:t>
            </a:r>
            <a:r>
              <a:rPr lang="en-US" dirty="0"/>
              <a:t>”</a:t>
            </a:r>
          </a:p>
          <a:p>
            <a:pPr marL="171450" indent="-171450">
              <a:buFont typeface="Arial" panose="020B0604020202020204" pitchFamily="34" charset="0"/>
              <a:buChar char="•"/>
            </a:pPr>
            <a:r>
              <a:rPr lang="en-US" dirty="0"/>
              <a:t>In a sentence: using the probability framework to solve numerical problems</a:t>
            </a:r>
          </a:p>
        </p:txBody>
      </p:sp>
    </p:spTree>
    <p:extLst>
      <p:ext uri="{BB962C8B-B14F-4D97-AF65-F5344CB8AC3E}">
        <p14:creationId xmlns:p14="http://schemas.microsoft.com/office/powerpoint/2010/main" val="23221463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a:t>In more than one sentence…</a:t>
            </a:r>
          </a:p>
          <a:p>
            <a:pPr marL="171450" indent="-171450">
              <a:buFont typeface="Arial" panose="020B0604020202020204" pitchFamily="34" charset="0"/>
              <a:buChar char="•"/>
            </a:pPr>
            <a:r>
              <a:rPr lang="en-CA" dirty="0"/>
              <a:t>In a problem like numerical integration, you have some function and you want to estimate its integral with some limited information about the function </a:t>
            </a:r>
          </a:p>
          <a:p>
            <a:pPr marL="171450" indent="-171450">
              <a:buFont typeface="Arial" panose="020B0604020202020204" pitchFamily="34" charset="0"/>
              <a:buChar char="•"/>
            </a:pPr>
            <a:r>
              <a:rPr lang="en-CA" dirty="0"/>
              <a:t>Usually you use a weighted sum of the function’s values at some points – for instance trapezoid rule, Gauss-Hermite quadrature, etc.</a:t>
            </a:r>
          </a:p>
        </p:txBody>
      </p:sp>
      <p:sp>
        <p:nvSpPr>
          <p:cNvPr id="4" name="Slide Number Placeholder 3"/>
          <p:cNvSpPr>
            <a:spLocks noGrp="1"/>
          </p:cNvSpPr>
          <p:nvPr>
            <p:ph type="sldNum" sz="quarter" idx="5"/>
          </p:nvPr>
        </p:nvSpPr>
        <p:spPr/>
        <p:txBody>
          <a:bodyPr/>
          <a:lstStyle/>
          <a:p>
            <a:fld id="{C862220D-7F38-479D-B7DD-F4E07CE62534}" type="slidenum">
              <a:rPr lang="en-CA" smtClean="0"/>
              <a:t>8</a:t>
            </a:fld>
            <a:endParaRPr lang="en-CA"/>
          </a:p>
        </p:txBody>
      </p:sp>
    </p:spTree>
    <p:extLst>
      <p:ext uri="{BB962C8B-B14F-4D97-AF65-F5344CB8AC3E}">
        <p14:creationId xmlns:p14="http://schemas.microsoft.com/office/powerpoint/2010/main" val="2627729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a:t>The probabilistic </a:t>
            </a:r>
            <a:r>
              <a:rPr lang="en-CA" dirty="0" err="1"/>
              <a:t>numerics</a:t>
            </a:r>
            <a:r>
              <a:rPr lang="en-CA" dirty="0"/>
              <a:t> approach is to do what’s called </a:t>
            </a:r>
            <a:r>
              <a:rPr lang="en-CA" i="1" dirty="0"/>
              <a:t>Bayesian quadrature </a:t>
            </a:r>
            <a:r>
              <a:rPr lang="en-CA" i="0" dirty="0"/>
              <a:t>where you actually do </a:t>
            </a:r>
            <a:r>
              <a:rPr lang="en-CA" i="1" dirty="0"/>
              <a:t>inference</a:t>
            </a:r>
            <a:r>
              <a:rPr lang="en-CA" i="0" dirty="0"/>
              <a:t> for this integral</a:t>
            </a:r>
          </a:p>
          <a:p>
            <a:pPr marL="171450" indent="-171450">
              <a:buFont typeface="Arial" panose="020B0604020202020204" pitchFamily="34" charset="0"/>
              <a:buChar char="•"/>
            </a:pPr>
            <a:r>
              <a:rPr lang="en-CA" i="0" dirty="0"/>
              <a:t>To start, you put </a:t>
            </a:r>
            <a:r>
              <a:rPr lang="en-CA" dirty="0"/>
              <a:t>a </a:t>
            </a:r>
            <a:r>
              <a:rPr lang="en-CA" i="1" dirty="0"/>
              <a:t>prior</a:t>
            </a:r>
            <a:r>
              <a:rPr lang="en-CA" i="0" dirty="0"/>
              <a:t> on your function (usually a GP) </a:t>
            </a:r>
          </a:p>
          <a:p>
            <a:pPr marL="171450" indent="-171450">
              <a:buFont typeface="Arial" panose="020B0604020202020204" pitchFamily="34" charset="0"/>
              <a:buChar char="•"/>
            </a:pPr>
            <a:r>
              <a:rPr lang="en-CA" i="0" dirty="0"/>
              <a:t>Condition on some function values to get posterior, which in turn induces a posterior for the integral</a:t>
            </a:r>
          </a:p>
          <a:p>
            <a:pPr marL="171450" indent="-171450">
              <a:buFont typeface="Arial" panose="020B0604020202020204" pitchFamily="34" charset="0"/>
              <a:buChar char="•"/>
            </a:pPr>
            <a:r>
              <a:rPr lang="en-CA" i="0" dirty="0"/>
              <a:t>Get estimate from posterior mean – [which, in most standard setups, turns out to be equal to one of these numerical integration schemes (so there’s a nice connection there)]</a:t>
            </a:r>
          </a:p>
          <a:p>
            <a:pPr marL="171450" indent="-171450">
              <a:buFont typeface="Arial" panose="020B0604020202020204" pitchFamily="34" charset="0"/>
              <a:buChar char="•"/>
            </a:pPr>
            <a:r>
              <a:rPr lang="en-CA" i="0" dirty="0"/>
              <a:t>You </a:t>
            </a:r>
            <a:r>
              <a:rPr lang="en-CA" i="1" dirty="0"/>
              <a:t>also</a:t>
            </a:r>
            <a:r>
              <a:rPr lang="en-CA" i="0" dirty="0"/>
              <a:t> get inference/UQ because of posterior variance</a:t>
            </a:r>
            <a:endParaRPr lang="en-CA" dirty="0"/>
          </a:p>
        </p:txBody>
      </p:sp>
      <p:sp>
        <p:nvSpPr>
          <p:cNvPr id="4" name="Slide Number Placeholder 3"/>
          <p:cNvSpPr>
            <a:spLocks noGrp="1"/>
          </p:cNvSpPr>
          <p:nvPr>
            <p:ph type="sldNum" sz="quarter" idx="5"/>
          </p:nvPr>
        </p:nvSpPr>
        <p:spPr/>
        <p:txBody>
          <a:bodyPr/>
          <a:lstStyle/>
          <a:p>
            <a:fld id="{C862220D-7F38-479D-B7DD-F4E07CE62534}" type="slidenum">
              <a:rPr lang="en-CA" smtClean="0"/>
              <a:t>9</a:t>
            </a:fld>
            <a:endParaRPr lang="en-CA"/>
          </a:p>
        </p:txBody>
      </p:sp>
    </p:spTree>
    <p:extLst>
      <p:ext uri="{BB962C8B-B14F-4D97-AF65-F5344CB8AC3E}">
        <p14:creationId xmlns:p14="http://schemas.microsoft.com/office/powerpoint/2010/main" val="20319972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a:t>Again, we’re just </a:t>
            </a:r>
            <a:r>
              <a:rPr lang="en-CA" dirty="0" err="1"/>
              <a:t>gonna</a:t>
            </a:r>
            <a:r>
              <a:rPr lang="en-CA" dirty="0"/>
              <a:t> fix a theta and ignore it for now (only functions of x)</a:t>
            </a:r>
          </a:p>
          <a:p>
            <a:pPr marL="171450" indent="-171450">
              <a:buFont typeface="Arial" panose="020B0604020202020204" pitchFamily="34" charset="0"/>
              <a:buChar char="•"/>
            </a:pPr>
            <a:r>
              <a:rPr lang="en-CA" dirty="0"/>
              <a:t>We model our full function with a GP prior. The prior mean is that Gaussian approximation, and we’ll describe the covariance operator later</a:t>
            </a:r>
          </a:p>
          <a:p>
            <a:pPr marL="171450" indent="-171450">
              <a:buFont typeface="Arial" panose="020B0604020202020204" pitchFamily="34" charset="0"/>
              <a:buChar char="•"/>
            </a:pPr>
            <a:r>
              <a:rPr lang="en-CA" dirty="0"/>
              <a:t>Nice properties of GP’s mean we get a normal prior for the integral just by integrating the mean and covariance</a:t>
            </a:r>
          </a:p>
          <a:p>
            <a:pPr marL="171450" indent="-171450">
              <a:buFont typeface="Arial" panose="020B0604020202020204" pitchFamily="34" charset="0"/>
              <a:buChar char="•"/>
            </a:pPr>
            <a:r>
              <a:rPr lang="en-CA" dirty="0"/>
              <a:t>Prior mean for the integral is the Laplace approximation</a:t>
            </a:r>
          </a:p>
        </p:txBody>
      </p:sp>
      <p:sp>
        <p:nvSpPr>
          <p:cNvPr id="4" name="Slide Number Placeholder 3"/>
          <p:cNvSpPr>
            <a:spLocks noGrp="1"/>
          </p:cNvSpPr>
          <p:nvPr>
            <p:ph type="sldNum" sz="quarter" idx="5"/>
          </p:nvPr>
        </p:nvSpPr>
        <p:spPr/>
        <p:txBody>
          <a:bodyPr/>
          <a:lstStyle/>
          <a:p>
            <a:fld id="{C862220D-7F38-479D-B7DD-F4E07CE62534}" type="slidenum">
              <a:rPr lang="en-CA" smtClean="0"/>
              <a:t>10</a:t>
            </a:fld>
            <a:endParaRPr lang="en-CA"/>
          </a:p>
        </p:txBody>
      </p:sp>
    </p:spTree>
    <p:extLst>
      <p:ext uri="{BB962C8B-B14F-4D97-AF65-F5344CB8AC3E}">
        <p14:creationId xmlns:p14="http://schemas.microsoft.com/office/powerpoint/2010/main" val="4108751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a:t>To update the model, we need a set of n </a:t>
            </a:r>
            <a:r>
              <a:rPr lang="en-CA" i="1" dirty="0"/>
              <a:t>interrogation points</a:t>
            </a:r>
            <a:r>
              <a:rPr lang="en-CA" i="0" dirty="0"/>
              <a:t> in </a:t>
            </a:r>
            <a:r>
              <a:rPr lang="en-CA" i="0" dirty="0" err="1"/>
              <a:t>R^d</a:t>
            </a:r>
            <a:endParaRPr lang="en-CA" i="0" dirty="0"/>
          </a:p>
          <a:p>
            <a:pPr marL="171450" indent="-171450">
              <a:buFont typeface="Arial" panose="020B0604020202020204" pitchFamily="34" charset="0"/>
              <a:buChar char="•"/>
            </a:pPr>
            <a:r>
              <a:rPr lang="en-CA" i="0" dirty="0"/>
              <a:t>We condition the GP on the values of f at these points, and then the posterior comes from the usual rules for conditional Gaussians</a:t>
            </a:r>
          </a:p>
          <a:p>
            <a:pPr marL="171450" indent="-171450">
              <a:buFont typeface="Arial" panose="020B0604020202020204" pitchFamily="34" charset="0"/>
              <a:buChar char="•"/>
            </a:pPr>
            <a:r>
              <a:rPr lang="en-CA" i="0" dirty="0"/>
              <a:t>Posterior for integral comes from integrating mean and variance GP posterior</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i="0" dirty="0"/>
              <a:t>For the posterior mean, you can see that when you integrate the second term of the GP mean you basically end up with a quadrature – weighted sum of function values where weights depend on covariance</a:t>
            </a:r>
          </a:p>
          <a:p>
            <a:pPr marL="171450" indent="-171450">
              <a:buFont typeface="Arial" panose="020B0604020202020204" pitchFamily="34" charset="0"/>
              <a:buChar char="•"/>
            </a:pPr>
            <a:r>
              <a:rPr lang="en-CA" i="0" dirty="0"/>
              <a:t>Probability gives us inference, which brings us to the actual diagnostic</a:t>
            </a:r>
          </a:p>
          <a:p>
            <a:pPr marL="171450" indent="-171450">
              <a:buFont typeface="Arial" panose="020B0604020202020204" pitchFamily="34" charset="0"/>
              <a:buChar char="•"/>
            </a:pPr>
            <a:r>
              <a:rPr lang="en-CA" i="0" dirty="0"/>
              <a:t>Make the usual “confidence interval” from the normal posterior, and if the L.A. is </a:t>
            </a:r>
            <a:r>
              <a:rPr lang="en-CA" i="1" dirty="0"/>
              <a:t>not</a:t>
            </a:r>
            <a:r>
              <a:rPr lang="en-CA" i="0" dirty="0"/>
              <a:t> in that interval, we reject it and say that f “isn’t Gaussian enough”</a:t>
            </a:r>
            <a:endParaRPr lang="en-CA" dirty="0"/>
          </a:p>
        </p:txBody>
      </p:sp>
      <p:sp>
        <p:nvSpPr>
          <p:cNvPr id="4" name="Slide Number Placeholder 3"/>
          <p:cNvSpPr>
            <a:spLocks noGrp="1"/>
          </p:cNvSpPr>
          <p:nvPr>
            <p:ph type="sldNum" sz="quarter" idx="5"/>
          </p:nvPr>
        </p:nvSpPr>
        <p:spPr/>
        <p:txBody>
          <a:bodyPr/>
          <a:lstStyle/>
          <a:p>
            <a:fld id="{C862220D-7F38-479D-B7DD-F4E07CE62534}" type="slidenum">
              <a:rPr lang="en-CA" smtClean="0"/>
              <a:t>11</a:t>
            </a:fld>
            <a:endParaRPr lang="en-CA"/>
          </a:p>
        </p:txBody>
      </p:sp>
    </p:spTree>
    <p:extLst>
      <p:ext uri="{BB962C8B-B14F-4D97-AF65-F5344CB8AC3E}">
        <p14:creationId xmlns:p14="http://schemas.microsoft.com/office/powerpoint/2010/main" val="3548618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ening">
    <p:spTree>
      <p:nvGrpSpPr>
        <p:cNvPr id="1" name=""/>
        <p:cNvGrpSpPr/>
        <p:nvPr/>
      </p:nvGrpSpPr>
      <p:grpSpPr>
        <a:xfrm>
          <a:off x="0" y="0"/>
          <a:ext cx="0" cy="0"/>
          <a:chOff x="0" y="0"/>
          <a:chExt cx="0" cy="0"/>
        </a:xfrm>
      </p:grpSpPr>
      <p:sp>
        <p:nvSpPr>
          <p:cNvPr id="16" name="Title 12"/>
          <p:cNvSpPr>
            <a:spLocks noGrp="1"/>
          </p:cNvSpPr>
          <p:nvPr>
            <p:ph type="title" hasCustomPrompt="1"/>
          </p:nvPr>
        </p:nvSpPr>
        <p:spPr>
          <a:xfrm>
            <a:off x="542257" y="2970451"/>
            <a:ext cx="10905391" cy="1928733"/>
          </a:xfrm>
          <a:prstGeom prst="rect">
            <a:avLst/>
          </a:prstGeom>
        </p:spPr>
        <p:txBody>
          <a:bodyPr wrap="none" anchor="t" anchorCtr="0">
            <a:noAutofit/>
          </a:bodyPr>
          <a:lstStyle>
            <a:lvl1pPr algn="l">
              <a:defRPr baseline="0">
                <a:solidFill>
                  <a:schemeClr val="bg1"/>
                </a:solidFill>
              </a:defRPr>
            </a:lvl1pPr>
          </a:lstStyle>
          <a:p>
            <a:r>
              <a:rPr lang="en-CA" dirty="0"/>
              <a:t>ADD TITLE</a:t>
            </a:r>
            <a:br>
              <a:rPr lang="en-CA" dirty="0"/>
            </a:br>
            <a:r>
              <a:rPr lang="en-CA" dirty="0"/>
              <a:t>Add Sub-title</a:t>
            </a:r>
          </a:p>
        </p:txBody>
      </p:sp>
      <p:sp>
        <p:nvSpPr>
          <p:cNvPr id="18" name="Text Placeholder 17"/>
          <p:cNvSpPr>
            <a:spLocks noGrp="1"/>
          </p:cNvSpPr>
          <p:nvPr>
            <p:ph type="body" sz="quarter" idx="12" hasCustomPrompt="1"/>
          </p:nvPr>
        </p:nvSpPr>
        <p:spPr>
          <a:xfrm>
            <a:off x="542255" y="4900084"/>
            <a:ext cx="10905391" cy="492443"/>
          </a:xfrm>
          <a:prstGeom prst="rect">
            <a:avLst/>
          </a:prstGeom>
        </p:spPr>
        <p:txBody>
          <a:bodyPr wrap="square">
            <a:noAutofit/>
          </a:bodyPr>
          <a:lstStyle>
            <a:lvl1pPr marL="0" indent="0">
              <a:buNone/>
              <a:defRPr sz="2400" baseline="0">
                <a:solidFill>
                  <a:srgbClr val="FFFFFF"/>
                </a:solidFill>
                <a:latin typeface="Helvetica"/>
                <a:cs typeface="Helvetica"/>
              </a:defRPr>
            </a:lvl1pPr>
          </a:lstStyle>
          <a:p>
            <a:pPr lvl="0"/>
            <a:r>
              <a:rPr lang="en-CA" dirty="0"/>
              <a:t>Add Name or Department/Sub-division/Program</a:t>
            </a:r>
            <a:endParaRPr lang="en-US" dirty="0"/>
          </a:p>
        </p:txBody>
      </p:sp>
    </p:spTree>
    <p:extLst>
      <p:ext uri="{BB962C8B-B14F-4D97-AF65-F5344CB8AC3E}">
        <p14:creationId xmlns:p14="http://schemas.microsoft.com/office/powerpoint/2010/main" val="1162302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Objec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1" y="698701"/>
            <a:ext cx="4011084" cy="881160"/>
          </a:xfrm>
        </p:spPr>
        <p:txBody>
          <a:bodyPr anchor="b"/>
          <a:lstStyle>
            <a:lvl1pPr algn="l">
              <a:defRPr sz="5867" b="1">
                <a:solidFill>
                  <a:schemeClr val="bg1"/>
                </a:solidFill>
              </a:defRPr>
            </a:lvl1pPr>
          </a:lstStyle>
          <a:p>
            <a:r>
              <a:rPr lang="en-US" dirty="0"/>
              <a:t>ADD TITLE</a:t>
            </a:r>
          </a:p>
        </p:txBody>
      </p:sp>
      <p:sp>
        <p:nvSpPr>
          <p:cNvPr id="3" name="Content Placeholder 2"/>
          <p:cNvSpPr>
            <a:spLocks noGrp="1"/>
          </p:cNvSpPr>
          <p:nvPr>
            <p:ph idx="1" hasCustomPrompt="1"/>
          </p:nvPr>
        </p:nvSpPr>
        <p:spPr>
          <a:xfrm>
            <a:off x="4766733" y="273054"/>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dirty="0"/>
              <a:t>Add body text or click icon to add object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hasCustomPrompt="1"/>
          </p:nvPr>
        </p:nvSpPr>
        <p:spPr>
          <a:xfrm>
            <a:off x="609611" y="1862295"/>
            <a:ext cx="4011084" cy="4263872"/>
          </a:xfrm>
        </p:spPr>
        <p:txBody>
          <a:bodyPr/>
          <a:lstStyle>
            <a:lvl1pPr marL="0" indent="0">
              <a:buNone/>
              <a:defRPr sz="3200"/>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Add body text or object caption</a:t>
            </a:r>
          </a:p>
        </p:txBody>
      </p:sp>
    </p:spTree>
    <p:extLst>
      <p:ext uri="{BB962C8B-B14F-4D97-AF65-F5344CB8AC3E}">
        <p14:creationId xmlns:p14="http://schemas.microsoft.com/office/powerpoint/2010/main" val="291043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with Objec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a:t>ADD OBJECT TITLE</a:t>
            </a:r>
          </a:p>
        </p:txBody>
      </p:sp>
      <p:sp>
        <p:nvSpPr>
          <p:cNvPr id="4" name="Content Placeholder 3">
            <a:extLst>
              <a:ext uri="{FF2B5EF4-FFF2-40B4-BE49-F238E27FC236}">
                <a16:creationId xmlns:a16="http://schemas.microsoft.com/office/drawing/2014/main" id="{6FE64B23-B07D-5445-8655-FACA0599B7C9}"/>
              </a:ext>
            </a:extLst>
          </p:cNvPr>
          <p:cNvSpPr>
            <a:spLocks noGrp="1"/>
          </p:cNvSpPr>
          <p:nvPr>
            <p:ph sz="quarter" idx="10" hasCustomPrompt="1"/>
          </p:nvPr>
        </p:nvSpPr>
        <p:spPr>
          <a:xfrm>
            <a:off x="609600" y="1852613"/>
            <a:ext cx="10972800" cy="4060825"/>
          </a:xfrm>
        </p:spPr>
        <p:txBody>
          <a:bodyPr/>
          <a:lstStyle>
            <a:lvl1pPr>
              <a:defRPr/>
            </a:lvl1pPr>
            <a:lvl2pPr>
              <a:defRPr/>
            </a:lvl2pPr>
            <a:lvl3pPr>
              <a:defRPr/>
            </a:lvl3pPr>
            <a:lvl4pPr>
              <a:defRPr/>
            </a:lvl4pPr>
            <a:lvl5pPr>
              <a:defRPr/>
            </a:lvl5pPr>
          </a:lstStyle>
          <a:p>
            <a:pPr lvl="0"/>
            <a:r>
              <a:rPr lang="en-US" dirty="0"/>
              <a:t>Add body text or click icon to add object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93207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with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a:t>ADD IMAGE TITLE</a:t>
            </a:r>
          </a:p>
        </p:txBody>
      </p:sp>
      <p:sp>
        <p:nvSpPr>
          <p:cNvPr id="5" name="Picture Placeholder 4">
            <a:extLst>
              <a:ext uri="{FF2B5EF4-FFF2-40B4-BE49-F238E27FC236}">
                <a16:creationId xmlns:a16="http://schemas.microsoft.com/office/drawing/2014/main" id="{FE113C1F-4E9C-F245-8A2C-6F770BCB00E2}"/>
              </a:ext>
            </a:extLst>
          </p:cNvPr>
          <p:cNvSpPr>
            <a:spLocks noGrp="1"/>
          </p:cNvSpPr>
          <p:nvPr>
            <p:ph type="pic" sz="quarter" idx="10"/>
          </p:nvPr>
        </p:nvSpPr>
        <p:spPr>
          <a:xfrm>
            <a:off x="609600" y="1828801"/>
            <a:ext cx="10985500" cy="3584448"/>
          </a:xfrm>
        </p:spPr>
        <p:txBody>
          <a:bodyPr/>
          <a:lstStyle>
            <a:lvl1pPr marL="0" indent="0">
              <a:buNone/>
              <a:defRPr/>
            </a:lvl1pPr>
          </a:lstStyle>
          <a:p>
            <a:r>
              <a:rPr lang="en-US" dirty="0"/>
              <a:t>Click icon to add picture</a:t>
            </a:r>
          </a:p>
        </p:txBody>
      </p:sp>
      <p:sp>
        <p:nvSpPr>
          <p:cNvPr id="7" name="Text Placeholder 6">
            <a:extLst>
              <a:ext uri="{FF2B5EF4-FFF2-40B4-BE49-F238E27FC236}">
                <a16:creationId xmlns:a16="http://schemas.microsoft.com/office/drawing/2014/main" id="{DC9F11E0-4FF4-6A4C-9EDA-6F780ABFCA72}"/>
              </a:ext>
            </a:extLst>
          </p:cNvPr>
          <p:cNvSpPr>
            <a:spLocks noGrp="1"/>
          </p:cNvSpPr>
          <p:nvPr>
            <p:ph type="body" sz="quarter" idx="11" hasCustomPrompt="1"/>
          </p:nvPr>
        </p:nvSpPr>
        <p:spPr>
          <a:xfrm>
            <a:off x="609600" y="5559425"/>
            <a:ext cx="10972800" cy="390525"/>
          </a:xfrm>
        </p:spPr>
        <p:txBody>
          <a:bodyPr/>
          <a:lstStyle>
            <a:lvl1pPr marL="0" indent="0">
              <a:buNone/>
              <a:defRPr sz="1800">
                <a:solidFill>
                  <a:schemeClr val="tx1"/>
                </a:solidFill>
              </a:defRPr>
            </a:lvl1pPr>
          </a:lstStyle>
          <a:p>
            <a:pPr lvl="0"/>
            <a:r>
              <a:rPr lang="en-US" dirty="0"/>
              <a:t>Add Description or Caption if needed</a:t>
            </a:r>
          </a:p>
        </p:txBody>
      </p:sp>
    </p:spTree>
    <p:extLst>
      <p:ext uri="{BB962C8B-B14F-4D97-AF65-F5344CB8AC3E}">
        <p14:creationId xmlns:p14="http://schemas.microsoft.com/office/powerpoint/2010/main" val="27530162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ith Picture">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32AAEF-AFF3-D24E-B356-6FFB319CA710}"/>
              </a:ext>
            </a:extLst>
          </p:cNvPr>
          <p:cNvSpPr>
            <a:spLocks noGrp="1"/>
          </p:cNvSpPr>
          <p:nvPr>
            <p:ph type="title" hasCustomPrompt="1"/>
          </p:nvPr>
        </p:nvSpPr>
        <p:spPr>
          <a:xfrm>
            <a:off x="6770573" y="553941"/>
            <a:ext cx="4822160" cy="1022889"/>
          </a:xfrm>
        </p:spPr>
        <p:txBody>
          <a:bodyPr anchor="b"/>
          <a:lstStyle>
            <a:lvl1pPr algn="l">
              <a:defRPr sz="5867" b="1">
                <a:solidFill>
                  <a:schemeClr val="bg1"/>
                </a:solidFill>
              </a:defRPr>
            </a:lvl1pPr>
          </a:lstStyle>
          <a:p>
            <a:r>
              <a:rPr lang="en-US" dirty="0"/>
              <a:t>ADD TITLE</a:t>
            </a:r>
          </a:p>
        </p:txBody>
      </p:sp>
      <p:sp>
        <p:nvSpPr>
          <p:cNvPr id="8" name="Picture Placeholder 2">
            <a:extLst>
              <a:ext uri="{FF2B5EF4-FFF2-40B4-BE49-F238E27FC236}">
                <a16:creationId xmlns:a16="http://schemas.microsoft.com/office/drawing/2014/main" id="{1E539886-9D5F-0048-91B3-6DD14A13BA8C}"/>
              </a:ext>
            </a:extLst>
          </p:cNvPr>
          <p:cNvSpPr>
            <a:spLocks noGrp="1"/>
          </p:cNvSpPr>
          <p:nvPr>
            <p:ph type="pic" idx="1"/>
          </p:nvPr>
        </p:nvSpPr>
        <p:spPr>
          <a:xfrm>
            <a:off x="1" y="0"/>
            <a:ext cx="6622943" cy="68580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dirty="0"/>
              <a:t>Click icon to add picture</a:t>
            </a:r>
          </a:p>
        </p:txBody>
      </p:sp>
      <p:sp>
        <p:nvSpPr>
          <p:cNvPr id="9" name="Text Placeholder 3">
            <a:extLst>
              <a:ext uri="{FF2B5EF4-FFF2-40B4-BE49-F238E27FC236}">
                <a16:creationId xmlns:a16="http://schemas.microsoft.com/office/drawing/2014/main" id="{BFD7F431-FE18-D74B-BF90-4BB787CBB3AF}"/>
              </a:ext>
            </a:extLst>
          </p:cNvPr>
          <p:cNvSpPr>
            <a:spLocks noGrp="1"/>
          </p:cNvSpPr>
          <p:nvPr>
            <p:ph type="body" sz="half" idx="2" hasCustomPrompt="1"/>
          </p:nvPr>
        </p:nvSpPr>
        <p:spPr>
          <a:xfrm>
            <a:off x="6770573" y="1829974"/>
            <a:ext cx="4822160" cy="4049049"/>
          </a:xfrm>
        </p:spPr>
        <p:txBody>
          <a:bodyPr/>
          <a:lstStyle>
            <a:lvl1pPr marL="0" indent="0">
              <a:buNone/>
              <a:defRPr sz="3200"/>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Add body text</a:t>
            </a:r>
          </a:p>
        </p:txBody>
      </p:sp>
    </p:spTree>
    <p:extLst>
      <p:ext uri="{BB962C8B-B14F-4D97-AF65-F5344CB8AC3E}">
        <p14:creationId xmlns:p14="http://schemas.microsoft.com/office/powerpoint/2010/main" val="42669881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a:t>ADD TABLE TITLE</a:t>
            </a:r>
          </a:p>
        </p:txBody>
      </p:sp>
      <p:sp>
        <p:nvSpPr>
          <p:cNvPr id="4" name="Table Placeholder 3">
            <a:extLst>
              <a:ext uri="{FF2B5EF4-FFF2-40B4-BE49-F238E27FC236}">
                <a16:creationId xmlns:a16="http://schemas.microsoft.com/office/drawing/2014/main" id="{4319521C-7054-444B-93BD-1AA78DD18A98}"/>
              </a:ext>
            </a:extLst>
          </p:cNvPr>
          <p:cNvSpPr>
            <a:spLocks noGrp="1"/>
          </p:cNvSpPr>
          <p:nvPr>
            <p:ph type="tbl" sz="quarter" idx="12"/>
          </p:nvPr>
        </p:nvSpPr>
        <p:spPr>
          <a:xfrm>
            <a:off x="609600" y="1878012"/>
            <a:ext cx="10972800" cy="3885973"/>
          </a:xfrm>
        </p:spPr>
        <p:txBody>
          <a:bodyPr/>
          <a:lstStyle>
            <a:lvl1pPr marL="0" indent="0">
              <a:buNone/>
              <a:defRPr/>
            </a:lvl1pPr>
          </a:lstStyle>
          <a:p>
            <a:r>
              <a:rPr lang="en-US" dirty="0"/>
              <a:t>Click icon to add table</a:t>
            </a:r>
          </a:p>
        </p:txBody>
      </p:sp>
    </p:spTree>
    <p:extLst>
      <p:ext uri="{BB962C8B-B14F-4D97-AF65-F5344CB8AC3E}">
        <p14:creationId xmlns:p14="http://schemas.microsoft.com/office/powerpoint/2010/main" val="20498845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3" name="Title 12"/>
          <p:cNvSpPr>
            <a:spLocks noGrp="1"/>
          </p:cNvSpPr>
          <p:nvPr>
            <p:ph type="title" hasCustomPrompt="1"/>
          </p:nvPr>
        </p:nvSpPr>
        <p:spPr>
          <a:xfrm>
            <a:off x="721664" y="553941"/>
            <a:ext cx="10972800" cy="1025921"/>
          </a:xfrm>
        </p:spPr>
        <p:txBody>
          <a:bodyPr anchor="t" anchorCtr="0">
            <a:noAutofit/>
          </a:bodyPr>
          <a:lstStyle>
            <a:lvl1pPr algn="l">
              <a:defRPr sz="5867">
                <a:solidFill>
                  <a:schemeClr val="bg1"/>
                </a:solidFill>
              </a:defRPr>
            </a:lvl1pPr>
          </a:lstStyle>
          <a:p>
            <a:r>
              <a:rPr lang="en-CA" dirty="0"/>
              <a:t>ADD TITLE</a:t>
            </a:r>
          </a:p>
        </p:txBody>
      </p:sp>
      <p:sp>
        <p:nvSpPr>
          <p:cNvPr id="5" name="Text Placeholder 4">
            <a:extLst>
              <a:ext uri="{FF2B5EF4-FFF2-40B4-BE49-F238E27FC236}">
                <a16:creationId xmlns:a16="http://schemas.microsoft.com/office/drawing/2014/main" id="{334C5BC8-8517-4D49-A550-000B7E55EEB7}"/>
              </a:ext>
            </a:extLst>
          </p:cNvPr>
          <p:cNvSpPr>
            <a:spLocks noGrp="1"/>
          </p:cNvSpPr>
          <p:nvPr>
            <p:ph type="body" sz="quarter" idx="10" hasCustomPrompt="1"/>
          </p:nvPr>
        </p:nvSpPr>
        <p:spPr>
          <a:xfrm>
            <a:off x="721784" y="2270303"/>
            <a:ext cx="10972680" cy="3044936"/>
          </a:xfrm>
        </p:spPr>
        <p:txBody>
          <a:bodyPr wrap="square">
            <a:noAutofit/>
          </a:bodyPr>
          <a:lstStyle>
            <a:lvl1pPr>
              <a:defRPr sz="4267">
                <a:latin typeface="Helvetica" pitchFamily="2" charset="0"/>
              </a:defRPr>
            </a:lvl1pPr>
            <a:lvl2pPr>
              <a:defRPr sz="3733">
                <a:latin typeface="Helvetica" pitchFamily="2" charset="0"/>
              </a:defRPr>
            </a:lvl2pPr>
            <a:lvl3pPr>
              <a:defRPr sz="3200">
                <a:latin typeface="Helvetica" pitchFamily="2" charset="0"/>
              </a:defRPr>
            </a:lvl3pPr>
            <a:lvl4pPr>
              <a:defRPr sz="2667">
                <a:latin typeface="Helvetica" pitchFamily="2" charset="0"/>
              </a:defRPr>
            </a:lvl4pPr>
            <a:lvl5pPr>
              <a:defRPr sz="2667">
                <a:latin typeface="Helvetica" pitchFamily="2" charset="0"/>
              </a:defRPr>
            </a:lvl5pPr>
          </a:lstStyle>
          <a:p>
            <a:pPr lvl="0"/>
            <a:r>
              <a:rPr lang="en-US" dirty="0"/>
              <a:t>Add body text or bullet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503137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3084" y="3821688"/>
            <a:ext cx="10363200" cy="1025921"/>
          </a:xfrm>
        </p:spPr>
        <p:txBody>
          <a:bodyPr anchor="t"/>
          <a:lstStyle>
            <a:lvl1pPr algn="l">
              <a:defRPr sz="5867" b="1" cap="all"/>
            </a:lvl1pPr>
          </a:lstStyle>
          <a:p>
            <a:r>
              <a:rPr lang="en-US" dirty="0"/>
              <a:t>ADD TITLE</a:t>
            </a:r>
          </a:p>
        </p:txBody>
      </p:sp>
      <p:sp>
        <p:nvSpPr>
          <p:cNvPr id="3" name="Text Placeholder 2"/>
          <p:cNvSpPr>
            <a:spLocks noGrp="1"/>
          </p:cNvSpPr>
          <p:nvPr>
            <p:ph type="body" idx="1" hasCustomPrompt="1"/>
          </p:nvPr>
        </p:nvSpPr>
        <p:spPr>
          <a:xfrm>
            <a:off x="963084" y="2906713"/>
            <a:ext cx="10363200" cy="533480"/>
          </a:xfrm>
        </p:spPr>
        <p:txBody>
          <a:bodyPr anchor="t" anchorCtr="0"/>
          <a:lstStyle>
            <a:lvl1pPr marL="0" indent="0">
              <a:buNone/>
              <a:defRPr sz="2667" b="0">
                <a:solidFill>
                  <a:srgbClr val="C00000"/>
                </a:solidFill>
                <a:latin typeface="DIN Alternate" panose="020B0500000000000000" pitchFamily="34" charset="77"/>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dirty="0"/>
              <a:t>Add Section Header</a:t>
            </a:r>
          </a:p>
        </p:txBody>
      </p:sp>
    </p:spTree>
    <p:extLst>
      <p:ext uri="{BB962C8B-B14F-4D97-AF65-F5344CB8AC3E}">
        <p14:creationId xmlns:p14="http://schemas.microsoft.com/office/powerpoint/2010/main" val="34304308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pact Statement">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EDDEC0A-CC76-BA44-80D4-30F305606A50}"/>
              </a:ext>
            </a:extLst>
          </p:cNvPr>
          <p:cNvSpPr>
            <a:spLocks noGrp="1"/>
          </p:cNvSpPr>
          <p:nvPr>
            <p:ph type="title" hasCustomPrompt="1"/>
          </p:nvPr>
        </p:nvSpPr>
        <p:spPr>
          <a:xfrm>
            <a:off x="963084" y="2282726"/>
            <a:ext cx="10363200" cy="1928733"/>
          </a:xfrm>
        </p:spPr>
        <p:txBody>
          <a:bodyPr anchor="t"/>
          <a:lstStyle>
            <a:lvl1pPr algn="l">
              <a:defRPr sz="5867" b="1" cap="all">
                <a:solidFill>
                  <a:srgbClr val="AF0F21"/>
                </a:solidFill>
              </a:defRPr>
            </a:lvl1pPr>
          </a:lstStyle>
          <a:p>
            <a:r>
              <a:rPr lang="en-US" dirty="0"/>
              <a:t>Add Section title, quote</a:t>
            </a:r>
            <a:br>
              <a:rPr lang="en-US" dirty="0"/>
            </a:br>
            <a:r>
              <a:rPr lang="en-US" dirty="0"/>
              <a:t>or IMPACT STATEMENT</a:t>
            </a:r>
          </a:p>
        </p:txBody>
      </p:sp>
      <p:sp>
        <p:nvSpPr>
          <p:cNvPr id="6" name="Text Placeholder 2">
            <a:extLst>
              <a:ext uri="{FF2B5EF4-FFF2-40B4-BE49-F238E27FC236}">
                <a16:creationId xmlns:a16="http://schemas.microsoft.com/office/drawing/2014/main" id="{09CFB277-20B8-144E-AB97-87EF9507FC24}"/>
              </a:ext>
            </a:extLst>
          </p:cNvPr>
          <p:cNvSpPr>
            <a:spLocks noGrp="1"/>
          </p:cNvSpPr>
          <p:nvPr>
            <p:ph type="body" idx="1" hasCustomPrompt="1"/>
          </p:nvPr>
        </p:nvSpPr>
        <p:spPr>
          <a:xfrm>
            <a:off x="963084" y="4675224"/>
            <a:ext cx="10363200" cy="533480"/>
          </a:xfrm>
        </p:spPr>
        <p:txBody>
          <a:bodyPr anchor="t" anchorCtr="0"/>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dirty="0"/>
              <a:t>Add short caption if needed</a:t>
            </a:r>
          </a:p>
        </p:txBody>
      </p:sp>
    </p:spTree>
    <p:extLst>
      <p:ext uri="{BB962C8B-B14F-4D97-AF65-F5344CB8AC3E}">
        <p14:creationId xmlns:p14="http://schemas.microsoft.com/office/powerpoint/2010/main" val="18033128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553941"/>
            <a:ext cx="10972800" cy="1025921"/>
          </a:xfrm>
        </p:spPr>
        <p:txBody>
          <a:bodyPr/>
          <a:lstStyle>
            <a:lvl1pPr algn="l">
              <a:defRPr>
                <a:solidFill>
                  <a:schemeClr val="bg1"/>
                </a:solidFill>
              </a:defRPr>
            </a:lvl1pPr>
          </a:lstStyle>
          <a:p>
            <a:r>
              <a:rPr lang="en-US" dirty="0"/>
              <a:t>ADD TITLE</a:t>
            </a:r>
          </a:p>
        </p:txBody>
      </p:sp>
      <p:sp>
        <p:nvSpPr>
          <p:cNvPr id="3" name="Content Placeholder 2"/>
          <p:cNvSpPr>
            <a:spLocks noGrp="1"/>
          </p:cNvSpPr>
          <p:nvPr>
            <p:ph sz="half" idx="1" hasCustomPrompt="1"/>
          </p:nvPr>
        </p:nvSpPr>
        <p:spPr>
          <a:xfrm>
            <a:off x="609600" y="200402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dirty="0"/>
              <a:t>Add body text or click icon to add object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197600" y="200402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dirty="0"/>
              <a:t>Add body text or click icon to add object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006209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09601" y="1916003"/>
            <a:ext cx="5300420" cy="861775"/>
          </a:xfrm>
        </p:spPr>
        <p:txBody>
          <a:bodyPr anchor="b"/>
          <a:lstStyle>
            <a:lvl1pPr marL="0" indent="0">
              <a:buNone/>
              <a:defRPr sz="4800" b="1">
                <a:latin typeface="DIN Alternate" panose="020B0500000000000000" pitchFamily="34" charset="77"/>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Add Subtitle</a:t>
            </a:r>
          </a:p>
        </p:txBody>
      </p:sp>
      <p:sp>
        <p:nvSpPr>
          <p:cNvPr id="4" name="Content Placeholder 3"/>
          <p:cNvSpPr>
            <a:spLocks noGrp="1"/>
          </p:cNvSpPr>
          <p:nvPr>
            <p:ph sz="half" idx="2" hasCustomPrompt="1"/>
          </p:nvPr>
        </p:nvSpPr>
        <p:spPr>
          <a:xfrm>
            <a:off x="609601" y="3255665"/>
            <a:ext cx="5300420" cy="2043636"/>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dirty="0"/>
              <a:t>Add body text or click icon to add object</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281982" y="1916003"/>
            <a:ext cx="5300429" cy="861775"/>
          </a:xfrm>
        </p:spPr>
        <p:txBody>
          <a:bodyPr anchor="b"/>
          <a:lstStyle>
            <a:lvl1pPr marL="0" indent="0">
              <a:buNone/>
              <a:defRPr sz="4800" b="1">
                <a:latin typeface="DIN Alternate" panose="020B0500000000000000" pitchFamily="34" charset="77"/>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Add Subtitle</a:t>
            </a:r>
          </a:p>
        </p:txBody>
      </p:sp>
      <p:sp>
        <p:nvSpPr>
          <p:cNvPr id="6" name="Content Placeholder 5"/>
          <p:cNvSpPr>
            <a:spLocks noGrp="1"/>
          </p:cNvSpPr>
          <p:nvPr>
            <p:ph sz="quarter" idx="4" hasCustomPrompt="1"/>
          </p:nvPr>
        </p:nvSpPr>
        <p:spPr>
          <a:xfrm>
            <a:off x="6281982" y="3255665"/>
            <a:ext cx="5300429" cy="2043636"/>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dirty="0"/>
              <a:t>Add body text or click icon to add object</a:t>
            </a:r>
          </a:p>
          <a:p>
            <a:pPr lvl="1"/>
            <a:r>
              <a:rPr lang="en-US" dirty="0"/>
              <a:t>Second level</a:t>
            </a:r>
          </a:p>
          <a:p>
            <a:pPr lvl="2"/>
            <a:r>
              <a:rPr lang="en-US" dirty="0"/>
              <a:t>Third level</a:t>
            </a:r>
          </a:p>
        </p:txBody>
      </p:sp>
      <p:cxnSp>
        <p:nvCxnSpPr>
          <p:cNvPr id="10" name="Straight Connector 9">
            <a:extLst>
              <a:ext uri="{FF2B5EF4-FFF2-40B4-BE49-F238E27FC236}">
                <a16:creationId xmlns:a16="http://schemas.microsoft.com/office/drawing/2014/main" id="{E68005B3-F57E-3E40-A64C-AC7A9604B624}"/>
              </a:ext>
            </a:extLst>
          </p:cNvPr>
          <p:cNvCxnSpPr>
            <a:cxnSpLocks/>
          </p:cNvCxnSpPr>
          <p:nvPr userDrawn="1"/>
        </p:nvCxnSpPr>
        <p:spPr>
          <a:xfrm>
            <a:off x="6096000" y="1916003"/>
            <a:ext cx="0" cy="3360000"/>
          </a:xfrm>
          <a:prstGeom prst="line">
            <a:avLst/>
          </a:prstGeom>
          <a:ln w="19050"/>
          <a:effectLst/>
        </p:spPr>
        <p:style>
          <a:lnRef idx="2">
            <a:schemeClr val="accent1"/>
          </a:lnRef>
          <a:fillRef idx="0">
            <a:schemeClr val="accent1"/>
          </a:fillRef>
          <a:effectRef idx="1">
            <a:schemeClr val="accent1"/>
          </a:effectRef>
          <a:fontRef idx="minor">
            <a:schemeClr val="tx1"/>
          </a:fontRef>
        </p:style>
      </p:cxnSp>
      <p:sp>
        <p:nvSpPr>
          <p:cNvPr id="14" name="Title 1">
            <a:extLst>
              <a:ext uri="{FF2B5EF4-FFF2-40B4-BE49-F238E27FC236}">
                <a16:creationId xmlns:a16="http://schemas.microsoft.com/office/drawing/2014/main" id="{76F981A7-CE1F-EF48-B31D-93D087A9D4E3}"/>
              </a:ext>
            </a:extLst>
          </p:cNvPr>
          <p:cNvSpPr>
            <a:spLocks noGrp="1"/>
          </p:cNvSpPr>
          <p:nvPr>
            <p:ph type="title" hasCustomPrompt="1"/>
          </p:nvPr>
        </p:nvSpPr>
        <p:spPr>
          <a:xfrm>
            <a:off x="609600" y="553941"/>
            <a:ext cx="10972800" cy="1025921"/>
          </a:xfrm>
        </p:spPr>
        <p:txBody>
          <a:bodyPr/>
          <a:lstStyle>
            <a:lvl1pPr algn="l">
              <a:defRPr>
                <a:solidFill>
                  <a:schemeClr val="bg1"/>
                </a:solidFill>
              </a:defRPr>
            </a:lvl1pPr>
          </a:lstStyle>
          <a:p>
            <a:r>
              <a:rPr lang="en-US" dirty="0"/>
              <a:t>ADD COMPARISON TITLE</a:t>
            </a:r>
          </a:p>
        </p:txBody>
      </p:sp>
    </p:spTree>
    <p:extLst>
      <p:ext uri="{BB962C8B-B14F-4D97-AF65-F5344CB8AC3E}">
        <p14:creationId xmlns:p14="http://schemas.microsoft.com/office/powerpoint/2010/main" val="2552862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68E3C6A-B1DE-154C-B4AD-C4BB3AD1901A}"/>
              </a:ext>
            </a:extLst>
          </p:cNvPr>
          <p:cNvSpPr>
            <a:spLocks noGrp="1"/>
          </p:cNvSpPr>
          <p:nvPr>
            <p:ph type="title" hasCustomPrompt="1"/>
          </p:nvPr>
        </p:nvSpPr>
        <p:spPr>
          <a:xfrm>
            <a:off x="541868" y="2169762"/>
            <a:ext cx="5130512" cy="3388964"/>
          </a:xfrm>
          <a:prstGeom prst="rect">
            <a:avLst/>
          </a:prstGeom>
        </p:spPr>
        <p:txBody>
          <a:bodyPr/>
          <a:lstStyle>
            <a:lvl1pPr>
              <a:defRPr>
                <a:solidFill>
                  <a:srgbClr val="AF0F21"/>
                </a:solidFill>
              </a:defRPr>
            </a:lvl1pPr>
          </a:lstStyle>
          <a:p>
            <a:r>
              <a:rPr lang="en-US" dirty="0"/>
              <a:t>ADD YOUR THANK YOU NOTE HERE</a:t>
            </a:r>
          </a:p>
        </p:txBody>
      </p:sp>
      <p:sp>
        <p:nvSpPr>
          <p:cNvPr id="10" name="Text Placeholder 9">
            <a:extLst>
              <a:ext uri="{FF2B5EF4-FFF2-40B4-BE49-F238E27FC236}">
                <a16:creationId xmlns:a16="http://schemas.microsoft.com/office/drawing/2014/main" id="{3DB7EF44-E2C2-4141-86E2-F93256894361}"/>
              </a:ext>
            </a:extLst>
          </p:cNvPr>
          <p:cNvSpPr>
            <a:spLocks noGrp="1"/>
          </p:cNvSpPr>
          <p:nvPr>
            <p:ph type="body" sz="quarter" idx="10" hasCustomPrompt="1"/>
          </p:nvPr>
        </p:nvSpPr>
        <p:spPr>
          <a:xfrm>
            <a:off x="6298424" y="2386739"/>
            <a:ext cx="5315725" cy="3171987"/>
          </a:xfrm>
          <a:prstGeom prst="rect">
            <a:avLst/>
          </a:prstGeom>
        </p:spPr>
        <p:txBody>
          <a:bodyPr/>
          <a:lstStyle>
            <a:lvl1pPr>
              <a:defRPr/>
            </a:lvl1pPr>
          </a:lstStyle>
          <a:p>
            <a:pPr lvl="0"/>
            <a:r>
              <a:rPr lang="en-US" dirty="0"/>
              <a:t>Add your contact information here</a:t>
            </a:r>
          </a:p>
        </p:txBody>
      </p:sp>
      <p:sp>
        <p:nvSpPr>
          <p:cNvPr id="14" name="Rectangle 13">
            <a:extLst>
              <a:ext uri="{FF2B5EF4-FFF2-40B4-BE49-F238E27FC236}">
                <a16:creationId xmlns:a16="http://schemas.microsoft.com/office/drawing/2014/main" id="{88AF3BE6-2541-2444-9F0B-71EBC4C5BC0C}"/>
              </a:ext>
            </a:extLst>
          </p:cNvPr>
          <p:cNvSpPr/>
          <p:nvPr userDrawn="1"/>
        </p:nvSpPr>
        <p:spPr>
          <a:xfrm>
            <a:off x="10704164" y="5973224"/>
            <a:ext cx="1032655" cy="502766"/>
          </a:xfrm>
          <a:prstGeom prst="rect">
            <a:avLst/>
          </a:prstGeom>
        </p:spPr>
        <p:txBody>
          <a:bodyPr wrap="none">
            <a:spAutoFit/>
          </a:bodyPr>
          <a:lstStyle/>
          <a:p>
            <a:pPr lvl="0"/>
            <a:r>
              <a:rPr lang="en-US" sz="2667" b="1" dirty="0" err="1">
                <a:solidFill>
                  <a:srgbClr val="AF0F21"/>
                </a:solidFill>
                <a:latin typeface="DIN Alternate" panose="020B0500000000000000" pitchFamily="34" charset="77"/>
              </a:rPr>
              <a:t>sfu.ca</a:t>
            </a:r>
            <a:endParaRPr lang="en-US" sz="2667" b="1" dirty="0">
              <a:solidFill>
                <a:srgbClr val="AF0F21"/>
              </a:solidFill>
              <a:latin typeface="DIN Alternate" panose="020B0500000000000000" pitchFamily="34" charset="77"/>
            </a:endParaRPr>
          </a:p>
        </p:txBody>
      </p:sp>
      <p:sp>
        <p:nvSpPr>
          <p:cNvPr id="15" name="TextBox 14">
            <a:extLst>
              <a:ext uri="{FF2B5EF4-FFF2-40B4-BE49-F238E27FC236}">
                <a16:creationId xmlns:a16="http://schemas.microsoft.com/office/drawing/2014/main" id="{86396201-6339-4748-B6F4-96E1339DC614}"/>
              </a:ext>
            </a:extLst>
          </p:cNvPr>
          <p:cNvSpPr txBox="1"/>
          <p:nvPr userDrawn="1"/>
        </p:nvSpPr>
        <p:spPr>
          <a:xfrm>
            <a:off x="431083" y="6137372"/>
            <a:ext cx="9687013" cy="338554"/>
          </a:xfrm>
          <a:prstGeom prst="rect">
            <a:avLst/>
          </a:prstGeom>
        </p:spPr>
        <p:txBody>
          <a:bodyPr wrap="square" rtlCol="0" anchor="t" anchorCtr="0">
            <a:spAutoFit/>
          </a:bodyPr>
          <a:lstStyle/>
          <a:p>
            <a:pPr algn="l"/>
            <a:r>
              <a:rPr lang="en-US" sz="1600" dirty="0">
                <a:solidFill>
                  <a:schemeClr val="tx1">
                    <a:lumMod val="50000"/>
                    <a:lumOff val="50000"/>
                  </a:schemeClr>
                </a:solidFill>
                <a:latin typeface="Helvetica" pitchFamily="2" charset="0"/>
              </a:rPr>
              <a:t>Facebook/</a:t>
            </a:r>
            <a:r>
              <a:rPr lang="en-US" sz="1600" b="1" dirty="0" err="1">
                <a:solidFill>
                  <a:schemeClr val="tx1">
                    <a:lumMod val="50000"/>
                    <a:lumOff val="50000"/>
                  </a:schemeClr>
                </a:solidFill>
                <a:latin typeface="Helvetica" pitchFamily="2" charset="0"/>
              </a:rPr>
              <a:t>SimonFraserUniversity</a:t>
            </a:r>
            <a:r>
              <a:rPr lang="en-US" sz="1600" b="1" dirty="0">
                <a:solidFill>
                  <a:schemeClr val="tx1">
                    <a:lumMod val="50000"/>
                    <a:lumOff val="50000"/>
                  </a:schemeClr>
                </a:solidFill>
                <a:latin typeface="Helvetica" pitchFamily="2" charset="0"/>
              </a:rPr>
              <a:t>  </a:t>
            </a:r>
            <a:r>
              <a:rPr lang="en-US" sz="1600" dirty="0">
                <a:solidFill>
                  <a:schemeClr val="tx1">
                    <a:lumMod val="50000"/>
                    <a:lumOff val="50000"/>
                  </a:schemeClr>
                </a:solidFill>
                <a:latin typeface="Helvetica" pitchFamily="2" charset="0"/>
              </a:rPr>
              <a:t> </a:t>
            </a:r>
            <a:r>
              <a:rPr lang="en-CA" sz="1600" b="0" i="0" kern="1200" dirty="0">
                <a:solidFill>
                  <a:schemeClr val="tx1">
                    <a:lumMod val="50000"/>
                    <a:lumOff val="50000"/>
                  </a:schemeClr>
                </a:solidFill>
                <a:effectLst/>
                <a:latin typeface="Helvetica" pitchFamily="2" charset="0"/>
                <a:ea typeface="+mn-ea"/>
                <a:cs typeface="+mn-cs"/>
              </a:rPr>
              <a:t>•  </a:t>
            </a:r>
            <a:r>
              <a:rPr lang="en-US" sz="1600" dirty="0">
                <a:solidFill>
                  <a:schemeClr val="tx1">
                    <a:lumMod val="50000"/>
                    <a:lumOff val="50000"/>
                  </a:schemeClr>
                </a:solidFill>
                <a:latin typeface="Helvetica" pitchFamily="2" charset="0"/>
              </a:rPr>
              <a:t>Twitter </a:t>
            </a:r>
            <a:r>
              <a:rPr lang="en-US" sz="1600" b="1" dirty="0">
                <a:solidFill>
                  <a:schemeClr val="tx1">
                    <a:lumMod val="50000"/>
                    <a:lumOff val="50000"/>
                  </a:schemeClr>
                </a:solidFill>
                <a:latin typeface="Helvetica" pitchFamily="2" charset="0"/>
              </a:rPr>
              <a:t>@SFU</a:t>
            </a:r>
            <a:r>
              <a:rPr lang="en-US" sz="1600" dirty="0">
                <a:solidFill>
                  <a:schemeClr val="tx1">
                    <a:lumMod val="50000"/>
                    <a:lumOff val="50000"/>
                  </a:schemeClr>
                </a:solidFill>
                <a:latin typeface="Helvetica" pitchFamily="2" charset="0"/>
              </a:rPr>
              <a:t>  </a:t>
            </a:r>
            <a:r>
              <a:rPr lang="en-CA" sz="1600" b="0" i="0" kern="1200" dirty="0">
                <a:solidFill>
                  <a:schemeClr val="tx1">
                    <a:lumMod val="50000"/>
                    <a:lumOff val="50000"/>
                  </a:schemeClr>
                </a:solidFill>
                <a:effectLst/>
                <a:latin typeface="Helvetica" pitchFamily="2" charset="0"/>
                <a:ea typeface="+mn-ea"/>
                <a:cs typeface="+mn-cs"/>
              </a:rPr>
              <a:t>•  </a:t>
            </a:r>
            <a:r>
              <a:rPr lang="en-US" sz="1600" dirty="0">
                <a:solidFill>
                  <a:schemeClr val="tx1">
                    <a:lumMod val="50000"/>
                    <a:lumOff val="50000"/>
                  </a:schemeClr>
                </a:solidFill>
                <a:latin typeface="Helvetica" pitchFamily="2" charset="0"/>
              </a:rPr>
              <a:t>Instagram </a:t>
            </a:r>
            <a:r>
              <a:rPr lang="en-US" sz="1600" b="1" dirty="0">
                <a:solidFill>
                  <a:schemeClr val="tx1">
                    <a:lumMod val="50000"/>
                    <a:lumOff val="50000"/>
                  </a:schemeClr>
                </a:solidFill>
                <a:latin typeface="Helvetica" pitchFamily="2" charset="0"/>
              </a:rPr>
              <a:t>@</a:t>
            </a:r>
            <a:r>
              <a:rPr lang="en-US" sz="1600" b="1" dirty="0" err="1">
                <a:solidFill>
                  <a:schemeClr val="tx1">
                    <a:lumMod val="50000"/>
                    <a:lumOff val="50000"/>
                  </a:schemeClr>
                </a:solidFill>
                <a:latin typeface="Helvetica" pitchFamily="2" charset="0"/>
              </a:rPr>
              <a:t>SimonFraserU</a:t>
            </a:r>
            <a:endParaRPr lang="en-US" sz="1600" b="1" dirty="0">
              <a:solidFill>
                <a:schemeClr val="tx1">
                  <a:lumMod val="50000"/>
                  <a:lumOff val="50000"/>
                </a:schemeClr>
              </a:solidFill>
              <a:latin typeface="Helvetica" pitchFamily="2" charset="0"/>
            </a:endParaRPr>
          </a:p>
        </p:txBody>
      </p:sp>
    </p:spTree>
    <p:extLst>
      <p:ext uri="{BB962C8B-B14F-4D97-AF65-F5344CB8AC3E}">
        <p14:creationId xmlns:p14="http://schemas.microsoft.com/office/powerpoint/2010/main" val="14760889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a:t>ADD TITLE</a:t>
            </a:r>
          </a:p>
        </p:txBody>
      </p:sp>
    </p:spTree>
    <p:extLst>
      <p:ext uri="{BB962C8B-B14F-4D97-AF65-F5344CB8AC3E}">
        <p14:creationId xmlns:p14="http://schemas.microsoft.com/office/powerpoint/2010/main" val="24641312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100555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Objec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1" y="698701"/>
            <a:ext cx="4011084" cy="881160"/>
          </a:xfrm>
        </p:spPr>
        <p:txBody>
          <a:bodyPr anchor="b"/>
          <a:lstStyle>
            <a:lvl1pPr algn="l">
              <a:defRPr sz="5867" b="1">
                <a:solidFill>
                  <a:schemeClr val="bg1"/>
                </a:solidFill>
              </a:defRPr>
            </a:lvl1pPr>
          </a:lstStyle>
          <a:p>
            <a:r>
              <a:rPr lang="en-US" dirty="0"/>
              <a:t>ADD TITLE</a:t>
            </a:r>
          </a:p>
        </p:txBody>
      </p:sp>
      <p:sp>
        <p:nvSpPr>
          <p:cNvPr id="3" name="Content Placeholder 2"/>
          <p:cNvSpPr>
            <a:spLocks noGrp="1"/>
          </p:cNvSpPr>
          <p:nvPr>
            <p:ph idx="1" hasCustomPrompt="1"/>
          </p:nvPr>
        </p:nvSpPr>
        <p:spPr>
          <a:xfrm>
            <a:off x="4766733" y="273054"/>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dirty="0"/>
              <a:t>Add body text or click icon to add object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hasCustomPrompt="1"/>
          </p:nvPr>
        </p:nvSpPr>
        <p:spPr>
          <a:xfrm>
            <a:off x="609611" y="1862295"/>
            <a:ext cx="4011084" cy="4263872"/>
          </a:xfrm>
        </p:spPr>
        <p:txBody>
          <a:bodyPr/>
          <a:lstStyle>
            <a:lvl1pPr marL="0" indent="0">
              <a:buNone/>
              <a:defRPr sz="3200"/>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Add body text or object caption</a:t>
            </a:r>
          </a:p>
        </p:txBody>
      </p:sp>
    </p:spTree>
    <p:extLst>
      <p:ext uri="{BB962C8B-B14F-4D97-AF65-F5344CB8AC3E}">
        <p14:creationId xmlns:p14="http://schemas.microsoft.com/office/powerpoint/2010/main" val="2293710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a:t>ADD OBJECT TITLE</a:t>
            </a:r>
          </a:p>
        </p:txBody>
      </p:sp>
      <p:sp>
        <p:nvSpPr>
          <p:cNvPr id="4" name="Content Placeholder 3">
            <a:extLst>
              <a:ext uri="{FF2B5EF4-FFF2-40B4-BE49-F238E27FC236}">
                <a16:creationId xmlns:a16="http://schemas.microsoft.com/office/drawing/2014/main" id="{6FE64B23-B07D-5445-8655-FACA0599B7C9}"/>
              </a:ext>
            </a:extLst>
          </p:cNvPr>
          <p:cNvSpPr>
            <a:spLocks noGrp="1"/>
          </p:cNvSpPr>
          <p:nvPr>
            <p:ph sz="quarter" idx="10" hasCustomPrompt="1"/>
          </p:nvPr>
        </p:nvSpPr>
        <p:spPr>
          <a:xfrm>
            <a:off x="609600" y="1852613"/>
            <a:ext cx="10972800" cy="4060825"/>
          </a:xfrm>
        </p:spPr>
        <p:txBody>
          <a:bodyPr/>
          <a:lstStyle>
            <a:lvl1pPr>
              <a:defRPr/>
            </a:lvl1pPr>
            <a:lvl2pPr>
              <a:defRPr/>
            </a:lvl2pPr>
            <a:lvl3pPr>
              <a:defRPr/>
            </a:lvl3pPr>
            <a:lvl4pPr>
              <a:defRPr/>
            </a:lvl4pPr>
            <a:lvl5pPr>
              <a:defRPr/>
            </a:lvl5pPr>
          </a:lstStyle>
          <a:p>
            <a:pPr lvl="0"/>
            <a:r>
              <a:rPr lang="en-US" dirty="0"/>
              <a:t>Add body text or click icon to add object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633990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a:t>ADD IMAGE TITLE</a:t>
            </a:r>
          </a:p>
        </p:txBody>
      </p:sp>
      <p:sp>
        <p:nvSpPr>
          <p:cNvPr id="5" name="Picture Placeholder 4">
            <a:extLst>
              <a:ext uri="{FF2B5EF4-FFF2-40B4-BE49-F238E27FC236}">
                <a16:creationId xmlns:a16="http://schemas.microsoft.com/office/drawing/2014/main" id="{FE113C1F-4E9C-F245-8A2C-6F770BCB00E2}"/>
              </a:ext>
            </a:extLst>
          </p:cNvPr>
          <p:cNvSpPr>
            <a:spLocks noGrp="1"/>
          </p:cNvSpPr>
          <p:nvPr>
            <p:ph type="pic" sz="quarter" idx="10"/>
          </p:nvPr>
        </p:nvSpPr>
        <p:spPr>
          <a:xfrm>
            <a:off x="609600" y="1828801"/>
            <a:ext cx="10985500" cy="3584448"/>
          </a:xfrm>
        </p:spPr>
        <p:txBody>
          <a:bodyPr/>
          <a:lstStyle>
            <a:lvl1pPr marL="0" marR="0" indent="0" algn="l" defTabSz="609585" rtl="0" eaLnBrk="1" fontAlgn="auto" latinLnBrk="0" hangingPunct="1">
              <a:lnSpc>
                <a:spcPct val="100000"/>
              </a:lnSpc>
              <a:spcBef>
                <a:spcPct val="20000"/>
              </a:spcBef>
              <a:spcAft>
                <a:spcPts val="0"/>
              </a:spcAft>
              <a:buClrTx/>
              <a:buSzTx/>
              <a:buFont typeface="Arial"/>
              <a:buNone/>
              <a:tabLst/>
              <a:defRPr/>
            </a:lvl1pPr>
          </a:lstStyle>
          <a:p>
            <a:pPr marL="0" marR="0" lvl="0" indent="0" algn="l" defTabSz="609585" rtl="0" eaLnBrk="1" fontAlgn="auto" latinLnBrk="0" hangingPunct="1">
              <a:lnSpc>
                <a:spcPct val="100000"/>
              </a:lnSpc>
              <a:spcBef>
                <a:spcPct val="20000"/>
              </a:spcBef>
              <a:spcAft>
                <a:spcPts val="0"/>
              </a:spcAft>
              <a:buClrTx/>
              <a:buSzTx/>
              <a:buFont typeface="Arial"/>
              <a:buNone/>
              <a:tabLst/>
              <a:defRPr/>
            </a:pPr>
            <a:r>
              <a:rPr lang="en-US" dirty="0"/>
              <a:t>Click icon to add picture</a:t>
            </a:r>
          </a:p>
          <a:p>
            <a:endParaRPr lang="en-US" dirty="0"/>
          </a:p>
        </p:txBody>
      </p:sp>
      <p:sp>
        <p:nvSpPr>
          <p:cNvPr id="7" name="Text Placeholder 6">
            <a:extLst>
              <a:ext uri="{FF2B5EF4-FFF2-40B4-BE49-F238E27FC236}">
                <a16:creationId xmlns:a16="http://schemas.microsoft.com/office/drawing/2014/main" id="{DC9F11E0-4FF4-6A4C-9EDA-6F780ABFCA72}"/>
              </a:ext>
            </a:extLst>
          </p:cNvPr>
          <p:cNvSpPr>
            <a:spLocks noGrp="1"/>
          </p:cNvSpPr>
          <p:nvPr>
            <p:ph type="body" sz="quarter" idx="11" hasCustomPrompt="1"/>
          </p:nvPr>
        </p:nvSpPr>
        <p:spPr>
          <a:xfrm>
            <a:off x="609600" y="5559425"/>
            <a:ext cx="10972800" cy="390525"/>
          </a:xfrm>
        </p:spPr>
        <p:txBody>
          <a:bodyPr/>
          <a:lstStyle>
            <a:lvl1pPr marL="0" indent="0">
              <a:buNone/>
              <a:defRPr sz="1800">
                <a:solidFill>
                  <a:schemeClr val="tx1"/>
                </a:solidFill>
              </a:defRPr>
            </a:lvl1pPr>
          </a:lstStyle>
          <a:p>
            <a:pPr lvl="0"/>
            <a:r>
              <a:rPr lang="en-US" dirty="0"/>
              <a:t>Add Description or Caption if needed</a:t>
            </a:r>
          </a:p>
        </p:txBody>
      </p:sp>
    </p:spTree>
    <p:extLst>
      <p:ext uri="{BB962C8B-B14F-4D97-AF65-F5344CB8AC3E}">
        <p14:creationId xmlns:p14="http://schemas.microsoft.com/office/powerpoint/2010/main" val="39030627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with Picture">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32AAEF-AFF3-D24E-B356-6FFB319CA710}"/>
              </a:ext>
            </a:extLst>
          </p:cNvPr>
          <p:cNvSpPr>
            <a:spLocks noGrp="1"/>
          </p:cNvSpPr>
          <p:nvPr>
            <p:ph type="title" hasCustomPrompt="1"/>
          </p:nvPr>
        </p:nvSpPr>
        <p:spPr>
          <a:xfrm>
            <a:off x="6770573" y="553941"/>
            <a:ext cx="4822160" cy="1022889"/>
          </a:xfrm>
        </p:spPr>
        <p:txBody>
          <a:bodyPr anchor="b"/>
          <a:lstStyle>
            <a:lvl1pPr algn="l">
              <a:defRPr sz="5867" b="1">
                <a:solidFill>
                  <a:schemeClr val="bg1"/>
                </a:solidFill>
              </a:defRPr>
            </a:lvl1pPr>
          </a:lstStyle>
          <a:p>
            <a:r>
              <a:rPr lang="en-US" dirty="0"/>
              <a:t>ADD TITLE</a:t>
            </a:r>
          </a:p>
        </p:txBody>
      </p:sp>
      <p:sp>
        <p:nvSpPr>
          <p:cNvPr id="8" name="Picture Placeholder 2">
            <a:extLst>
              <a:ext uri="{FF2B5EF4-FFF2-40B4-BE49-F238E27FC236}">
                <a16:creationId xmlns:a16="http://schemas.microsoft.com/office/drawing/2014/main" id="{1E539886-9D5F-0048-91B3-6DD14A13BA8C}"/>
              </a:ext>
            </a:extLst>
          </p:cNvPr>
          <p:cNvSpPr>
            <a:spLocks noGrp="1"/>
          </p:cNvSpPr>
          <p:nvPr>
            <p:ph type="pic" idx="1"/>
          </p:nvPr>
        </p:nvSpPr>
        <p:spPr>
          <a:xfrm>
            <a:off x="1" y="0"/>
            <a:ext cx="6622943" cy="6858000"/>
          </a:xfrm>
        </p:spPr>
        <p:txBody>
          <a:bodyPr/>
          <a:lstStyle>
            <a:lvl1pPr marL="0" marR="0" indent="0" algn="l" defTabSz="609585" rtl="0" eaLnBrk="1" fontAlgn="auto" latinLnBrk="0" hangingPunct="1">
              <a:lnSpc>
                <a:spcPct val="100000"/>
              </a:lnSpc>
              <a:spcBef>
                <a:spcPct val="20000"/>
              </a:spcBef>
              <a:spcAft>
                <a:spcPts val="0"/>
              </a:spcAft>
              <a:buClrTx/>
              <a:buSzTx/>
              <a:buFont typeface="Arial"/>
              <a:buNone/>
              <a:tabLst/>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marL="0" marR="0" lvl="0" indent="0" algn="l" defTabSz="609585" rtl="0" eaLnBrk="1" fontAlgn="auto" latinLnBrk="0" hangingPunct="1">
              <a:lnSpc>
                <a:spcPct val="100000"/>
              </a:lnSpc>
              <a:spcBef>
                <a:spcPct val="20000"/>
              </a:spcBef>
              <a:spcAft>
                <a:spcPts val="0"/>
              </a:spcAft>
              <a:buClrTx/>
              <a:buSzTx/>
              <a:buFont typeface="Arial"/>
              <a:buNone/>
              <a:tabLst/>
              <a:defRPr/>
            </a:pPr>
            <a:r>
              <a:rPr lang="en-US" dirty="0"/>
              <a:t>Click icon to add picture</a:t>
            </a:r>
          </a:p>
        </p:txBody>
      </p:sp>
      <p:sp>
        <p:nvSpPr>
          <p:cNvPr id="9" name="Text Placeholder 3">
            <a:extLst>
              <a:ext uri="{FF2B5EF4-FFF2-40B4-BE49-F238E27FC236}">
                <a16:creationId xmlns:a16="http://schemas.microsoft.com/office/drawing/2014/main" id="{BFD7F431-FE18-D74B-BF90-4BB787CBB3AF}"/>
              </a:ext>
            </a:extLst>
          </p:cNvPr>
          <p:cNvSpPr>
            <a:spLocks noGrp="1"/>
          </p:cNvSpPr>
          <p:nvPr>
            <p:ph type="body" sz="half" idx="2" hasCustomPrompt="1"/>
          </p:nvPr>
        </p:nvSpPr>
        <p:spPr>
          <a:xfrm>
            <a:off x="6770573" y="1829974"/>
            <a:ext cx="4822160" cy="4049049"/>
          </a:xfrm>
        </p:spPr>
        <p:txBody>
          <a:bodyPr/>
          <a:lstStyle>
            <a:lvl1pPr marL="0" indent="0">
              <a:buNone/>
              <a:defRPr sz="3200"/>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Add body text</a:t>
            </a:r>
          </a:p>
        </p:txBody>
      </p:sp>
    </p:spTree>
    <p:extLst>
      <p:ext uri="{BB962C8B-B14F-4D97-AF65-F5344CB8AC3E}">
        <p14:creationId xmlns:p14="http://schemas.microsoft.com/office/powerpoint/2010/main" val="13905399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a:t>ADD IMAGE TITLE</a:t>
            </a:r>
          </a:p>
        </p:txBody>
      </p:sp>
      <p:sp>
        <p:nvSpPr>
          <p:cNvPr id="4" name="Table Placeholder 3">
            <a:extLst>
              <a:ext uri="{FF2B5EF4-FFF2-40B4-BE49-F238E27FC236}">
                <a16:creationId xmlns:a16="http://schemas.microsoft.com/office/drawing/2014/main" id="{4319521C-7054-444B-93BD-1AA78DD18A98}"/>
              </a:ext>
            </a:extLst>
          </p:cNvPr>
          <p:cNvSpPr>
            <a:spLocks noGrp="1"/>
          </p:cNvSpPr>
          <p:nvPr>
            <p:ph type="tbl" sz="quarter" idx="12"/>
          </p:nvPr>
        </p:nvSpPr>
        <p:spPr>
          <a:xfrm>
            <a:off x="609600" y="1878012"/>
            <a:ext cx="10972800" cy="3885973"/>
          </a:xfrm>
        </p:spPr>
        <p:txBody>
          <a:bodyPr/>
          <a:lstStyle>
            <a:lvl1pPr marL="0" indent="0">
              <a:buNone/>
              <a:defRPr/>
            </a:lvl1pPr>
          </a:lstStyle>
          <a:p>
            <a:r>
              <a:rPr lang="en-US" dirty="0"/>
              <a:t>Click icon to add table</a:t>
            </a:r>
          </a:p>
        </p:txBody>
      </p:sp>
    </p:spTree>
    <p:extLst>
      <p:ext uri="{BB962C8B-B14F-4D97-AF65-F5344CB8AC3E}">
        <p14:creationId xmlns:p14="http://schemas.microsoft.com/office/powerpoint/2010/main" val="2690126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3" name="Title 12"/>
          <p:cNvSpPr>
            <a:spLocks noGrp="1"/>
          </p:cNvSpPr>
          <p:nvPr>
            <p:ph type="title" hasCustomPrompt="1"/>
          </p:nvPr>
        </p:nvSpPr>
        <p:spPr>
          <a:xfrm>
            <a:off x="721664" y="553941"/>
            <a:ext cx="10972800" cy="1025921"/>
          </a:xfrm>
        </p:spPr>
        <p:txBody>
          <a:bodyPr anchor="t" anchorCtr="0">
            <a:noAutofit/>
          </a:bodyPr>
          <a:lstStyle>
            <a:lvl1pPr algn="l">
              <a:defRPr sz="5867">
                <a:solidFill>
                  <a:schemeClr val="bg1"/>
                </a:solidFill>
              </a:defRPr>
            </a:lvl1pPr>
          </a:lstStyle>
          <a:p>
            <a:r>
              <a:rPr lang="en-CA" dirty="0"/>
              <a:t>ADD TITLE</a:t>
            </a:r>
          </a:p>
        </p:txBody>
      </p:sp>
      <p:sp>
        <p:nvSpPr>
          <p:cNvPr id="5" name="Text Placeholder 4">
            <a:extLst>
              <a:ext uri="{FF2B5EF4-FFF2-40B4-BE49-F238E27FC236}">
                <a16:creationId xmlns:a16="http://schemas.microsoft.com/office/drawing/2014/main" id="{334C5BC8-8517-4D49-A550-000B7E55EEB7}"/>
              </a:ext>
            </a:extLst>
          </p:cNvPr>
          <p:cNvSpPr>
            <a:spLocks noGrp="1"/>
          </p:cNvSpPr>
          <p:nvPr>
            <p:ph type="body" sz="quarter" idx="10" hasCustomPrompt="1"/>
          </p:nvPr>
        </p:nvSpPr>
        <p:spPr>
          <a:xfrm>
            <a:off x="721784" y="2270303"/>
            <a:ext cx="10972680" cy="3044936"/>
          </a:xfrm>
        </p:spPr>
        <p:txBody>
          <a:bodyPr wrap="square">
            <a:noAutofit/>
          </a:bodyPr>
          <a:lstStyle>
            <a:lvl1pPr>
              <a:defRPr sz="4267">
                <a:latin typeface="Helvetica" pitchFamily="2" charset="0"/>
              </a:defRPr>
            </a:lvl1pPr>
            <a:lvl2pPr>
              <a:defRPr sz="3733">
                <a:latin typeface="Helvetica" pitchFamily="2" charset="0"/>
              </a:defRPr>
            </a:lvl2pPr>
            <a:lvl3pPr>
              <a:defRPr sz="3200">
                <a:latin typeface="Helvetica" pitchFamily="2" charset="0"/>
              </a:defRPr>
            </a:lvl3pPr>
            <a:lvl4pPr>
              <a:defRPr sz="2667">
                <a:latin typeface="Helvetica" pitchFamily="2" charset="0"/>
              </a:defRPr>
            </a:lvl4pPr>
            <a:lvl5pPr>
              <a:defRPr sz="2667">
                <a:latin typeface="Helvetica" pitchFamily="2" charset="0"/>
              </a:defRPr>
            </a:lvl5pPr>
          </a:lstStyle>
          <a:p>
            <a:pPr lvl="0"/>
            <a:r>
              <a:rPr lang="en-US" dirty="0"/>
              <a:t>Add body text or bullet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34024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3084" y="3821688"/>
            <a:ext cx="10363200" cy="1025921"/>
          </a:xfrm>
        </p:spPr>
        <p:txBody>
          <a:bodyPr anchor="t"/>
          <a:lstStyle>
            <a:lvl1pPr algn="l">
              <a:defRPr sz="5867" b="1" cap="all"/>
            </a:lvl1pPr>
          </a:lstStyle>
          <a:p>
            <a:r>
              <a:rPr lang="en-US" dirty="0"/>
              <a:t>ADD TITLE</a:t>
            </a:r>
          </a:p>
        </p:txBody>
      </p:sp>
      <p:sp>
        <p:nvSpPr>
          <p:cNvPr id="3" name="Text Placeholder 2"/>
          <p:cNvSpPr>
            <a:spLocks noGrp="1"/>
          </p:cNvSpPr>
          <p:nvPr>
            <p:ph type="body" idx="1" hasCustomPrompt="1"/>
          </p:nvPr>
        </p:nvSpPr>
        <p:spPr>
          <a:xfrm>
            <a:off x="963084" y="2906713"/>
            <a:ext cx="10363200" cy="533480"/>
          </a:xfrm>
        </p:spPr>
        <p:txBody>
          <a:bodyPr anchor="t" anchorCtr="0"/>
          <a:lstStyle>
            <a:lvl1pPr marL="0" indent="0">
              <a:buNone/>
              <a:defRPr sz="2667" b="0">
                <a:solidFill>
                  <a:srgbClr val="AF0D1E"/>
                </a:solidFill>
                <a:latin typeface="DIN Alternate" panose="020B0500000000000000" pitchFamily="34" charset="77"/>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dirty="0"/>
              <a:t>Add Section Header</a:t>
            </a:r>
          </a:p>
        </p:txBody>
      </p:sp>
    </p:spTree>
    <p:extLst>
      <p:ext uri="{BB962C8B-B14F-4D97-AF65-F5344CB8AC3E}">
        <p14:creationId xmlns:p14="http://schemas.microsoft.com/office/powerpoint/2010/main" val="1975909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pact Statement">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EDDEC0A-CC76-BA44-80D4-30F305606A50}"/>
              </a:ext>
            </a:extLst>
          </p:cNvPr>
          <p:cNvSpPr>
            <a:spLocks noGrp="1"/>
          </p:cNvSpPr>
          <p:nvPr>
            <p:ph type="title" hasCustomPrompt="1"/>
          </p:nvPr>
        </p:nvSpPr>
        <p:spPr>
          <a:xfrm>
            <a:off x="963084" y="2282726"/>
            <a:ext cx="10363200" cy="1928733"/>
          </a:xfrm>
        </p:spPr>
        <p:txBody>
          <a:bodyPr anchor="t"/>
          <a:lstStyle>
            <a:lvl1pPr algn="l">
              <a:defRPr sz="5867" b="1" cap="all">
                <a:solidFill>
                  <a:srgbClr val="AF0F21"/>
                </a:solidFill>
              </a:defRPr>
            </a:lvl1pPr>
          </a:lstStyle>
          <a:p>
            <a:r>
              <a:rPr lang="en-US" dirty="0"/>
              <a:t>ADD Section title, quote</a:t>
            </a:r>
            <a:br>
              <a:rPr lang="en-US" dirty="0"/>
            </a:br>
            <a:r>
              <a:rPr lang="en-US" dirty="0"/>
              <a:t>or IMPACT STATEMENT</a:t>
            </a:r>
          </a:p>
        </p:txBody>
      </p:sp>
      <p:sp>
        <p:nvSpPr>
          <p:cNvPr id="6" name="Text Placeholder 2">
            <a:extLst>
              <a:ext uri="{FF2B5EF4-FFF2-40B4-BE49-F238E27FC236}">
                <a16:creationId xmlns:a16="http://schemas.microsoft.com/office/drawing/2014/main" id="{09CFB277-20B8-144E-AB97-87EF9507FC24}"/>
              </a:ext>
            </a:extLst>
          </p:cNvPr>
          <p:cNvSpPr>
            <a:spLocks noGrp="1"/>
          </p:cNvSpPr>
          <p:nvPr>
            <p:ph type="body" idx="1" hasCustomPrompt="1"/>
          </p:nvPr>
        </p:nvSpPr>
        <p:spPr>
          <a:xfrm>
            <a:off x="963084" y="4675224"/>
            <a:ext cx="10363200" cy="533480"/>
          </a:xfrm>
        </p:spPr>
        <p:txBody>
          <a:bodyPr anchor="t" anchorCtr="0"/>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dirty="0"/>
              <a:t>Add short caption if needed</a:t>
            </a:r>
          </a:p>
        </p:txBody>
      </p:sp>
    </p:spTree>
    <p:extLst>
      <p:ext uri="{BB962C8B-B14F-4D97-AF65-F5344CB8AC3E}">
        <p14:creationId xmlns:p14="http://schemas.microsoft.com/office/powerpoint/2010/main" val="782498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553941"/>
            <a:ext cx="10972800" cy="1025921"/>
          </a:xfrm>
        </p:spPr>
        <p:txBody>
          <a:bodyPr/>
          <a:lstStyle>
            <a:lvl1pPr algn="l">
              <a:defRPr>
                <a:solidFill>
                  <a:schemeClr val="bg1"/>
                </a:solidFill>
              </a:defRPr>
            </a:lvl1pPr>
          </a:lstStyle>
          <a:p>
            <a:r>
              <a:rPr lang="en-US" dirty="0"/>
              <a:t>ADD TITLE</a:t>
            </a:r>
          </a:p>
        </p:txBody>
      </p:sp>
      <p:sp>
        <p:nvSpPr>
          <p:cNvPr id="3" name="Content Placeholder 2"/>
          <p:cNvSpPr>
            <a:spLocks noGrp="1"/>
          </p:cNvSpPr>
          <p:nvPr>
            <p:ph sz="half" idx="1" hasCustomPrompt="1"/>
          </p:nvPr>
        </p:nvSpPr>
        <p:spPr>
          <a:xfrm>
            <a:off x="609600" y="200402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dirty="0"/>
              <a:t>Add body text or click icon to add object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197600" y="200402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dirty="0"/>
              <a:t>Add body text or click icon to add object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61868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09601" y="1916003"/>
            <a:ext cx="5300420" cy="861775"/>
          </a:xfrm>
        </p:spPr>
        <p:txBody>
          <a:bodyPr anchor="b"/>
          <a:lstStyle>
            <a:lvl1pPr marL="0" indent="0">
              <a:buNone/>
              <a:defRPr sz="4800" b="1">
                <a:latin typeface="DIN Alternate" panose="020B0500000000000000" pitchFamily="34" charset="77"/>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Add Subtitle</a:t>
            </a:r>
          </a:p>
        </p:txBody>
      </p:sp>
      <p:sp>
        <p:nvSpPr>
          <p:cNvPr id="4" name="Content Placeholder 3"/>
          <p:cNvSpPr>
            <a:spLocks noGrp="1"/>
          </p:cNvSpPr>
          <p:nvPr>
            <p:ph sz="half" idx="2" hasCustomPrompt="1"/>
          </p:nvPr>
        </p:nvSpPr>
        <p:spPr>
          <a:xfrm>
            <a:off x="609601" y="3255665"/>
            <a:ext cx="5300420" cy="2043636"/>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dirty="0"/>
              <a:t>Add body text or click icon to add object</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281982" y="1916003"/>
            <a:ext cx="5300429" cy="861775"/>
          </a:xfrm>
        </p:spPr>
        <p:txBody>
          <a:bodyPr anchor="b"/>
          <a:lstStyle>
            <a:lvl1pPr marL="0" indent="0">
              <a:buNone/>
              <a:defRPr sz="4800" b="1">
                <a:latin typeface="DIN Alternate" panose="020B0500000000000000" pitchFamily="34" charset="77"/>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Add Subtitle</a:t>
            </a:r>
          </a:p>
        </p:txBody>
      </p:sp>
      <p:sp>
        <p:nvSpPr>
          <p:cNvPr id="6" name="Content Placeholder 5"/>
          <p:cNvSpPr>
            <a:spLocks noGrp="1"/>
          </p:cNvSpPr>
          <p:nvPr>
            <p:ph sz="quarter" idx="4" hasCustomPrompt="1"/>
          </p:nvPr>
        </p:nvSpPr>
        <p:spPr>
          <a:xfrm>
            <a:off x="6281982" y="3255665"/>
            <a:ext cx="5300429" cy="2043636"/>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dirty="0"/>
              <a:t>Add body text or click icon to add object</a:t>
            </a:r>
          </a:p>
          <a:p>
            <a:pPr lvl="1"/>
            <a:r>
              <a:rPr lang="en-US" dirty="0"/>
              <a:t>Second level</a:t>
            </a:r>
          </a:p>
          <a:p>
            <a:pPr lvl="2"/>
            <a:r>
              <a:rPr lang="en-US" dirty="0"/>
              <a:t>Third level</a:t>
            </a:r>
          </a:p>
        </p:txBody>
      </p:sp>
      <p:cxnSp>
        <p:nvCxnSpPr>
          <p:cNvPr id="10" name="Straight Connector 9">
            <a:extLst>
              <a:ext uri="{FF2B5EF4-FFF2-40B4-BE49-F238E27FC236}">
                <a16:creationId xmlns:a16="http://schemas.microsoft.com/office/drawing/2014/main" id="{E68005B3-F57E-3E40-A64C-AC7A9604B624}"/>
              </a:ext>
            </a:extLst>
          </p:cNvPr>
          <p:cNvCxnSpPr>
            <a:cxnSpLocks/>
          </p:cNvCxnSpPr>
          <p:nvPr userDrawn="1"/>
        </p:nvCxnSpPr>
        <p:spPr>
          <a:xfrm>
            <a:off x="6096000" y="1916003"/>
            <a:ext cx="0" cy="3360000"/>
          </a:xfrm>
          <a:prstGeom prst="line">
            <a:avLst/>
          </a:prstGeom>
          <a:ln w="19050"/>
          <a:effectLst/>
        </p:spPr>
        <p:style>
          <a:lnRef idx="2">
            <a:schemeClr val="accent1"/>
          </a:lnRef>
          <a:fillRef idx="0">
            <a:schemeClr val="accent1"/>
          </a:fillRef>
          <a:effectRef idx="1">
            <a:schemeClr val="accent1"/>
          </a:effectRef>
          <a:fontRef idx="minor">
            <a:schemeClr val="tx1"/>
          </a:fontRef>
        </p:style>
      </p:cxnSp>
      <p:sp>
        <p:nvSpPr>
          <p:cNvPr id="14" name="Title 1">
            <a:extLst>
              <a:ext uri="{FF2B5EF4-FFF2-40B4-BE49-F238E27FC236}">
                <a16:creationId xmlns:a16="http://schemas.microsoft.com/office/drawing/2014/main" id="{76F981A7-CE1F-EF48-B31D-93D087A9D4E3}"/>
              </a:ext>
            </a:extLst>
          </p:cNvPr>
          <p:cNvSpPr>
            <a:spLocks noGrp="1"/>
          </p:cNvSpPr>
          <p:nvPr>
            <p:ph type="title" hasCustomPrompt="1"/>
          </p:nvPr>
        </p:nvSpPr>
        <p:spPr>
          <a:xfrm>
            <a:off x="609600" y="553941"/>
            <a:ext cx="10972800" cy="1025921"/>
          </a:xfrm>
        </p:spPr>
        <p:txBody>
          <a:bodyPr/>
          <a:lstStyle>
            <a:lvl1pPr algn="l">
              <a:defRPr>
                <a:solidFill>
                  <a:schemeClr val="bg1"/>
                </a:solidFill>
              </a:defRPr>
            </a:lvl1pPr>
          </a:lstStyle>
          <a:p>
            <a:r>
              <a:rPr lang="en-US" dirty="0"/>
              <a:t>ADD COMPARISON TITLE</a:t>
            </a:r>
          </a:p>
        </p:txBody>
      </p:sp>
    </p:spTree>
    <p:extLst>
      <p:ext uri="{BB962C8B-B14F-4D97-AF65-F5344CB8AC3E}">
        <p14:creationId xmlns:p14="http://schemas.microsoft.com/office/powerpoint/2010/main" val="935721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a:t>ADD TITLE</a:t>
            </a:r>
          </a:p>
        </p:txBody>
      </p:sp>
    </p:spTree>
    <p:extLst>
      <p:ext uri="{BB962C8B-B14F-4D97-AF65-F5344CB8AC3E}">
        <p14:creationId xmlns:p14="http://schemas.microsoft.com/office/powerpoint/2010/main" val="1851084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3543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image" Target="../media/image3.png"/><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3.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219119B-BBDB-674B-BA2E-E16F70A3446E}"/>
              </a:ext>
            </a:extLst>
          </p:cNvPr>
          <p:cNvPicPr>
            <a:picLocks noChangeAspect="1"/>
          </p:cNvPicPr>
          <p:nvPr userDrawn="1"/>
        </p:nvPicPr>
        <p:blipFill>
          <a:blip r:embed="rId4"/>
          <a:stretch>
            <a:fillRect/>
          </a:stretch>
        </p:blipFill>
        <p:spPr>
          <a:xfrm>
            <a:off x="406692" y="561167"/>
            <a:ext cx="4461868" cy="627450"/>
          </a:xfrm>
          <a:prstGeom prst="rect">
            <a:avLst/>
          </a:prstGeom>
        </p:spPr>
      </p:pic>
    </p:spTree>
    <p:extLst>
      <p:ext uri="{BB962C8B-B14F-4D97-AF65-F5344CB8AC3E}">
        <p14:creationId xmlns:p14="http://schemas.microsoft.com/office/powerpoint/2010/main" val="759833728"/>
      </p:ext>
    </p:extLst>
  </p:cSld>
  <p:clrMap bg1="lt1" tx1="dk1" bg2="lt2" tx2="dk2" accent1="accent1" accent2="accent2" accent3="accent3" accent4="accent4" accent5="accent5" accent6="accent6" hlink="hlink" folHlink="folHlink"/>
  <p:sldLayoutIdLst>
    <p:sldLayoutId id="2147483661" r:id="rId1"/>
    <p:sldLayoutId id="2147483663" r:id="rId2"/>
  </p:sldLayoutIdLst>
  <p:txStyles>
    <p:titleStyle>
      <a:lvl1pPr algn="l" defTabSz="609585" rtl="0" eaLnBrk="1" latinLnBrk="0" hangingPunct="1">
        <a:spcBef>
          <a:spcPct val="0"/>
        </a:spcBef>
        <a:buNone/>
        <a:defRPr sz="5867" kern="1200">
          <a:noFill/>
          <a:latin typeface="DIN Alternate Bold"/>
          <a:ea typeface="+mj-ea"/>
          <a:cs typeface="DIN Alternate Bold"/>
        </a:defRPr>
      </a:lvl1pPr>
    </p:titleStyle>
    <p:bodyStyle>
      <a:lvl1pPr marL="0" indent="0" algn="l" defTabSz="609585" rtl="0" eaLnBrk="1" latinLnBrk="0" hangingPunct="1">
        <a:spcBef>
          <a:spcPct val="20000"/>
        </a:spcBef>
        <a:buFont typeface="Arial"/>
        <a:buNone/>
        <a:defRPr sz="2400" kern="1200">
          <a:solidFill>
            <a:schemeClr val="tx1"/>
          </a:solidFill>
          <a:latin typeface="Helvetica" pitchFamily="2" charset="0"/>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Helvetica" pitchFamily="2" charset="0"/>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Helvetica" pitchFamily="2" charset="0"/>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Helvetica" pitchFamily="2" charset="0"/>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Helvetica" pitchFamily="2" charset="0"/>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OpenHouse2015_Presentation_Background_White-05.png">
            <a:extLst>
              <a:ext uri="{FF2B5EF4-FFF2-40B4-BE49-F238E27FC236}">
                <a16:creationId xmlns:a16="http://schemas.microsoft.com/office/drawing/2014/main" id="{6B53B0AF-C405-C145-8A86-506489C76343}"/>
              </a:ext>
            </a:extLst>
          </p:cNvPr>
          <p:cNvPicPr>
            <a:picLocks noChangeAspect="1"/>
          </p:cNvPicPr>
          <p:nvPr userDrawn="1"/>
        </p:nvPicPr>
        <p:blipFill>
          <a:blip r:embed="rId14" cstate="screen">
            <a:alphaModFix amt="26000"/>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09600" y="553941"/>
            <a:ext cx="10972800" cy="1025921"/>
          </a:xfrm>
          <a:prstGeom prst="rect">
            <a:avLst/>
          </a:prstGeom>
        </p:spPr>
        <p:txBody>
          <a:bodyPr vert="horz" lIns="91440" tIns="45720" rIns="91440" bIns="45720" rtlCol="0" anchor="t" anchorCtr="0">
            <a:noAutofit/>
          </a:bodyPr>
          <a:lstStyle/>
          <a:p>
            <a:r>
              <a:rPr lang="en-US" dirty="0"/>
              <a:t>MASTER TITLE</a:t>
            </a:r>
          </a:p>
        </p:txBody>
      </p:sp>
      <p:sp>
        <p:nvSpPr>
          <p:cNvPr id="3" name="Text Placeholder 2"/>
          <p:cNvSpPr>
            <a:spLocks noGrp="1"/>
          </p:cNvSpPr>
          <p:nvPr>
            <p:ph type="body" idx="1"/>
          </p:nvPr>
        </p:nvSpPr>
        <p:spPr>
          <a:xfrm>
            <a:off x="609600" y="1906532"/>
            <a:ext cx="10972800" cy="3044936"/>
          </a:xfrm>
          <a:prstGeom prst="rect">
            <a:avLst/>
          </a:prstGeom>
        </p:spPr>
        <p:txBody>
          <a:bodyPr vert="horz" lIns="91440" tIns="45720" rIns="91440" bIns="45720" rtlCol="0" anchor="t" anchorCtr="0">
            <a:noAutofit/>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5">
            <a:extLst>
              <a:ext uri="{FF2B5EF4-FFF2-40B4-BE49-F238E27FC236}">
                <a16:creationId xmlns:a16="http://schemas.microsoft.com/office/drawing/2014/main" id="{F96C2561-F634-3B46-A0B6-DAB4388D4796}"/>
              </a:ext>
            </a:extLst>
          </p:cNvPr>
          <p:cNvPicPr>
            <a:picLocks noChangeAspect="1"/>
          </p:cNvPicPr>
          <p:nvPr userDrawn="1"/>
        </p:nvPicPr>
        <p:blipFill>
          <a:blip r:embed="rId15"/>
          <a:stretch>
            <a:fillRect/>
          </a:stretch>
        </p:blipFill>
        <p:spPr>
          <a:xfrm>
            <a:off x="10848813" y="6118041"/>
            <a:ext cx="1190615" cy="595308"/>
          </a:xfrm>
          <a:prstGeom prst="rect">
            <a:avLst/>
          </a:prstGeom>
        </p:spPr>
      </p:pic>
    </p:spTree>
    <p:extLst>
      <p:ext uri="{BB962C8B-B14F-4D97-AF65-F5344CB8AC3E}">
        <p14:creationId xmlns:p14="http://schemas.microsoft.com/office/powerpoint/2010/main" val="260208165"/>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5" r:id="rId9"/>
    <p:sldLayoutId id="2147483676" r:id="rId10"/>
    <p:sldLayoutId id="2147483674" r:id="rId11"/>
    <p:sldLayoutId id="2147483716" r:id="rId12"/>
  </p:sldLayoutIdLst>
  <p:txStyles>
    <p:titleStyle>
      <a:lvl1pPr algn="l" defTabSz="609585" rtl="0" eaLnBrk="1" latinLnBrk="0" hangingPunct="1">
        <a:spcBef>
          <a:spcPct val="0"/>
        </a:spcBef>
        <a:buNone/>
        <a:defRPr sz="5867" kern="1200">
          <a:solidFill>
            <a:schemeClr val="tx1"/>
          </a:solidFill>
          <a:latin typeface="DIN Alternate Bold"/>
          <a:ea typeface="+mj-ea"/>
          <a:cs typeface="DIN Alternate Bold"/>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Helvetica" pitchFamily="2" charset="0"/>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Helvetica" pitchFamily="2" charset="0"/>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Helvetica" pitchFamily="2" charset="0"/>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Helvetica" pitchFamily="2" charset="0"/>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Helvetica" pitchFamily="2" charset="0"/>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553941"/>
            <a:ext cx="10972800" cy="1025921"/>
          </a:xfrm>
          <a:prstGeom prst="rect">
            <a:avLst/>
          </a:prstGeom>
        </p:spPr>
        <p:txBody>
          <a:bodyPr vert="horz" lIns="91440" tIns="45720" rIns="91440" bIns="45720" rtlCol="0" anchor="t" anchorCtr="0">
            <a:noAutofit/>
          </a:bodyPr>
          <a:lstStyle/>
          <a:p>
            <a:r>
              <a:rPr lang="en-US" dirty="0"/>
              <a:t>MASTER TITLE</a:t>
            </a:r>
          </a:p>
        </p:txBody>
      </p:sp>
      <p:sp>
        <p:nvSpPr>
          <p:cNvPr id="3" name="Text Placeholder 2"/>
          <p:cNvSpPr>
            <a:spLocks noGrp="1"/>
          </p:cNvSpPr>
          <p:nvPr>
            <p:ph type="body" idx="1"/>
          </p:nvPr>
        </p:nvSpPr>
        <p:spPr>
          <a:xfrm>
            <a:off x="609600" y="1906532"/>
            <a:ext cx="10972800" cy="3044936"/>
          </a:xfrm>
          <a:prstGeom prst="rect">
            <a:avLst/>
          </a:prstGeom>
        </p:spPr>
        <p:txBody>
          <a:bodyPr vert="horz" lIns="91440" tIns="45720" rIns="91440" bIns="45720" rtlCol="0" anchor="t" anchorCtr="0">
            <a:noAutofit/>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5">
            <a:extLst>
              <a:ext uri="{FF2B5EF4-FFF2-40B4-BE49-F238E27FC236}">
                <a16:creationId xmlns:a16="http://schemas.microsoft.com/office/drawing/2014/main" id="{F96C2561-F634-3B46-A0B6-DAB4388D4796}"/>
              </a:ext>
            </a:extLst>
          </p:cNvPr>
          <p:cNvPicPr>
            <a:picLocks noChangeAspect="1"/>
          </p:cNvPicPr>
          <p:nvPr userDrawn="1"/>
        </p:nvPicPr>
        <p:blipFill>
          <a:blip r:embed="rId14"/>
          <a:stretch>
            <a:fillRect/>
          </a:stretch>
        </p:blipFill>
        <p:spPr>
          <a:xfrm>
            <a:off x="10848813" y="6118041"/>
            <a:ext cx="1190615" cy="595308"/>
          </a:xfrm>
          <a:prstGeom prst="rect">
            <a:avLst/>
          </a:prstGeom>
        </p:spPr>
      </p:pic>
    </p:spTree>
    <p:extLst>
      <p:ext uri="{BB962C8B-B14F-4D97-AF65-F5344CB8AC3E}">
        <p14:creationId xmlns:p14="http://schemas.microsoft.com/office/powerpoint/2010/main" val="420137465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718" r:id="rId12"/>
  </p:sldLayoutIdLst>
  <p:txStyles>
    <p:titleStyle>
      <a:lvl1pPr algn="l" defTabSz="609585" rtl="0" eaLnBrk="1" latinLnBrk="0" hangingPunct="1">
        <a:spcBef>
          <a:spcPct val="0"/>
        </a:spcBef>
        <a:buNone/>
        <a:defRPr sz="5867" kern="1200">
          <a:solidFill>
            <a:schemeClr val="tx1"/>
          </a:solidFill>
          <a:latin typeface="DIN Alternate Bold"/>
          <a:ea typeface="+mj-ea"/>
          <a:cs typeface="DIN Alternate Bold"/>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Helvetica" pitchFamily="2" charset="0"/>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Helvetica" pitchFamily="2" charset="0"/>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Helvetica" pitchFamily="2" charset="0"/>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Helvetica" pitchFamily="2" charset="0"/>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Helvetica" pitchFamily="2" charset="0"/>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23" descr="6677.jpg">
            <a:extLst>
              <a:ext uri="{FF2B5EF4-FFF2-40B4-BE49-F238E27FC236}">
                <a16:creationId xmlns:a16="http://schemas.microsoft.com/office/drawing/2014/main" id="{4FDFC25F-0DB8-9249-9CA4-B9BD67C0AD56}"/>
              </a:ext>
            </a:extLst>
          </p:cNvPr>
          <p:cNvPicPr>
            <a:picLocks noChangeAspect="1"/>
          </p:cNvPicPr>
          <p:nvPr/>
        </p:nvPicPr>
        <p:blipFill>
          <a:blip r:embed="rId2">
            <a:extLst>
              <a:ext uri="{28A0092B-C50C-407E-A947-70E740481C1C}">
                <a14:useLocalDpi xmlns:a14="http://schemas.microsoft.com/office/drawing/2010/main" val="0"/>
              </a:ext>
            </a:extLst>
          </a:blip>
          <a:srcRect t="7632" b="7632"/>
          <a:stretch>
            <a:fillRect/>
          </a:stretch>
        </p:blipFill>
        <p:spPr>
          <a:xfrm>
            <a:off x="-2" y="-6351"/>
            <a:ext cx="12192001" cy="6864351"/>
          </a:xfrm>
          <a:prstGeom prst="rect">
            <a:avLst/>
          </a:prstGeom>
        </p:spPr>
      </p:pic>
      <p:sp>
        <p:nvSpPr>
          <p:cNvPr id="5" name="Rectangle 4">
            <a:extLst>
              <a:ext uri="{FF2B5EF4-FFF2-40B4-BE49-F238E27FC236}">
                <a16:creationId xmlns:a16="http://schemas.microsoft.com/office/drawing/2014/main" id="{36F46302-CD8A-5245-B7FF-721360BFD3D5}"/>
              </a:ext>
            </a:extLst>
          </p:cNvPr>
          <p:cNvSpPr/>
          <p:nvPr/>
        </p:nvSpPr>
        <p:spPr>
          <a:xfrm>
            <a:off x="0" y="1585609"/>
            <a:ext cx="12191999" cy="4984514"/>
          </a:xfrm>
          <a:prstGeom prst="rect">
            <a:avLst/>
          </a:prstGeom>
          <a:solidFill>
            <a:srgbClr val="AF0F21"/>
          </a:solidFill>
          <a:ln>
            <a:noFill/>
          </a:ln>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dirty="0">
              <a:solidFill>
                <a:srgbClr val="AF0F21"/>
              </a:solidFill>
            </a:endParaRPr>
          </a:p>
        </p:txBody>
      </p:sp>
      <p:sp>
        <p:nvSpPr>
          <p:cNvPr id="2" name="Title 1">
            <a:extLst>
              <a:ext uri="{FF2B5EF4-FFF2-40B4-BE49-F238E27FC236}">
                <a16:creationId xmlns:a16="http://schemas.microsoft.com/office/drawing/2014/main" id="{1685EB50-066E-E447-BFB0-CCBB3836CF76}"/>
              </a:ext>
            </a:extLst>
          </p:cNvPr>
          <p:cNvSpPr>
            <a:spLocks noGrp="1"/>
          </p:cNvSpPr>
          <p:nvPr>
            <p:ph type="title"/>
          </p:nvPr>
        </p:nvSpPr>
        <p:spPr>
          <a:xfrm>
            <a:off x="936837" y="2209311"/>
            <a:ext cx="10318322" cy="1898084"/>
          </a:xfrm>
        </p:spPr>
        <p:txBody>
          <a:bodyPr wrap="square">
            <a:noAutofit/>
          </a:bodyPr>
          <a:lstStyle/>
          <a:p>
            <a:pPr algn="ctr"/>
            <a:r>
              <a:rPr lang="en-US" sz="6000" dirty="0"/>
              <a:t>A probabilistic diagnostic tool to assess Laplace approximations</a:t>
            </a:r>
          </a:p>
        </p:txBody>
      </p:sp>
      <p:sp>
        <p:nvSpPr>
          <p:cNvPr id="3" name="Text Placeholder 2">
            <a:extLst>
              <a:ext uri="{FF2B5EF4-FFF2-40B4-BE49-F238E27FC236}">
                <a16:creationId xmlns:a16="http://schemas.microsoft.com/office/drawing/2014/main" id="{4EAD36BF-E373-E44B-92D9-D1ED3E79B994}"/>
              </a:ext>
            </a:extLst>
          </p:cNvPr>
          <p:cNvSpPr>
            <a:spLocks noGrp="1"/>
          </p:cNvSpPr>
          <p:nvPr>
            <p:ph type="body" sz="quarter" idx="12"/>
          </p:nvPr>
        </p:nvSpPr>
        <p:spPr>
          <a:xfrm>
            <a:off x="1879595" y="4731097"/>
            <a:ext cx="8432806" cy="849088"/>
          </a:xfrm>
        </p:spPr>
        <p:txBody>
          <a:bodyPr/>
          <a:lstStyle/>
          <a:p>
            <a:pPr algn="ctr"/>
            <a:r>
              <a:rPr lang="en-US" dirty="0"/>
              <a:t>Shaun McDonald, Dave Campbell, </a:t>
            </a:r>
            <a:r>
              <a:rPr lang="en-US" dirty="0" err="1"/>
              <a:t>Haoxuan</a:t>
            </a:r>
            <a:r>
              <a:rPr lang="en-US" dirty="0"/>
              <a:t> “Charlie” Zhou, </a:t>
            </a:r>
            <a:r>
              <a:rPr lang="en-US" sz="2000" dirty="0"/>
              <a:t>(thanks also to Richard Lockhart for some ideas)</a:t>
            </a:r>
          </a:p>
        </p:txBody>
      </p:sp>
      <p:pic>
        <p:nvPicPr>
          <p:cNvPr id="14" name="Picture 13">
            <a:extLst>
              <a:ext uri="{FF2B5EF4-FFF2-40B4-BE49-F238E27FC236}">
                <a16:creationId xmlns:a16="http://schemas.microsoft.com/office/drawing/2014/main" id="{DE7B4BC1-9C9C-3C4A-9E14-60BEF52685E1}"/>
              </a:ext>
            </a:extLst>
          </p:cNvPr>
          <p:cNvPicPr>
            <a:picLocks noChangeAspect="1"/>
          </p:cNvPicPr>
          <p:nvPr/>
        </p:nvPicPr>
        <p:blipFill>
          <a:blip r:embed="rId3"/>
          <a:stretch>
            <a:fillRect/>
          </a:stretch>
        </p:blipFill>
        <p:spPr>
          <a:xfrm>
            <a:off x="106194" y="287877"/>
            <a:ext cx="5062436" cy="1191161"/>
          </a:xfrm>
          <a:prstGeom prst="rect">
            <a:avLst/>
          </a:prstGeom>
        </p:spPr>
      </p:pic>
    </p:spTree>
    <p:extLst>
      <p:ext uri="{BB962C8B-B14F-4D97-AF65-F5344CB8AC3E}">
        <p14:creationId xmlns:p14="http://schemas.microsoft.com/office/powerpoint/2010/main" val="4023322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9E31811-AA25-284F-AEC6-50E97ABF9443}"/>
              </a:ext>
            </a:extLst>
          </p:cNvPr>
          <p:cNvSpPr/>
          <p:nvPr/>
        </p:nvSpPr>
        <p:spPr>
          <a:xfrm>
            <a:off x="0" y="178964"/>
            <a:ext cx="12192000" cy="1046732"/>
          </a:xfrm>
          <a:prstGeom prst="rect">
            <a:avLst/>
          </a:prstGeom>
          <a:solidFill>
            <a:srgbClr val="AF0F21"/>
          </a:solidFill>
          <a:ln>
            <a:noFill/>
          </a:ln>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dirty="0">
              <a:solidFill>
                <a:srgbClr val="AF0F21"/>
              </a:solidFill>
            </a:endParaRPr>
          </a:p>
        </p:txBody>
      </p:sp>
      <p:sp>
        <p:nvSpPr>
          <p:cNvPr id="2" name="Title 1">
            <a:extLst>
              <a:ext uri="{FF2B5EF4-FFF2-40B4-BE49-F238E27FC236}">
                <a16:creationId xmlns:a16="http://schemas.microsoft.com/office/drawing/2014/main" id="{1F3DA1E7-0103-5948-8D95-9B0F90DDEB88}"/>
              </a:ext>
            </a:extLst>
          </p:cNvPr>
          <p:cNvSpPr>
            <a:spLocks noGrp="1"/>
          </p:cNvSpPr>
          <p:nvPr>
            <p:ph type="title"/>
          </p:nvPr>
        </p:nvSpPr>
        <p:spPr>
          <a:xfrm>
            <a:off x="721664" y="305791"/>
            <a:ext cx="10972800" cy="793078"/>
          </a:xfrm>
        </p:spPr>
        <p:txBody>
          <a:bodyPr/>
          <a:lstStyle/>
          <a:p>
            <a:r>
              <a:rPr lang="en-US" sz="4800" dirty="0"/>
              <a:t>Gaussian process for L.A. (prior)</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1C543A99-1BB7-6942-93E2-EC5D7451EA9F}"/>
                  </a:ext>
                </a:extLst>
              </p:cNvPr>
              <p:cNvSpPr>
                <a:spLocks noGrp="1"/>
              </p:cNvSpPr>
              <p:nvPr>
                <p:ph type="body" sz="quarter" idx="10"/>
              </p:nvPr>
            </p:nvSpPr>
            <p:spPr>
              <a:xfrm>
                <a:off x="196645" y="1523051"/>
                <a:ext cx="11798709" cy="5334949"/>
              </a:xfrm>
            </p:spPr>
            <p:txBody>
              <a:bodyPr/>
              <a:lstStyle/>
              <a:p>
                <a:pPr>
                  <a:spcBef>
                    <a:spcPts val="1020"/>
                  </a:spcBef>
                  <a:spcAft>
                    <a:spcPts val="400"/>
                  </a:spcAft>
                </a:pPr>
                <a:r>
                  <a:rPr lang="en-US" sz="3000" dirty="0"/>
                  <a:t>Model </a:t>
                </a:r>
                <a14:m>
                  <m:oMath xmlns:m="http://schemas.openxmlformats.org/officeDocument/2006/math">
                    <m:r>
                      <a:rPr lang="en-US" sz="3000" b="0" i="1" smtClean="0">
                        <a:latin typeface="Cambria Math" panose="02040503050406030204" pitchFamily="18" charset="0"/>
                      </a:rPr>
                      <m:t>𝑓</m:t>
                    </m:r>
                  </m:oMath>
                </a14:m>
                <a:r>
                  <a:rPr lang="en-US" sz="3000" dirty="0"/>
                  <a:t> as random variable </a:t>
                </a:r>
                <a14:m>
                  <m:oMath xmlns:m="http://schemas.openxmlformats.org/officeDocument/2006/math">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𝜇</m:t>
                        </m:r>
                      </m:e>
                      <m:sub>
                        <m:r>
                          <a:rPr lang="en-US" sz="3000" b="0" i="1" smtClean="0">
                            <a:latin typeface="Cambria Math" panose="02040503050406030204" pitchFamily="18" charset="0"/>
                          </a:rPr>
                          <m:t>𝑥</m:t>
                        </m:r>
                      </m:sub>
                    </m:sSub>
                  </m:oMath>
                </a14:m>
                <a:r>
                  <a:rPr lang="en-US" sz="3000" dirty="0"/>
                  <a:t> with GP prior:</a:t>
                </a:r>
              </a:p>
              <a:p>
                <a:pPr marL="0" indent="0" algn="ctr">
                  <a:spcBef>
                    <a:spcPts val="1020"/>
                  </a:spcBef>
                  <a:spcAft>
                    <a:spcPts val="400"/>
                  </a:spcAft>
                  <a:buNone/>
                  <a:tabLst>
                    <a:tab pos="447675" algn="l"/>
                  </a:tabLst>
                </a:pPr>
                <a:r>
                  <a:rPr lang="en-US" sz="3000" dirty="0"/>
                  <a:t>	</a:t>
                </a:r>
                <a14:m>
                  <m:oMath xmlns:m="http://schemas.openxmlformats.org/officeDocument/2006/math">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𝜇</m:t>
                        </m:r>
                      </m:e>
                      <m:sub>
                        <m:r>
                          <a:rPr lang="en-US" sz="3000" b="0" i="1" smtClean="0">
                            <a:latin typeface="Cambria Math" panose="02040503050406030204" pitchFamily="18" charset="0"/>
                          </a:rPr>
                          <m:t>𝑥</m:t>
                        </m:r>
                      </m:sub>
                    </m:sSub>
                    <m:r>
                      <a:rPr lang="en-US" sz="3000" b="0" i="1" smtClean="0">
                        <a:latin typeface="Cambria Math" panose="02040503050406030204" pitchFamily="18" charset="0"/>
                      </a:rPr>
                      <m:t>∼</m:t>
                    </m:r>
                    <m:r>
                      <a:rPr lang="en-US" sz="3200" i="1">
                        <a:latin typeface="Cambria Math" panose="02040503050406030204" pitchFamily="18" charset="0"/>
                      </a:rPr>
                      <m:t>𝒢𝒫</m:t>
                    </m:r>
                    <m:d>
                      <m:dPr>
                        <m:ctrlPr>
                          <a:rPr lang="en-US" sz="3200" i="1" smtClean="0">
                            <a:latin typeface="Cambria Math" panose="02040503050406030204" pitchFamily="18" charset="0"/>
                          </a:rPr>
                        </m:ctrlPr>
                      </m:dPr>
                      <m:e>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𝑚</m:t>
                            </m:r>
                          </m:e>
                          <m:sub>
                            <m:r>
                              <a:rPr lang="en-US" sz="3200" b="0" i="1" smtClean="0">
                                <a:latin typeface="Cambria Math" panose="02040503050406030204" pitchFamily="18" charset="0"/>
                              </a:rPr>
                              <m:t>0</m:t>
                            </m:r>
                          </m:sub>
                          <m:sup>
                            <m:r>
                              <a:rPr lang="en-US" sz="3200" b="0" i="1" smtClean="0">
                                <a:latin typeface="Cambria Math" panose="02040503050406030204" pitchFamily="18" charset="0"/>
                              </a:rPr>
                              <m:t>𝑥</m:t>
                            </m:r>
                          </m:sup>
                        </m:sSubSup>
                        <m:r>
                          <a:rPr lang="en-US" sz="3200" b="0" i="1" smtClean="0">
                            <a:latin typeface="Cambria Math" panose="02040503050406030204" pitchFamily="18" charset="0"/>
                          </a:rPr>
                          <m:t>, </m:t>
                        </m:r>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𝐶</m:t>
                            </m:r>
                          </m:e>
                          <m:sub>
                            <m:r>
                              <a:rPr lang="en-US" sz="3200" b="0" i="1" smtClean="0">
                                <a:latin typeface="Cambria Math" panose="02040503050406030204" pitchFamily="18" charset="0"/>
                              </a:rPr>
                              <m:t>0</m:t>
                            </m:r>
                          </m:sub>
                          <m:sup>
                            <m:r>
                              <a:rPr lang="en-US" sz="3200" b="0" i="1" smtClean="0">
                                <a:latin typeface="Cambria Math" panose="02040503050406030204" pitchFamily="18" charset="0"/>
                              </a:rPr>
                              <m:t>𝑥</m:t>
                            </m:r>
                          </m:sup>
                        </m:sSubSup>
                      </m:e>
                    </m:d>
                  </m:oMath>
                </a14:m>
                <a:endParaRPr lang="en-US" sz="3000" dirty="0"/>
              </a:p>
              <a:p>
                <a:pPr>
                  <a:spcBef>
                    <a:spcPts val="1020"/>
                  </a:spcBef>
                  <a:spcAft>
                    <a:spcPts val="400"/>
                  </a:spcAft>
                  <a:tabLst>
                    <a:tab pos="447675" algn="l"/>
                  </a:tabLst>
                </a:pPr>
                <a:r>
                  <a:rPr lang="en-US" sz="3000" dirty="0"/>
                  <a:t>Prior mean </a:t>
                </a:r>
                <a14:m>
                  <m:oMath xmlns:m="http://schemas.openxmlformats.org/officeDocument/2006/math">
                    <m:sSubSup>
                      <m:sSubSupPr>
                        <m:ctrlPr>
                          <a:rPr lang="en-US" sz="3000" b="0" i="1" smtClean="0">
                            <a:latin typeface="Cambria Math" panose="02040503050406030204" pitchFamily="18" charset="0"/>
                          </a:rPr>
                        </m:ctrlPr>
                      </m:sSubSupPr>
                      <m:e>
                        <m:r>
                          <a:rPr lang="en-US" sz="3000" b="0" i="1" smtClean="0">
                            <a:latin typeface="Cambria Math" panose="02040503050406030204" pitchFamily="18" charset="0"/>
                          </a:rPr>
                          <m:t>𝑚</m:t>
                        </m:r>
                      </m:e>
                      <m:sub>
                        <m:r>
                          <a:rPr lang="en-US" sz="3000" b="0" i="1" smtClean="0">
                            <a:latin typeface="Cambria Math" panose="02040503050406030204" pitchFamily="18" charset="0"/>
                          </a:rPr>
                          <m:t>0</m:t>
                        </m:r>
                      </m:sub>
                      <m:sup>
                        <m:r>
                          <a:rPr lang="en-US" sz="3000" b="0" i="1" smtClean="0">
                            <a:latin typeface="Cambria Math" panose="02040503050406030204" pitchFamily="18" charset="0"/>
                          </a:rPr>
                          <m:t>𝑥</m:t>
                        </m:r>
                      </m:sup>
                    </m:sSubSup>
                  </m:oMath>
                </a14:m>
                <a:r>
                  <a:rPr lang="en-US" sz="3000" dirty="0"/>
                  <a:t> = Gaussian approximation to </a:t>
                </a:r>
                <a14:m>
                  <m:oMath xmlns:m="http://schemas.openxmlformats.org/officeDocument/2006/math">
                    <m:r>
                      <a:rPr lang="en-US" sz="3000" b="0" i="1" smtClean="0">
                        <a:latin typeface="Cambria Math" panose="02040503050406030204" pitchFamily="18" charset="0"/>
                      </a:rPr>
                      <m:t>𝑓</m:t>
                    </m:r>
                  </m:oMath>
                </a14:m>
                <a:endParaRPr lang="en-US" sz="3000" dirty="0"/>
              </a:p>
              <a:p>
                <a:pPr>
                  <a:spcBef>
                    <a:spcPts val="1020"/>
                  </a:spcBef>
                  <a:spcAft>
                    <a:spcPts val="400"/>
                  </a:spcAft>
                  <a:tabLst>
                    <a:tab pos="447675" algn="l"/>
                  </a:tabLst>
                </a:pPr>
                <a:r>
                  <a:rPr lang="en-US" sz="3000" dirty="0"/>
                  <a:t>Prior covariance </a:t>
                </a:r>
                <a14:m>
                  <m:oMath xmlns:m="http://schemas.openxmlformats.org/officeDocument/2006/math">
                    <m:sSubSup>
                      <m:sSubSupPr>
                        <m:ctrlPr>
                          <a:rPr lang="en-US" sz="3000" b="0" i="1" smtClean="0">
                            <a:latin typeface="Cambria Math" panose="02040503050406030204" pitchFamily="18" charset="0"/>
                          </a:rPr>
                        </m:ctrlPr>
                      </m:sSubSupPr>
                      <m:e>
                        <m:r>
                          <a:rPr lang="en-US" sz="3000" b="0" i="1" smtClean="0">
                            <a:latin typeface="Cambria Math" panose="02040503050406030204" pitchFamily="18" charset="0"/>
                          </a:rPr>
                          <m:t>𝐶</m:t>
                        </m:r>
                      </m:e>
                      <m:sub>
                        <m:r>
                          <a:rPr lang="en-US" sz="3000" b="0" i="1" smtClean="0">
                            <a:latin typeface="Cambria Math" panose="02040503050406030204" pitchFamily="18" charset="0"/>
                          </a:rPr>
                          <m:t>0</m:t>
                        </m:r>
                      </m:sub>
                      <m:sup>
                        <m:r>
                          <a:rPr lang="en-US" sz="3000" b="0" i="1" smtClean="0">
                            <a:latin typeface="Cambria Math" panose="02040503050406030204" pitchFamily="18" charset="0"/>
                          </a:rPr>
                          <m:t>𝑥</m:t>
                        </m:r>
                      </m:sup>
                    </m:sSubSup>
                  </m:oMath>
                </a14:m>
                <a:r>
                  <a:rPr lang="en-US" sz="3000" dirty="0"/>
                  <a:t> = covariance operator on </a:t>
                </a:r>
                <a14:m>
                  <m:oMath xmlns:m="http://schemas.openxmlformats.org/officeDocument/2006/math">
                    <m:sSup>
                      <m:sSupPr>
                        <m:ctrlPr>
                          <a:rPr lang="en-US" sz="3000" i="1">
                            <a:latin typeface="Cambria Math" panose="02040503050406030204" pitchFamily="18" charset="0"/>
                          </a:rPr>
                        </m:ctrlPr>
                      </m:sSupPr>
                      <m:e>
                        <m:r>
                          <a:rPr lang="en-US" sz="3000" i="1">
                            <a:latin typeface="Cambria Math" panose="02040503050406030204" pitchFamily="18" charset="0"/>
                            <a:ea typeface="Cambria Math" panose="02040503050406030204" pitchFamily="18" charset="0"/>
                          </a:rPr>
                          <m:t>ℝ</m:t>
                        </m:r>
                      </m:e>
                      <m:sup>
                        <m:r>
                          <a:rPr lang="en-US" sz="3000" i="1">
                            <a:latin typeface="Cambria Math" panose="02040503050406030204" pitchFamily="18" charset="0"/>
                          </a:rPr>
                          <m:t>𝑑</m:t>
                        </m:r>
                      </m:sup>
                    </m:sSup>
                    <m:r>
                      <a:rPr lang="en-US" sz="3000" i="1" smtClean="0">
                        <a:latin typeface="Cambria Math" panose="02040503050406030204" pitchFamily="18" charset="0"/>
                        <a:ea typeface="Cambria Math" panose="02040503050406030204" pitchFamily="18" charset="0"/>
                      </a:rPr>
                      <m:t>×</m:t>
                    </m:r>
                    <m:sSup>
                      <m:sSupPr>
                        <m:ctrlPr>
                          <a:rPr lang="en-US" sz="3000" i="1">
                            <a:latin typeface="Cambria Math" panose="02040503050406030204" pitchFamily="18" charset="0"/>
                          </a:rPr>
                        </m:ctrlPr>
                      </m:sSupPr>
                      <m:e>
                        <m:r>
                          <a:rPr lang="en-US" sz="3000" i="1">
                            <a:latin typeface="Cambria Math" panose="02040503050406030204" pitchFamily="18" charset="0"/>
                            <a:ea typeface="Cambria Math" panose="02040503050406030204" pitchFamily="18" charset="0"/>
                          </a:rPr>
                          <m:t>ℝ</m:t>
                        </m:r>
                      </m:e>
                      <m:sup>
                        <m:r>
                          <a:rPr lang="en-US" sz="3000" i="1">
                            <a:latin typeface="Cambria Math" panose="02040503050406030204" pitchFamily="18" charset="0"/>
                          </a:rPr>
                          <m:t>𝑑</m:t>
                        </m:r>
                      </m:sup>
                    </m:sSup>
                  </m:oMath>
                </a14:m>
                <a:endParaRPr lang="en-US" sz="3000" dirty="0"/>
              </a:p>
              <a:p>
                <a:pPr>
                  <a:spcBef>
                    <a:spcPts val="1020"/>
                  </a:spcBef>
                  <a:spcAft>
                    <a:spcPts val="400"/>
                  </a:spcAft>
                  <a:tabLst>
                    <a:tab pos="447675" algn="l"/>
                  </a:tabLst>
                </a:pPr>
                <a:r>
                  <a:rPr lang="en-US" sz="3000" dirty="0"/>
                  <a:t>Integrate </a:t>
                </a:r>
                <a14:m>
                  <m:oMath xmlns:m="http://schemas.openxmlformats.org/officeDocument/2006/math">
                    <m:sSubSup>
                      <m:sSubSupPr>
                        <m:ctrlPr>
                          <a:rPr lang="en-US" sz="3000" i="1">
                            <a:latin typeface="Cambria Math" panose="02040503050406030204" pitchFamily="18" charset="0"/>
                          </a:rPr>
                        </m:ctrlPr>
                      </m:sSubSupPr>
                      <m:e>
                        <m:r>
                          <a:rPr lang="en-US" sz="3000" i="1">
                            <a:latin typeface="Cambria Math" panose="02040503050406030204" pitchFamily="18" charset="0"/>
                          </a:rPr>
                          <m:t>𝑚</m:t>
                        </m:r>
                      </m:e>
                      <m:sub>
                        <m:r>
                          <a:rPr lang="en-US" sz="3000" i="1">
                            <a:latin typeface="Cambria Math" panose="02040503050406030204" pitchFamily="18" charset="0"/>
                          </a:rPr>
                          <m:t>0</m:t>
                        </m:r>
                      </m:sub>
                      <m:sup>
                        <m:r>
                          <a:rPr lang="en-US" sz="3000" i="1">
                            <a:latin typeface="Cambria Math" panose="02040503050406030204" pitchFamily="18" charset="0"/>
                          </a:rPr>
                          <m:t>𝑥</m:t>
                        </m:r>
                      </m:sup>
                    </m:sSubSup>
                  </m:oMath>
                </a14:m>
                <a:r>
                  <a:rPr lang="en-US" sz="3000" dirty="0"/>
                  <a:t> over </a:t>
                </a:r>
                <a14:m>
                  <m:oMath xmlns:m="http://schemas.openxmlformats.org/officeDocument/2006/math">
                    <m:sSup>
                      <m:sSupPr>
                        <m:ctrlPr>
                          <a:rPr lang="en-US" sz="3000" i="1">
                            <a:latin typeface="Cambria Math" panose="02040503050406030204" pitchFamily="18" charset="0"/>
                          </a:rPr>
                        </m:ctrlPr>
                      </m:sSupPr>
                      <m:e>
                        <m:r>
                          <a:rPr lang="en-US" sz="3000" i="1">
                            <a:latin typeface="Cambria Math" panose="02040503050406030204" pitchFamily="18" charset="0"/>
                            <a:ea typeface="Cambria Math" panose="02040503050406030204" pitchFamily="18" charset="0"/>
                          </a:rPr>
                          <m:t>ℝ</m:t>
                        </m:r>
                      </m:e>
                      <m:sup>
                        <m:r>
                          <a:rPr lang="en-US" sz="3000" i="1">
                            <a:latin typeface="Cambria Math" panose="02040503050406030204" pitchFamily="18" charset="0"/>
                          </a:rPr>
                          <m:t>𝑑</m:t>
                        </m:r>
                      </m:sup>
                    </m:sSup>
                  </m:oMath>
                </a14:m>
                <a:r>
                  <a:rPr lang="en-US" sz="3000" dirty="0"/>
                  <a:t> &amp; </a:t>
                </a:r>
                <a14:m>
                  <m:oMath xmlns:m="http://schemas.openxmlformats.org/officeDocument/2006/math">
                    <m:sSubSup>
                      <m:sSubSupPr>
                        <m:ctrlPr>
                          <a:rPr lang="en-US" sz="3000" i="1">
                            <a:latin typeface="Cambria Math" panose="02040503050406030204" pitchFamily="18" charset="0"/>
                          </a:rPr>
                        </m:ctrlPr>
                      </m:sSubSupPr>
                      <m:e>
                        <m:r>
                          <a:rPr lang="en-US" sz="3000" i="1">
                            <a:latin typeface="Cambria Math" panose="02040503050406030204" pitchFamily="18" charset="0"/>
                          </a:rPr>
                          <m:t>𝐶</m:t>
                        </m:r>
                      </m:e>
                      <m:sub>
                        <m:r>
                          <a:rPr lang="en-US" sz="3000" i="1">
                            <a:latin typeface="Cambria Math" panose="02040503050406030204" pitchFamily="18" charset="0"/>
                          </a:rPr>
                          <m:t>0</m:t>
                        </m:r>
                      </m:sub>
                      <m:sup>
                        <m:r>
                          <a:rPr lang="en-US" sz="3000" i="1">
                            <a:latin typeface="Cambria Math" panose="02040503050406030204" pitchFamily="18" charset="0"/>
                          </a:rPr>
                          <m:t>𝑥</m:t>
                        </m:r>
                      </m:sup>
                    </m:sSubSup>
                  </m:oMath>
                </a14:m>
                <a:r>
                  <a:rPr lang="en-US" sz="3000" dirty="0"/>
                  <a:t> over </a:t>
                </a:r>
                <a14:m>
                  <m:oMath xmlns:m="http://schemas.openxmlformats.org/officeDocument/2006/math">
                    <m:sSup>
                      <m:sSupPr>
                        <m:ctrlPr>
                          <a:rPr lang="en-US" sz="3000" i="1">
                            <a:latin typeface="Cambria Math" panose="02040503050406030204" pitchFamily="18" charset="0"/>
                          </a:rPr>
                        </m:ctrlPr>
                      </m:sSupPr>
                      <m:e>
                        <m:r>
                          <a:rPr lang="en-US" sz="3000" i="1">
                            <a:latin typeface="Cambria Math" panose="02040503050406030204" pitchFamily="18" charset="0"/>
                            <a:ea typeface="Cambria Math" panose="02040503050406030204" pitchFamily="18" charset="0"/>
                          </a:rPr>
                          <m:t>ℝ</m:t>
                        </m:r>
                      </m:e>
                      <m:sup>
                        <m:r>
                          <a:rPr lang="en-US" sz="3000" i="1">
                            <a:latin typeface="Cambria Math" panose="02040503050406030204" pitchFamily="18" charset="0"/>
                          </a:rPr>
                          <m:t>𝑑</m:t>
                        </m:r>
                      </m:sup>
                    </m:sSup>
                    <m:r>
                      <a:rPr lang="en-US" sz="3000" i="1">
                        <a:latin typeface="Cambria Math" panose="02040503050406030204" pitchFamily="18" charset="0"/>
                        <a:ea typeface="Cambria Math" panose="02040503050406030204" pitchFamily="18" charset="0"/>
                      </a:rPr>
                      <m:t>×</m:t>
                    </m:r>
                    <m:sSup>
                      <m:sSupPr>
                        <m:ctrlPr>
                          <a:rPr lang="en-US" sz="3000" i="1">
                            <a:latin typeface="Cambria Math" panose="02040503050406030204" pitchFamily="18" charset="0"/>
                          </a:rPr>
                        </m:ctrlPr>
                      </m:sSupPr>
                      <m:e>
                        <m:r>
                          <a:rPr lang="en-US" sz="3000" i="1">
                            <a:latin typeface="Cambria Math" panose="02040503050406030204" pitchFamily="18" charset="0"/>
                            <a:ea typeface="Cambria Math" panose="02040503050406030204" pitchFamily="18" charset="0"/>
                          </a:rPr>
                          <m:t>ℝ</m:t>
                        </m:r>
                      </m:e>
                      <m:sup>
                        <m:r>
                          <a:rPr lang="en-US" sz="3000" i="1">
                            <a:latin typeface="Cambria Math" panose="02040503050406030204" pitchFamily="18" charset="0"/>
                          </a:rPr>
                          <m:t>𝑑</m:t>
                        </m:r>
                      </m:sup>
                    </m:sSup>
                    <m:r>
                      <a:rPr lang="en-US" sz="3000" i="1">
                        <a:latin typeface="Cambria Math" panose="02040503050406030204" pitchFamily="18" charset="0"/>
                      </a:rPr>
                      <m:t> </m:t>
                    </m:r>
                  </m:oMath>
                </a14:m>
                <a:r>
                  <a:rPr lang="en-US" sz="3000" dirty="0"/>
                  <a:t>to get prior model for </a:t>
                </a:r>
                <a14:m>
                  <m:oMath xmlns:m="http://schemas.openxmlformats.org/officeDocument/2006/math">
                    <m:r>
                      <a:rPr lang="en-US" sz="3000" b="0" i="1" smtClean="0">
                        <a:latin typeface="Cambria Math" panose="02040503050406030204" pitchFamily="18" charset="0"/>
                      </a:rPr>
                      <m:t>𝐹</m:t>
                    </m:r>
                  </m:oMath>
                </a14:m>
                <a:r>
                  <a:rPr lang="en-US" sz="3000" dirty="0"/>
                  <a:t>:</a:t>
                </a:r>
              </a:p>
              <a:p>
                <a:pPr marL="0" indent="0">
                  <a:spcBef>
                    <a:spcPts val="1020"/>
                  </a:spcBef>
                  <a:spcAft>
                    <a:spcPts val="400"/>
                  </a:spcAft>
                  <a:buNone/>
                  <a:tabLst>
                    <a:tab pos="447675" algn="l"/>
                  </a:tabLst>
                </a:pP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𝜇</m:t>
                      </m:r>
                      <m:r>
                        <a:rPr lang="en-US" sz="3000" b="0" i="1" smtClean="0">
                          <a:latin typeface="Cambria Math" panose="02040503050406030204" pitchFamily="18" charset="0"/>
                        </a:rPr>
                        <m:t>=</m:t>
                      </m:r>
                      <m:nary>
                        <m:naryPr>
                          <m:subHide m:val="on"/>
                          <m:supHide m:val="on"/>
                          <m:ctrlPr>
                            <a:rPr lang="en-US" sz="3000" i="1">
                              <a:latin typeface="Cambria Math" panose="02040503050406030204" pitchFamily="18" charset="0"/>
                            </a:rPr>
                          </m:ctrlPr>
                        </m:naryPr>
                        <m:sub/>
                        <m:sup/>
                        <m:e>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𝜇</m:t>
                              </m:r>
                            </m:e>
                            <m:sub>
                              <m:r>
                                <a:rPr lang="en-US" sz="3000" b="0" i="1" smtClean="0">
                                  <a:latin typeface="Cambria Math" panose="02040503050406030204" pitchFamily="18" charset="0"/>
                                </a:rPr>
                                <m:t>𝑥</m:t>
                              </m:r>
                            </m:sub>
                          </m:sSub>
                        </m:e>
                      </m:nary>
                      <m:r>
                        <m:rPr>
                          <m:nor/>
                        </m:rPr>
                        <a:rPr lang="en-US" sz="3000">
                          <a:latin typeface="Cambria Math" panose="02040503050406030204" pitchFamily="18" charset="0"/>
                        </a:rPr>
                        <m:t>d</m:t>
                      </m:r>
                      <m:r>
                        <a:rPr lang="en-US" sz="3000" i="1">
                          <a:latin typeface="Cambria Math" panose="02040503050406030204" pitchFamily="18" charset="0"/>
                        </a:rPr>
                        <m:t>𝑥</m:t>
                      </m:r>
                      <m:r>
                        <a:rPr lang="en-US" sz="3000" b="0" i="1" smtClean="0">
                          <a:latin typeface="Cambria Math" panose="02040503050406030204" pitchFamily="18" charset="0"/>
                        </a:rPr>
                        <m:t>∼</m:t>
                      </m:r>
                      <m:r>
                        <a:rPr lang="en-US" sz="3200" i="1">
                          <a:latin typeface="Cambria Math" panose="02040503050406030204" pitchFamily="18" charset="0"/>
                        </a:rPr>
                        <m:t>𝒩</m:t>
                      </m:r>
                      <m:d>
                        <m:dPr>
                          <m:ctrlPr>
                            <a:rPr lang="en-US" sz="3200" i="1" smtClean="0">
                              <a:latin typeface="Cambria Math" panose="02040503050406030204" pitchFamily="18" charset="0"/>
                            </a:rPr>
                          </m:ctrlPr>
                        </m:dPr>
                        <m:e>
                          <m:r>
                            <a:rPr lang="en-CA" sz="3200" b="0" i="1" smtClean="0">
                              <a:latin typeface="Cambria Math" panose="02040503050406030204" pitchFamily="18" charset="0"/>
                            </a:rPr>
                            <m:t>𝐿</m:t>
                          </m:r>
                          <m:r>
                            <a:rPr lang="en-CA" sz="3200" b="0" i="1" smtClean="0">
                              <a:latin typeface="Cambria Math" panose="02040503050406030204" pitchFamily="18" charset="0"/>
                            </a:rPr>
                            <m:t>(</m:t>
                          </m:r>
                          <m:r>
                            <a:rPr lang="en-CA" sz="3200" b="0" i="1" smtClean="0">
                              <a:latin typeface="Cambria Math" panose="02040503050406030204" pitchFamily="18" charset="0"/>
                            </a:rPr>
                            <m:t>𝑓</m:t>
                          </m:r>
                          <m:r>
                            <a:rPr lang="en-CA" sz="3200" b="0" i="1" smtClean="0">
                              <a:latin typeface="Cambria Math" panose="02040503050406030204" pitchFamily="18" charset="0"/>
                            </a:rPr>
                            <m:t>),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𝐶</m:t>
                              </m:r>
                            </m:e>
                            <m:sub>
                              <m:r>
                                <a:rPr lang="en-US" sz="3200" b="0" i="1" smtClean="0">
                                  <a:latin typeface="Cambria Math" panose="02040503050406030204" pitchFamily="18" charset="0"/>
                                </a:rPr>
                                <m:t>0</m:t>
                              </m:r>
                            </m:sub>
                          </m:sSub>
                        </m:e>
                      </m:d>
                    </m:oMath>
                  </m:oMathPara>
                </a14:m>
                <a:endParaRPr lang="en-US" sz="3000" dirty="0"/>
              </a:p>
            </p:txBody>
          </p:sp>
        </mc:Choice>
        <mc:Fallback xmlns="">
          <p:sp>
            <p:nvSpPr>
              <p:cNvPr id="3" name="Text Placeholder 2">
                <a:extLst>
                  <a:ext uri="{FF2B5EF4-FFF2-40B4-BE49-F238E27FC236}">
                    <a16:creationId xmlns:a16="http://schemas.microsoft.com/office/drawing/2014/main" id="{1C543A99-1BB7-6942-93E2-EC5D7451EA9F}"/>
                  </a:ext>
                </a:extLst>
              </p:cNvPr>
              <p:cNvSpPr>
                <a:spLocks noGrp="1" noRot="1" noChangeAspect="1" noMove="1" noResize="1" noEditPoints="1" noAdjustHandles="1" noChangeArrowheads="1" noChangeShapeType="1" noTextEdit="1"/>
              </p:cNvSpPr>
              <p:nvPr>
                <p:ph type="body" sz="quarter" idx="10"/>
              </p:nvPr>
            </p:nvSpPr>
            <p:spPr>
              <a:xfrm>
                <a:off x="196645" y="1523051"/>
                <a:ext cx="11798709" cy="5334949"/>
              </a:xfrm>
              <a:blipFill>
                <a:blip r:embed="rId3"/>
                <a:stretch>
                  <a:fillRect l="-1033" t="-1486"/>
                </a:stretch>
              </a:blipFill>
            </p:spPr>
            <p:txBody>
              <a:bodyPr/>
              <a:lstStyle/>
              <a:p>
                <a:r>
                  <a:rPr lang="en-CA">
                    <a:noFill/>
                  </a:rPr>
                  <a:t> </a:t>
                </a:r>
              </a:p>
            </p:txBody>
          </p:sp>
        </mc:Fallback>
      </mc:AlternateContent>
    </p:spTree>
    <p:extLst>
      <p:ext uri="{BB962C8B-B14F-4D97-AF65-F5344CB8AC3E}">
        <p14:creationId xmlns:p14="http://schemas.microsoft.com/office/powerpoint/2010/main" val="3793708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9E31811-AA25-284F-AEC6-50E97ABF9443}"/>
              </a:ext>
            </a:extLst>
          </p:cNvPr>
          <p:cNvSpPr/>
          <p:nvPr/>
        </p:nvSpPr>
        <p:spPr>
          <a:xfrm>
            <a:off x="0" y="178964"/>
            <a:ext cx="12192000" cy="1046732"/>
          </a:xfrm>
          <a:prstGeom prst="rect">
            <a:avLst/>
          </a:prstGeom>
          <a:solidFill>
            <a:srgbClr val="AF0F21"/>
          </a:solidFill>
          <a:ln>
            <a:noFill/>
          </a:ln>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dirty="0">
              <a:solidFill>
                <a:srgbClr val="AF0F21"/>
              </a:solidFill>
            </a:endParaRPr>
          </a:p>
        </p:txBody>
      </p:sp>
      <p:sp>
        <p:nvSpPr>
          <p:cNvPr id="2" name="Title 1">
            <a:extLst>
              <a:ext uri="{FF2B5EF4-FFF2-40B4-BE49-F238E27FC236}">
                <a16:creationId xmlns:a16="http://schemas.microsoft.com/office/drawing/2014/main" id="{1F3DA1E7-0103-5948-8D95-9B0F90DDEB88}"/>
              </a:ext>
            </a:extLst>
          </p:cNvPr>
          <p:cNvSpPr>
            <a:spLocks noGrp="1"/>
          </p:cNvSpPr>
          <p:nvPr>
            <p:ph type="title"/>
          </p:nvPr>
        </p:nvSpPr>
        <p:spPr>
          <a:xfrm>
            <a:off x="721664" y="305791"/>
            <a:ext cx="10972800" cy="793078"/>
          </a:xfrm>
        </p:spPr>
        <p:txBody>
          <a:bodyPr/>
          <a:lstStyle/>
          <a:p>
            <a:r>
              <a:rPr lang="en-US" sz="4800" dirty="0"/>
              <a:t>Gaussian process for L.A. (posterior)</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1C543A99-1BB7-6942-93E2-EC5D7451EA9F}"/>
                  </a:ext>
                </a:extLst>
              </p:cNvPr>
              <p:cNvSpPr>
                <a:spLocks noGrp="1"/>
              </p:cNvSpPr>
              <p:nvPr>
                <p:ph type="body" sz="quarter" idx="10"/>
              </p:nvPr>
            </p:nvSpPr>
            <p:spPr>
              <a:xfrm>
                <a:off x="196645" y="1523051"/>
                <a:ext cx="11798709" cy="5334949"/>
              </a:xfrm>
            </p:spPr>
            <p:txBody>
              <a:bodyPr/>
              <a:lstStyle/>
              <a:p>
                <a:pPr>
                  <a:spcBef>
                    <a:spcPts val="1020"/>
                  </a:spcBef>
                  <a:spcAft>
                    <a:spcPts val="400"/>
                  </a:spcAft>
                </a:pPr>
                <a:r>
                  <a:rPr lang="en-US" sz="3000" dirty="0"/>
                  <a:t>Evaluate </a:t>
                </a:r>
                <a14:m>
                  <m:oMath xmlns:m="http://schemas.openxmlformats.org/officeDocument/2006/math">
                    <m:r>
                      <a:rPr lang="en-US" sz="3000" b="0" i="1" smtClean="0">
                        <a:latin typeface="Cambria Math" panose="02040503050406030204" pitchFamily="18" charset="0"/>
                      </a:rPr>
                      <m:t>𝑓</m:t>
                    </m:r>
                  </m:oMath>
                </a14:m>
                <a:r>
                  <a:rPr lang="en-US" sz="3000" dirty="0"/>
                  <a:t> at </a:t>
                </a:r>
                <a:r>
                  <a:rPr lang="en-US" sz="3000" i="1" dirty="0"/>
                  <a:t>interrogation points</a:t>
                </a:r>
                <a:r>
                  <a:rPr lang="en-US" sz="3000" dirty="0"/>
                  <a:t> </a:t>
                </a:r>
                <a14:m>
                  <m:oMath xmlns:m="http://schemas.openxmlformats.org/officeDocument/2006/math">
                    <m:r>
                      <a:rPr lang="en-US" sz="3000" b="1" i="1">
                        <a:latin typeface="Cambria Math" panose="02040503050406030204" pitchFamily="18" charset="0"/>
                      </a:rPr>
                      <m:t>𝒔</m:t>
                    </m:r>
                    <m:r>
                      <a:rPr lang="en-US" sz="3000" i="1">
                        <a:latin typeface="Cambria Math" panose="02040503050406030204" pitchFamily="18" charset="0"/>
                      </a:rPr>
                      <m:t>=</m:t>
                    </m:r>
                    <m:d>
                      <m:dPr>
                        <m:begChr m:val="{"/>
                        <m:endChr m:val="}"/>
                        <m:ctrlPr>
                          <a:rPr lang="en-US" sz="3000" i="1" smtClean="0">
                            <a:latin typeface="Cambria Math" panose="02040503050406030204" pitchFamily="18" charset="0"/>
                          </a:rPr>
                        </m:ctrlPr>
                      </m:dPr>
                      <m:e>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𝑠</m:t>
                            </m:r>
                          </m:e>
                          <m:sub>
                            <m:r>
                              <a:rPr lang="en-US" sz="3000" b="0" i="1" smtClean="0">
                                <a:latin typeface="Cambria Math" panose="02040503050406030204" pitchFamily="18" charset="0"/>
                              </a:rPr>
                              <m:t>1</m:t>
                            </m:r>
                          </m:sub>
                        </m:sSub>
                        <m:r>
                          <a:rPr lang="en-US" sz="3000" i="1">
                            <a:latin typeface="Cambria Math" panose="02040503050406030204" pitchFamily="18" charset="0"/>
                          </a:rPr>
                          <m:t>,…,</m:t>
                        </m:r>
                        <m:sSub>
                          <m:sSubPr>
                            <m:ctrlPr>
                              <a:rPr lang="en-US" sz="3000" i="1">
                                <a:latin typeface="Cambria Math" panose="02040503050406030204" pitchFamily="18" charset="0"/>
                              </a:rPr>
                            </m:ctrlPr>
                          </m:sSubPr>
                          <m:e>
                            <m:r>
                              <a:rPr lang="en-US" sz="3000" i="1">
                                <a:latin typeface="Cambria Math" panose="02040503050406030204" pitchFamily="18" charset="0"/>
                              </a:rPr>
                              <m:t>𝑠</m:t>
                            </m:r>
                          </m:e>
                          <m:sub>
                            <m:r>
                              <a:rPr lang="en-US" sz="3000" i="1">
                                <a:latin typeface="Cambria Math" panose="02040503050406030204" pitchFamily="18" charset="0"/>
                              </a:rPr>
                              <m:t>𝑛</m:t>
                            </m:r>
                          </m:sub>
                        </m:sSub>
                      </m:e>
                    </m:d>
                    <m:r>
                      <a:rPr lang="en-US" sz="3000" b="0" i="1" smtClean="0">
                        <a:latin typeface="Cambria Math" panose="02040503050406030204" pitchFamily="18" charset="0"/>
                      </a:rPr>
                      <m:t>, </m:t>
                    </m:r>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𝑠</m:t>
                        </m:r>
                      </m:e>
                      <m:sub>
                        <m:r>
                          <a:rPr lang="en-US" sz="3000" b="0" i="1" smtClean="0">
                            <a:latin typeface="Cambria Math" panose="02040503050406030204" pitchFamily="18" charset="0"/>
                          </a:rPr>
                          <m:t>𝑖</m:t>
                        </m:r>
                      </m:sub>
                    </m:sSub>
                    <m:r>
                      <a:rPr lang="en-US" sz="3000" b="0" i="1" smtClean="0">
                        <a:latin typeface="Cambria Math" panose="02040503050406030204" pitchFamily="18" charset="0"/>
                      </a:rPr>
                      <m:t>∈</m:t>
                    </m:r>
                  </m:oMath>
                </a14:m>
                <a:r>
                  <a:rPr lang="en-US" sz="3000" dirty="0"/>
                  <a:t> </a:t>
                </a:r>
                <a14:m>
                  <m:oMath xmlns:m="http://schemas.openxmlformats.org/officeDocument/2006/math">
                    <m:sSup>
                      <m:sSupPr>
                        <m:ctrlPr>
                          <a:rPr lang="en-US" sz="3000" i="1" smtClean="0">
                            <a:latin typeface="Cambria Math" panose="02040503050406030204" pitchFamily="18" charset="0"/>
                          </a:rPr>
                        </m:ctrlPr>
                      </m:sSupPr>
                      <m:e>
                        <m:r>
                          <a:rPr lang="en-US" sz="3000" i="1">
                            <a:latin typeface="Cambria Math" panose="02040503050406030204" pitchFamily="18" charset="0"/>
                            <a:ea typeface="Cambria Math" panose="02040503050406030204" pitchFamily="18" charset="0"/>
                          </a:rPr>
                          <m:t>ℝ</m:t>
                        </m:r>
                      </m:e>
                      <m:sup>
                        <m:r>
                          <a:rPr lang="en-US" sz="3000" i="1">
                            <a:latin typeface="Cambria Math" panose="02040503050406030204" pitchFamily="18" charset="0"/>
                          </a:rPr>
                          <m:t>𝑑</m:t>
                        </m:r>
                      </m:sup>
                    </m:sSup>
                    <m:r>
                      <a:rPr lang="en-US" sz="3000" b="0" i="0" smtClean="0">
                        <a:latin typeface="Cambria Math" panose="02040503050406030204" pitchFamily="18" charset="0"/>
                      </a:rPr>
                      <m:t>.</m:t>
                    </m:r>
                  </m:oMath>
                </a14:m>
                <a:endParaRPr lang="en-US" sz="3000" dirty="0"/>
              </a:p>
              <a:p>
                <a:pPr>
                  <a:spcBef>
                    <a:spcPts val="1020"/>
                  </a:spcBef>
                  <a:spcAft>
                    <a:spcPts val="400"/>
                  </a:spcAft>
                  <a:tabLst>
                    <a:tab pos="447675" algn="l"/>
                  </a:tabLst>
                </a:pPr>
                <a:r>
                  <a:rPr lang="en-US" sz="3000" dirty="0"/>
                  <a:t>Condition </a:t>
                </a:r>
                <a14:m>
                  <m:oMath xmlns:m="http://schemas.openxmlformats.org/officeDocument/2006/math">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𝜇</m:t>
                        </m:r>
                      </m:e>
                      <m:sub>
                        <m:r>
                          <a:rPr lang="en-US" sz="3000" b="0" i="1" smtClean="0">
                            <a:latin typeface="Cambria Math" panose="02040503050406030204" pitchFamily="18" charset="0"/>
                          </a:rPr>
                          <m:t>𝑥</m:t>
                        </m:r>
                      </m:sub>
                    </m:sSub>
                  </m:oMath>
                </a14:m>
                <a:r>
                  <a:rPr lang="en-US" sz="3000" dirty="0"/>
                  <a:t> on </a:t>
                </a:r>
                <a14:m>
                  <m:oMath xmlns:m="http://schemas.openxmlformats.org/officeDocument/2006/math">
                    <m:r>
                      <a:rPr lang="en-US" sz="3000" b="0" i="1" smtClean="0">
                        <a:latin typeface="Cambria Math" panose="02040503050406030204" pitchFamily="18" charset="0"/>
                      </a:rPr>
                      <m:t>𝑓</m:t>
                    </m:r>
                    <m:d>
                      <m:dPr>
                        <m:ctrlPr>
                          <a:rPr lang="en-US" sz="3000" b="0" i="1" smtClean="0">
                            <a:latin typeface="Cambria Math" panose="02040503050406030204" pitchFamily="18" charset="0"/>
                          </a:rPr>
                        </m:ctrlPr>
                      </m:dPr>
                      <m:e>
                        <m:r>
                          <a:rPr lang="en-US" sz="3000" b="1" i="1">
                            <a:latin typeface="Cambria Math" panose="02040503050406030204" pitchFamily="18" charset="0"/>
                          </a:rPr>
                          <m:t>𝒔</m:t>
                        </m:r>
                      </m:e>
                    </m:d>
                    <m:r>
                      <a:rPr lang="en-US" sz="3000" b="0" i="0" smtClean="0">
                        <a:latin typeface="Cambria Math" panose="02040503050406030204" pitchFamily="18" charset="0"/>
                      </a:rPr>
                      <m:t>= </m:t>
                    </m:r>
                    <m:sSup>
                      <m:sSupPr>
                        <m:ctrlPr>
                          <a:rPr lang="en-US" sz="3000" b="0" i="1" smtClean="0">
                            <a:latin typeface="Cambria Math" panose="02040503050406030204" pitchFamily="18" charset="0"/>
                          </a:rPr>
                        </m:ctrlPr>
                      </m:sSupPr>
                      <m:e>
                        <m:d>
                          <m:dPr>
                            <m:ctrlPr>
                              <a:rPr lang="en-US" sz="3000" b="0" i="1" smtClean="0">
                                <a:latin typeface="Cambria Math" panose="02040503050406030204" pitchFamily="18" charset="0"/>
                              </a:rPr>
                            </m:ctrlPr>
                          </m:dPr>
                          <m:e>
                            <m:r>
                              <a:rPr lang="en-US" sz="3000" i="1">
                                <a:latin typeface="Cambria Math" panose="02040503050406030204" pitchFamily="18" charset="0"/>
                              </a:rPr>
                              <m:t>𝑓</m:t>
                            </m:r>
                            <m:d>
                              <m:dPr>
                                <m:ctrlPr>
                                  <a:rPr lang="en-US" sz="3000" i="1">
                                    <a:latin typeface="Cambria Math" panose="02040503050406030204" pitchFamily="18" charset="0"/>
                                  </a:rPr>
                                </m:ctrlPr>
                              </m:dPr>
                              <m:e>
                                <m:sSub>
                                  <m:sSubPr>
                                    <m:ctrlPr>
                                      <a:rPr lang="en-US" sz="3000" i="1">
                                        <a:latin typeface="Cambria Math" panose="02040503050406030204" pitchFamily="18" charset="0"/>
                                      </a:rPr>
                                    </m:ctrlPr>
                                  </m:sSubPr>
                                  <m:e>
                                    <m:r>
                                      <a:rPr lang="en-US" sz="3000" i="1">
                                        <a:latin typeface="Cambria Math" panose="02040503050406030204" pitchFamily="18" charset="0"/>
                                      </a:rPr>
                                      <m:t>𝑠</m:t>
                                    </m:r>
                                  </m:e>
                                  <m:sub>
                                    <m:r>
                                      <a:rPr lang="en-US" sz="3000" i="1">
                                        <a:latin typeface="Cambria Math" panose="02040503050406030204" pitchFamily="18" charset="0"/>
                                      </a:rPr>
                                      <m:t>1</m:t>
                                    </m:r>
                                  </m:sub>
                                </m:sSub>
                              </m:e>
                            </m:d>
                            <m:r>
                              <a:rPr lang="en-US" sz="3000" i="1">
                                <a:latin typeface="Cambria Math" panose="02040503050406030204" pitchFamily="18" charset="0"/>
                              </a:rPr>
                              <m:t>,…,</m:t>
                            </m:r>
                            <m:r>
                              <a:rPr lang="en-US" sz="3000" i="1">
                                <a:latin typeface="Cambria Math" panose="02040503050406030204" pitchFamily="18" charset="0"/>
                              </a:rPr>
                              <m:t>𝑓</m:t>
                            </m:r>
                            <m:d>
                              <m:dPr>
                                <m:ctrlPr>
                                  <a:rPr lang="en-US" sz="3000" i="1">
                                    <a:latin typeface="Cambria Math" panose="02040503050406030204" pitchFamily="18" charset="0"/>
                                  </a:rPr>
                                </m:ctrlPr>
                              </m:dPr>
                              <m:e>
                                <m:sSub>
                                  <m:sSubPr>
                                    <m:ctrlPr>
                                      <a:rPr lang="en-US" sz="3000" i="1">
                                        <a:latin typeface="Cambria Math" panose="02040503050406030204" pitchFamily="18" charset="0"/>
                                      </a:rPr>
                                    </m:ctrlPr>
                                  </m:sSubPr>
                                  <m:e>
                                    <m:r>
                                      <a:rPr lang="en-US" sz="3000" i="1">
                                        <a:latin typeface="Cambria Math" panose="02040503050406030204" pitchFamily="18" charset="0"/>
                                      </a:rPr>
                                      <m:t>𝑠</m:t>
                                    </m:r>
                                  </m:e>
                                  <m:sub>
                                    <m:r>
                                      <a:rPr lang="en-US" sz="3000" i="1">
                                        <a:latin typeface="Cambria Math" panose="02040503050406030204" pitchFamily="18" charset="0"/>
                                      </a:rPr>
                                      <m:t>𝑛</m:t>
                                    </m:r>
                                  </m:sub>
                                </m:sSub>
                              </m:e>
                            </m:d>
                          </m:e>
                        </m:d>
                      </m:e>
                      <m:sup>
                        <m:r>
                          <m:rPr>
                            <m:sty m:val="p"/>
                          </m:rPr>
                          <a:rPr lang="en-US" sz="3000" b="0" i="1" smtClean="0">
                            <a:latin typeface="Cambria Math" panose="02040503050406030204" pitchFamily="18" charset="0"/>
                          </a:rPr>
                          <m:t>T</m:t>
                        </m:r>
                      </m:sup>
                    </m:sSup>
                  </m:oMath>
                </a14:m>
                <a:r>
                  <a:rPr lang="en-US" sz="3000" dirty="0"/>
                  <a:t>  to get posterior</a:t>
                </a:r>
              </a:p>
              <a:p>
                <a:pPr marL="0" indent="0">
                  <a:lnSpc>
                    <a:spcPct val="150000"/>
                  </a:lnSpc>
                  <a:spcBef>
                    <a:spcPts val="1020"/>
                  </a:spcBef>
                  <a:spcAft>
                    <a:spcPts val="700"/>
                  </a:spcAft>
                  <a:buNone/>
                  <a:tabLst>
                    <a:tab pos="447675" algn="l"/>
                  </a:tabLst>
                </a:pPr>
                <a14:m>
                  <m:oMathPara xmlns:m="http://schemas.openxmlformats.org/officeDocument/2006/math">
                    <m:oMathParaPr>
                      <m:jc m:val="centerGroup"/>
                    </m:oMathParaPr>
                    <m:oMath xmlns:m="http://schemas.openxmlformats.org/officeDocument/2006/math">
                      <m:d>
                        <m:dPr>
                          <m:begChr m:val=""/>
                          <m:endChr m:val="|"/>
                          <m:ctrlPr>
                            <a:rPr lang="en-US" sz="3000" b="0" i="1" smtClean="0">
                              <a:latin typeface="Cambria Math" panose="02040503050406030204" pitchFamily="18" charset="0"/>
                            </a:rPr>
                          </m:ctrlPr>
                        </m:dPr>
                        <m:e>
                          <m:sSub>
                            <m:sSubPr>
                              <m:ctrlPr>
                                <a:rPr lang="en-US" sz="3000" i="1">
                                  <a:latin typeface="Cambria Math" panose="02040503050406030204" pitchFamily="18" charset="0"/>
                                </a:rPr>
                              </m:ctrlPr>
                            </m:sSubPr>
                            <m:e>
                              <m:r>
                                <a:rPr lang="en-US" sz="3000" i="1">
                                  <a:latin typeface="Cambria Math" panose="02040503050406030204" pitchFamily="18" charset="0"/>
                                </a:rPr>
                                <m:t>𝜇</m:t>
                              </m:r>
                            </m:e>
                            <m:sub>
                              <m:r>
                                <a:rPr lang="en-US" sz="3000" i="1">
                                  <a:latin typeface="Cambria Math" panose="02040503050406030204" pitchFamily="18" charset="0"/>
                                </a:rPr>
                                <m:t>𝑥</m:t>
                              </m:r>
                            </m:sub>
                          </m:sSub>
                        </m:e>
                      </m:d>
                      <m:r>
                        <a:rPr lang="en-US" sz="3000" i="1">
                          <a:latin typeface="Cambria Math" panose="02040503050406030204" pitchFamily="18" charset="0"/>
                        </a:rPr>
                        <m:t>𝑓</m:t>
                      </m:r>
                      <m:r>
                        <a:rPr lang="en-US" sz="3000" i="1">
                          <a:latin typeface="Cambria Math" panose="02040503050406030204" pitchFamily="18" charset="0"/>
                        </a:rPr>
                        <m:t>(</m:t>
                      </m:r>
                      <m:r>
                        <a:rPr lang="en-US" sz="3000" b="1" i="1">
                          <a:latin typeface="Cambria Math" panose="02040503050406030204" pitchFamily="18" charset="0"/>
                        </a:rPr>
                        <m:t>𝒔</m:t>
                      </m:r>
                      <m:r>
                        <m:rPr>
                          <m:nor/>
                        </m:rPr>
                        <a:rPr lang="en-US" sz="3000" dirty="0"/>
                        <m:t>)</m:t>
                      </m:r>
                      <m:r>
                        <a:rPr lang="en-US" sz="3000" b="0" i="1" smtClean="0">
                          <a:latin typeface="Cambria Math" panose="02040503050406030204" pitchFamily="18" charset="0"/>
                        </a:rPr>
                        <m:t>∼</m:t>
                      </m:r>
                      <m:r>
                        <a:rPr lang="en-US" sz="3000" i="1">
                          <a:latin typeface="Cambria Math" panose="02040503050406030204" pitchFamily="18" charset="0"/>
                        </a:rPr>
                        <m:t>𝒢𝒫</m:t>
                      </m:r>
                      <m:d>
                        <m:dPr>
                          <m:ctrlPr>
                            <a:rPr lang="en-US" sz="3000" i="1" smtClean="0">
                              <a:latin typeface="Cambria Math" panose="02040503050406030204" pitchFamily="18" charset="0"/>
                            </a:rPr>
                          </m:ctrlPr>
                        </m:dPr>
                        <m:e>
                          <m:sSubSup>
                            <m:sSubSupPr>
                              <m:ctrlPr>
                                <a:rPr lang="en-US" sz="3000" b="0" i="1" smtClean="0">
                                  <a:latin typeface="Cambria Math" panose="02040503050406030204" pitchFamily="18" charset="0"/>
                                </a:rPr>
                              </m:ctrlPr>
                            </m:sSubSupPr>
                            <m:e>
                              <m:r>
                                <a:rPr lang="en-US" sz="3000" b="0" i="1" smtClean="0">
                                  <a:latin typeface="Cambria Math" panose="02040503050406030204" pitchFamily="18" charset="0"/>
                                </a:rPr>
                                <m:t>𝑚</m:t>
                              </m:r>
                            </m:e>
                            <m:sub>
                              <m:r>
                                <a:rPr lang="en-US" sz="3000" b="0" i="1" smtClean="0">
                                  <a:latin typeface="Cambria Math" panose="02040503050406030204" pitchFamily="18" charset="0"/>
                                </a:rPr>
                                <m:t>1</m:t>
                              </m:r>
                            </m:sub>
                            <m:sup>
                              <m:r>
                                <a:rPr lang="en-US" sz="3000" b="0" i="1" smtClean="0">
                                  <a:latin typeface="Cambria Math" panose="02040503050406030204" pitchFamily="18" charset="0"/>
                                </a:rPr>
                                <m:t>𝑥</m:t>
                              </m:r>
                            </m:sup>
                          </m:sSubSup>
                          <m:r>
                            <a:rPr lang="en-US" sz="3000" b="0" i="1" smtClean="0">
                              <a:latin typeface="Cambria Math" panose="02040503050406030204" pitchFamily="18" charset="0"/>
                            </a:rPr>
                            <m:t>, </m:t>
                          </m:r>
                          <m:sSubSup>
                            <m:sSubSupPr>
                              <m:ctrlPr>
                                <a:rPr lang="en-US" sz="3000" b="0" i="1" smtClean="0">
                                  <a:latin typeface="Cambria Math" panose="02040503050406030204" pitchFamily="18" charset="0"/>
                                </a:rPr>
                              </m:ctrlPr>
                            </m:sSubSupPr>
                            <m:e>
                              <m:r>
                                <a:rPr lang="en-US" sz="3000" b="0" i="1" smtClean="0">
                                  <a:latin typeface="Cambria Math" panose="02040503050406030204" pitchFamily="18" charset="0"/>
                                </a:rPr>
                                <m:t>𝐶</m:t>
                              </m:r>
                            </m:e>
                            <m:sub>
                              <m:r>
                                <a:rPr lang="en-US" sz="3000" b="0" i="1" smtClean="0">
                                  <a:latin typeface="Cambria Math" panose="02040503050406030204" pitchFamily="18" charset="0"/>
                                </a:rPr>
                                <m:t>1</m:t>
                              </m:r>
                            </m:sub>
                            <m:sup>
                              <m:r>
                                <a:rPr lang="en-US" sz="3000" b="0" i="1" smtClean="0">
                                  <a:latin typeface="Cambria Math" panose="02040503050406030204" pitchFamily="18" charset="0"/>
                                </a:rPr>
                                <m:t>𝑥</m:t>
                              </m:r>
                            </m:sup>
                          </m:sSubSup>
                        </m:e>
                      </m:d>
                    </m:oMath>
                  </m:oMathPara>
                </a14:m>
                <a:endParaRPr lang="en-US" sz="3000" dirty="0"/>
              </a:p>
              <a:p>
                <a:pPr marL="0" indent="0">
                  <a:lnSpc>
                    <a:spcPct val="150000"/>
                  </a:lnSpc>
                  <a:spcBef>
                    <a:spcPts val="1020"/>
                  </a:spcBef>
                  <a:spcAft>
                    <a:spcPts val="700"/>
                  </a:spcAft>
                  <a:buNone/>
                  <a:tabLst>
                    <a:tab pos="447675" algn="l"/>
                  </a:tabLst>
                </a:pPr>
                <a14:m>
                  <m:oMathPara xmlns:m="http://schemas.openxmlformats.org/officeDocument/2006/math">
                    <m:oMathParaPr>
                      <m:jc m:val="centerGroup"/>
                    </m:oMathParaPr>
                    <m:oMath xmlns:m="http://schemas.openxmlformats.org/officeDocument/2006/math">
                      <m:sSubSup>
                        <m:sSubSupPr>
                          <m:ctrlPr>
                            <a:rPr lang="en-US" sz="3000" b="0" i="1" smtClean="0">
                              <a:latin typeface="Cambria Math" panose="02040503050406030204" pitchFamily="18" charset="0"/>
                            </a:rPr>
                          </m:ctrlPr>
                        </m:sSubSupPr>
                        <m:e>
                          <m:r>
                            <a:rPr lang="en-US" sz="3000" b="0" i="1" smtClean="0">
                              <a:latin typeface="Cambria Math" panose="02040503050406030204" pitchFamily="18" charset="0"/>
                            </a:rPr>
                            <m:t>𝑚</m:t>
                          </m:r>
                        </m:e>
                        <m:sub>
                          <m:r>
                            <a:rPr lang="en-US" sz="3000" b="0" i="1" smtClean="0">
                              <a:latin typeface="Cambria Math" panose="02040503050406030204" pitchFamily="18" charset="0"/>
                            </a:rPr>
                            <m:t>1</m:t>
                          </m:r>
                        </m:sub>
                        <m:sup>
                          <m:r>
                            <a:rPr lang="en-US" sz="3000" b="0" i="1" smtClean="0">
                              <a:latin typeface="Cambria Math" panose="02040503050406030204" pitchFamily="18" charset="0"/>
                            </a:rPr>
                            <m:t>𝑥</m:t>
                          </m:r>
                        </m:sup>
                      </m:sSubSup>
                      <m:r>
                        <a:rPr lang="en-US" sz="3000" b="0" i="1" smtClean="0">
                          <a:latin typeface="Cambria Math" panose="02040503050406030204" pitchFamily="18" charset="0"/>
                        </a:rPr>
                        <m:t>(</m:t>
                      </m:r>
                      <m:r>
                        <a:rPr lang="en-US" sz="3000" b="0" i="1" smtClean="0">
                          <a:latin typeface="Cambria Math" panose="02040503050406030204" pitchFamily="18" charset="0"/>
                        </a:rPr>
                        <m:t>𝑥</m:t>
                      </m:r>
                      <m:r>
                        <a:rPr lang="en-US" sz="3000" b="0" i="1" smtClean="0">
                          <a:latin typeface="Cambria Math" panose="02040503050406030204" pitchFamily="18" charset="0"/>
                        </a:rPr>
                        <m:t>)=</m:t>
                      </m:r>
                      <m:sSubSup>
                        <m:sSubSupPr>
                          <m:ctrlPr>
                            <a:rPr lang="en-US" sz="3000" b="0" i="1" smtClean="0">
                              <a:latin typeface="Cambria Math" panose="02040503050406030204" pitchFamily="18" charset="0"/>
                            </a:rPr>
                          </m:ctrlPr>
                        </m:sSubSupPr>
                        <m:e>
                          <m:r>
                            <a:rPr lang="en-US" sz="3000" b="0" i="1" smtClean="0">
                              <a:latin typeface="Cambria Math" panose="02040503050406030204" pitchFamily="18" charset="0"/>
                            </a:rPr>
                            <m:t>𝑚</m:t>
                          </m:r>
                        </m:e>
                        <m:sub>
                          <m:r>
                            <a:rPr lang="en-US" sz="3000" b="0" i="1" smtClean="0">
                              <a:latin typeface="Cambria Math" panose="02040503050406030204" pitchFamily="18" charset="0"/>
                            </a:rPr>
                            <m:t>0</m:t>
                          </m:r>
                        </m:sub>
                        <m:sup>
                          <m:r>
                            <a:rPr lang="en-US" sz="3000" b="0" i="1" smtClean="0">
                              <a:latin typeface="Cambria Math" panose="02040503050406030204" pitchFamily="18" charset="0"/>
                            </a:rPr>
                            <m:t>𝑥</m:t>
                          </m:r>
                        </m:sup>
                      </m:sSubSup>
                      <m:r>
                        <a:rPr lang="en-US" sz="3000" b="0" i="1" smtClean="0">
                          <a:latin typeface="Cambria Math" panose="02040503050406030204" pitchFamily="18" charset="0"/>
                        </a:rPr>
                        <m:t>(</m:t>
                      </m:r>
                      <m:r>
                        <a:rPr lang="en-US" sz="3000" b="0" i="1" smtClean="0">
                          <a:latin typeface="Cambria Math" panose="02040503050406030204" pitchFamily="18" charset="0"/>
                        </a:rPr>
                        <m:t>𝑥</m:t>
                      </m:r>
                      <m:r>
                        <a:rPr lang="en-US" sz="3000" b="0" i="1" smtClean="0">
                          <a:latin typeface="Cambria Math" panose="02040503050406030204" pitchFamily="18" charset="0"/>
                        </a:rPr>
                        <m:t>)+</m:t>
                      </m:r>
                      <m:sSubSup>
                        <m:sSubSupPr>
                          <m:ctrlPr>
                            <a:rPr lang="en-US" sz="3000" b="0" i="1" smtClean="0">
                              <a:latin typeface="Cambria Math" panose="02040503050406030204" pitchFamily="18" charset="0"/>
                            </a:rPr>
                          </m:ctrlPr>
                        </m:sSubSupPr>
                        <m:e>
                          <m:r>
                            <a:rPr lang="en-US" sz="3000" b="0" i="1" smtClean="0">
                              <a:latin typeface="Cambria Math" panose="02040503050406030204" pitchFamily="18" charset="0"/>
                            </a:rPr>
                            <m:t>𝐶</m:t>
                          </m:r>
                        </m:e>
                        <m:sub>
                          <m:r>
                            <a:rPr lang="en-US" sz="3000" b="0" i="1" smtClean="0">
                              <a:latin typeface="Cambria Math" panose="02040503050406030204" pitchFamily="18" charset="0"/>
                            </a:rPr>
                            <m:t>0</m:t>
                          </m:r>
                        </m:sub>
                        <m:sup>
                          <m:r>
                            <a:rPr lang="en-US" sz="3000" b="0" i="1" smtClean="0">
                              <a:latin typeface="Cambria Math" panose="02040503050406030204" pitchFamily="18" charset="0"/>
                            </a:rPr>
                            <m:t>𝑥</m:t>
                          </m:r>
                        </m:sup>
                      </m:sSubSup>
                      <m:sSup>
                        <m:sSupPr>
                          <m:ctrlPr>
                            <a:rPr lang="en-US" sz="3000" b="0" i="1" smtClean="0">
                              <a:latin typeface="Cambria Math" panose="02040503050406030204" pitchFamily="18" charset="0"/>
                            </a:rPr>
                          </m:ctrlPr>
                        </m:sSupPr>
                        <m:e>
                          <m:d>
                            <m:dPr>
                              <m:ctrlPr>
                                <a:rPr lang="en-US" sz="3000" b="0" i="1" smtClean="0">
                                  <a:latin typeface="Cambria Math" panose="02040503050406030204" pitchFamily="18" charset="0"/>
                                </a:rPr>
                              </m:ctrlPr>
                            </m:dPr>
                            <m:e>
                              <m:r>
                                <a:rPr lang="en-US" sz="3000" b="0" i="1" smtClean="0">
                                  <a:latin typeface="Cambria Math" panose="02040503050406030204" pitchFamily="18" charset="0"/>
                                </a:rPr>
                                <m:t>𝑥</m:t>
                              </m:r>
                              <m:r>
                                <a:rPr lang="en-US" sz="3000" b="0" i="1" smtClean="0">
                                  <a:latin typeface="Cambria Math" panose="02040503050406030204" pitchFamily="18" charset="0"/>
                                </a:rPr>
                                <m:t>, </m:t>
                              </m:r>
                              <m:r>
                                <a:rPr lang="en-US" sz="3000" b="1" i="1" smtClean="0">
                                  <a:latin typeface="Cambria Math" panose="02040503050406030204" pitchFamily="18" charset="0"/>
                                </a:rPr>
                                <m:t>𝒔</m:t>
                              </m:r>
                            </m:e>
                          </m:d>
                        </m:e>
                        <m:sup>
                          <m:r>
                            <m:rPr>
                              <m:sty m:val="p"/>
                            </m:rPr>
                            <a:rPr lang="en-US" sz="3000" b="0" i="1" smtClean="0">
                              <a:latin typeface="Cambria Math" panose="02040503050406030204" pitchFamily="18" charset="0"/>
                            </a:rPr>
                            <m:t>T</m:t>
                          </m:r>
                        </m:sup>
                      </m:sSup>
                      <m:sSup>
                        <m:sSupPr>
                          <m:ctrlPr>
                            <a:rPr lang="en-US" sz="3000" b="0" i="1" smtClean="0">
                              <a:latin typeface="Cambria Math" panose="02040503050406030204" pitchFamily="18" charset="0"/>
                            </a:rPr>
                          </m:ctrlPr>
                        </m:sSupPr>
                        <m:e>
                          <m:d>
                            <m:dPr>
                              <m:begChr m:val="["/>
                              <m:endChr m:val="]"/>
                              <m:ctrlPr>
                                <a:rPr lang="en-US" sz="3000" b="0" i="1" smtClean="0">
                                  <a:latin typeface="Cambria Math" panose="02040503050406030204" pitchFamily="18" charset="0"/>
                                </a:rPr>
                              </m:ctrlPr>
                            </m:dPr>
                            <m:e>
                              <m:sSubSup>
                                <m:sSubSupPr>
                                  <m:ctrlPr>
                                    <a:rPr lang="en-US" sz="3000" b="0" i="1" smtClean="0">
                                      <a:latin typeface="Cambria Math" panose="02040503050406030204" pitchFamily="18" charset="0"/>
                                    </a:rPr>
                                  </m:ctrlPr>
                                </m:sSubSupPr>
                                <m:e>
                                  <m:r>
                                    <a:rPr lang="en-US" sz="3000" b="0" i="1" smtClean="0">
                                      <a:latin typeface="Cambria Math" panose="02040503050406030204" pitchFamily="18" charset="0"/>
                                    </a:rPr>
                                    <m:t>𝐶</m:t>
                                  </m:r>
                                </m:e>
                                <m:sub>
                                  <m:r>
                                    <a:rPr lang="en-US" sz="3000" b="0" i="1" smtClean="0">
                                      <a:latin typeface="Cambria Math" panose="02040503050406030204" pitchFamily="18" charset="0"/>
                                    </a:rPr>
                                    <m:t>0</m:t>
                                  </m:r>
                                </m:sub>
                                <m:sup>
                                  <m:r>
                                    <a:rPr lang="en-US" sz="3000" b="0" i="1" smtClean="0">
                                      <a:latin typeface="Cambria Math" panose="02040503050406030204" pitchFamily="18" charset="0"/>
                                    </a:rPr>
                                    <m:t>𝑥</m:t>
                                  </m:r>
                                </m:sup>
                              </m:sSubSup>
                              <m:d>
                                <m:dPr>
                                  <m:ctrlPr>
                                    <a:rPr lang="en-US" sz="3000" b="0" i="1" smtClean="0">
                                      <a:latin typeface="Cambria Math" panose="02040503050406030204" pitchFamily="18" charset="0"/>
                                    </a:rPr>
                                  </m:ctrlPr>
                                </m:dPr>
                                <m:e>
                                  <m:r>
                                    <a:rPr lang="en-US" sz="3000" b="1" i="1">
                                      <a:latin typeface="Cambria Math" panose="02040503050406030204" pitchFamily="18" charset="0"/>
                                    </a:rPr>
                                    <m:t>𝒔</m:t>
                                  </m:r>
                                  <m:r>
                                    <a:rPr lang="en-US" sz="3000" b="0" i="1" smtClean="0">
                                      <a:latin typeface="Cambria Math" panose="02040503050406030204" pitchFamily="18" charset="0"/>
                                    </a:rPr>
                                    <m:t>,</m:t>
                                  </m:r>
                                  <m:r>
                                    <a:rPr lang="en-US" sz="3000" b="1" i="1">
                                      <a:latin typeface="Cambria Math" panose="02040503050406030204" pitchFamily="18" charset="0"/>
                                    </a:rPr>
                                    <m:t>𝒔</m:t>
                                  </m:r>
                                </m:e>
                              </m:d>
                            </m:e>
                          </m:d>
                        </m:e>
                        <m:sup>
                          <m:r>
                            <a:rPr lang="en-US" sz="3000" b="0" i="1" smtClean="0">
                              <a:latin typeface="Cambria Math" panose="02040503050406030204" pitchFamily="18" charset="0"/>
                            </a:rPr>
                            <m:t>−1</m:t>
                          </m:r>
                        </m:sup>
                      </m:sSup>
                      <m:d>
                        <m:dPr>
                          <m:ctrlPr>
                            <a:rPr lang="en-US" sz="3000" b="0" i="1" smtClean="0">
                              <a:latin typeface="Cambria Math" panose="02040503050406030204" pitchFamily="18" charset="0"/>
                            </a:rPr>
                          </m:ctrlPr>
                        </m:dPr>
                        <m:e>
                          <m:r>
                            <a:rPr lang="en-US" sz="3000" i="1">
                              <a:latin typeface="Cambria Math" panose="02040503050406030204" pitchFamily="18" charset="0"/>
                            </a:rPr>
                            <m:t>𝑓</m:t>
                          </m:r>
                          <m:r>
                            <a:rPr lang="en-US" sz="3000" i="1">
                              <a:latin typeface="Cambria Math" panose="02040503050406030204" pitchFamily="18" charset="0"/>
                            </a:rPr>
                            <m:t>(</m:t>
                          </m:r>
                          <m:r>
                            <a:rPr lang="en-US" sz="3000" b="1" i="1">
                              <a:latin typeface="Cambria Math" panose="02040503050406030204" pitchFamily="18" charset="0"/>
                            </a:rPr>
                            <m:t>𝒔</m:t>
                          </m:r>
                          <m:r>
                            <m:rPr>
                              <m:nor/>
                            </m:rPr>
                            <a:rPr lang="en-US" sz="3000" dirty="0"/>
                            <m:t>)</m:t>
                          </m:r>
                          <m:r>
                            <a:rPr lang="en-US" sz="3000" b="0" i="1" dirty="0" smtClean="0">
                              <a:latin typeface="Cambria Math" panose="02040503050406030204" pitchFamily="18" charset="0"/>
                            </a:rPr>
                            <m:t> −</m:t>
                          </m:r>
                          <m:sSubSup>
                            <m:sSubSupPr>
                              <m:ctrlPr>
                                <a:rPr lang="en-US" sz="3000" b="0" i="1" dirty="0" smtClean="0">
                                  <a:latin typeface="Cambria Math" panose="02040503050406030204" pitchFamily="18" charset="0"/>
                                </a:rPr>
                              </m:ctrlPr>
                            </m:sSubSupPr>
                            <m:e>
                              <m:r>
                                <a:rPr lang="en-US" sz="3000" b="0" i="1" dirty="0" smtClean="0">
                                  <a:latin typeface="Cambria Math" panose="02040503050406030204" pitchFamily="18" charset="0"/>
                                </a:rPr>
                                <m:t>𝑚</m:t>
                              </m:r>
                            </m:e>
                            <m:sub>
                              <m:r>
                                <a:rPr lang="en-US" sz="3000" b="0" i="1" dirty="0" smtClean="0">
                                  <a:latin typeface="Cambria Math" panose="02040503050406030204" pitchFamily="18" charset="0"/>
                                </a:rPr>
                                <m:t>0</m:t>
                              </m:r>
                            </m:sub>
                            <m:sup>
                              <m:r>
                                <a:rPr lang="en-US" sz="3000" b="0" i="1" dirty="0" smtClean="0">
                                  <a:latin typeface="Cambria Math" panose="02040503050406030204" pitchFamily="18" charset="0"/>
                                </a:rPr>
                                <m:t>𝑥</m:t>
                              </m:r>
                            </m:sup>
                          </m:sSubSup>
                          <m:r>
                            <a:rPr lang="en-US" sz="3000" i="1">
                              <a:latin typeface="Cambria Math" panose="02040503050406030204" pitchFamily="18" charset="0"/>
                            </a:rPr>
                            <m:t>(</m:t>
                          </m:r>
                          <m:r>
                            <a:rPr lang="en-US" sz="3000" b="1" i="1">
                              <a:latin typeface="Cambria Math" panose="02040503050406030204" pitchFamily="18" charset="0"/>
                            </a:rPr>
                            <m:t>𝒔</m:t>
                          </m:r>
                          <m:r>
                            <m:rPr>
                              <m:nor/>
                            </m:rPr>
                            <a:rPr lang="en-US" sz="3000" dirty="0"/>
                            <m:t>)</m:t>
                          </m:r>
                        </m:e>
                      </m:d>
                    </m:oMath>
                  </m:oMathPara>
                </a14:m>
                <a:endParaRPr lang="en-US" sz="3000" dirty="0"/>
              </a:p>
              <a:p>
                <a:pPr marL="0" indent="0">
                  <a:lnSpc>
                    <a:spcPct val="150000"/>
                  </a:lnSpc>
                  <a:spcBef>
                    <a:spcPts val="1020"/>
                  </a:spcBef>
                  <a:spcAft>
                    <a:spcPts val="700"/>
                  </a:spcAft>
                  <a:buNone/>
                  <a:tabLst>
                    <a:tab pos="447675" algn="l"/>
                  </a:tabLst>
                </a:pPr>
                <a14:m>
                  <m:oMathPara xmlns:m="http://schemas.openxmlformats.org/officeDocument/2006/math">
                    <m:oMathParaPr>
                      <m:jc m:val="centerGroup"/>
                    </m:oMathParaPr>
                    <m:oMath xmlns:m="http://schemas.openxmlformats.org/officeDocument/2006/math">
                      <m:sSubSup>
                        <m:sSubSupPr>
                          <m:ctrlPr>
                            <a:rPr lang="en-US" sz="3000" b="0" i="1" smtClean="0">
                              <a:latin typeface="Cambria Math" panose="02040503050406030204" pitchFamily="18" charset="0"/>
                            </a:rPr>
                          </m:ctrlPr>
                        </m:sSubSupPr>
                        <m:e>
                          <m:r>
                            <a:rPr lang="en-US" sz="3000" b="0" i="1" smtClean="0">
                              <a:latin typeface="Cambria Math" panose="02040503050406030204" pitchFamily="18" charset="0"/>
                            </a:rPr>
                            <m:t>𝐶</m:t>
                          </m:r>
                        </m:e>
                        <m:sub>
                          <m:r>
                            <a:rPr lang="en-US" sz="3000" b="0" i="1" smtClean="0">
                              <a:latin typeface="Cambria Math" panose="02040503050406030204" pitchFamily="18" charset="0"/>
                            </a:rPr>
                            <m:t>1</m:t>
                          </m:r>
                        </m:sub>
                        <m:sup>
                          <m:r>
                            <a:rPr lang="en-US" sz="3000" b="0" i="1" smtClean="0">
                              <a:latin typeface="Cambria Math" panose="02040503050406030204" pitchFamily="18" charset="0"/>
                            </a:rPr>
                            <m:t>𝑥</m:t>
                          </m:r>
                        </m:sup>
                      </m:sSubSup>
                      <m:d>
                        <m:dPr>
                          <m:ctrlPr>
                            <a:rPr lang="en-US" sz="3000" b="0" i="1" smtClean="0">
                              <a:latin typeface="Cambria Math" panose="02040503050406030204" pitchFamily="18" charset="0"/>
                            </a:rPr>
                          </m:ctrlPr>
                        </m:dPr>
                        <m:e>
                          <m:r>
                            <a:rPr lang="en-US" sz="3000" b="0" i="1" smtClean="0">
                              <a:latin typeface="Cambria Math" panose="02040503050406030204" pitchFamily="18" charset="0"/>
                            </a:rPr>
                            <m:t>𝑥</m:t>
                          </m:r>
                          <m:r>
                            <a:rPr lang="en-US" sz="3000" b="0" i="1" smtClean="0">
                              <a:latin typeface="Cambria Math" panose="02040503050406030204" pitchFamily="18" charset="0"/>
                            </a:rPr>
                            <m:t>,</m:t>
                          </m:r>
                          <m:r>
                            <a:rPr lang="en-US" sz="3000" b="0" i="1" smtClean="0">
                              <a:latin typeface="Cambria Math" panose="02040503050406030204" pitchFamily="18" charset="0"/>
                            </a:rPr>
                            <m:t>𝑦</m:t>
                          </m:r>
                        </m:e>
                      </m:d>
                      <m:r>
                        <a:rPr lang="en-US" sz="3000" b="0" i="1" smtClean="0">
                          <a:latin typeface="Cambria Math" panose="02040503050406030204" pitchFamily="18" charset="0"/>
                        </a:rPr>
                        <m:t>=</m:t>
                      </m:r>
                      <m:sSubSup>
                        <m:sSubSupPr>
                          <m:ctrlPr>
                            <a:rPr lang="en-US" sz="3000" b="0" i="1" smtClean="0">
                              <a:latin typeface="Cambria Math" panose="02040503050406030204" pitchFamily="18" charset="0"/>
                            </a:rPr>
                          </m:ctrlPr>
                        </m:sSubSupPr>
                        <m:e>
                          <m:r>
                            <a:rPr lang="en-US" sz="3000" b="0" i="1" smtClean="0">
                              <a:latin typeface="Cambria Math" panose="02040503050406030204" pitchFamily="18" charset="0"/>
                            </a:rPr>
                            <m:t>𝐶</m:t>
                          </m:r>
                        </m:e>
                        <m:sub>
                          <m:r>
                            <a:rPr lang="en-US" sz="3000" b="0" i="1" smtClean="0">
                              <a:latin typeface="Cambria Math" panose="02040503050406030204" pitchFamily="18" charset="0"/>
                            </a:rPr>
                            <m:t>0</m:t>
                          </m:r>
                        </m:sub>
                        <m:sup>
                          <m:r>
                            <a:rPr lang="en-US" sz="3000" b="0" i="1" smtClean="0">
                              <a:latin typeface="Cambria Math" panose="02040503050406030204" pitchFamily="18" charset="0"/>
                            </a:rPr>
                            <m:t>𝑥</m:t>
                          </m:r>
                        </m:sup>
                      </m:sSubSup>
                      <m:d>
                        <m:dPr>
                          <m:ctrlPr>
                            <a:rPr lang="en-US" sz="3000" b="0" i="1" smtClean="0">
                              <a:latin typeface="Cambria Math" panose="02040503050406030204" pitchFamily="18" charset="0"/>
                            </a:rPr>
                          </m:ctrlPr>
                        </m:dPr>
                        <m:e>
                          <m:r>
                            <a:rPr lang="en-US" sz="3000" b="0" i="1" smtClean="0">
                              <a:latin typeface="Cambria Math" panose="02040503050406030204" pitchFamily="18" charset="0"/>
                            </a:rPr>
                            <m:t>𝑥</m:t>
                          </m:r>
                          <m:r>
                            <a:rPr lang="en-US" sz="3000" b="0" i="1" smtClean="0">
                              <a:latin typeface="Cambria Math" panose="02040503050406030204" pitchFamily="18" charset="0"/>
                            </a:rPr>
                            <m:t>,</m:t>
                          </m:r>
                          <m:r>
                            <a:rPr lang="en-US" sz="3000" b="0" i="1" smtClean="0">
                              <a:latin typeface="Cambria Math" panose="02040503050406030204" pitchFamily="18" charset="0"/>
                            </a:rPr>
                            <m:t>𝑦</m:t>
                          </m:r>
                        </m:e>
                      </m:d>
                      <m:r>
                        <a:rPr lang="en-US" sz="3000" b="0" i="1" smtClean="0">
                          <a:latin typeface="Cambria Math" panose="02040503050406030204" pitchFamily="18" charset="0"/>
                        </a:rPr>
                        <m:t>−</m:t>
                      </m:r>
                      <m:sSubSup>
                        <m:sSubSupPr>
                          <m:ctrlPr>
                            <a:rPr lang="en-US" sz="3000" i="1">
                              <a:latin typeface="Cambria Math" panose="02040503050406030204" pitchFamily="18" charset="0"/>
                            </a:rPr>
                          </m:ctrlPr>
                        </m:sSubSupPr>
                        <m:e>
                          <m:r>
                            <a:rPr lang="en-US" sz="3000" i="1">
                              <a:latin typeface="Cambria Math" panose="02040503050406030204" pitchFamily="18" charset="0"/>
                            </a:rPr>
                            <m:t>𝐶</m:t>
                          </m:r>
                        </m:e>
                        <m:sub>
                          <m:r>
                            <a:rPr lang="en-US" sz="3000" i="1">
                              <a:latin typeface="Cambria Math" panose="02040503050406030204" pitchFamily="18" charset="0"/>
                            </a:rPr>
                            <m:t>0</m:t>
                          </m:r>
                        </m:sub>
                        <m:sup>
                          <m:r>
                            <a:rPr lang="en-US" sz="3000" i="1">
                              <a:latin typeface="Cambria Math" panose="02040503050406030204" pitchFamily="18" charset="0"/>
                            </a:rPr>
                            <m:t>𝑥</m:t>
                          </m:r>
                        </m:sup>
                      </m:sSubSup>
                      <m:sSup>
                        <m:sSupPr>
                          <m:ctrlPr>
                            <a:rPr lang="en-US" sz="3000" i="1">
                              <a:latin typeface="Cambria Math" panose="02040503050406030204" pitchFamily="18" charset="0"/>
                            </a:rPr>
                          </m:ctrlPr>
                        </m:sSupPr>
                        <m:e>
                          <m:d>
                            <m:dPr>
                              <m:ctrlPr>
                                <a:rPr lang="en-US" sz="3000" i="1">
                                  <a:latin typeface="Cambria Math" panose="02040503050406030204" pitchFamily="18" charset="0"/>
                                </a:rPr>
                              </m:ctrlPr>
                            </m:dPr>
                            <m:e>
                              <m:r>
                                <a:rPr lang="en-US" sz="3000" i="1">
                                  <a:latin typeface="Cambria Math" panose="02040503050406030204" pitchFamily="18" charset="0"/>
                                </a:rPr>
                                <m:t>𝑥</m:t>
                              </m:r>
                              <m:r>
                                <a:rPr lang="en-US" sz="3000" i="1">
                                  <a:latin typeface="Cambria Math" panose="02040503050406030204" pitchFamily="18" charset="0"/>
                                </a:rPr>
                                <m:t>, </m:t>
                              </m:r>
                              <m:r>
                                <a:rPr lang="en-US" sz="3000" b="1" i="1">
                                  <a:latin typeface="Cambria Math" panose="02040503050406030204" pitchFamily="18" charset="0"/>
                                </a:rPr>
                                <m:t>𝒔</m:t>
                              </m:r>
                            </m:e>
                          </m:d>
                        </m:e>
                        <m:sup>
                          <m:r>
                            <m:rPr>
                              <m:sty m:val="p"/>
                            </m:rPr>
                            <a:rPr lang="en-US" sz="3000" i="1">
                              <a:latin typeface="Cambria Math" panose="02040503050406030204" pitchFamily="18" charset="0"/>
                            </a:rPr>
                            <m:t>T</m:t>
                          </m:r>
                        </m:sup>
                      </m:sSup>
                      <m:sSup>
                        <m:sSupPr>
                          <m:ctrlPr>
                            <a:rPr lang="en-US" sz="3000" i="1">
                              <a:latin typeface="Cambria Math" panose="02040503050406030204" pitchFamily="18" charset="0"/>
                            </a:rPr>
                          </m:ctrlPr>
                        </m:sSupPr>
                        <m:e>
                          <m:d>
                            <m:dPr>
                              <m:begChr m:val="["/>
                              <m:endChr m:val="]"/>
                              <m:ctrlPr>
                                <a:rPr lang="en-US" sz="3000" i="1">
                                  <a:latin typeface="Cambria Math" panose="02040503050406030204" pitchFamily="18" charset="0"/>
                                </a:rPr>
                              </m:ctrlPr>
                            </m:dPr>
                            <m:e>
                              <m:sSubSup>
                                <m:sSubSupPr>
                                  <m:ctrlPr>
                                    <a:rPr lang="en-US" sz="3000" i="1">
                                      <a:latin typeface="Cambria Math" panose="02040503050406030204" pitchFamily="18" charset="0"/>
                                    </a:rPr>
                                  </m:ctrlPr>
                                </m:sSubSupPr>
                                <m:e>
                                  <m:r>
                                    <a:rPr lang="en-US" sz="3000" i="1">
                                      <a:latin typeface="Cambria Math" panose="02040503050406030204" pitchFamily="18" charset="0"/>
                                    </a:rPr>
                                    <m:t>𝐶</m:t>
                                  </m:r>
                                </m:e>
                                <m:sub>
                                  <m:r>
                                    <a:rPr lang="en-US" sz="3000" i="1">
                                      <a:latin typeface="Cambria Math" panose="02040503050406030204" pitchFamily="18" charset="0"/>
                                    </a:rPr>
                                    <m:t>0</m:t>
                                  </m:r>
                                </m:sub>
                                <m:sup>
                                  <m:r>
                                    <a:rPr lang="en-US" sz="3000" i="1">
                                      <a:latin typeface="Cambria Math" panose="02040503050406030204" pitchFamily="18" charset="0"/>
                                    </a:rPr>
                                    <m:t>𝑥</m:t>
                                  </m:r>
                                </m:sup>
                              </m:sSubSup>
                              <m:d>
                                <m:dPr>
                                  <m:ctrlPr>
                                    <a:rPr lang="en-US" sz="3000" i="1">
                                      <a:latin typeface="Cambria Math" panose="02040503050406030204" pitchFamily="18" charset="0"/>
                                    </a:rPr>
                                  </m:ctrlPr>
                                </m:dPr>
                                <m:e>
                                  <m:r>
                                    <a:rPr lang="en-US" sz="3000" b="1" i="1">
                                      <a:latin typeface="Cambria Math" panose="02040503050406030204" pitchFamily="18" charset="0"/>
                                    </a:rPr>
                                    <m:t>𝒔</m:t>
                                  </m:r>
                                  <m:r>
                                    <a:rPr lang="en-US" sz="3000" i="1">
                                      <a:latin typeface="Cambria Math" panose="02040503050406030204" pitchFamily="18" charset="0"/>
                                    </a:rPr>
                                    <m:t>,</m:t>
                                  </m:r>
                                  <m:r>
                                    <a:rPr lang="en-US" sz="3000" b="1" i="1">
                                      <a:latin typeface="Cambria Math" panose="02040503050406030204" pitchFamily="18" charset="0"/>
                                    </a:rPr>
                                    <m:t>𝒔</m:t>
                                  </m:r>
                                </m:e>
                              </m:d>
                            </m:e>
                          </m:d>
                        </m:e>
                        <m:sup>
                          <m:r>
                            <a:rPr lang="en-US" sz="3000" i="1">
                              <a:latin typeface="Cambria Math" panose="02040503050406030204" pitchFamily="18" charset="0"/>
                            </a:rPr>
                            <m:t>−1</m:t>
                          </m:r>
                        </m:sup>
                      </m:sSup>
                      <m:sSubSup>
                        <m:sSubSupPr>
                          <m:ctrlPr>
                            <a:rPr lang="en-US" sz="3000" i="1">
                              <a:latin typeface="Cambria Math" panose="02040503050406030204" pitchFamily="18" charset="0"/>
                            </a:rPr>
                          </m:ctrlPr>
                        </m:sSubSupPr>
                        <m:e>
                          <m:r>
                            <a:rPr lang="en-US" sz="3000" i="1">
                              <a:latin typeface="Cambria Math" panose="02040503050406030204" pitchFamily="18" charset="0"/>
                            </a:rPr>
                            <m:t>𝐶</m:t>
                          </m:r>
                        </m:e>
                        <m:sub>
                          <m:r>
                            <a:rPr lang="en-US" sz="3000" i="1">
                              <a:latin typeface="Cambria Math" panose="02040503050406030204" pitchFamily="18" charset="0"/>
                            </a:rPr>
                            <m:t>0</m:t>
                          </m:r>
                        </m:sub>
                        <m:sup>
                          <m:r>
                            <a:rPr lang="en-US" sz="3000" i="1">
                              <a:latin typeface="Cambria Math" panose="02040503050406030204" pitchFamily="18" charset="0"/>
                            </a:rPr>
                            <m:t>𝑥</m:t>
                          </m:r>
                        </m:sup>
                      </m:sSubSup>
                      <m:r>
                        <a:rPr lang="en-US" sz="3000" b="0" i="1" smtClean="0">
                          <a:latin typeface="Cambria Math" panose="02040503050406030204" pitchFamily="18" charset="0"/>
                        </a:rPr>
                        <m:t>(</m:t>
                      </m:r>
                      <m:r>
                        <a:rPr lang="en-US" sz="3000" b="0" i="1" smtClean="0">
                          <a:latin typeface="Cambria Math" panose="02040503050406030204" pitchFamily="18" charset="0"/>
                        </a:rPr>
                        <m:t>𝑦</m:t>
                      </m:r>
                      <m:r>
                        <a:rPr lang="en-US" sz="3000" b="0" i="1" smtClean="0">
                          <a:latin typeface="Cambria Math" panose="02040503050406030204" pitchFamily="18" charset="0"/>
                        </a:rPr>
                        <m:t>, </m:t>
                      </m:r>
                      <m:r>
                        <a:rPr lang="en-US" sz="3000" b="1" i="1" smtClean="0">
                          <a:latin typeface="Cambria Math" panose="02040503050406030204" pitchFamily="18" charset="0"/>
                        </a:rPr>
                        <m:t>𝒔</m:t>
                      </m:r>
                      <m:r>
                        <a:rPr lang="en-US" sz="3000" b="0" i="1" smtClean="0">
                          <a:latin typeface="Cambria Math" panose="02040503050406030204" pitchFamily="18" charset="0"/>
                        </a:rPr>
                        <m:t>)</m:t>
                      </m:r>
                    </m:oMath>
                  </m:oMathPara>
                </a14:m>
                <a:endParaRPr lang="en-US" sz="3000" dirty="0"/>
              </a:p>
              <a:p>
                <a:pPr>
                  <a:spcBef>
                    <a:spcPts val="1020"/>
                  </a:spcBef>
                  <a:spcAft>
                    <a:spcPts val="400"/>
                  </a:spcAft>
                  <a:tabLst>
                    <a:tab pos="447675" algn="l"/>
                  </a:tabLst>
                </a:pPr>
                <a:r>
                  <a:rPr lang="en-US" sz="3000" dirty="0"/>
                  <a:t>Integrate </a:t>
                </a:r>
                <a14:m>
                  <m:oMath xmlns:m="http://schemas.openxmlformats.org/officeDocument/2006/math">
                    <m:sSubSup>
                      <m:sSubSupPr>
                        <m:ctrlPr>
                          <a:rPr lang="en-US" sz="3000" b="0" i="1" smtClean="0">
                            <a:latin typeface="Cambria Math" panose="02040503050406030204" pitchFamily="18" charset="0"/>
                          </a:rPr>
                        </m:ctrlPr>
                      </m:sSubSupPr>
                      <m:e>
                        <m:r>
                          <a:rPr lang="en-US" sz="3000" b="0" i="1" smtClean="0">
                            <a:latin typeface="Cambria Math" panose="02040503050406030204" pitchFamily="18" charset="0"/>
                          </a:rPr>
                          <m:t>𝑚</m:t>
                        </m:r>
                      </m:e>
                      <m:sub>
                        <m:r>
                          <a:rPr lang="en-US" sz="3000" b="0" i="1" smtClean="0">
                            <a:latin typeface="Cambria Math" panose="02040503050406030204" pitchFamily="18" charset="0"/>
                          </a:rPr>
                          <m:t>1</m:t>
                        </m:r>
                      </m:sub>
                      <m:sup>
                        <m:r>
                          <a:rPr lang="en-US" sz="3000" b="0" i="1" smtClean="0">
                            <a:latin typeface="Cambria Math" panose="02040503050406030204" pitchFamily="18" charset="0"/>
                          </a:rPr>
                          <m:t>𝑥</m:t>
                        </m:r>
                      </m:sup>
                    </m:sSubSup>
                  </m:oMath>
                </a14:m>
                <a:r>
                  <a:rPr lang="en-US" sz="3000" dirty="0"/>
                  <a:t> and </a:t>
                </a:r>
                <a14:m>
                  <m:oMath xmlns:m="http://schemas.openxmlformats.org/officeDocument/2006/math">
                    <m:sSubSup>
                      <m:sSubSupPr>
                        <m:ctrlPr>
                          <a:rPr lang="en-US" sz="3000" i="1">
                            <a:latin typeface="Cambria Math" panose="02040503050406030204" pitchFamily="18" charset="0"/>
                          </a:rPr>
                        </m:ctrlPr>
                      </m:sSubSupPr>
                      <m:e>
                        <m:r>
                          <a:rPr lang="en-US" sz="3000" i="1">
                            <a:latin typeface="Cambria Math" panose="02040503050406030204" pitchFamily="18" charset="0"/>
                          </a:rPr>
                          <m:t>𝐶</m:t>
                        </m:r>
                      </m:e>
                      <m:sub>
                        <m:r>
                          <a:rPr lang="en-US" sz="3000" i="1">
                            <a:latin typeface="Cambria Math" panose="02040503050406030204" pitchFamily="18" charset="0"/>
                          </a:rPr>
                          <m:t>1</m:t>
                        </m:r>
                      </m:sub>
                      <m:sup>
                        <m:r>
                          <a:rPr lang="en-US" sz="3000" i="1">
                            <a:latin typeface="Cambria Math" panose="02040503050406030204" pitchFamily="18" charset="0"/>
                          </a:rPr>
                          <m:t>𝑥</m:t>
                        </m:r>
                      </m:sup>
                    </m:sSubSup>
                  </m:oMath>
                </a14:m>
                <a:r>
                  <a:rPr lang="en-US" sz="3000" dirty="0"/>
                  <a:t> for integral posterior: </a:t>
                </a:r>
                <a14:m>
                  <m:oMath xmlns:m="http://schemas.openxmlformats.org/officeDocument/2006/math">
                    <m:d>
                      <m:dPr>
                        <m:begChr m:val=""/>
                        <m:endChr m:val="|"/>
                        <m:ctrlPr>
                          <a:rPr lang="en-US" sz="3000" i="1">
                            <a:latin typeface="Cambria Math" panose="02040503050406030204" pitchFamily="18" charset="0"/>
                          </a:rPr>
                        </m:ctrlPr>
                      </m:dPr>
                      <m:e>
                        <m:r>
                          <a:rPr lang="en-US" sz="3000" b="0" i="1" smtClean="0">
                            <a:latin typeface="Cambria Math" panose="02040503050406030204" pitchFamily="18" charset="0"/>
                          </a:rPr>
                          <m:t>𝜇</m:t>
                        </m:r>
                      </m:e>
                    </m:d>
                    <m:r>
                      <a:rPr lang="en-US" sz="3000" i="1">
                        <a:latin typeface="Cambria Math" panose="02040503050406030204" pitchFamily="18" charset="0"/>
                      </a:rPr>
                      <m:t>𝑓</m:t>
                    </m:r>
                    <m:r>
                      <a:rPr lang="en-US" sz="3000" i="1">
                        <a:latin typeface="Cambria Math" panose="02040503050406030204" pitchFamily="18" charset="0"/>
                      </a:rPr>
                      <m:t>(</m:t>
                    </m:r>
                    <m:r>
                      <a:rPr lang="en-US" sz="3000" b="1" i="1">
                        <a:latin typeface="Cambria Math" panose="02040503050406030204" pitchFamily="18" charset="0"/>
                      </a:rPr>
                      <m:t>𝒔</m:t>
                    </m:r>
                    <m:r>
                      <m:rPr>
                        <m:nor/>
                      </m:rPr>
                      <a:rPr lang="en-US" sz="3000" dirty="0"/>
                      <m:t>)</m:t>
                    </m:r>
                    <m:r>
                      <m:rPr>
                        <m:nor/>
                      </m:rPr>
                      <a:rPr lang="en-US" sz="3000" b="0" i="0" dirty="0" smtClean="0"/>
                      <m:t> ~ </m:t>
                    </m:r>
                    <m:r>
                      <a:rPr lang="en-US" sz="2800" i="1">
                        <a:latin typeface="Cambria Math" panose="02040503050406030204" pitchFamily="18" charset="0"/>
                      </a:rPr>
                      <m:t>𝒩</m:t>
                    </m:r>
                    <m:d>
                      <m:dPr>
                        <m:ctrlPr>
                          <a:rPr lang="en-US" sz="2800" i="1">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𝑚</m:t>
                            </m:r>
                          </m:e>
                          <m:sub>
                            <m:r>
                              <a:rPr lang="en-US" sz="2800" b="0" i="1" smtClean="0">
                                <a:latin typeface="Cambria Math" panose="02040503050406030204" pitchFamily="18" charset="0"/>
                              </a:rPr>
                              <m:t>1</m:t>
                            </m:r>
                          </m:sub>
                        </m:sSub>
                        <m:r>
                          <a:rPr lang="en-US" sz="2800" i="1">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𝐶</m:t>
                            </m:r>
                          </m:e>
                          <m:sub>
                            <m:r>
                              <a:rPr lang="en-US" sz="2800" b="0" i="1" smtClean="0">
                                <a:latin typeface="Cambria Math" panose="02040503050406030204" pitchFamily="18" charset="0"/>
                              </a:rPr>
                              <m:t>1</m:t>
                            </m:r>
                          </m:sub>
                        </m:sSub>
                      </m:e>
                    </m:d>
                  </m:oMath>
                </a14:m>
                <a:endParaRPr lang="en-US" sz="3000" dirty="0"/>
              </a:p>
              <a:p>
                <a:pPr>
                  <a:spcBef>
                    <a:spcPts val="1020"/>
                  </a:spcBef>
                  <a:spcAft>
                    <a:spcPts val="400"/>
                  </a:spcAft>
                  <a:tabLst>
                    <a:tab pos="447675" algn="l"/>
                  </a:tabLst>
                </a:pPr>
                <a:r>
                  <a:rPr lang="en-US" sz="3000" dirty="0"/>
                  <a:t>Reject L.A. </a:t>
                </a:r>
                <a:r>
                  <a:rPr lang="en-US" sz="3000" dirty="0" err="1"/>
                  <a:t>iff</a:t>
                </a:r>
                <a:r>
                  <a:rPr lang="en-US" sz="3000" dirty="0"/>
                  <a:t> </a:t>
                </a:r>
                <a14:m>
                  <m:oMath xmlns:m="http://schemas.openxmlformats.org/officeDocument/2006/math">
                    <m:r>
                      <a:rPr lang="en-CA" sz="3000" b="0" i="1" smtClean="0">
                        <a:latin typeface="Cambria Math" panose="02040503050406030204" pitchFamily="18" charset="0"/>
                      </a:rPr>
                      <m:t>𝐿</m:t>
                    </m:r>
                    <m:r>
                      <a:rPr lang="en-CA" sz="3000" b="0" i="1" smtClean="0">
                        <a:latin typeface="Cambria Math" panose="02040503050406030204" pitchFamily="18" charset="0"/>
                      </a:rPr>
                      <m:t>(</m:t>
                    </m:r>
                    <m:r>
                      <a:rPr lang="en-CA" sz="3000" b="0" i="1" smtClean="0">
                        <a:latin typeface="Cambria Math" panose="02040503050406030204" pitchFamily="18" charset="0"/>
                      </a:rPr>
                      <m:t>𝑓</m:t>
                    </m:r>
                    <m:r>
                      <a:rPr lang="en-CA" sz="3000" b="0" i="1" smtClean="0">
                        <a:latin typeface="Cambria Math" panose="02040503050406030204" pitchFamily="18" charset="0"/>
                      </a:rPr>
                      <m:t>)∉</m:t>
                    </m:r>
                    <m:d>
                      <m:dPr>
                        <m:ctrlPr>
                          <a:rPr lang="en-US" sz="3000" b="0" i="1" smtClean="0">
                            <a:latin typeface="Cambria Math" panose="02040503050406030204" pitchFamily="18" charset="0"/>
                          </a:rPr>
                        </m:ctrlPr>
                      </m:dPr>
                      <m:e>
                        <m:sSub>
                          <m:sSubPr>
                            <m:ctrlPr>
                              <a:rPr lang="en-US" sz="3000" i="1">
                                <a:latin typeface="Cambria Math" panose="02040503050406030204" pitchFamily="18" charset="0"/>
                              </a:rPr>
                            </m:ctrlPr>
                          </m:sSubPr>
                          <m:e>
                            <m:r>
                              <a:rPr lang="en-US" sz="3000" i="1">
                                <a:latin typeface="Cambria Math" panose="02040503050406030204" pitchFamily="18" charset="0"/>
                              </a:rPr>
                              <m:t>𝑚</m:t>
                            </m:r>
                          </m:e>
                          <m:sub>
                            <m:r>
                              <a:rPr lang="en-US" sz="3000" i="1">
                                <a:latin typeface="Cambria Math" panose="02040503050406030204" pitchFamily="18" charset="0"/>
                              </a:rPr>
                              <m:t>1</m:t>
                            </m:r>
                          </m:sub>
                        </m:sSub>
                        <m:r>
                          <a:rPr lang="en-US" sz="3000" i="1">
                            <a:latin typeface="Cambria Math" panose="02040503050406030204" pitchFamily="18" charset="0"/>
                          </a:rPr>
                          <m:t>−1.96</m:t>
                        </m:r>
                        <m:rad>
                          <m:radPr>
                            <m:degHide m:val="on"/>
                            <m:ctrlPr>
                              <a:rPr lang="en-US" sz="3000" i="1">
                                <a:latin typeface="Cambria Math" panose="02040503050406030204" pitchFamily="18" charset="0"/>
                              </a:rPr>
                            </m:ctrlPr>
                          </m:radPr>
                          <m:deg/>
                          <m:e>
                            <m:sSub>
                              <m:sSubPr>
                                <m:ctrlPr>
                                  <a:rPr lang="en-US" sz="3000" i="1">
                                    <a:latin typeface="Cambria Math" panose="02040503050406030204" pitchFamily="18" charset="0"/>
                                  </a:rPr>
                                </m:ctrlPr>
                              </m:sSubPr>
                              <m:e>
                                <m:r>
                                  <a:rPr lang="en-US" sz="3000" i="1">
                                    <a:latin typeface="Cambria Math" panose="02040503050406030204" pitchFamily="18" charset="0"/>
                                  </a:rPr>
                                  <m:t>𝐶</m:t>
                                </m:r>
                              </m:e>
                              <m:sub>
                                <m:r>
                                  <a:rPr lang="en-US" sz="3000" i="1">
                                    <a:latin typeface="Cambria Math" panose="02040503050406030204" pitchFamily="18" charset="0"/>
                                  </a:rPr>
                                  <m:t>1</m:t>
                                </m:r>
                              </m:sub>
                            </m:sSub>
                          </m:e>
                        </m:rad>
                        <m:r>
                          <a:rPr lang="en-US" sz="3000" i="1">
                            <a:latin typeface="Cambria Math" panose="02040503050406030204" pitchFamily="18" charset="0"/>
                          </a:rPr>
                          <m:t>,</m:t>
                        </m:r>
                        <m:sSub>
                          <m:sSubPr>
                            <m:ctrlPr>
                              <a:rPr lang="en-US" sz="3000" i="1">
                                <a:latin typeface="Cambria Math" panose="02040503050406030204" pitchFamily="18" charset="0"/>
                              </a:rPr>
                            </m:ctrlPr>
                          </m:sSubPr>
                          <m:e>
                            <m:r>
                              <a:rPr lang="en-US" sz="3000" i="1">
                                <a:latin typeface="Cambria Math" panose="02040503050406030204" pitchFamily="18" charset="0"/>
                              </a:rPr>
                              <m:t>𝑚</m:t>
                            </m:r>
                          </m:e>
                          <m:sub>
                            <m:r>
                              <a:rPr lang="en-US" sz="3000" i="1">
                                <a:latin typeface="Cambria Math" panose="02040503050406030204" pitchFamily="18" charset="0"/>
                              </a:rPr>
                              <m:t>1</m:t>
                            </m:r>
                          </m:sub>
                        </m:sSub>
                        <m:r>
                          <a:rPr lang="en-US" sz="3000" i="1">
                            <a:latin typeface="Cambria Math" panose="02040503050406030204" pitchFamily="18" charset="0"/>
                          </a:rPr>
                          <m:t>+1.96</m:t>
                        </m:r>
                        <m:rad>
                          <m:radPr>
                            <m:degHide m:val="on"/>
                            <m:ctrlPr>
                              <a:rPr lang="en-US" sz="3000" i="1">
                                <a:latin typeface="Cambria Math" panose="02040503050406030204" pitchFamily="18" charset="0"/>
                              </a:rPr>
                            </m:ctrlPr>
                          </m:radPr>
                          <m:deg/>
                          <m:e>
                            <m:sSub>
                              <m:sSubPr>
                                <m:ctrlPr>
                                  <a:rPr lang="en-US" sz="3000" i="1">
                                    <a:latin typeface="Cambria Math" panose="02040503050406030204" pitchFamily="18" charset="0"/>
                                  </a:rPr>
                                </m:ctrlPr>
                              </m:sSubPr>
                              <m:e>
                                <m:r>
                                  <a:rPr lang="en-US" sz="3000" i="1">
                                    <a:latin typeface="Cambria Math" panose="02040503050406030204" pitchFamily="18" charset="0"/>
                                  </a:rPr>
                                  <m:t>𝐶</m:t>
                                </m:r>
                              </m:e>
                              <m:sub>
                                <m:r>
                                  <a:rPr lang="en-US" sz="3000" i="1">
                                    <a:latin typeface="Cambria Math" panose="02040503050406030204" pitchFamily="18" charset="0"/>
                                  </a:rPr>
                                  <m:t>1</m:t>
                                </m:r>
                              </m:sub>
                            </m:sSub>
                          </m:e>
                        </m:rad>
                      </m:e>
                    </m:d>
                  </m:oMath>
                </a14:m>
                <a:endParaRPr lang="en-US" sz="3000" dirty="0"/>
              </a:p>
            </p:txBody>
          </p:sp>
        </mc:Choice>
        <mc:Fallback xmlns="">
          <p:sp>
            <p:nvSpPr>
              <p:cNvPr id="3" name="Text Placeholder 2">
                <a:extLst>
                  <a:ext uri="{FF2B5EF4-FFF2-40B4-BE49-F238E27FC236}">
                    <a16:creationId xmlns:a16="http://schemas.microsoft.com/office/drawing/2014/main" id="{1C543A99-1BB7-6942-93E2-EC5D7451EA9F}"/>
                  </a:ext>
                </a:extLst>
              </p:cNvPr>
              <p:cNvSpPr>
                <a:spLocks noGrp="1" noRot="1" noChangeAspect="1" noMove="1" noResize="1" noEditPoints="1" noAdjustHandles="1" noChangeArrowheads="1" noChangeShapeType="1" noTextEdit="1"/>
              </p:cNvSpPr>
              <p:nvPr>
                <p:ph type="body" sz="quarter" idx="10"/>
              </p:nvPr>
            </p:nvSpPr>
            <p:spPr>
              <a:xfrm>
                <a:off x="196645" y="1523051"/>
                <a:ext cx="11798709" cy="5334949"/>
              </a:xfrm>
              <a:blipFill>
                <a:blip r:embed="rId3"/>
                <a:stretch>
                  <a:fillRect l="-1033" t="-1371"/>
                </a:stretch>
              </a:blipFill>
            </p:spPr>
            <p:txBody>
              <a:bodyPr/>
              <a:lstStyle/>
              <a:p>
                <a:r>
                  <a:rPr lang="en-CA">
                    <a:noFill/>
                  </a:rPr>
                  <a:t> </a:t>
                </a:r>
              </a:p>
            </p:txBody>
          </p:sp>
        </mc:Fallback>
      </mc:AlternateContent>
    </p:spTree>
    <p:extLst>
      <p:ext uri="{BB962C8B-B14F-4D97-AF65-F5344CB8AC3E}">
        <p14:creationId xmlns:p14="http://schemas.microsoft.com/office/powerpoint/2010/main" val="3880941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D4883-2BF1-2D41-9532-4DF6EE868F16}"/>
              </a:ext>
            </a:extLst>
          </p:cNvPr>
          <p:cNvSpPr>
            <a:spLocks noGrp="1"/>
          </p:cNvSpPr>
          <p:nvPr>
            <p:ph type="title"/>
          </p:nvPr>
        </p:nvSpPr>
        <p:spPr>
          <a:xfrm>
            <a:off x="562418" y="1915993"/>
            <a:ext cx="11467022" cy="1928733"/>
          </a:xfrm>
        </p:spPr>
        <p:txBody>
          <a:bodyPr/>
          <a:lstStyle/>
          <a:p>
            <a:r>
              <a:rPr lang="en-US" dirty="0"/>
              <a:t>Calibrating the diagnostic</a:t>
            </a:r>
          </a:p>
        </p:txBody>
      </p:sp>
      <p:sp>
        <p:nvSpPr>
          <p:cNvPr id="3" name="Text Placeholder 2">
            <a:extLst>
              <a:ext uri="{FF2B5EF4-FFF2-40B4-BE49-F238E27FC236}">
                <a16:creationId xmlns:a16="http://schemas.microsoft.com/office/drawing/2014/main" id="{00B252CC-A964-9B4E-B2A9-B011D4657503}"/>
              </a:ext>
            </a:extLst>
          </p:cNvPr>
          <p:cNvSpPr>
            <a:spLocks noGrp="1"/>
          </p:cNvSpPr>
          <p:nvPr>
            <p:ph type="body" idx="1"/>
          </p:nvPr>
        </p:nvSpPr>
        <p:spPr>
          <a:xfrm>
            <a:off x="562418" y="4066742"/>
            <a:ext cx="10363200" cy="1383082"/>
          </a:xfrm>
        </p:spPr>
        <p:txBody>
          <a:bodyPr/>
          <a:lstStyle/>
          <a:p>
            <a:r>
              <a:rPr lang="en-US" sz="4000" dirty="0">
                <a:solidFill>
                  <a:schemeClr val="tx1">
                    <a:lumMod val="85000"/>
                    <a:lumOff val="15000"/>
                  </a:schemeClr>
                </a:solidFill>
              </a:rPr>
              <a:t>Interrogation points and covariance operator</a:t>
            </a:r>
          </a:p>
        </p:txBody>
      </p:sp>
    </p:spTree>
    <p:extLst>
      <p:ext uri="{BB962C8B-B14F-4D97-AF65-F5344CB8AC3E}">
        <p14:creationId xmlns:p14="http://schemas.microsoft.com/office/powerpoint/2010/main" val="3561103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9E31811-AA25-284F-AEC6-50E97ABF9443}"/>
              </a:ext>
            </a:extLst>
          </p:cNvPr>
          <p:cNvSpPr/>
          <p:nvPr/>
        </p:nvSpPr>
        <p:spPr>
          <a:xfrm>
            <a:off x="0" y="178964"/>
            <a:ext cx="12192000" cy="1046732"/>
          </a:xfrm>
          <a:prstGeom prst="rect">
            <a:avLst/>
          </a:prstGeom>
          <a:solidFill>
            <a:srgbClr val="AF0F21"/>
          </a:solidFill>
          <a:ln>
            <a:noFill/>
          </a:ln>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dirty="0">
              <a:solidFill>
                <a:srgbClr val="AF0F21"/>
              </a:solidFill>
            </a:endParaRPr>
          </a:p>
        </p:txBody>
      </p:sp>
      <p:sp>
        <p:nvSpPr>
          <p:cNvPr id="2" name="Title 1">
            <a:extLst>
              <a:ext uri="{FF2B5EF4-FFF2-40B4-BE49-F238E27FC236}">
                <a16:creationId xmlns:a16="http://schemas.microsoft.com/office/drawing/2014/main" id="{1F3DA1E7-0103-5948-8D95-9B0F90DDEB88}"/>
              </a:ext>
            </a:extLst>
          </p:cNvPr>
          <p:cNvSpPr>
            <a:spLocks noGrp="1"/>
          </p:cNvSpPr>
          <p:nvPr>
            <p:ph type="title"/>
          </p:nvPr>
        </p:nvSpPr>
        <p:spPr>
          <a:xfrm>
            <a:off x="721664" y="305791"/>
            <a:ext cx="10972800" cy="793078"/>
          </a:xfrm>
        </p:spPr>
        <p:txBody>
          <a:bodyPr/>
          <a:lstStyle/>
          <a:p>
            <a:r>
              <a:rPr lang="en-US" sz="4800" dirty="0"/>
              <a:t>Choosing interrogation points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1C543A99-1BB7-6942-93E2-EC5D7451EA9F}"/>
                  </a:ext>
                </a:extLst>
              </p:cNvPr>
              <p:cNvSpPr>
                <a:spLocks noGrp="1"/>
              </p:cNvSpPr>
              <p:nvPr>
                <p:ph type="body" sz="quarter" idx="10"/>
              </p:nvPr>
            </p:nvSpPr>
            <p:spPr>
              <a:xfrm>
                <a:off x="196646" y="1333473"/>
                <a:ext cx="6886014" cy="5334949"/>
              </a:xfrm>
            </p:spPr>
            <p:txBody>
              <a:bodyPr/>
              <a:lstStyle/>
              <a:p>
                <a:pPr>
                  <a:spcAft>
                    <a:spcPts val="400"/>
                  </a:spcAft>
                </a:pPr>
                <a:r>
                  <a:rPr lang="en-US" sz="3000" dirty="0"/>
                  <a:t>Want information about shape of </a:t>
                </a:r>
                <a14:m>
                  <m:oMath xmlns:m="http://schemas.openxmlformats.org/officeDocument/2006/math">
                    <m:r>
                      <a:rPr lang="en-US" sz="3000" i="1">
                        <a:latin typeface="Cambria Math" panose="02040503050406030204" pitchFamily="18" charset="0"/>
                      </a:rPr>
                      <m:t>𝑓</m:t>
                    </m:r>
                  </m:oMath>
                </a14:m>
                <a:r>
                  <a:rPr lang="en-US" sz="3000" dirty="0"/>
                  <a:t> w/low computational cost</a:t>
                </a:r>
              </a:p>
              <a:p>
                <a:pPr>
                  <a:spcAft>
                    <a:spcPts val="400"/>
                  </a:spcAft>
                </a:pPr>
                <a:r>
                  <a:rPr lang="en-US" sz="3000" dirty="0"/>
                  <a:t>Use points of the form </a:t>
                </a:r>
                <a14:m>
                  <m:oMath xmlns:m="http://schemas.openxmlformats.org/officeDocument/2006/math">
                    <m:f>
                      <m:fPr>
                        <m:ctrlPr>
                          <a:rPr lang="en-US" sz="3000" i="1">
                            <a:latin typeface="Cambria Math" panose="02040503050406030204" pitchFamily="18" charset="0"/>
                          </a:rPr>
                        </m:ctrlPr>
                      </m:fPr>
                      <m:num>
                        <m:r>
                          <a:rPr lang="en-US" sz="3000" i="1">
                            <a:latin typeface="Cambria Math" panose="02040503050406030204" pitchFamily="18" charset="0"/>
                          </a:rPr>
                          <m:t>𝑚</m:t>
                        </m:r>
                      </m:num>
                      <m:den>
                        <m:rad>
                          <m:radPr>
                            <m:degHide m:val="on"/>
                            <m:ctrlPr>
                              <a:rPr lang="en-US" sz="3000" i="1">
                                <a:latin typeface="Cambria Math" panose="02040503050406030204" pitchFamily="18" charset="0"/>
                              </a:rPr>
                            </m:ctrlPr>
                          </m:radPr>
                          <m:deg/>
                          <m:e>
                            <m:r>
                              <a:rPr lang="en-US" sz="3000" i="1">
                                <a:latin typeface="Cambria Math" panose="02040503050406030204" pitchFamily="18" charset="0"/>
                              </a:rPr>
                              <m:t>−</m:t>
                            </m:r>
                            <m:sSub>
                              <m:sSubPr>
                                <m:ctrlPr>
                                  <a:rPr lang="en-US" sz="3000" i="1">
                                    <a:latin typeface="Cambria Math" panose="02040503050406030204" pitchFamily="18" charset="0"/>
                                  </a:rPr>
                                </m:ctrlPr>
                              </m:sSubPr>
                              <m:e>
                                <m:r>
                                  <a:rPr lang="en-US" sz="3000" i="1">
                                    <a:latin typeface="Cambria Math" panose="02040503050406030204" pitchFamily="18" charset="0"/>
                                  </a:rPr>
                                  <m:t>𝜎</m:t>
                                </m:r>
                              </m:e>
                              <m:sub>
                                <m:r>
                                  <a:rPr lang="en-US" sz="3000" i="1">
                                    <a:latin typeface="Cambria Math" panose="02040503050406030204" pitchFamily="18" charset="0"/>
                                  </a:rPr>
                                  <m:t>𝑖</m:t>
                                </m:r>
                              </m:sub>
                            </m:sSub>
                          </m:e>
                        </m:rad>
                      </m:den>
                    </m:f>
                    <m:sSub>
                      <m:sSubPr>
                        <m:ctrlPr>
                          <a:rPr lang="en-US" sz="3000" i="1">
                            <a:latin typeface="Cambria Math" panose="02040503050406030204" pitchFamily="18" charset="0"/>
                          </a:rPr>
                        </m:ctrlPr>
                      </m:sSubPr>
                      <m:e>
                        <m:r>
                          <a:rPr lang="en-US" sz="3000" i="1">
                            <a:latin typeface="Cambria Math" panose="02040503050406030204" pitchFamily="18" charset="0"/>
                          </a:rPr>
                          <m:t>𝑣</m:t>
                        </m:r>
                      </m:e>
                      <m:sub>
                        <m:r>
                          <a:rPr lang="en-US" sz="3000" i="1">
                            <a:latin typeface="Cambria Math" panose="02040503050406030204" pitchFamily="18" charset="0"/>
                          </a:rPr>
                          <m:t>𝑖</m:t>
                        </m:r>
                      </m:sub>
                    </m:sSub>
                    <m:r>
                      <a:rPr lang="en-US" sz="3000" i="1">
                        <a:latin typeface="Cambria Math" panose="02040503050406030204" pitchFamily="18" charset="0"/>
                      </a:rPr>
                      <m:t>+</m:t>
                    </m:r>
                    <m:acc>
                      <m:accPr>
                        <m:chr m:val="̂"/>
                        <m:ctrlPr>
                          <a:rPr lang="en-US" sz="3000" i="1">
                            <a:latin typeface="Cambria Math" panose="02040503050406030204" pitchFamily="18" charset="0"/>
                          </a:rPr>
                        </m:ctrlPr>
                      </m:accPr>
                      <m:e>
                        <m:r>
                          <a:rPr lang="en-US" sz="3000" i="1">
                            <a:latin typeface="Cambria Math" panose="02040503050406030204" pitchFamily="18" charset="0"/>
                          </a:rPr>
                          <m:t>𝑥</m:t>
                        </m:r>
                      </m:e>
                    </m:acc>
                  </m:oMath>
                </a14:m>
                <a:endParaRPr lang="en-US" sz="3000" dirty="0"/>
              </a:p>
              <a:p>
                <a:pPr lvl="1">
                  <a:spcAft>
                    <a:spcPts val="400"/>
                  </a:spcAft>
                </a:pPr>
                <a14:m>
                  <m:oMath xmlns:m="http://schemas.openxmlformats.org/officeDocument/2006/math">
                    <m:sSub>
                      <m:sSubPr>
                        <m:ctrlPr>
                          <a:rPr lang="en-US" sz="2466" i="1">
                            <a:latin typeface="Cambria Math" panose="02040503050406030204" pitchFamily="18" charset="0"/>
                          </a:rPr>
                        </m:ctrlPr>
                      </m:sSubPr>
                      <m:e>
                        <m:r>
                          <a:rPr lang="en-US" sz="2466" i="1">
                            <a:latin typeface="Cambria Math" panose="02040503050406030204" pitchFamily="18" charset="0"/>
                          </a:rPr>
                          <m:t>𝑣</m:t>
                        </m:r>
                      </m:e>
                      <m:sub>
                        <m:r>
                          <a:rPr lang="en-US" sz="2466" i="1">
                            <a:latin typeface="Cambria Math" panose="02040503050406030204" pitchFamily="18" charset="0"/>
                          </a:rPr>
                          <m:t>𝑖</m:t>
                        </m:r>
                      </m:sub>
                    </m:sSub>
                    <m:r>
                      <a:rPr lang="en-US" sz="2466" i="1">
                        <a:latin typeface="Cambria Math" panose="02040503050406030204" pitchFamily="18" charset="0"/>
                      </a:rPr>
                      <m:t>, </m:t>
                    </m:r>
                    <m:sSub>
                      <m:sSubPr>
                        <m:ctrlPr>
                          <a:rPr lang="en-US" sz="2466" i="1">
                            <a:latin typeface="Cambria Math" panose="02040503050406030204" pitchFamily="18" charset="0"/>
                          </a:rPr>
                        </m:ctrlPr>
                      </m:sSubPr>
                      <m:e>
                        <m:r>
                          <a:rPr lang="en-US" sz="2466" i="1">
                            <a:latin typeface="Cambria Math" panose="02040503050406030204" pitchFamily="18" charset="0"/>
                          </a:rPr>
                          <m:t>𝜎</m:t>
                        </m:r>
                      </m:e>
                      <m:sub>
                        <m:r>
                          <a:rPr lang="en-US" sz="2466" i="1">
                            <a:latin typeface="Cambria Math" panose="02040503050406030204" pitchFamily="18" charset="0"/>
                          </a:rPr>
                          <m:t>𝑖</m:t>
                        </m:r>
                      </m:sub>
                    </m:sSub>
                  </m:oMath>
                </a14:m>
                <a:r>
                  <a:rPr lang="en-US" sz="2466" dirty="0"/>
                  <a:t> </a:t>
                </a:r>
                <a14:m>
                  <m:oMath xmlns:m="http://schemas.openxmlformats.org/officeDocument/2006/math">
                    <m:sSup>
                      <m:sSupPr>
                        <m:ctrlPr>
                          <a:rPr lang="en-US" sz="2466" i="1" dirty="0">
                            <a:latin typeface="Cambria Math" panose="02040503050406030204" pitchFamily="18" charset="0"/>
                          </a:rPr>
                        </m:ctrlPr>
                      </m:sSupPr>
                      <m:e>
                        <m:r>
                          <a:rPr lang="en-US" sz="2466" i="1" dirty="0">
                            <a:latin typeface="Cambria Math" panose="02040503050406030204" pitchFamily="18" charset="0"/>
                          </a:rPr>
                          <m:t>𝑖</m:t>
                        </m:r>
                      </m:e>
                      <m:sup>
                        <m:r>
                          <m:rPr>
                            <m:sty m:val="p"/>
                          </m:rPr>
                          <a:rPr lang="en-US" sz="2466" dirty="0">
                            <a:latin typeface="Cambria Math" panose="02040503050406030204" pitchFamily="18" charset="0"/>
                          </a:rPr>
                          <m:t>th</m:t>
                        </m:r>
                      </m:sup>
                    </m:sSup>
                  </m:oMath>
                </a14:m>
                <a:r>
                  <a:rPr lang="en-US" sz="2466" dirty="0"/>
                  <a:t> eigenvalue, eigenvector of Hessian </a:t>
                </a:r>
                <a14:m>
                  <m:oMath xmlns:m="http://schemas.openxmlformats.org/officeDocument/2006/math">
                    <m:r>
                      <a:rPr lang="en-US" sz="2466" i="1">
                        <a:latin typeface="Cambria Math" panose="02040503050406030204" pitchFamily="18" charset="0"/>
                      </a:rPr>
                      <m:t>𝐻</m:t>
                    </m:r>
                  </m:oMath>
                </a14:m>
                <a:r>
                  <a:rPr lang="en-US" sz="2466" dirty="0"/>
                  <a:t> (</a:t>
                </a:r>
                <a14:m>
                  <m:oMath xmlns:m="http://schemas.openxmlformats.org/officeDocument/2006/math">
                    <m:r>
                      <a:rPr lang="en-US" sz="2466" i="1" dirty="0">
                        <a:latin typeface="Cambria Math" panose="02040503050406030204" pitchFamily="18" charset="0"/>
                      </a:rPr>
                      <m:t>𝑖</m:t>
                    </m:r>
                    <m:r>
                      <a:rPr lang="en-US" sz="2466" i="1" dirty="0">
                        <a:latin typeface="Cambria Math" panose="02040503050406030204" pitchFamily="18" charset="0"/>
                      </a:rPr>
                      <m:t>=1, …, </m:t>
                    </m:r>
                    <m:r>
                      <a:rPr lang="en-US" sz="2466" i="1" dirty="0">
                        <a:latin typeface="Cambria Math" panose="02040503050406030204" pitchFamily="18" charset="0"/>
                      </a:rPr>
                      <m:t>𝑑</m:t>
                    </m:r>
                    <m:r>
                      <a:rPr lang="en-US" sz="2466" i="1" dirty="0">
                        <a:latin typeface="Cambria Math" panose="02040503050406030204" pitchFamily="18" charset="0"/>
                      </a:rPr>
                      <m:t>)</m:t>
                    </m:r>
                  </m:oMath>
                </a14:m>
                <a:endParaRPr lang="en-US" sz="2466" dirty="0"/>
              </a:p>
              <a:p>
                <a:pPr lvl="1">
                  <a:spcAft>
                    <a:spcPts val="400"/>
                  </a:spcAft>
                </a:pPr>
                <a14:m>
                  <m:oMath xmlns:m="http://schemas.openxmlformats.org/officeDocument/2006/math">
                    <m:r>
                      <a:rPr lang="en-US" sz="2466" i="1">
                        <a:latin typeface="Cambria Math" panose="02040503050406030204" pitchFamily="18" charset="0"/>
                      </a:rPr>
                      <m:t>𝑚</m:t>
                    </m:r>
                  </m:oMath>
                </a14:m>
                <a:r>
                  <a:rPr lang="en-US" sz="2466" dirty="0"/>
                  <a:t> controls distance from mode</a:t>
                </a:r>
              </a:p>
              <a:p>
                <a:pPr lvl="1">
                  <a:spcAft>
                    <a:spcPts val="400"/>
                  </a:spcAft>
                </a:pPr>
                <a:r>
                  <a:rPr lang="en-US" sz="2466" dirty="0"/>
                  <a:t>Regularly-spaced points along each “eigen-direction” (e.g. </a:t>
                </a:r>
                <a14:m>
                  <m:oMath xmlns:m="http://schemas.openxmlformats.org/officeDocument/2006/math">
                    <m:r>
                      <a:rPr lang="en-US" sz="2466" i="1">
                        <a:latin typeface="Cambria Math" panose="02040503050406030204" pitchFamily="18" charset="0"/>
                      </a:rPr>
                      <m:t>𝑚</m:t>
                    </m:r>
                    <m:r>
                      <a:rPr lang="en-US" sz="2466" i="1">
                        <a:latin typeface="Cambria Math" panose="02040503050406030204" pitchFamily="18" charset="0"/>
                      </a:rPr>
                      <m:t>=0, ±1, ±2, ±3</m:t>
                    </m:r>
                  </m:oMath>
                </a14:m>
                <a:r>
                  <a:rPr lang="en-US" sz="2466" dirty="0"/>
                  <a:t>)</a:t>
                </a:r>
              </a:p>
              <a:p>
                <a:pPr marL="0" indent="0">
                  <a:lnSpc>
                    <a:spcPct val="150000"/>
                  </a:lnSpc>
                  <a:spcAft>
                    <a:spcPts val="400"/>
                  </a:spcAft>
                  <a:buNone/>
                </a:pPr>
                <a:endParaRPr lang="en-US" sz="3000" dirty="0"/>
              </a:p>
            </p:txBody>
          </p:sp>
        </mc:Choice>
        <mc:Fallback xmlns="">
          <p:sp>
            <p:nvSpPr>
              <p:cNvPr id="3" name="Text Placeholder 2">
                <a:extLst>
                  <a:ext uri="{FF2B5EF4-FFF2-40B4-BE49-F238E27FC236}">
                    <a16:creationId xmlns:a16="http://schemas.microsoft.com/office/drawing/2014/main" id="{1C543A99-1BB7-6942-93E2-EC5D7451EA9F}"/>
                  </a:ext>
                </a:extLst>
              </p:cNvPr>
              <p:cNvSpPr>
                <a:spLocks noGrp="1" noRot="1" noChangeAspect="1" noMove="1" noResize="1" noEditPoints="1" noAdjustHandles="1" noChangeArrowheads="1" noChangeShapeType="1" noTextEdit="1"/>
              </p:cNvSpPr>
              <p:nvPr>
                <p:ph type="body" sz="quarter" idx="10"/>
              </p:nvPr>
            </p:nvSpPr>
            <p:spPr>
              <a:xfrm>
                <a:off x="196646" y="1333473"/>
                <a:ext cx="6886014" cy="5334949"/>
              </a:xfrm>
              <a:blipFill>
                <a:blip r:embed="rId3"/>
                <a:stretch>
                  <a:fillRect l="-1770" t="-1486"/>
                </a:stretch>
              </a:blipFill>
            </p:spPr>
            <p:txBody>
              <a:bodyPr/>
              <a:lstStyle/>
              <a:p>
                <a:r>
                  <a:rPr lang="en-CA">
                    <a:noFill/>
                  </a:rPr>
                  <a:t> </a:t>
                </a:r>
              </a:p>
            </p:txBody>
          </p:sp>
        </mc:Fallback>
      </mc:AlternateContent>
      <p:cxnSp>
        <p:nvCxnSpPr>
          <p:cNvPr id="7" name="Straight Connector 6">
            <a:extLst>
              <a:ext uri="{FF2B5EF4-FFF2-40B4-BE49-F238E27FC236}">
                <a16:creationId xmlns:a16="http://schemas.microsoft.com/office/drawing/2014/main" id="{DCDA69D6-786F-4EF2-8850-35E297FBCF15}"/>
              </a:ext>
            </a:extLst>
          </p:cNvPr>
          <p:cNvCxnSpPr/>
          <p:nvPr/>
        </p:nvCxnSpPr>
        <p:spPr>
          <a:xfrm>
            <a:off x="7505700" y="1333473"/>
            <a:ext cx="0" cy="5429277"/>
          </a:xfrm>
          <a:prstGeom prst="line">
            <a:avLst/>
          </a:prstGeom>
          <a:effectLst/>
        </p:spPr>
        <p:style>
          <a:lnRef idx="2">
            <a:schemeClr val="accent1"/>
          </a:lnRef>
          <a:fillRef idx="0">
            <a:schemeClr val="accent1"/>
          </a:fillRef>
          <a:effectRef idx="1">
            <a:schemeClr val="accent1"/>
          </a:effectRef>
          <a:fontRef idx="minor">
            <a:schemeClr val="tx1"/>
          </a:fontRef>
        </p:style>
      </p:cxnSp>
      <p:pic>
        <p:nvPicPr>
          <p:cNvPr id="14" name="Picture 13" descr="Chart, surface chart&#10;&#10;Description automatically generated">
            <a:extLst>
              <a:ext uri="{FF2B5EF4-FFF2-40B4-BE49-F238E27FC236}">
                <a16:creationId xmlns:a16="http://schemas.microsoft.com/office/drawing/2014/main" id="{FBF3C624-6A22-4714-93C1-C2126D7B58B4}"/>
              </a:ext>
            </a:extLst>
          </p:cNvPr>
          <p:cNvPicPr>
            <a:picLocks noChangeAspect="1"/>
          </p:cNvPicPr>
          <p:nvPr/>
        </p:nvPicPr>
        <p:blipFill>
          <a:blip r:embed="rId4"/>
          <a:stretch>
            <a:fillRect/>
          </a:stretch>
        </p:blipFill>
        <p:spPr>
          <a:xfrm>
            <a:off x="7843016" y="1571226"/>
            <a:ext cx="3967979" cy="4399135"/>
          </a:xfrm>
          <a:prstGeom prst="rect">
            <a:avLst/>
          </a:prstGeom>
          <a:ln w="19050">
            <a:solidFill>
              <a:schemeClr val="tx1"/>
            </a:solidFill>
          </a:ln>
        </p:spPr>
      </p:pic>
    </p:spTree>
    <p:extLst>
      <p:ext uri="{BB962C8B-B14F-4D97-AF65-F5344CB8AC3E}">
        <p14:creationId xmlns:p14="http://schemas.microsoft.com/office/powerpoint/2010/main" val="1792784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9E31811-AA25-284F-AEC6-50E97ABF9443}"/>
              </a:ext>
            </a:extLst>
          </p:cNvPr>
          <p:cNvSpPr/>
          <p:nvPr/>
        </p:nvSpPr>
        <p:spPr>
          <a:xfrm>
            <a:off x="0" y="178964"/>
            <a:ext cx="12192000" cy="1046732"/>
          </a:xfrm>
          <a:prstGeom prst="rect">
            <a:avLst/>
          </a:prstGeom>
          <a:solidFill>
            <a:srgbClr val="AF0F21"/>
          </a:solidFill>
          <a:ln>
            <a:noFill/>
          </a:ln>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dirty="0">
              <a:solidFill>
                <a:srgbClr val="AF0F21"/>
              </a:solidFill>
            </a:endParaRPr>
          </a:p>
        </p:txBody>
      </p:sp>
      <p:sp>
        <p:nvSpPr>
          <p:cNvPr id="2" name="Title 1">
            <a:extLst>
              <a:ext uri="{FF2B5EF4-FFF2-40B4-BE49-F238E27FC236}">
                <a16:creationId xmlns:a16="http://schemas.microsoft.com/office/drawing/2014/main" id="{1F3DA1E7-0103-5948-8D95-9B0F90DDEB88}"/>
              </a:ext>
            </a:extLst>
          </p:cNvPr>
          <p:cNvSpPr>
            <a:spLocks noGrp="1"/>
          </p:cNvSpPr>
          <p:nvPr>
            <p:ph type="title"/>
          </p:nvPr>
        </p:nvSpPr>
        <p:spPr>
          <a:xfrm>
            <a:off x="721664" y="305791"/>
            <a:ext cx="10972800" cy="793078"/>
          </a:xfrm>
        </p:spPr>
        <p:txBody>
          <a:bodyPr/>
          <a:lstStyle/>
          <a:p>
            <a:r>
              <a:rPr lang="en-US" sz="4800" dirty="0"/>
              <a:t>Choosing interrogation points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1C543A99-1BB7-6942-93E2-EC5D7451EA9F}"/>
                  </a:ext>
                </a:extLst>
              </p:cNvPr>
              <p:cNvSpPr>
                <a:spLocks noGrp="1"/>
              </p:cNvSpPr>
              <p:nvPr>
                <p:ph type="body" sz="quarter" idx="10"/>
              </p:nvPr>
            </p:nvSpPr>
            <p:spPr>
              <a:xfrm>
                <a:off x="196646" y="1333473"/>
                <a:ext cx="6886014" cy="5334949"/>
              </a:xfrm>
            </p:spPr>
            <p:txBody>
              <a:bodyPr/>
              <a:lstStyle/>
              <a:p>
                <a:pPr>
                  <a:spcAft>
                    <a:spcPts val="400"/>
                  </a:spcAft>
                </a:pPr>
                <a14:m>
                  <m:oMath xmlns:m="http://schemas.openxmlformats.org/officeDocument/2006/math">
                    <m:sSub>
                      <m:sSubPr>
                        <m:ctrlPr>
                          <a:rPr lang="en-US" sz="3000" i="1">
                            <a:latin typeface="Cambria Math" panose="02040503050406030204" pitchFamily="18" charset="0"/>
                          </a:rPr>
                        </m:ctrlPr>
                      </m:sSubPr>
                      <m:e>
                        <m:r>
                          <a:rPr lang="en-US" sz="3000" i="1">
                            <a:latin typeface="Cambria Math" panose="02040503050406030204" pitchFamily="18" charset="0"/>
                          </a:rPr>
                          <m:t>𝑣</m:t>
                        </m:r>
                      </m:e>
                      <m:sub>
                        <m:r>
                          <a:rPr lang="en-US" sz="3000" i="1">
                            <a:latin typeface="Cambria Math" panose="02040503050406030204" pitchFamily="18" charset="0"/>
                          </a:rPr>
                          <m:t>1</m:t>
                        </m:r>
                      </m:sub>
                    </m:sSub>
                    <m:r>
                      <a:rPr lang="en-US" sz="3000" i="1">
                        <a:latin typeface="Cambria Math" panose="02040503050406030204" pitchFamily="18" charset="0"/>
                      </a:rPr>
                      <m:t>,</m:t>
                    </m:r>
                    <m:sSub>
                      <m:sSubPr>
                        <m:ctrlPr>
                          <a:rPr lang="en-US" sz="3000" i="1">
                            <a:latin typeface="Cambria Math" panose="02040503050406030204" pitchFamily="18" charset="0"/>
                          </a:rPr>
                        </m:ctrlPr>
                      </m:sSubPr>
                      <m:e>
                        <m:r>
                          <a:rPr lang="en-US" sz="3000" i="1">
                            <a:latin typeface="Cambria Math" panose="02040503050406030204" pitchFamily="18" charset="0"/>
                          </a:rPr>
                          <m:t>𝑣</m:t>
                        </m:r>
                      </m:e>
                      <m:sub>
                        <m:r>
                          <a:rPr lang="en-US" sz="3000" i="1">
                            <a:latin typeface="Cambria Math" panose="02040503050406030204" pitchFamily="18" charset="0"/>
                          </a:rPr>
                          <m:t>𝑑</m:t>
                        </m:r>
                      </m:sub>
                    </m:sSub>
                  </m:oMath>
                </a14:m>
                <a:r>
                  <a:rPr lang="en-US" sz="3000" dirty="0"/>
                  <a:t> directions of min/max curvature – provide “shape information”</a:t>
                </a:r>
              </a:p>
              <a:p>
                <a:pPr>
                  <a:spcAft>
                    <a:spcPts val="400"/>
                  </a:spcAft>
                </a:pPr>
                <a:r>
                  <a:rPr lang="en-US" sz="3000" dirty="0"/>
                  <a:t>Orthogonal “cross-shaped” interrogation grid of </a:t>
                </a:r>
                <a14:m>
                  <m:oMath xmlns:m="http://schemas.openxmlformats.org/officeDocument/2006/math">
                    <m:r>
                      <a:rPr lang="en-US" sz="3000" i="1">
                        <a:latin typeface="Cambria Math" panose="02040503050406030204" pitchFamily="18" charset="0"/>
                      </a:rPr>
                      <m:t>𝒪</m:t>
                    </m:r>
                    <m:r>
                      <a:rPr lang="en-US" sz="3000" i="1">
                        <a:latin typeface="Cambria Math" panose="02040503050406030204" pitchFamily="18" charset="0"/>
                      </a:rPr>
                      <m:t>(</m:t>
                    </m:r>
                    <m:r>
                      <a:rPr lang="en-US" sz="3000" i="1">
                        <a:latin typeface="Cambria Math" panose="02040503050406030204" pitchFamily="18" charset="0"/>
                      </a:rPr>
                      <m:t>𝑑</m:t>
                    </m:r>
                    <m:r>
                      <a:rPr lang="en-US" sz="3000" i="1">
                        <a:latin typeface="Cambria Math" panose="02040503050406030204" pitchFamily="18" charset="0"/>
                      </a:rPr>
                      <m:t>) </m:t>
                    </m:r>
                  </m:oMath>
                </a14:m>
                <a:r>
                  <a:rPr lang="en-US" sz="3000" dirty="0"/>
                  <a:t>points</a:t>
                </a:r>
              </a:p>
            </p:txBody>
          </p:sp>
        </mc:Choice>
        <mc:Fallback xmlns="">
          <p:sp>
            <p:nvSpPr>
              <p:cNvPr id="3" name="Text Placeholder 2">
                <a:extLst>
                  <a:ext uri="{FF2B5EF4-FFF2-40B4-BE49-F238E27FC236}">
                    <a16:creationId xmlns:a16="http://schemas.microsoft.com/office/drawing/2014/main" id="{1C543A99-1BB7-6942-93E2-EC5D7451EA9F}"/>
                  </a:ext>
                </a:extLst>
              </p:cNvPr>
              <p:cNvSpPr>
                <a:spLocks noGrp="1" noRot="1" noChangeAspect="1" noMove="1" noResize="1" noEditPoints="1" noAdjustHandles="1" noChangeArrowheads="1" noChangeShapeType="1" noTextEdit="1"/>
              </p:cNvSpPr>
              <p:nvPr>
                <p:ph type="body" sz="quarter" idx="10"/>
              </p:nvPr>
            </p:nvSpPr>
            <p:spPr>
              <a:xfrm>
                <a:off x="196646" y="1333473"/>
                <a:ext cx="6886014" cy="5334949"/>
              </a:xfrm>
              <a:blipFill>
                <a:blip r:embed="rId3"/>
                <a:stretch>
                  <a:fillRect l="-1770" t="-1486"/>
                </a:stretch>
              </a:blipFill>
            </p:spPr>
            <p:txBody>
              <a:bodyPr/>
              <a:lstStyle/>
              <a:p>
                <a:r>
                  <a:rPr lang="en-CA">
                    <a:noFill/>
                  </a:rPr>
                  <a:t> </a:t>
                </a:r>
              </a:p>
            </p:txBody>
          </p:sp>
        </mc:Fallback>
      </mc:AlternateContent>
      <p:cxnSp>
        <p:nvCxnSpPr>
          <p:cNvPr id="7" name="Straight Connector 6">
            <a:extLst>
              <a:ext uri="{FF2B5EF4-FFF2-40B4-BE49-F238E27FC236}">
                <a16:creationId xmlns:a16="http://schemas.microsoft.com/office/drawing/2014/main" id="{DCDA69D6-786F-4EF2-8850-35E297FBCF15}"/>
              </a:ext>
            </a:extLst>
          </p:cNvPr>
          <p:cNvCxnSpPr/>
          <p:nvPr/>
        </p:nvCxnSpPr>
        <p:spPr>
          <a:xfrm>
            <a:off x="7505700" y="1333473"/>
            <a:ext cx="0" cy="5429277"/>
          </a:xfrm>
          <a:prstGeom prst="line">
            <a:avLst/>
          </a:prstGeom>
          <a:effectLst/>
        </p:spPr>
        <p:style>
          <a:lnRef idx="2">
            <a:schemeClr val="accent1"/>
          </a:lnRef>
          <a:fillRef idx="0">
            <a:schemeClr val="accent1"/>
          </a:fillRef>
          <a:effectRef idx="1">
            <a:schemeClr val="accent1"/>
          </a:effectRef>
          <a:fontRef idx="minor">
            <a:schemeClr val="tx1"/>
          </a:fontRef>
        </p:style>
      </p:cxnSp>
      <p:pic>
        <p:nvPicPr>
          <p:cNvPr id="14" name="Picture 13" descr="Chart, surface chart&#10;&#10;Description automatically generated">
            <a:extLst>
              <a:ext uri="{FF2B5EF4-FFF2-40B4-BE49-F238E27FC236}">
                <a16:creationId xmlns:a16="http://schemas.microsoft.com/office/drawing/2014/main" id="{FBF3C624-6A22-4714-93C1-C2126D7B58B4}"/>
              </a:ext>
            </a:extLst>
          </p:cNvPr>
          <p:cNvPicPr>
            <a:picLocks noChangeAspect="1"/>
          </p:cNvPicPr>
          <p:nvPr/>
        </p:nvPicPr>
        <p:blipFill>
          <a:blip r:embed="rId4"/>
          <a:stretch>
            <a:fillRect/>
          </a:stretch>
        </p:blipFill>
        <p:spPr>
          <a:xfrm>
            <a:off x="7843016" y="1571226"/>
            <a:ext cx="3967979" cy="4399135"/>
          </a:xfrm>
          <a:prstGeom prst="rect">
            <a:avLst/>
          </a:prstGeom>
          <a:ln w="19050">
            <a:solidFill>
              <a:schemeClr val="tx1"/>
            </a:solidFill>
          </a:ln>
        </p:spPr>
      </p:pic>
    </p:spTree>
    <p:extLst>
      <p:ext uri="{BB962C8B-B14F-4D97-AF65-F5344CB8AC3E}">
        <p14:creationId xmlns:p14="http://schemas.microsoft.com/office/powerpoint/2010/main" val="975832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9E31811-AA25-284F-AEC6-50E97ABF9443}"/>
              </a:ext>
            </a:extLst>
          </p:cNvPr>
          <p:cNvSpPr/>
          <p:nvPr/>
        </p:nvSpPr>
        <p:spPr>
          <a:xfrm>
            <a:off x="0" y="178964"/>
            <a:ext cx="12192000" cy="1046732"/>
          </a:xfrm>
          <a:prstGeom prst="rect">
            <a:avLst/>
          </a:prstGeom>
          <a:solidFill>
            <a:srgbClr val="AF0F21"/>
          </a:solidFill>
          <a:ln>
            <a:noFill/>
          </a:ln>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dirty="0">
              <a:solidFill>
                <a:srgbClr val="AF0F21"/>
              </a:solidFill>
            </a:endParaRPr>
          </a:p>
        </p:txBody>
      </p:sp>
      <p:sp>
        <p:nvSpPr>
          <p:cNvPr id="2" name="Title 1">
            <a:extLst>
              <a:ext uri="{FF2B5EF4-FFF2-40B4-BE49-F238E27FC236}">
                <a16:creationId xmlns:a16="http://schemas.microsoft.com/office/drawing/2014/main" id="{1F3DA1E7-0103-5948-8D95-9B0F90DDEB88}"/>
              </a:ext>
            </a:extLst>
          </p:cNvPr>
          <p:cNvSpPr>
            <a:spLocks noGrp="1"/>
          </p:cNvSpPr>
          <p:nvPr>
            <p:ph type="title"/>
          </p:nvPr>
        </p:nvSpPr>
        <p:spPr>
          <a:xfrm>
            <a:off x="721664" y="305791"/>
            <a:ext cx="10972800" cy="793078"/>
          </a:xfrm>
        </p:spPr>
        <p:txBody>
          <a:bodyPr/>
          <a:lstStyle/>
          <a:p>
            <a:r>
              <a:rPr lang="en-US" sz="4800" dirty="0"/>
              <a:t>Choosing interrogation points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1C543A99-1BB7-6942-93E2-EC5D7451EA9F}"/>
                  </a:ext>
                </a:extLst>
              </p:cNvPr>
              <p:cNvSpPr>
                <a:spLocks noGrp="1"/>
              </p:cNvSpPr>
              <p:nvPr>
                <p:ph type="body" sz="quarter" idx="10"/>
              </p:nvPr>
            </p:nvSpPr>
            <p:spPr>
              <a:xfrm>
                <a:off x="196646" y="1333473"/>
                <a:ext cx="6886014" cy="5334949"/>
              </a:xfrm>
            </p:spPr>
            <p:txBody>
              <a:bodyPr/>
              <a:lstStyle/>
              <a:p>
                <a:pPr>
                  <a:spcAft>
                    <a:spcPts val="400"/>
                  </a:spcAft>
                </a:pPr>
                <a:r>
                  <a:rPr lang="en-US" sz="3000" dirty="0"/>
                  <a:t>Recall: </a:t>
                </a:r>
                <a14:m>
                  <m:oMath xmlns:m="http://schemas.openxmlformats.org/officeDocument/2006/math">
                    <m:sSubSup>
                      <m:sSubSupPr>
                        <m:ctrlPr>
                          <a:rPr lang="en-US" sz="3000" i="1">
                            <a:latin typeface="Cambria Math" panose="02040503050406030204" pitchFamily="18" charset="0"/>
                          </a:rPr>
                        </m:ctrlPr>
                      </m:sSubSupPr>
                      <m:e>
                        <m:r>
                          <a:rPr lang="en-US" sz="3000" i="1">
                            <a:latin typeface="Cambria Math" panose="02040503050406030204" pitchFamily="18" charset="0"/>
                          </a:rPr>
                          <m:t>𝑚</m:t>
                        </m:r>
                      </m:e>
                      <m:sub>
                        <m:r>
                          <a:rPr lang="en-US" sz="3000" i="1">
                            <a:latin typeface="Cambria Math" panose="02040503050406030204" pitchFamily="18" charset="0"/>
                          </a:rPr>
                          <m:t>0</m:t>
                        </m:r>
                      </m:sub>
                      <m:sup>
                        <m:r>
                          <a:rPr lang="en-US" sz="3000" i="1">
                            <a:latin typeface="Cambria Math" panose="02040503050406030204" pitchFamily="18" charset="0"/>
                          </a:rPr>
                          <m:t>𝑥</m:t>
                        </m:r>
                      </m:sup>
                    </m:sSubSup>
                    <m:r>
                      <a:rPr lang="en-US" sz="3000" i="1">
                        <a:latin typeface="Cambria Math" panose="02040503050406030204" pitchFamily="18" charset="0"/>
                      </a:rPr>
                      <m:t>∝</m:t>
                    </m:r>
                    <m:r>
                      <m:rPr>
                        <m:nor/>
                      </m:rPr>
                      <a:rPr lang="en-US" sz="3000" dirty="0"/>
                      <m:t>Gaussian</m:t>
                    </m:r>
                    <m:r>
                      <m:rPr>
                        <m:nor/>
                      </m:rPr>
                      <a:rPr lang="en-US" sz="3000" dirty="0"/>
                      <m:t> </m:t>
                    </m:r>
                    <m:r>
                      <m:rPr>
                        <m:nor/>
                      </m:rPr>
                      <a:rPr lang="en-US" sz="3000" dirty="0"/>
                      <m:t>with</m:t>
                    </m:r>
                    <m:r>
                      <m:rPr>
                        <m:nor/>
                      </m:rPr>
                      <a:rPr lang="en-US" sz="3000" dirty="0"/>
                      <m:t> </m:t>
                    </m:r>
                    <m:r>
                      <m:rPr>
                        <m:nor/>
                      </m:rPr>
                      <a:rPr lang="en-US" sz="3000" dirty="0"/>
                      <m:t>mean</m:t>
                    </m:r>
                    <m:r>
                      <m:rPr>
                        <m:nor/>
                      </m:rPr>
                      <a:rPr lang="en-US" sz="3000" dirty="0"/>
                      <m:t> </m:t>
                    </m:r>
                    <m:acc>
                      <m:accPr>
                        <m:chr m:val="̂"/>
                        <m:ctrlPr>
                          <a:rPr lang="en-US" sz="3000" i="1">
                            <a:latin typeface="Cambria Math" panose="02040503050406030204" pitchFamily="18" charset="0"/>
                          </a:rPr>
                        </m:ctrlPr>
                      </m:accPr>
                      <m:e>
                        <m:r>
                          <a:rPr lang="en-US" sz="3000" i="1">
                            <a:latin typeface="Cambria Math" panose="02040503050406030204" pitchFamily="18" charset="0"/>
                          </a:rPr>
                          <m:t>𝑥</m:t>
                        </m:r>
                      </m:e>
                    </m:acc>
                    <m:r>
                      <m:rPr>
                        <m:nor/>
                      </m:rPr>
                      <a:rPr lang="en-US" sz="3000" dirty="0"/>
                      <m:t> </m:t>
                    </m:r>
                    <m:r>
                      <m:rPr>
                        <m:nor/>
                      </m:rPr>
                      <a:rPr lang="en-US" sz="3000" dirty="0"/>
                      <m:t>and</m:t>
                    </m:r>
                    <m:r>
                      <m:rPr>
                        <m:nor/>
                      </m:rPr>
                      <a:rPr lang="en-US" sz="3000" dirty="0"/>
                      <m:t> </m:t>
                    </m:r>
                    <m:r>
                      <m:rPr>
                        <m:nor/>
                      </m:rPr>
                      <a:rPr lang="en-US" sz="3000" dirty="0"/>
                      <m:t>covariance</m:t>
                    </m:r>
                    <m:r>
                      <m:rPr>
                        <m:nor/>
                      </m:rPr>
                      <a:rPr lang="en-US" sz="3000" dirty="0"/>
                      <m:t> </m:t>
                    </m:r>
                    <m:r>
                      <a:rPr lang="en-US" sz="3000" i="1">
                        <a:latin typeface="Cambria Math" panose="02040503050406030204" pitchFamily="18" charset="0"/>
                      </a:rPr>
                      <m:t>−</m:t>
                    </m:r>
                    <m:sSup>
                      <m:sSupPr>
                        <m:ctrlPr>
                          <a:rPr lang="en-US" sz="3000" i="1">
                            <a:latin typeface="Cambria Math" panose="02040503050406030204" pitchFamily="18" charset="0"/>
                          </a:rPr>
                        </m:ctrlPr>
                      </m:sSupPr>
                      <m:e>
                        <m:r>
                          <a:rPr lang="en-US" sz="3000" i="1">
                            <a:latin typeface="Cambria Math" panose="02040503050406030204" pitchFamily="18" charset="0"/>
                          </a:rPr>
                          <m:t>𝐻</m:t>
                        </m:r>
                      </m:e>
                      <m:sup>
                        <m:r>
                          <a:rPr lang="en-US" sz="3000" i="1">
                            <a:latin typeface="Cambria Math" panose="02040503050406030204" pitchFamily="18" charset="0"/>
                          </a:rPr>
                          <m:t>−1</m:t>
                        </m:r>
                      </m:sup>
                    </m:sSup>
                  </m:oMath>
                </a14:m>
                <a:endParaRPr lang="en-US" sz="3000" dirty="0"/>
              </a:p>
              <a:p>
                <a:pPr>
                  <a:spcAft>
                    <a:spcPts val="400"/>
                  </a:spcAft>
                </a:pPr>
                <a14:m>
                  <m:oMath xmlns:m="http://schemas.openxmlformats.org/officeDocument/2006/math">
                    <m:f>
                      <m:fPr>
                        <m:ctrlPr>
                          <a:rPr lang="en-US" sz="3000" i="1">
                            <a:latin typeface="Cambria Math" panose="02040503050406030204" pitchFamily="18" charset="0"/>
                          </a:rPr>
                        </m:ctrlPr>
                      </m:fPr>
                      <m:num>
                        <m:r>
                          <a:rPr lang="en-US" sz="3000" i="1">
                            <a:latin typeface="Cambria Math" panose="02040503050406030204" pitchFamily="18" charset="0"/>
                          </a:rPr>
                          <m:t>𝑚</m:t>
                        </m:r>
                      </m:num>
                      <m:den>
                        <m:rad>
                          <m:radPr>
                            <m:degHide m:val="on"/>
                            <m:ctrlPr>
                              <a:rPr lang="en-US" sz="3000" i="1">
                                <a:latin typeface="Cambria Math" panose="02040503050406030204" pitchFamily="18" charset="0"/>
                              </a:rPr>
                            </m:ctrlPr>
                          </m:radPr>
                          <m:deg/>
                          <m:e>
                            <m:r>
                              <a:rPr lang="en-US" sz="3000" i="1">
                                <a:latin typeface="Cambria Math" panose="02040503050406030204" pitchFamily="18" charset="0"/>
                              </a:rPr>
                              <m:t>−</m:t>
                            </m:r>
                            <m:sSub>
                              <m:sSubPr>
                                <m:ctrlPr>
                                  <a:rPr lang="en-US" sz="3000" i="1">
                                    <a:latin typeface="Cambria Math" panose="02040503050406030204" pitchFamily="18" charset="0"/>
                                  </a:rPr>
                                </m:ctrlPr>
                              </m:sSubPr>
                              <m:e>
                                <m:r>
                                  <a:rPr lang="en-US" sz="3000" i="1">
                                    <a:latin typeface="Cambria Math" panose="02040503050406030204" pitchFamily="18" charset="0"/>
                                  </a:rPr>
                                  <m:t>𝜎</m:t>
                                </m:r>
                              </m:e>
                              <m:sub>
                                <m:r>
                                  <a:rPr lang="en-US" sz="3000" i="1">
                                    <a:latin typeface="Cambria Math" panose="02040503050406030204" pitchFamily="18" charset="0"/>
                                  </a:rPr>
                                  <m:t>𝑖</m:t>
                                </m:r>
                              </m:sub>
                            </m:sSub>
                          </m:e>
                        </m:rad>
                      </m:den>
                    </m:f>
                    <m:sSub>
                      <m:sSubPr>
                        <m:ctrlPr>
                          <a:rPr lang="en-US" sz="3000" i="1">
                            <a:latin typeface="Cambria Math" panose="02040503050406030204" pitchFamily="18" charset="0"/>
                          </a:rPr>
                        </m:ctrlPr>
                      </m:sSubPr>
                      <m:e>
                        <m:r>
                          <a:rPr lang="en-US" sz="3000" i="1">
                            <a:latin typeface="Cambria Math" panose="02040503050406030204" pitchFamily="18" charset="0"/>
                          </a:rPr>
                          <m:t>𝑣</m:t>
                        </m:r>
                      </m:e>
                      <m:sub>
                        <m:r>
                          <a:rPr lang="en-US" sz="3000" i="1">
                            <a:latin typeface="Cambria Math" panose="02040503050406030204" pitchFamily="18" charset="0"/>
                          </a:rPr>
                          <m:t>𝑖</m:t>
                        </m:r>
                      </m:sub>
                    </m:sSub>
                    <m:r>
                      <a:rPr lang="en-US" sz="3000" i="1">
                        <a:latin typeface="Cambria Math" panose="02040503050406030204" pitchFamily="18" charset="0"/>
                      </a:rPr>
                      <m:t>+</m:t>
                    </m:r>
                    <m:acc>
                      <m:accPr>
                        <m:chr m:val="̂"/>
                        <m:ctrlPr>
                          <a:rPr lang="en-US" sz="3000" i="1">
                            <a:latin typeface="Cambria Math" panose="02040503050406030204" pitchFamily="18" charset="0"/>
                          </a:rPr>
                        </m:ctrlPr>
                      </m:accPr>
                      <m:e>
                        <m:r>
                          <a:rPr lang="en-US" sz="3000" i="1">
                            <a:latin typeface="Cambria Math" panose="02040503050406030204" pitchFamily="18" charset="0"/>
                          </a:rPr>
                          <m:t>𝑥</m:t>
                        </m:r>
                      </m:e>
                    </m:acc>
                  </m:oMath>
                </a14:m>
                <a:r>
                  <a:rPr lang="en-US" sz="3000" dirty="0"/>
                  <a:t>: “</a:t>
                </a:r>
                <a14:m>
                  <m:oMath xmlns:m="http://schemas.openxmlformats.org/officeDocument/2006/math">
                    <m:r>
                      <a:rPr lang="en-US" sz="3000" i="1">
                        <a:latin typeface="Cambria Math" panose="02040503050406030204" pitchFamily="18" charset="0"/>
                      </a:rPr>
                      <m:t>𝑚</m:t>
                    </m:r>
                  </m:oMath>
                </a14:m>
                <a:r>
                  <a:rPr lang="en-US" sz="3000" dirty="0"/>
                  <a:t> standard deviations”, in direction </a:t>
                </a:r>
                <a14:m>
                  <m:oMath xmlns:m="http://schemas.openxmlformats.org/officeDocument/2006/math">
                    <m:sSub>
                      <m:sSubPr>
                        <m:ctrlPr>
                          <a:rPr lang="en-US" sz="3000" i="1">
                            <a:latin typeface="Cambria Math" panose="02040503050406030204" pitchFamily="18" charset="0"/>
                          </a:rPr>
                        </m:ctrlPr>
                      </m:sSubPr>
                      <m:e>
                        <m:r>
                          <a:rPr lang="en-US" sz="3000" i="1">
                            <a:latin typeface="Cambria Math" panose="02040503050406030204" pitchFamily="18" charset="0"/>
                          </a:rPr>
                          <m:t>𝑣</m:t>
                        </m:r>
                      </m:e>
                      <m:sub>
                        <m:r>
                          <a:rPr lang="en-US" sz="3000" i="1">
                            <a:latin typeface="Cambria Math" panose="02040503050406030204" pitchFamily="18" charset="0"/>
                          </a:rPr>
                          <m:t>𝑖</m:t>
                        </m:r>
                      </m:sub>
                    </m:sSub>
                  </m:oMath>
                </a14:m>
                <a:r>
                  <a:rPr lang="en-US" sz="3000" dirty="0"/>
                  <a:t>, from mode</a:t>
                </a:r>
              </a:p>
              <a:p>
                <a:pPr>
                  <a:spcAft>
                    <a:spcPts val="400"/>
                  </a:spcAft>
                </a:pPr>
                <a14:m>
                  <m:oMath xmlns:m="http://schemas.openxmlformats.org/officeDocument/2006/math">
                    <m:sSub>
                      <m:sSubPr>
                        <m:ctrlPr>
                          <a:rPr lang="en-US" sz="3000" i="1">
                            <a:latin typeface="Cambria Math" panose="02040503050406030204" pitchFamily="18" charset="0"/>
                          </a:rPr>
                        </m:ctrlPr>
                      </m:sSubPr>
                      <m:e>
                        <m:r>
                          <a:rPr lang="en-US" sz="3000" i="1">
                            <a:latin typeface="Cambria Math" panose="02040503050406030204" pitchFamily="18" charset="0"/>
                          </a:rPr>
                          <m:t>𝑣</m:t>
                        </m:r>
                      </m:e>
                      <m:sub>
                        <m:r>
                          <a:rPr lang="en-US" sz="3000" i="1">
                            <a:latin typeface="Cambria Math" panose="02040503050406030204" pitchFamily="18" charset="0"/>
                          </a:rPr>
                          <m:t>1</m:t>
                        </m:r>
                      </m:sub>
                    </m:sSub>
                    <m:r>
                      <a:rPr lang="en-US" sz="3000" i="1">
                        <a:latin typeface="Cambria Math" panose="02040503050406030204" pitchFamily="18" charset="0"/>
                      </a:rPr>
                      <m:t>,</m:t>
                    </m:r>
                    <m:sSub>
                      <m:sSubPr>
                        <m:ctrlPr>
                          <a:rPr lang="en-US" sz="3000" i="1">
                            <a:latin typeface="Cambria Math" panose="02040503050406030204" pitchFamily="18" charset="0"/>
                          </a:rPr>
                        </m:ctrlPr>
                      </m:sSubPr>
                      <m:e>
                        <m:r>
                          <a:rPr lang="en-US" sz="3000" i="1">
                            <a:latin typeface="Cambria Math" panose="02040503050406030204" pitchFamily="18" charset="0"/>
                          </a:rPr>
                          <m:t>𝑣</m:t>
                        </m:r>
                      </m:e>
                      <m:sub>
                        <m:r>
                          <a:rPr lang="en-US" sz="3000" i="1">
                            <a:latin typeface="Cambria Math" panose="02040503050406030204" pitchFamily="18" charset="0"/>
                          </a:rPr>
                          <m:t>𝑑</m:t>
                        </m:r>
                      </m:sub>
                    </m:sSub>
                  </m:oMath>
                </a14:m>
                <a:r>
                  <a:rPr lang="en-US" sz="3000" dirty="0"/>
                  <a:t> directions of min/max curvature – provide “shape information”</a:t>
                </a:r>
              </a:p>
              <a:p>
                <a:pPr>
                  <a:spcAft>
                    <a:spcPts val="400"/>
                  </a:spcAft>
                </a:pPr>
                <a:r>
                  <a:rPr lang="en-US" sz="3000" dirty="0"/>
                  <a:t>Orthogonal “cross-shaped” interrogation grid of </a:t>
                </a:r>
                <a14:m>
                  <m:oMath xmlns:m="http://schemas.openxmlformats.org/officeDocument/2006/math">
                    <m:r>
                      <a:rPr lang="en-US" sz="3000" i="1">
                        <a:latin typeface="Cambria Math" panose="02040503050406030204" pitchFamily="18" charset="0"/>
                      </a:rPr>
                      <m:t>𝒪</m:t>
                    </m:r>
                    <m:r>
                      <a:rPr lang="en-US" sz="3000" i="1">
                        <a:latin typeface="Cambria Math" panose="02040503050406030204" pitchFamily="18" charset="0"/>
                      </a:rPr>
                      <m:t>(</m:t>
                    </m:r>
                    <m:r>
                      <a:rPr lang="en-US" sz="3000" i="1">
                        <a:latin typeface="Cambria Math" panose="02040503050406030204" pitchFamily="18" charset="0"/>
                      </a:rPr>
                      <m:t>𝑑</m:t>
                    </m:r>
                    <m:r>
                      <a:rPr lang="en-US" sz="3000" i="1">
                        <a:latin typeface="Cambria Math" panose="02040503050406030204" pitchFamily="18" charset="0"/>
                      </a:rPr>
                      <m:t>) </m:t>
                    </m:r>
                  </m:oMath>
                </a14:m>
                <a:r>
                  <a:rPr lang="en-US" sz="3000" dirty="0"/>
                  <a:t>points</a:t>
                </a:r>
              </a:p>
              <a:p>
                <a:pPr marL="0" indent="0">
                  <a:lnSpc>
                    <a:spcPct val="150000"/>
                  </a:lnSpc>
                  <a:spcAft>
                    <a:spcPts val="400"/>
                  </a:spcAft>
                  <a:buNone/>
                </a:pPr>
                <a:endParaRPr lang="en-US" sz="3000" dirty="0"/>
              </a:p>
            </p:txBody>
          </p:sp>
        </mc:Choice>
        <mc:Fallback xmlns="">
          <p:sp>
            <p:nvSpPr>
              <p:cNvPr id="3" name="Text Placeholder 2">
                <a:extLst>
                  <a:ext uri="{FF2B5EF4-FFF2-40B4-BE49-F238E27FC236}">
                    <a16:creationId xmlns:a16="http://schemas.microsoft.com/office/drawing/2014/main" id="{1C543A99-1BB7-6942-93E2-EC5D7451EA9F}"/>
                  </a:ext>
                </a:extLst>
              </p:cNvPr>
              <p:cNvSpPr>
                <a:spLocks noGrp="1" noRot="1" noChangeAspect="1" noMove="1" noResize="1" noEditPoints="1" noAdjustHandles="1" noChangeArrowheads="1" noChangeShapeType="1" noTextEdit="1"/>
              </p:cNvSpPr>
              <p:nvPr>
                <p:ph type="body" sz="quarter" idx="10"/>
              </p:nvPr>
            </p:nvSpPr>
            <p:spPr>
              <a:xfrm>
                <a:off x="196646" y="1333473"/>
                <a:ext cx="6886014" cy="5334949"/>
              </a:xfrm>
              <a:blipFill>
                <a:blip r:embed="rId3"/>
                <a:stretch>
                  <a:fillRect l="-1770" t="-1600" r="-354"/>
                </a:stretch>
              </a:blipFill>
            </p:spPr>
            <p:txBody>
              <a:bodyPr/>
              <a:lstStyle/>
              <a:p>
                <a:r>
                  <a:rPr lang="en-CA">
                    <a:noFill/>
                  </a:rPr>
                  <a:t> </a:t>
                </a:r>
              </a:p>
            </p:txBody>
          </p:sp>
        </mc:Fallback>
      </mc:AlternateContent>
      <p:cxnSp>
        <p:nvCxnSpPr>
          <p:cNvPr id="7" name="Straight Connector 6">
            <a:extLst>
              <a:ext uri="{FF2B5EF4-FFF2-40B4-BE49-F238E27FC236}">
                <a16:creationId xmlns:a16="http://schemas.microsoft.com/office/drawing/2014/main" id="{DCDA69D6-786F-4EF2-8850-35E297FBCF15}"/>
              </a:ext>
            </a:extLst>
          </p:cNvPr>
          <p:cNvCxnSpPr/>
          <p:nvPr/>
        </p:nvCxnSpPr>
        <p:spPr>
          <a:xfrm>
            <a:off x="7505700" y="1333473"/>
            <a:ext cx="0" cy="5429277"/>
          </a:xfrm>
          <a:prstGeom prst="line">
            <a:avLst/>
          </a:prstGeom>
          <a:effectLst/>
        </p:spPr>
        <p:style>
          <a:lnRef idx="2">
            <a:schemeClr val="accent1"/>
          </a:lnRef>
          <a:fillRef idx="0">
            <a:schemeClr val="accent1"/>
          </a:fillRef>
          <a:effectRef idx="1">
            <a:schemeClr val="accent1"/>
          </a:effectRef>
          <a:fontRef idx="minor">
            <a:schemeClr val="tx1"/>
          </a:fontRef>
        </p:style>
      </p:cxnSp>
      <p:pic>
        <p:nvPicPr>
          <p:cNvPr id="5" name="Picture 4" descr="Chart, surface chart&#10;&#10;Description automatically generated">
            <a:extLst>
              <a:ext uri="{FF2B5EF4-FFF2-40B4-BE49-F238E27FC236}">
                <a16:creationId xmlns:a16="http://schemas.microsoft.com/office/drawing/2014/main" id="{70CAFE75-2804-429A-8D1A-A78714561F25}"/>
              </a:ext>
            </a:extLst>
          </p:cNvPr>
          <p:cNvPicPr>
            <a:picLocks noChangeAspect="1"/>
          </p:cNvPicPr>
          <p:nvPr/>
        </p:nvPicPr>
        <p:blipFill>
          <a:blip r:embed="rId4"/>
          <a:stretch>
            <a:fillRect/>
          </a:stretch>
        </p:blipFill>
        <p:spPr>
          <a:xfrm>
            <a:off x="7843016" y="1579914"/>
            <a:ext cx="3960143" cy="4390447"/>
          </a:xfrm>
          <a:prstGeom prst="rect">
            <a:avLst/>
          </a:prstGeom>
          <a:ln w="19050">
            <a:solidFill>
              <a:schemeClr val="tx1"/>
            </a:solidFill>
          </a:ln>
        </p:spPr>
      </p:pic>
    </p:spTree>
    <p:extLst>
      <p:ext uri="{BB962C8B-B14F-4D97-AF65-F5344CB8AC3E}">
        <p14:creationId xmlns:p14="http://schemas.microsoft.com/office/powerpoint/2010/main" val="17503597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9E31811-AA25-284F-AEC6-50E97ABF9443}"/>
              </a:ext>
            </a:extLst>
          </p:cNvPr>
          <p:cNvSpPr/>
          <p:nvPr/>
        </p:nvSpPr>
        <p:spPr>
          <a:xfrm>
            <a:off x="0" y="178964"/>
            <a:ext cx="12192000" cy="1046732"/>
          </a:xfrm>
          <a:prstGeom prst="rect">
            <a:avLst/>
          </a:prstGeom>
          <a:solidFill>
            <a:srgbClr val="AF0F21"/>
          </a:solidFill>
          <a:ln>
            <a:noFill/>
          </a:ln>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dirty="0">
              <a:solidFill>
                <a:srgbClr val="AF0F21"/>
              </a:solidFill>
            </a:endParaRPr>
          </a:p>
        </p:txBody>
      </p:sp>
      <p:sp>
        <p:nvSpPr>
          <p:cNvPr id="2" name="Title 1">
            <a:extLst>
              <a:ext uri="{FF2B5EF4-FFF2-40B4-BE49-F238E27FC236}">
                <a16:creationId xmlns:a16="http://schemas.microsoft.com/office/drawing/2014/main" id="{1F3DA1E7-0103-5948-8D95-9B0F90DDEB88}"/>
              </a:ext>
            </a:extLst>
          </p:cNvPr>
          <p:cNvSpPr>
            <a:spLocks noGrp="1"/>
          </p:cNvSpPr>
          <p:nvPr>
            <p:ph type="title"/>
          </p:nvPr>
        </p:nvSpPr>
        <p:spPr>
          <a:xfrm>
            <a:off x="721664" y="305791"/>
            <a:ext cx="10972800" cy="793078"/>
          </a:xfrm>
        </p:spPr>
        <p:txBody>
          <a:bodyPr/>
          <a:lstStyle/>
          <a:p>
            <a:r>
              <a:rPr lang="en-US" sz="4800" dirty="0"/>
              <a:t>The (typical) covariance kernel</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1C543A99-1BB7-6942-93E2-EC5D7451EA9F}"/>
                  </a:ext>
                </a:extLst>
              </p:cNvPr>
              <p:cNvSpPr>
                <a:spLocks noGrp="1"/>
              </p:cNvSpPr>
              <p:nvPr>
                <p:ph type="body" sz="quarter" idx="10"/>
              </p:nvPr>
            </p:nvSpPr>
            <p:spPr>
              <a:xfrm>
                <a:off x="196645" y="1523052"/>
                <a:ext cx="11798709" cy="1305874"/>
              </a:xfrm>
            </p:spPr>
            <p:txBody>
              <a:bodyPr/>
              <a:lstStyle/>
              <a:p>
                <a:pPr marL="0" indent="0">
                  <a:spcAft>
                    <a:spcPts val="1000"/>
                  </a:spcAft>
                  <a:buNone/>
                </a:pPr>
                <a14:m>
                  <m:oMathPara xmlns:m="http://schemas.openxmlformats.org/officeDocument/2006/math">
                    <m:oMathParaPr>
                      <m:jc m:val="center"/>
                    </m:oMathParaPr>
                    <m:oMath xmlns:m="http://schemas.openxmlformats.org/officeDocument/2006/math">
                      <m:r>
                        <a:rPr lang="en-US" sz="3000" i="1" smtClean="0">
                          <a:latin typeface="Cambria Math" panose="02040503050406030204" pitchFamily="18" charset="0"/>
                        </a:rPr>
                        <m:t>𝜅</m:t>
                      </m:r>
                      <m:d>
                        <m:dPr>
                          <m:ctrlPr>
                            <a:rPr lang="en-US" sz="3000" i="1">
                              <a:latin typeface="Cambria Math" panose="02040503050406030204" pitchFamily="18" charset="0"/>
                            </a:rPr>
                          </m:ctrlPr>
                        </m:dPr>
                        <m:e>
                          <m:r>
                            <a:rPr lang="en-US" sz="3000" i="1">
                              <a:latin typeface="Cambria Math" panose="02040503050406030204" pitchFamily="18" charset="0"/>
                            </a:rPr>
                            <m:t>𝑥</m:t>
                          </m:r>
                          <m:r>
                            <a:rPr lang="en-US" sz="3000" i="1">
                              <a:latin typeface="Cambria Math" panose="02040503050406030204" pitchFamily="18" charset="0"/>
                            </a:rPr>
                            <m:t>, </m:t>
                          </m:r>
                          <m:r>
                            <a:rPr lang="en-US" sz="3000" i="1">
                              <a:latin typeface="Cambria Math" panose="02040503050406030204" pitchFamily="18" charset="0"/>
                            </a:rPr>
                            <m:t>𝑦</m:t>
                          </m:r>
                        </m:e>
                      </m:d>
                      <m:r>
                        <a:rPr lang="en-US" sz="3000" i="1">
                          <a:latin typeface="Cambria Math" panose="02040503050406030204" pitchFamily="18" charset="0"/>
                        </a:rPr>
                        <m:t>= </m:t>
                      </m:r>
                      <m:sSup>
                        <m:sSupPr>
                          <m:ctrlPr>
                            <a:rPr lang="en-US" sz="3000" i="1">
                              <a:latin typeface="Cambria Math" panose="02040503050406030204" pitchFamily="18" charset="0"/>
                            </a:rPr>
                          </m:ctrlPr>
                        </m:sSupPr>
                        <m:e>
                          <m:d>
                            <m:dPr>
                              <m:ctrlPr>
                                <a:rPr lang="en-US" sz="3000" i="1">
                                  <a:latin typeface="Cambria Math" panose="02040503050406030204" pitchFamily="18" charset="0"/>
                                </a:rPr>
                              </m:ctrlPr>
                            </m:dPr>
                            <m:e>
                              <m:f>
                                <m:fPr>
                                  <m:ctrlPr>
                                    <a:rPr lang="en-US" sz="3000" i="1">
                                      <a:latin typeface="Cambria Math" panose="02040503050406030204" pitchFamily="18" charset="0"/>
                                    </a:rPr>
                                  </m:ctrlPr>
                                </m:fPr>
                                <m:num>
                                  <m:rad>
                                    <m:radPr>
                                      <m:degHide m:val="on"/>
                                      <m:ctrlPr>
                                        <a:rPr lang="en-US" sz="3000" i="1">
                                          <a:latin typeface="Cambria Math" panose="02040503050406030204" pitchFamily="18" charset="0"/>
                                        </a:rPr>
                                      </m:ctrlPr>
                                    </m:radPr>
                                    <m:deg/>
                                    <m:e>
                                      <m:r>
                                        <a:rPr lang="en-US" sz="3000" i="1">
                                          <a:latin typeface="Cambria Math" panose="02040503050406030204" pitchFamily="18" charset="0"/>
                                        </a:rPr>
                                        <m:t>𝜋</m:t>
                                      </m:r>
                                    </m:e>
                                  </m:rad>
                                  <m:r>
                                    <a:rPr lang="en-US" sz="3000" i="1">
                                      <a:latin typeface="Cambria Math" panose="02040503050406030204" pitchFamily="18" charset="0"/>
                                    </a:rPr>
                                    <m:t>𝜆</m:t>
                                  </m:r>
                                </m:num>
                                <m:den>
                                  <m:r>
                                    <a:rPr lang="en-US" sz="3000" i="1">
                                      <a:latin typeface="Cambria Math" panose="02040503050406030204" pitchFamily="18" charset="0"/>
                                    </a:rPr>
                                    <m:t>𝛼</m:t>
                                  </m:r>
                                </m:den>
                              </m:f>
                            </m:e>
                          </m:d>
                        </m:e>
                        <m:sup>
                          <m:r>
                            <a:rPr lang="en-US" sz="3000" i="1">
                              <a:latin typeface="Cambria Math" panose="02040503050406030204" pitchFamily="18" charset="0"/>
                            </a:rPr>
                            <m:t>𝑑</m:t>
                          </m:r>
                        </m:sup>
                      </m:sSup>
                      <m:r>
                        <m:rPr>
                          <m:sty m:val="p"/>
                        </m:rPr>
                        <a:rPr lang="en-US" sz="3000" i="1">
                          <a:latin typeface="Cambria Math" panose="02040503050406030204" pitchFamily="18" charset="0"/>
                        </a:rPr>
                        <m:t>exp</m:t>
                      </m:r>
                      <m:d>
                        <m:dPr>
                          <m:begChr m:val="["/>
                          <m:endChr m:val="]"/>
                          <m:ctrlPr>
                            <a:rPr lang="en-US" sz="3000" i="1">
                              <a:latin typeface="Cambria Math" panose="02040503050406030204" pitchFamily="18" charset="0"/>
                            </a:rPr>
                          </m:ctrlPr>
                        </m:dPr>
                        <m:e>
                          <m:r>
                            <a:rPr lang="en-US" sz="3000" i="1">
                              <a:latin typeface="Cambria Math" panose="02040503050406030204" pitchFamily="18" charset="0"/>
                            </a:rPr>
                            <m:t>−</m:t>
                          </m:r>
                          <m:f>
                            <m:fPr>
                              <m:ctrlPr>
                                <a:rPr lang="en-US" sz="3000" i="1">
                                  <a:latin typeface="Cambria Math" panose="02040503050406030204" pitchFamily="18" charset="0"/>
                                </a:rPr>
                              </m:ctrlPr>
                            </m:fPr>
                            <m:num>
                              <m:sSup>
                                <m:sSupPr>
                                  <m:ctrlPr>
                                    <a:rPr lang="en-US" sz="3000" i="1">
                                      <a:latin typeface="Cambria Math" panose="02040503050406030204" pitchFamily="18" charset="0"/>
                                    </a:rPr>
                                  </m:ctrlPr>
                                </m:sSupPr>
                                <m:e>
                                  <m:d>
                                    <m:dPr>
                                      <m:begChr m:val="‖"/>
                                      <m:endChr m:val="‖"/>
                                      <m:ctrlPr>
                                        <a:rPr lang="en-US" sz="3000" i="1">
                                          <a:latin typeface="Cambria Math" panose="02040503050406030204" pitchFamily="18" charset="0"/>
                                        </a:rPr>
                                      </m:ctrlPr>
                                    </m:dPr>
                                    <m:e>
                                      <m:r>
                                        <a:rPr lang="en-US" sz="3000" i="1">
                                          <a:latin typeface="Cambria Math" panose="02040503050406030204" pitchFamily="18" charset="0"/>
                                        </a:rPr>
                                        <m:t>𝑥</m:t>
                                      </m:r>
                                      <m:r>
                                        <a:rPr lang="en-US" sz="3000" i="1">
                                          <a:latin typeface="Cambria Math" panose="02040503050406030204" pitchFamily="18" charset="0"/>
                                        </a:rPr>
                                        <m:t> −</m:t>
                                      </m:r>
                                      <m:r>
                                        <a:rPr lang="en-US" sz="3000" i="1">
                                          <a:latin typeface="Cambria Math" panose="02040503050406030204" pitchFamily="18" charset="0"/>
                                        </a:rPr>
                                        <m:t>𝑦</m:t>
                                      </m:r>
                                    </m:e>
                                  </m:d>
                                </m:e>
                                <m:sup>
                                  <m:r>
                                    <a:rPr lang="en-US" sz="3000" i="1">
                                      <a:latin typeface="Cambria Math" panose="02040503050406030204" pitchFamily="18" charset="0"/>
                                    </a:rPr>
                                    <m:t>2</m:t>
                                  </m:r>
                                </m:sup>
                              </m:sSup>
                            </m:num>
                            <m:den>
                              <m:r>
                                <a:rPr lang="en-US" sz="3000" i="1">
                                  <a:latin typeface="Cambria Math" panose="02040503050406030204" pitchFamily="18" charset="0"/>
                                </a:rPr>
                                <m:t>4</m:t>
                              </m:r>
                              <m:sSup>
                                <m:sSupPr>
                                  <m:ctrlPr>
                                    <a:rPr lang="en-US" sz="3000" i="1">
                                      <a:latin typeface="Cambria Math" panose="02040503050406030204" pitchFamily="18" charset="0"/>
                                    </a:rPr>
                                  </m:ctrlPr>
                                </m:sSupPr>
                                <m:e>
                                  <m:r>
                                    <a:rPr lang="en-US" sz="3000" i="1">
                                      <a:latin typeface="Cambria Math" panose="02040503050406030204" pitchFamily="18" charset="0"/>
                                    </a:rPr>
                                    <m:t>𝜆</m:t>
                                  </m:r>
                                </m:e>
                                <m:sup>
                                  <m:r>
                                    <a:rPr lang="en-US" sz="3000" i="1">
                                      <a:latin typeface="Cambria Math" panose="02040503050406030204" pitchFamily="18" charset="0"/>
                                    </a:rPr>
                                    <m:t>2</m:t>
                                  </m:r>
                                </m:sup>
                              </m:sSup>
                            </m:den>
                          </m:f>
                        </m:e>
                      </m:d>
                    </m:oMath>
                  </m:oMathPara>
                </a14:m>
                <a:endParaRPr lang="en-US" sz="3000" dirty="0"/>
              </a:p>
            </p:txBody>
          </p:sp>
        </mc:Choice>
        <mc:Fallback xmlns="">
          <p:sp>
            <p:nvSpPr>
              <p:cNvPr id="3" name="Text Placeholder 2">
                <a:extLst>
                  <a:ext uri="{FF2B5EF4-FFF2-40B4-BE49-F238E27FC236}">
                    <a16:creationId xmlns:a16="http://schemas.microsoft.com/office/drawing/2014/main" id="{1C543A99-1BB7-6942-93E2-EC5D7451EA9F}"/>
                  </a:ext>
                </a:extLst>
              </p:cNvPr>
              <p:cNvSpPr>
                <a:spLocks noGrp="1" noRot="1" noChangeAspect="1" noMove="1" noResize="1" noEditPoints="1" noAdjustHandles="1" noChangeArrowheads="1" noChangeShapeType="1" noTextEdit="1"/>
              </p:cNvSpPr>
              <p:nvPr>
                <p:ph type="body" sz="quarter" idx="10"/>
              </p:nvPr>
            </p:nvSpPr>
            <p:spPr>
              <a:xfrm>
                <a:off x="196645" y="1523052"/>
                <a:ext cx="11798709" cy="1305874"/>
              </a:xfrm>
              <a:blipFill>
                <a:blip r:embed="rId3"/>
                <a:stretch>
                  <a:fillRect/>
                </a:stretch>
              </a:blipFill>
            </p:spPr>
            <p:txBody>
              <a:bodyPr/>
              <a:lstStyle/>
              <a:p>
                <a:r>
                  <a:rPr lang="en-CA">
                    <a:noFill/>
                  </a:rPr>
                  <a:t> </a:t>
                </a:r>
              </a:p>
            </p:txBody>
          </p:sp>
        </mc:Fallback>
      </mc:AlternateContent>
      <p:pic>
        <p:nvPicPr>
          <p:cNvPr id="5" name="Picture 4" descr="Chart, surface chart&#10;&#10;Description automatically generated">
            <a:extLst>
              <a:ext uri="{FF2B5EF4-FFF2-40B4-BE49-F238E27FC236}">
                <a16:creationId xmlns:a16="http://schemas.microsoft.com/office/drawing/2014/main" id="{2B044E64-217A-4E0B-8D2D-773B01FAABC2}"/>
              </a:ext>
            </a:extLst>
          </p:cNvPr>
          <p:cNvPicPr>
            <a:picLocks noChangeAspect="1"/>
          </p:cNvPicPr>
          <p:nvPr/>
        </p:nvPicPr>
        <p:blipFill rotWithShape="1">
          <a:blip r:embed="rId4"/>
          <a:srcRect r="50410"/>
          <a:stretch/>
        </p:blipFill>
        <p:spPr>
          <a:xfrm>
            <a:off x="6002986" y="3126282"/>
            <a:ext cx="2711246" cy="2742218"/>
          </a:xfrm>
          <a:prstGeom prst="rect">
            <a:avLst/>
          </a:prstGeom>
          <a:ln w="19050">
            <a:solidFill>
              <a:schemeClr val="tx1"/>
            </a:solidFill>
          </a:ln>
        </p:spPr>
      </p:pic>
      <mc:AlternateContent xmlns:mc="http://schemas.openxmlformats.org/markup-compatibility/2006" xmlns:a14="http://schemas.microsoft.com/office/drawing/2010/main">
        <mc:Choice Requires="a14">
          <p:sp>
            <p:nvSpPr>
              <p:cNvPr id="10" name="Text Placeholder 2">
                <a:extLst>
                  <a:ext uri="{FF2B5EF4-FFF2-40B4-BE49-F238E27FC236}">
                    <a16:creationId xmlns:a16="http://schemas.microsoft.com/office/drawing/2014/main" id="{D1A8426D-43D0-4582-AE88-56E9207118E0}"/>
                  </a:ext>
                </a:extLst>
              </p:cNvPr>
              <p:cNvSpPr txBox="1">
                <a:spLocks/>
              </p:cNvSpPr>
              <p:nvPr/>
            </p:nvSpPr>
            <p:spPr>
              <a:xfrm>
                <a:off x="429056" y="2929941"/>
                <a:ext cx="4993336" cy="3949777"/>
              </a:xfrm>
              <a:prstGeom prst="rect">
                <a:avLst/>
              </a:prstGeom>
            </p:spPr>
            <p:txBody>
              <a:bodyPr vert="horz" wrap="square" lIns="91440" tIns="45720" rIns="91440" bIns="45720" rtlCol="0" anchor="t" anchorCtr="0">
                <a:noAutofit/>
              </a:bodyPr>
              <a:lstStyle>
                <a:lvl1pPr marL="457189" indent="-457189" algn="l" defTabSz="609585" rtl="0" eaLnBrk="1" latinLnBrk="0" hangingPunct="1">
                  <a:spcBef>
                    <a:spcPct val="20000"/>
                  </a:spcBef>
                  <a:buFont typeface="Arial"/>
                  <a:buChar char="•"/>
                  <a:defRPr sz="4267" kern="1200">
                    <a:solidFill>
                      <a:schemeClr val="tx1"/>
                    </a:solidFill>
                    <a:latin typeface="Helvetica" pitchFamily="2" charset="0"/>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Helvetica" pitchFamily="2" charset="0"/>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Helvetica" pitchFamily="2" charset="0"/>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Helvetica" pitchFamily="2" charset="0"/>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Helvetica" pitchFamily="2" charset="0"/>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a:spcAft>
                    <a:spcPts val="400"/>
                  </a:spcAft>
                </a:pPr>
                <a14:m>
                  <m:oMath xmlns:m="http://schemas.openxmlformats.org/officeDocument/2006/math">
                    <m:r>
                      <a:rPr lang="en-US" sz="3000" i="1" smtClean="0">
                        <a:latin typeface="Cambria Math" panose="02040503050406030204" pitchFamily="18" charset="0"/>
                      </a:rPr>
                      <m:t>𝜆</m:t>
                    </m:r>
                  </m:oMath>
                </a14:m>
                <a:r>
                  <a:rPr lang="en-US" sz="3000" dirty="0"/>
                  <a:t>: length-scale (posterior GP smoothness)</a:t>
                </a:r>
              </a:p>
              <a:p>
                <a:pPr>
                  <a:spcAft>
                    <a:spcPts val="400"/>
                  </a:spcAft>
                </a:pPr>
                <a14:m>
                  <m:oMath xmlns:m="http://schemas.openxmlformats.org/officeDocument/2006/math">
                    <m:r>
                      <a:rPr lang="en-US" sz="3000" i="1">
                        <a:latin typeface="Cambria Math" panose="02040503050406030204" pitchFamily="18" charset="0"/>
                      </a:rPr>
                      <m:t>𝛼</m:t>
                    </m:r>
                  </m:oMath>
                </a14:m>
                <a:r>
                  <a:rPr lang="en-US" sz="3000" dirty="0"/>
                  <a:t>: precision (posterior GP scale)</a:t>
                </a:r>
              </a:p>
            </p:txBody>
          </p:sp>
        </mc:Choice>
        <mc:Fallback xmlns="">
          <p:sp>
            <p:nvSpPr>
              <p:cNvPr id="10" name="Text Placeholder 2">
                <a:extLst>
                  <a:ext uri="{FF2B5EF4-FFF2-40B4-BE49-F238E27FC236}">
                    <a16:creationId xmlns:a16="http://schemas.microsoft.com/office/drawing/2014/main" id="{D1A8426D-43D0-4582-AE88-56E9207118E0}"/>
                  </a:ext>
                </a:extLst>
              </p:cNvPr>
              <p:cNvSpPr txBox="1">
                <a:spLocks noRot="1" noChangeAspect="1" noMove="1" noResize="1" noEditPoints="1" noAdjustHandles="1" noChangeArrowheads="1" noChangeShapeType="1" noTextEdit="1"/>
              </p:cNvSpPr>
              <p:nvPr/>
            </p:nvSpPr>
            <p:spPr>
              <a:xfrm>
                <a:off x="429056" y="2929941"/>
                <a:ext cx="4993336" cy="3949777"/>
              </a:xfrm>
              <a:prstGeom prst="rect">
                <a:avLst/>
              </a:prstGeom>
              <a:blipFill>
                <a:blip r:embed="rId5"/>
                <a:stretch>
                  <a:fillRect t="-2006" r="-4512"/>
                </a:stretch>
              </a:blipFill>
            </p:spPr>
            <p:txBody>
              <a:bodyPr/>
              <a:lstStyle/>
              <a:p>
                <a:r>
                  <a:rPr lang="en-CA">
                    <a:noFill/>
                  </a:rPr>
                  <a:t> </a:t>
                </a:r>
              </a:p>
            </p:txBody>
          </p:sp>
        </mc:Fallback>
      </mc:AlternateContent>
    </p:spTree>
    <p:extLst>
      <p:ext uri="{BB962C8B-B14F-4D97-AF65-F5344CB8AC3E}">
        <p14:creationId xmlns:p14="http://schemas.microsoft.com/office/powerpoint/2010/main" val="117790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9E31811-AA25-284F-AEC6-50E97ABF9443}"/>
              </a:ext>
            </a:extLst>
          </p:cNvPr>
          <p:cNvSpPr/>
          <p:nvPr/>
        </p:nvSpPr>
        <p:spPr>
          <a:xfrm>
            <a:off x="0" y="178964"/>
            <a:ext cx="12192000" cy="1046732"/>
          </a:xfrm>
          <a:prstGeom prst="rect">
            <a:avLst/>
          </a:prstGeom>
          <a:solidFill>
            <a:srgbClr val="AF0F21"/>
          </a:solidFill>
          <a:ln>
            <a:noFill/>
          </a:ln>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dirty="0">
              <a:solidFill>
                <a:srgbClr val="AF0F21"/>
              </a:solidFill>
            </a:endParaRPr>
          </a:p>
        </p:txBody>
      </p:sp>
      <p:sp>
        <p:nvSpPr>
          <p:cNvPr id="2" name="Title 1">
            <a:extLst>
              <a:ext uri="{FF2B5EF4-FFF2-40B4-BE49-F238E27FC236}">
                <a16:creationId xmlns:a16="http://schemas.microsoft.com/office/drawing/2014/main" id="{1F3DA1E7-0103-5948-8D95-9B0F90DDEB88}"/>
              </a:ext>
            </a:extLst>
          </p:cNvPr>
          <p:cNvSpPr>
            <a:spLocks noGrp="1"/>
          </p:cNvSpPr>
          <p:nvPr>
            <p:ph type="title"/>
          </p:nvPr>
        </p:nvSpPr>
        <p:spPr>
          <a:xfrm>
            <a:off x="721664" y="305791"/>
            <a:ext cx="10972800" cy="793078"/>
          </a:xfrm>
        </p:spPr>
        <p:txBody>
          <a:bodyPr/>
          <a:lstStyle/>
          <a:p>
            <a:r>
              <a:rPr lang="en-US" sz="4800" dirty="0"/>
              <a:t>The (modified) covariance kernel</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1C543A99-1BB7-6942-93E2-EC5D7451EA9F}"/>
                  </a:ext>
                </a:extLst>
              </p:cNvPr>
              <p:cNvSpPr>
                <a:spLocks noGrp="1"/>
              </p:cNvSpPr>
              <p:nvPr>
                <p:ph type="body" sz="quarter" idx="10"/>
              </p:nvPr>
            </p:nvSpPr>
            <p:spPr>
              <a:xfrm>
                <a:off x="196645" y="1523052"/>
                <a:ext cx="11798709" cy="1305874"/>
              </a:xfrm>
            </p:spPr>
            <p:txBody>
              <a:bodyPr/>
              <a:lstStyle/>
              <a:p>
                <a:pPr marL="0" indent="0">
                  <a:spcAft>
                    <a:spcPts val="1000"/>
                  </a:spcAft>
                  <a:buNone/>
                </a:pPr>
                <a14:m>
                  <m:oMathPara xmlns:m="http://schemas.openxmlformats.org/officeDocument/2006/math">
                    <m:oMathParaPr>
                      <m:jc m:val="center"/>
                    </m:oMathParaPr>
                    <m:oMath xmlns:m="http://schemas.openxmlformats.org/officeDocument/2006/math">
                      <m:r>
                        <a:rPr lang="en-US" sz="3000" i="1" smtClean="0">
                          <a:latin typeface="Cambria Math" panose="02040503050406030204" pitchFamily="18" charset="0"/>
                        </a:rPr>
                        <m:t>𝜅</m:t>
                      </m:r>
                      <m:d>
                        <m:dPr>
                          <m:ctrlPr>
                            <a:rPr lang="en-US" sz="3000" i="1">
                              <a:latin typeface="Cambria Math" panose="02040503050406030204" pitchFamily="18" charset="0"/>
                            </a:rPr>
                          </m:ctrlPr>
                        </m:dPr>
                        <m:e>
                          <m:r>
                            <a:rPr lang="en-US" sz="3000" i="1">
                              <a:latin typeface="Cambria Math" panose="02040503050406030204" pitchFamily="18" charset="0"/>
                            </a:rPr>
                            <m:t>𝑥</m:t>
                          </m:r>
                          <m:r>
                            <a:rPr lang="en-US" sz="3000" i="1">
                              <a:latin typeface="Cambria Math" panose="02040503050406030204" pitchFamily="18" charset="0"/>
                            </a:rPr>
                            <m:t>, </m:t>
                          </m:r>
                          <m:r>
                            <a:rPr lang="en-US" sz="3000" i="1">
                              <a:latin typeface="Cambria Math" panose="02040503050406030204" pitchFamily="18" charset="0"/>
                            </a:rPr>
                            <m:t>𝑦</m:t>
                          </m:r>
                        </m:e>
                      </m:d>
                      <m:r>
                        <a:rPr lang="en-US" sz="3000" i="1">
                          <a:latin typeface="Cambria Math" panose="02040503050406030204" pitchFamily="18" charset="0"/>
                        </a:rPr>
                        <m:t>= </m:t>
                      </m:r>
                      <m:sSup>
                        <m:sSupPr>
                          <m:ctrlPr>
                            <a:rPr lang="en-US" sz="3000" i="1">
                              <a:latin typeface="Cambria Math" panose="02040503050406030204" pitchFamily="18" charset="0"/>
                            </a:rPr>
                          </m:ctrlPr>
                        </m:sSupPr>
                        <m:e>
                          <m:d>
                            <m:dPr>
                              <m:ctrlPr>
                                <a:rPr lang="en-US" sz="3000" i="1">
                                  <a:latin typeface="Cambria Math" panose="02040503050406030204" pitchFamily="18" charset="0"/>
                                </a:rPr>
                              </m:ctrlPr>
                            </m:dPr>
                            <m:e>
                              <m:f>
                                <m:fPr>
                                  <m:ctrlPr>
                                    <a:rPr lang="en-US" sz="3000" i="1">
                                      <a:latin typeface="Cambria Math" panose="02040503050406030204" pitchFamily="18" charset="0"/>
                                    </a:rPr>
                                  </m:ctrlPr>
                                </m:fPr>
                                <m:num>
                                  <m:rad>
                                    <m:radPr>
                                      <m:degHide m:val="on"/>
                                      <m:ctrlPr>
                                        <a:rPr lang="en-US" sz="3000" i="1">
                                          <a:latin typeface="Cambria Math" panose="02040503050406030204" pitchFamily="18" charset="0"/>
                                        </a:rPr>
                                      </m:ctrlPr>
                                    </m:radPr>
                                    <m:deg/>
                                    <m:e>
                                      <m:r>
                                        <a:rPr lang="en-US" sz="3000" i="1">
                                          <a:latin typeface="Cambria Math" panose="02040503050406030204" pitchFamily="18" charset="0"/>
                                        </a:rPr>
                                        <m:t>𝜋</m:t>
                                      </m:r>
                                    </m:e>
                                  </m:rad>
                                  <m:r>
                                    <a:rPr lang="en-US" sz="3000" i="1">
                                      <a:latin typeface="Cambria Math" panose="02040503050406030204" pitchFamily="18" charset="0"/>
                                    </a:rPr>
                                    <m:t>𝜆</m:t>
                                  </m:r>
                                </m:num>
                                <m:den>
                                  <m:r>
                                    <a:rPr lang="en-US" sz="3000" i="1">
                                      <a:latin typeface="Cambria Math" panose="02040503050406030204" pitchFamily="18" charset="0"/>
                                    </a:rPr>
                                    <m:t>𝛼</m:t>
                                  </m:r>
                                </m:den>
                              </m:f>
                            </m:e>
                          </m:d>
                        </m:e>
                        <m:sup>
                          <m:r>
                            <a:rPr lang="en-US" sz="3000" i="1">
                              <a:latin typeface="Cambria Math" panose="02040503050406030204" pitchFamily="18" charset="0"/>
                            </a:rPr>
                            <m:t>𝑑</m:t>
                          </m:r>
                        </m:sup>
                      </m:sSup>
                      <m:r>
                        <m:rPr>
                          <m:sty m:val="p"/>
                        </m:rPr>
                        <a:rPr lang="en-US" sz="3000" i="1">
                          <a:latin typeface="Cambria Math" panose="02040503050406030204" pitchFamily="18" charset="0"/>
                        </a:rPr>
                        <m:t>exp</m:t>
                      </m:r>
                      <m:d>
                        <m:dPr>
                          <m:begChr m:val="["/>
                          <m:endChr m:val="]"/>
                          <m:ctrlPr>
                            <a:rPr lang="en-US" sz="3000" i="1">
                              <a:latin typeface="Cambria Math" panose="02040503050406030204" pitchFamily="18" charset="0"/>
                            </a:rPr>
                          </m:ctrlPr>
                        </m:dPr>
                        <m:e>
                          <m:r>
                            <a:rPr lang="en-US" sz="3000" i="1">
                              <a:latin typeface="Cambria Math" panose="02040503050406030204" pitchFamily="18" charset="0"/>
                            </a:rPr>
                            <m:t>−</m:t>
                          </m:r>
                          <m:f>
                            <m:fPr>
                              <m:ctrlPr>
                                <a:rPr lang="en-US" sz="3000" i="1">
                                  <a:latin typeface="Cambria Math" panose="02040503050406030204" pitchFamily="18" charset="0"/>
                                </a:rPr>
                              </m:ctrlPr>
                            </m:fPr>
                            <m:num>
                              <m:sSup>
                                <m:sSupPr>
                                  <m:ctrlPr>
                                    <a:rPr lang="en-US" sz="3000" i="1">
                                      <a:latin typeface="Cambria Math" panose="02040503050406030204" pitchFamily="18" charset="0"/>
                                    </a:rPr>
                                  </m:ctrlPr>
                                </m:sSupPr>
                                <m:e>
                                  <m:d>
                                    <m:dPr>
                                      <m:begChr m:val="‖"/>
                                      <m:endChr m:val="‖"/>
                                      <m:ctrlPr>
                                        <a:rPr lang="en-US" sz="3000" i="1">
                                          <a:latin typeface="Cambria Math" panose="02040503050406030204" pitchFamily="18" charset="0"/>
                                        </a:rPr>
                                      </m:ctrlPr>
                                    </m:dPr>
                                    <m:e>
                                      <m:r>
                                        <a:rPr lang="en-US" sz="3000" i="1">
                                          <a:latin typeface="Cambria Math" panose="02040503050406030204" pitchFamily="18" charset="0"/>
                                        </a:rPr>
                                        <m:t>𝑥</m:t>
                                      </m:r>
                                      <m:r>
                                        <a:rPr lang="en-US" sz="3000" i="1">
                                          <a:latin typeface="Cambria Math" panose="02040503050406030204" pitchFamily="18" charset="0"/>
                                        </a:rPr>
                                        <m:t> −</m:t>
                                      </m:r>
                                      <m:r>
                                        <a:rPr lang="en-US" sz="3000" i="1">
                                          <a:latin typeface="Cambria Math" panose="02040503050406030204" pitchFamily="18" charset="0"/>
                                        </a:rPr>
                                        <m:t>𝑦</m:t>
                                      </m:r>
                                    </m:e>
                                  </m:d>
                                </m:e>
                                <m:sup>
                                  <m:r>
                                    <a:rPr lang="en-US" sz="3000" i="1">
                                      <a:latin typeface="Cambria Math" panose="02040503050406030204" pitchFamily="18" charset="0"/>
                                    </a:rPr>
                                    <m:t>2</m:t>
                                  </m:r>
                                </m:sup>
                              </m:sSup>
                            </m:num>
                            <m:den>
                              <m:r>
                                <a:rPr lang="en-US" sz="3000" i="1">
                                  <a:latin typeface="Cambria Math" panose="02040503050406030204" pitchFamily="18" charset="0"/>
                                </a:rPr>
                                <m:t>4</m:t>
                              </m:r>
                              <m:sSup>
                                <m:sSupPr>
                                  <m:ctrlPr>
                                    <a:rPr lang="en-US" sz="3000" i="1">
                                      <a:latin typeface="Cambria Math" panose="02040503050406030204" pitchFamily="18" charset="0"/>
                                    </a:rPr>
                                  </m:ctrlPr>
                                </m:sSupPr>
                                <m:e>
                                  <m:r>
                                    <a:rPr lang="en-US" sz="3000" i="1">
                                      <a:latin typeface="Cambria Math" panose="02040503050406030204" pitchFamily="18" charset="0"/>
                                    </a:rPr>
                                    <m:t>𝜆</m:t>
                                  </m:r>
                                </m:e>
                                <m:sup>
                                  <m:r>
                                    <a:rPr lang="en-US" sz="3000" i="1">
                                      <a:latin typeface="Cambria Math" panose="02040503050406030204" pitchFamily="18" charset="0"/>
                                    </a:rPr>
                                    <m:t>2</m:t>
                                  </m:r>
                                </m:sup>
                              </m:sSup>
                            </m:den>
                          </m:f>
                        </m:e>
                      </m:d>
                      <m:r>
                        <m:rPr>
                          <m:sty m:val="p"/>
                        </m:rPr>
                        <a:rPr lang="en-US" sz="3000" i="1">
                          <a:latin typeface="Cambria Math" panose="02040503050406030204" pitchFamily="18" charset="0"/>
                        </a:rPr>
                        <m:t>exp</m:t>
                      </m:r>
                      <m:d>
                        <m:dPr>
                          <m:begChr m:val="["/>
                          <m:endChr m:val="]"/>
                          <m:ctrlPr>
                            <a:rPr lang="en-US" sz="3000" i="1">
                              <a:latin typeface="Cambria Math" panose="02040503050406030204" pitchFamily="18" charset="0"/>
                            </a:rPr>
                          </m:ctrlPr>
                        </m:dPr>
                        <m:e>
                          <m:r>
                            <a:rPr lang="en-US" sz="3000" i="1">
                              <a:latin typeface="Cambria Math" panose="02040503050406030204" pitchFamily="18" charset="0"/>
                            </a:rPr>
                            <m:t>−</m:t>
                          </m:r>
                          <m:f>
                            <m:fPr>
                              <m:ctrlPr>
                                <a:rPr lang="en-US" sz="3000" i="1">
                                  <a:latin typeface="Cambria Math" panose="02040503050406030204" pitchFamily="18" charset="0"/>
                                </a:rPr>
                              </m:ctrlPr>
                            </m:fPr>
                            <m:num>
                              <m:sSup>
                                <m:sSupPr>
                                  <m:ctrlPr>
                                    <a:rPr lang="en-US" sz="3000" i="1">
                                      <a:latin typeface="Cambria Math" panose="02040503050406030204" pitchFamily="18" charset="0"/>
                                    </a:rPr>
                                  </m:ctrlPr>
                                </m:sSupPr>
                                <m:e>
                                  <m:d>
                                    <m:dPr>
                                      <m:begChr m:val="‖"/>
                                      <m:endChr m:val="‖"/>
                                      <m:ctrlPr>
                                        <a:rPr lang="en-US" sz="3000" i="1">
                                          <a:latin typeface="Cambria Math" panose="02040503050406030204" pitchFamily="18" charset="0"/>
                                        </a:rPr>
                                      </m:ctrlPr>
                                    </m:dPr>
                                    <m:e>
                                      <m:r>
                                        <a:rPr lang="en-US" sz="3000" i="1">
                                          <a:latin typeface="Cambria Math" panose="02040503050406030204" pitchFamily="18" charset="0"/>
                                        </a:rPr>
                                        <m:t>𝑥</m:t>
                                      </m:r>
                                    </m:e>
                                  </m:d>
                                </m:e>
                                <m:sup>
                                  <m:r>
                                    <a:rPr lang="en-US" sz="3000" i="1">
                                      <a:latin typeface="Cambria Math" panose="02040503050406030204" pitchFamily="18" charset="0"/>
                                    </a:rPr>
                                    <m:t>2</m:t>
                                  </m:r>
                                </m:sup>
                              </m:sSup>
                              <m:r>
                                <a:rPr lang="en-US" sz="3000" i="1">
                                  <a:latin typeface="Cambria Math" panose="02040503050406030204" pitchFamily="18" charset="0"/>
                                </a:rPr>
                                <m:t>+</m:t>
                              </m:r>
                              <m:sSup>
                                <m:sSupPr>
                                  <m:ctrlPr>
                                    <a:rPr lang="en-US" sz="3000" i="1">
                                      <a:latin typeface="Cambria Math" panose="02040503050406030204" pitchFamily="18" charset="0"/>
                                    </a:rPr>
                                  </m:ctrlPr>
                                </m:sSupPr>
                                <m:e>
                                  <m:d>
                                    <m:dPr>
                                      <m:begChr m:val="‖"/>
                                      <m:endChr m:val="‖"/>
                                      <m:ctrlPr>
                                        <a:rPr lang="en-US" sz="3000" i="1">
                                          <a:latin typeface="Cambria Math" panose="02040503050406030204" pitchFamily="18" charset="0"/>
                                        </a:rPr>
                                      </m:ctrlPr>
                                    </m:dPr>
                                    <m:e>
                                      <m:r>
                                        <a:rPr lang="en-US" sz="3000" i="1">
                                          <a:latin typeface="Cambria Math" panose="02040503050406030204" pitchFamily="18" charset="0"/>
                                        </a:rPr>
                                        <m:t>𝑦</m:t>
                                      </m:r>
                                    </m:e>
                                  </m:d>
                                </m:e>
                                <m:sup>
                                  <m:r>
                                    <a:rPr lang="en-US" sz="3000" i="1">
                                      <a:latin typeface="Cambria Math" panose="02040503050406030204" pitchFamily="18" charset="0"/>
                                    </a:rPr>
                                    <m:t>2</m:t>
                                  </m:r>
                                </m:sup>
                              </m:sSup>
                            </m:num>
                            <m:den>
                              <m:r>
                                <a:rPr lang="en-US" sz="3000" i="1">
                                  <a:latin typeface="Cambria Math" panose="02040503050406030204" pitchFamily="18" charset="0"/>
                                </a:rPr>
                                <m:t>4</m:t>
                              </m:r>
                              <m:sSup>
                                <m:sSupPr>
                                  <m:ctrlPr>
                                    <a:rPr lang="en-US" sz="3000" i="1">
                                      <a:latin typeface="Cambria Math" panose="02040503050406030204" pitchFamily="18" charset="0"/>
                                    </a:rPr>
                                  </m:ctrlPr>
                                </m:sSupPr>
                                <m:e>
                                  <m:r>
                                    <a:rPr lang="en-US" sz="3000" i="1">
                                      <a:latin typeface="Cambria Math" panose="02040503050406030204" pitchFamily="18" charset="0"/>
                                    </a:rPr>
                                    <m:t>𝛾</m:t>
                                  </m:r>
                                </m:e>
                                <m:sup>
                                  <m:r>
                                    <a:rPr lang="en-US" sz="3000" i="1">
                                      <a:latin typeface="Cambria Math" panose="02040503050406030204" pitchFamily="18" charset="0"/>
                                    </a:rPr>
                                    <m:t>2</m:t>
                                  </m:r>
                                </m:sup>
                              </m:sSup>
                            </m:den>
                          </m:f>
                        </m:e>
                      </m:d>
                    </m:oMath>
                  </m:oMathPara>
                </a14:m>
                <a:endParaRPr lang="en-US" sz="3000" dirty="0"/>
              </a:p>
            </p:txBody>
          </p:sp>
        </mc:Choice>
        <mc:Fallback xmlns="">
          <p:sp>
            <p:nvSpPr>
              <p:cNvPr id="3" name="Text Placeholder 2">
                <a:extLst>
                  <a:ext uri="{FF2B5EF4-FFF2-40B4-BE49-F238E27FC236}">
                    <a16:creationId xmlns:a16="http://schemas.microsoft.com/office/drawing/2014/main" id="{1C543A99-1BB7-6942-93E2-EC5D7451EA9F}"/>
                  </a:ext>
                </a:extLst>
              </p:cNvPr>
              <p:cNvSpPr>
                <a:spLocks noGrp="1" noRot="1" noChangeAspect="1" noMove="1" noResize="1" noEditPoints="1" noAdjustHandles="1" noChangeArrowheads="1" noChangeShapeType="1" noTextEdit="1"/>
              </p:cNvSpPr>
              <p:nvPr>
                <p:ph type="body" sz="quarter" idx="10"/>
              </p:nvPr>
            </p:nvSpPr>
            <p:spPr>
              <a:xfrm>
                <a:off x="196645" y="1523052"/>
                <a:ext cx="11798709" cy="1305874"/>
              </a:xfrm>
              <a:blipFill>
                <a:blip r:embed="rId3"/>
                <a:stretch>
                  <a:fillRect/>
                </a:stretch>
              </a:blipFill>
            </p:spPr>
            <p:txBody>
              <a:bodyPr/>
              <a:lstStyle/>
              <a:p>
                <a:r>
                  <a:rPr lang="en-CA">
                    <a:noFill/>
                  </a:rPr>
                  <a:t> </a:t>
                </a:r>
              </a:p>
            </p:txBody>
          </p:sp>
        </mc:Fallback>
      </mc:AlternateContent>
      <p:pic>
        <p:nvPicPr>
          <p:cNvPr id="5" name="Picture 4" descr="Chart, surface chart&#10;&#10;Description automatically generated">
            <a:extLst>
              <a:ext uri="{FF2B5EF4-FFF2-40B4-BE49-F238E27FC236}">
                <a16:creationId xmlns:a16="http://schemas.microsoft.com/office/drawing/2014/main" id="{2B044E64-217A-4E0B-8D2D-773B01FAABC2}"/>
              </a:ext>
            </a:extLst>
          </p:cNvPr>
          <p:cNvPicPr>
            <a:picLocks noChangeAspect="1"/>
          </p:cNvPicPr>
          <p:nvPr/>
        </p:nvPicPr>
        <p:blipFill>
          <a:blip r:embed="rId4"/>
          <a:stretch>
            <a:fillRect/>
          </a:stretch>
        </p:blipFill>
        <p:spPr>
          <a:xfrm>
            <a:off x="6002986" y="3126282"/>
            <a:ext cx="5467350" cy="2742218"/>
          </a:xfrm>
          <a:prstGeom prst="rect">
            <a:avLst/>
          </a:prstGeom>
          <a:ln w="19050">
            <a:solidFill>
              <a:schemeClr val="tx1"/>
            </a:solidFill>
          </a:ln>
        </p:spPr>
      </p:pic>
      <mc:AlternateContent xmlns:mc="http://schemas.openxmlformats.org/markup-compatibility/2006" xmlns:a14="http://schemas.microsoft.com/office/drawing/2010/main">
        <mc:Choice Requires="a14">
          <p:sp>
            <p:nvSpPr>
              <p:cNvPr id="10" name="Text Placeholder 2">
                <a:extLst>
                  <a:ext uri="{FF2B5EF4-FFF2-40B4-BE49-F238E27FC236}">
                    <a16:creationId xmlns:a16="http://schemas.microsoft.com/office/drawing/2014/main" id="{D1A8426D-43D0-4582-AE88-56E9207118E0}"/>
                  </a:ext>
                </a:extLst>
              </p:cNvPr>
              <p:cNvSpPr txBox="1">
                <a:spLocks/>
              </p:cNvSpPr>
              <p:nvPr/>
            </p:nvSpPr>
            <p:spPr>
              <a:xfrm>
                <a:off x="429056" y="2929941"/>
                <a:ext cx="4993336" cy="3949777"/>
              </a:xfrm>
              <a:prstGeom prst="rect">
                <a:avLst/>
              </a:prstGeom>
            </p:spPr>
            <p:txBody>
              <a:bodyPr vert="horz" wrap="square" lIns="91440" tIns="45720" rIns="91440" bIns="45720" rtlCol="0" anchor="t" anchorCtr="0">
                <a:noAutofit/>
              </a:bodyPr>
              <a:lstStyle>
                <a:lvl1pPr marL="457189" indent="-457189" algn="l" defTabSz="609585" rtl="0" eaLnBrk="1" latinLnBrk="0" hangingPunct="1">
                  <a:spcBef>
                    <a:spcPct val="20000"/>
                  </a:spcBef>
                  <a:buFont typeface="Arial"/>
                  <a:buChar char="•"/>
                  <a:defRPr sz="4267" kern="1200">
                    <a:solidFill>
                      <a:schemeClr val="tx1"/>
                    </a:solidFill>
                    <a:latin typeface="Helvetica" pitchFamily="2" charset="0"/>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Helvetica" pitchFamily="2" charset="0"/>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Helvetica" pitchFamily="2" charset="0"/>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Helvetica" pitchFamily="2" charset="0"/>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Helvetica" pitchFamily="2" charset="0"/>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a:spcAft>
                    <a:spcPts val="400"/>
                  </a:spcAft>
                </a:pPr>
                <a14:m>
                  <m:oMath xmlns:m="http://schemas.openxmlformats.org/officeDocument/2006/math">
                    <m:r>
                      <a:rPr lang="en-US" sz="3000" i="1">
                        <a:latin typeface="Cambria Math" panose="02040503050406030204" pitchFamily="18" charset="0"/>
                      </a:rPr>
                      <m:t>𝜆</m:t>
                    </m:r>
                  </m:oMath>
                </a14:m>
                <a:r>
                  <a:rPr lang="en-US" sz="3000" dirty="0"/>
                  <a:t>: length-scale (posterior GP smoothness)</a:t>
                </a:r>
              </a:p>
              <a:p>
                <a:pPr>
                  <a:spcAft>
                    <a:spcPts val="400"/>
                  </a:spcAft>
                </a:pPr>
                <a14:m>
                  <m:oMath xmlns:m="http://schemas.openxmlformats.org/officeDocument/2006/math">
                    <m:r>
                      <a:rPr lang="en-US" sz="3000" i="1">
                        <a:latin typeface="Cambria Math" panose="02040503050406030204" pitchFamily="18" charset="0"/>
                      </a:rPr>
                      <m:t>𝛼</m:t>
                    </m:r>
                  </m:oMath>
                </a14:m>
                <a:r>
                  <a:rPr lang="en-US" sz="3000" dirty="0"/>
                  <a:t>: precision (posterior GP scale)</a:t>
                </a:r>
              </a:p>
              <a:p>
                <a:pPr>
                  <a:spcAft>
                    <a:spcPts val="400"/>
                  </a:spcAft>
                </a:pPr>
                <a14:m>
                  <m:oMath xmlns:m="http://schemas.openxmlformats.org/officeDocument/2006/math">
                    <m:r>
                      <a:rPr lang="en-US" sz="3000" i="1">
                        <a:latin typeface="Cambria Math" panose="02040503050406030204" pitchFamily="18" charset="0"/>
                      </a:rPr>
                      <m:t>𝛾</m:t>
                    </m:r>
                  </m:oMath>
                </a14:m>
                <a:r>
                  <a:rPr lang="en-US" sz="3000" dirty="0"/>
                  <a:t>: decay (weight of points in tails)</a:t>
                </a:r>
              </a:p>
            </p:txBody>
          </p:sp>
        </mc:Choice>
        <mc:Fallback xmlns="">
          <p:sp>
            <p:nvSpPr>
              <p:cNvPr id="10" name="Text Placeholder 2">
                <a:extLst>
                  <a:ext uri="{FF2B5EF4-FFF2-40B4-BE49-F238E27FC236}">
                    <a16:creationId xmlns:a16="http://schemas.microsoft.com/office/drawing/2014/main" id="{D1A8426D-43D0-4582-AE88-56E9207118E0}"/>
                  </a:ext>
                </a:extLst>
              </p:cNvPr>
              <p:cNvSpPr txBox="1">
                <a:spLocks noRot="1" noChangeAspect="1" noMove="1" noResize="1" noEditPoints="1" noAdjustHandles="1" noChangeArrowheads="1" noChangeShapeType="1" noTextEdit="1"/>
              </p:cNvSpPr>
              <p:nvPr/>
            </p:nvSpPr>
            <p:spPr>
              <a:xfrm>
                <a:off x="429056" y="2929941"/>
                <a:ext cx="4993336" cy="3949777"/>
              </a:xfrm>
              <a:prstGeom prst="rect">
                <a:avLst/>
              </a:prstGeom>
              <a:blipFill>
                <a:blip r:embed="rId5"/>
                <a:stretch>
                  <a:fillRect t="-2006" r="-4512"/>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7" name="Text Placeholder 2">
                <a:extLst>
                  <a:ext uri="{FF2B5EF4-FFF2-40B4-BE49-F238E27FC236}">
                    <a16:creationId xmlns:a16="http://schemas.microsoft.com/office/drawing/2014/main" id="{41CEE24B-286E-4C54-8122-BF3CA7B0FA28}"/>
                  </a:ext>
                </a:extLst>
              </p:cNvPr>
              <p:cNvSpPr txBox="1">
                <a:spLocks/>
              </p:cNvSpPr>
              <p:nvPr/>
            </p:nvSpPr>
            <p:spPr>
              <a:xfrm>
                <a:off x="5652518" y="6143475"/>
                <a:ext cx="2234184" cy="535561"/>
              </a:xfrm>
              <a:prstGeom prst="rect">
                <a:avLst/>
              </a:prstGeom>
            </p:spPr>
            <p:txBody>
              <a:bodyPr vert="horz" wrap="square" lIns="91440" tIns="45720" rIns="91440" bIns="45720" rtlCol="0" anchor="t" anchorCtr="0">
                <a:noAutofit/>
              </a:bodyPr>
              <a:lstStyle>
                <a:lvl1pPr marL="457189" indent="-457189" algn="l" defTabSz="609585" rtl="0" eaLnBrk="1" latinLnBrk="0" hangingPunct="1">
                  <a:spcBef>
                    <a:spcPct val="20000"/>
                  </a:spcBef>
                  <a:buFont typeface="Arial"/>
                  <a:buChar char="•"/>
                  <a:defRPr sz="4267" kern="1200">
                    <a:solidFill>
                      <a:schemeClr val="tx1"/>
                    </a:solidFill>
                    <a:latin typeface="Helvetica" pitchFamily="2" charset="0"/>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Helvetica" pitchFamily="2" charset="0"/>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Helvetica" pitchFamily="2" charset="0"/>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Helvetica" pitchFamily="2" charset="0"/>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Helvetica" pitchFamily="2" charset="0"/>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spcAft>
                    <a:spcPts val="400"/>
                  </a:spcAft>
                  <a:buNone/>
                </a:pP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𝛾</m:t>
                      </m:r>
                      <m:r>
                        <a:rPr lang="en-US" sz="3000" b="0" i="1" smtClean="0">
                          <a:latin typeface="Cambria Math" panose="02040503050406030204" pitchFamily="18" charset="0"/>
                        </a:rPr>
                        <m:t>=∞</m:t>
                      </m:r>
                    </m:oMath>
                  </m:oMathPara>
                </a14:m>
                <a:endParaRPr lang="en-US" sz="3000" dirty="0"/>
              </a:p>
            </p:txBody>
          </p:sp>
        </mc:Choice>
        <mc:Fallback xmlns="">
          <p:sp>
            <p:nvSpPr>
              <p:cNvPr id="7" name="Text Placeholder 2">
                <a:extLst>
                  <a:ext uri="{FF2B5EF4-FFF2-40B4-BE49-F238E27FC236}">
                    <a16:creationId xmlns:a16="http://schemas.microsoft.com/office/drawing/2014/main" id="{41CEE24B-286E-4C54-8122-BF3CA7B0FA28}"/>
                  </a:ext>
                </a:extLst>
              </p:cNvPr>
              <p:cNvSpPr txBox="1">
                <a:spLocks noRot="1" noChangeAspect="1" noMove="1" noResize="1" noEditPoints="1" noAdjustHandles="1" noChangeArrowheads="1" noChangeShapeType="1" noTextEdit="1"/>
              </p:cNvSpPr>
              <p:nvPr/>
            </p:nvSpPr>
            <p:spPr>
              <a:xfrm>
                <a:off x="5652518" y="6143475"/>
                <a:ext cx="2234184" cy="535561"/>
              </a:xfrm>
              <a:prstGeom prst="rect">
                <a:avLst/>
              </a:prstGeom>
              <a:blipFill>
                <a:blip r:embed="rId6"/>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 name="Text Placeholder 2">
                <a:extLst>
                  <a:ext uri="{FF2B5EF4-FFF2-40B4-BE49-F238E27FC236}">
                    <a16:creationId xmlns:a16="http://schemas.microsoft.com/office/drawing/2014/main" id="{B923A130-6CFC-434A-A9EC-B699E21D3EBE}"/>
                  </a:ext>
                </a:extLst>
              </p:cNvPr>
              <p:cNvSpPr txBox="1">
                <a:spLocks/>
              </p:cNvSpPr>
              <p:nvPr/>
            </p:nvSpPr>
            <p:spPr>
              <a:xfrm>
                <a:off x="8465822" y="6139134"/>
                <a:ext cx="2234184" cy="535561"/>
              </a:xfrm>
              <a:prstGeom prst="rect">
                <a:avLst/>
              </a:prstGeom>
            </p:spPr>
            <p:txBody>
              <a:bodyPr vert="horz" wrap="square" lIns="91440" tIns="45720" rIns="91440" bIns="45720" rtlCol="0" anchor="t" anchorCtr="0">
                <a:noAutofit/>
              </a:bodyPr>
              <a:lstStyle>
                <a:lvl1pPr marL="457189" indent="-457189" algn="l" defTabSz="609585" rtl="0" eaLnBrk="1" latinLnBrk="0" hangingPunct="1">
                  <a:spcBef>
                    <a:spcPct val="20000"/>
                  </a:spcBef>
                  <a:buFont typeface="Arial"/>
                  <a:buChar char="•"/>
                  <a:defRPr sz="4267" kern="1200">
                    <a:solidFill>
                      <a:schemeClr val="tx1"/>
                    </a:solidFill>
                    <a:latin typeface="Helvetica" pitchFamily="2" charset="0"/>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Helvetica" pitchFamily="2" charset="0"/>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Helvetica" pitchFamily="2" charset="0"/>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Helvetica" pitchFamily="2" charset="0"/>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Helvetica" pitchFamily="2" charset="0"/>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spcAft>
                    <a:spcPts val="400"/>
                  </a:spcAft>
                  <a:buNone/>
                </a:pP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𝛾</m:t>
                      </m:r>
                      <m:r>
                        <a:rPr lang="en-US" sz="3000" b="0" i="1" smtClean="0">
                          <a:latin typeface="Cambria Math" panose="02040503050406030204" pitchFamily="18" charset="0"/>
                        </a:rPr>
                        <m:t>=1</m:t>
                      </m:r>
                    </m:oMath>
                  </m:oMathPara>
                </a14:m>
                <a:endParaRPr lang="en-US" sz="3000" dirty="0"/>
              </a:p>
            </p:txBody>
          </p:sp>
        </mc:Choice>
        <mc:Fallback xmlns="">
          <p:sp>
            <p:nvSpPr>
              <p:cNvPr id="8" name="Text Placeholder 2">
                <a:extLst>
                  <a:ext uri="{FF2B5EF4-FFF2-40B4-BE49-F238E27FC236}">
                    <a16:creationId xmlns:a16="http://schemas.microsoft.com/office/drawing/2014/main" id="{B923A130-6CFC-434A-A9EC-B699E21D3EBE}"/>
                  </a:ext>
                </a:extLst>
              </p:cNvPr>
              <p:cNvSpPr txBox="1">
                <a:spLocks noRot="1" noChangeAspect="1" noMove="1" noResize="1" noEditPoints="1" noAdjustHandles="1" noChangeArrowheads="1" noChangeShapeType="1" noTextEdit="1"/>
              </p:cNvSpPr>
              <p:nvPr/>
            </p:nvSpPr>
            <p:spPr>
              <a:xfrm>
                <a:off x="8465822" y="6139134"/>
                <a:ext cx="2234184" cy="535561"/>
              </a:xfrm>
              <a:prstGeom prst="rect">
                <a:avLst/>
              </a:prstGeom>
              <a:blipFill>
                <a:blip r:embed="rId7"/>
                <a:stretch>
                  <a:fillRect/>
                </a:stretch>
              </a:blipFill>
            </p:spPr>
            <p:txBody>
              <a:bodyPr/>
              <a:lstStyle/>
              <a:p>
                <a:r>
                  <a:rPr lang="en-CA">
                    <a:noFill/>
                  </a:rPr>
                  <a:t> </a:t>
                </a:r>
              </a:p>
            </p:txBody>
          </p:sp>
        </mc:Fallback>
      </mc:AlternateContent>
      <p:cxnSp>
        <p:nvCxnSpPr>
          <p:cNvPr id="9" name="Straight Arrow Connector 8">
            <a:extLst>
              <a:ext uri="{FF2B5EF4-FFF2-40B4-BE49-F238E27FC236}">
                <a16:creationId xmlns:a16="http://schemas.microsoft.com/office/drawing/2014/main" id="{04321F0D-E481-439F-91BC-22D9790E8F3B}"/>
              </a:ext>
            </a:extLst>
          </p:cNvPr>
          <p:cNvCxnSpPr/>
          <p:nvPr/>
        </p:nvCxnSpPr>
        <p:spPr>
          <a:xfrm flipV="1">
            <a:off x="7104888" y="5650992"/>
            <a:ext cx="0" cy="4881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D6108176-A5EA-422B-ABC0-FCB3D5918292}"/>
              </a:ext>
            </a:extLst>
          </p:cNvPr>
          <p:cNvCxnSpPr/>
          <p:nvPr/>
        </p:nvCxnSpPr>
        <p:spPr>
          <a:xfrm flipV="1">
            <a:off x="9781032" y="5725013"/>
            <a:ext cx="0" cy="4881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362595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9E31811-AA25-284F-AEC6-50E97ABF9443}"/>
              </a:ext>
            </a:extLst>
          </p:cNvPr>
          <p:cNvSpPr/>
          <p:nvPr/>
        </p:nvSpPr>
        <p:spPr>
          <a:xfrm>
            <a:off x="0" y="178964"/>
            <a:ext cx="12192000" cy="1046732"/>
          </a:xfrm>
          <a:prstGeom prst="rect">
            <a:avLst/>
          </a:prstGeom>
          <a:solidFill>
            <a:srgbClr val="AF0F21"/>
          </a:solidFill>
          <a:ln>
            <a:noFill/>
          </a:ln>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dirty="0">
              <a:solidFill>
                <a:srgbClr val="AF0F21"/>
              </a:solidFill>
            </a:endParaRPr>
          </a:p>
        </p:txBody>
      </p:sp>
      <p:sp>
        <p:nvSpPr>
          <p:cNvPr id="2" name="Title 1">
            <a:extLst>
              <a:ext uri="{FF2B5EF4-FFF2-40B4-BE49-F238E27FC236}">
                <a16:creationId xmlns:a16="http://schemas.microsoft.com/office/drawing/2014/main" id="{1F3DA1E7-0103-5948-8D95-9B0F90DDEB88}"/>
              </a:ext>
            </a:extLst>
          </p:cNvPr>
          <p:cNvSpPr>
            <a:spLocks noGrp="1"/>
          </p:cNvSpPr>
          <p:nvPr>
            <p:ph type="title"/>
          </p:nvPr>
        </p:nvSpPr>
        <p:spPr>
          <a:xfrm>
            <a:off x="721664" y="305791"/>
            <a:ext cx="10972800" cy="793078"/>
          </a:xfrm>
        </p:spPr>
        <p:txBody>
          <a:bodyPr/>
          <a:lstStyle/>
          <a:p>
            <a:r>
              <a:rPr lang="en-US" sz="4800" dirty="0"/>
              <a:t>The (further modified) covariance kernel</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1C543A99-1BB7-6942-93E2-EC5D7451EA9F}"/>
                  </a:ext>
                </a:extLst>
              </p:cNvPr>
              <p:cNvSpPr>
                <a:spLocks noGrp="1"/>
              </p:cNvSpPr>
              <p:nvPr>
                <p:ph type="body" sz="quarter" idx="10"/>
              </p:nvPr>
            </p:nvSpPr>
            <p:spPr>
              <a:xfrm>
                <a:off x="196645" y="1523052"/>
                <a:ext cx="11798709" cy="4905180"/>
              </a:xfrm>
            </p:spPr>
            <p:txBody>
              <a:bodyPr/>
              <a:lstStyle/>
              <a:p>
                <a:pPr marL="0" indent="0">
                  <a:spcAft>
                    <a:spcPts val="1000"/>
                  </a:spcAft>
                  <a:buNone/>
                </a:pPr>
                <a14:m>
                  <m:oMathPara xmlns:m="http://schemas.openxmlformats.org/officeDocument/2006/math">
                    <m:oMathParaPr>
                      <m:jc m:val="center"/>
                    </m:oMathParaPr>
                    <m:oMath xmlns:m="http://schemas.openxmlformats.org/officeDocument/2006/math">
                      <m:r>
                        <a:rPr lang="en-US" sz="3000" i="1" smtClean="0">
                          <a:latin typeface="Cambria Math" panose="02040503050406030204" pitchFamily="18" charset="0"/>
                        </a:rPr>
                        <m:t>𝜅</m:t>
                      </m:r>
                      <m:d>
                        <m:dPr>
                          <m:ctrlPr>
                            <a:rPr lang="en-US" sz="3000" i="1">
                              <a:latin typeface="Cambria Math" panose="02040503050406030204" pitchFamily="18" charset="0"/>
                            </a:rPr>
                          </m:ctrlPr>
                        </m:dPr>
                        <m:e>
                          <m:r>
                            <a:rPr lang="en-US" sz="3000" i="1">
                              <a:latin typeface="Cambria Math" panose="02040503050406030204" pitchFamily="18" charset="0"/>
                            </a:rPr>
                            <m:t>𝑥</m:t>
                          </m:r>
                          <m:r>
                            <a:rPr lang="en-US" sz="3000" i="1">
                              <a:latin typeface="Cambria Math" panose="02040503050406030204" pitchFamily="18" charset="0"/>
                            </a:rPr>
                            <m:t>, </m:t>
                          </m:r>
                          <m:r>
                            <a:rPr lang="en-US" sz="3000" i="1">
                              <a:latin typeface="Cambria Math" panose="02040503050406030204" pitchFamily="18" charset="0"/>
                            </a:rPr>
                            <m:t>𝑦</m:t>
                          </m:r>
                        </m:e>
                      </m:d>
                      <m:r>
                        <a:rPr lang="en-US" sz="3000" i="1">
                          <a:latin typeface="Cambria Math" panose="02040503050406030204" pitchFamily="18" charset="0"/>
                        </a:rPr>
                        <m:t>= </m:t>
                      </m:r>
                      <m:sSup>
                        <m:sSupPr>
                          <m:ctrlPr>
                            <a:rPr lang="en-US" sz="3000" i="1">
                              <a:latin typeface="Cambria Math" panose="02040503050406030204" pitchFamily="18" charset="0"/>
                            </a:rPr>
                          </m:ctrlPr>
                        </m:sSupPr>
                        <m:e>
                          <m:d>
                            <m:dPr>
                              <m:ctrlPr>
                                <a:rPr lang="en-US" sz="3000" i="1">
                                  <a:latin typeface="Cambria Math" panose="02040503050406030204" pitchFamily="18" charset="0"/>
                                </a:rPr>
                              </m:ctrlPr>
                            </m:dPr>
                            <m:e>
                              <m:f>
                                <m:fPr>
                                  <m:ctrlPr>
                                    <a:rPr lang="en-US" sz="3000" i="1">
                                      <a:latin typeface="Cambria Math" panose="02040503050406030204" pitchFamily="18" charset="0"/>
                                    </a:rPr>
                                  </m:ctrlPr>
                                </m:fPr>
                                <m:num>
                                  <m:rad>
                                    <m:radPr>
                                      <m:degHide m:val="on"/>
                                      <m:ctrlPr>
                                        <a:rPr lang="en-US" sz="3000" i="1">
                                          <a:latin typeface="Cambria Math" panose="02040503050406030204" pitchFamily="18" charset="0"/>
                                        </a:rPr>
                                      </m:ctrlPr>
                                    </m:radPr>
                                    <m:deg/>
                                    <m:e>
                                      <m:r>
                                        <a:rPr lang="en-US" sz="3000" i="1">
                                          <a:latin typeface="Cambria Math" panose="02040503050406030204" pitchFamily="18" charset="0"/>
                                        </a:rPr>
                                        <m:t>𝜋</m:t>
                                      </m:r>
                                    </m:e>
                                  </m:rad>
                                  <m:r>
                                    <a:rPr lang="en-US" sz="3000" i="1">
                                      <a:latin typeface="Cambria Math" panose="02040503050406030204" pitchFamily="18" charset="0"/>
                                    </a:rPr>
                                    <m:t>𝜆</m:t>
                                  </m:r>
                                </m:num>
                                <m:den>
                                  <m:r>
                                    <a:rPr lang="en-US" sz="3000" i="1">
                                      <a:latin typeface="Cambria Math" panose="02040503050406030204" pitchFamily="18" charset="0"/>
                                    </a:rPr>
                                    <m:t>𝛼</m:t>
                                  </m:r>
                                </m:den>
                              </m:f>
                            </m:e>
                          </m:d>
                        </m:e>
                        <m:sup>
                          <m:r>
                            <a:rPr lang="en-US" sz="3000" i="1">
                              <a:latin typeface="Cambria Math" panose="02040503050406030204" pitchFamily="18" charset="0"/>
                            </a:rPr>
                            <m:t>𝑑</m:t>
                          </m:r>
                        </m:sup>
                      </m:sSup>
                      <m:r>
                        <m:rPr>
                          <m:sty m:val="p"/>
                        </m:rPr>
                        <a:rPr lang="en-US" sz="3000" i="1">
                          <a:latin typeface="Cambria Math" panose="02040503050406030204" pitchFamily="18" charset="0"/>
                        </a:rPr>
                        <m:t>exp</m:t>
                      </m:r>
                      <m:d>
                        <m:dPr>
                          <m:begChr m:val="["/>
                          <m:endChr m:val="]"/>
                          <m:ctrlPr>
                            <a:rPr lang="en-US" sz="3000" i="1">
                              <a:latin typeface="Cambria Math" panose="02040503050406030204" pitchFamily="18" charset="0"/>
                            </a:rPr>
                          </m:ctrlPr>
                        </m:dPr>
                        <m:e>
                          <m:r>
                            <a:rPr lang="en-US" sz="3000" i="1">
                              <a:latin typeface="Cambria Math" panose="02040503050406030204" pitchFamily="18" charset="0"/>
                            </a:rPr>
                            <m:t>−</m:t>
                          </m:r>
                          <m:f>
                            <m:fPr>
                              <m:ctrlPr>
                                <a:rPr lang="en-US" sz="3000" i="1">
                                  <a:latin typeface="Cambria Math" panose="02040503050406030204" pitchFamily="18" charset="0"/>
                                </a:rPr>
                              </m:ctrlPr>
                            </m:fPr>
                            <m:num>
                              <m:sSup>
                                <m:sSupPr>
                                  <m:ctrlPr>
                                    <a:rPr lang="en-US" sz="3000" i="1">
                                      <a:latin typeface="Cambria Math" panose="02040503050406030204" pitchFamily="18" charset="0"/>
                                    </a:rPr>
                                  </m:ctrlPr>
                                </m:sSupPr>
                                <m:e>
                                  <m:d>
                                    <m:dPr>
                                      <m:begChr m:val="‖"/>
                                      <m:endChr m:val="‖"/>
                                      <m:ctrlPr>
                                        <a:rPr lang="en-US" sz="3000" i="1">
                                          <a:latin typeface="Cambria Math" panose="02040503050406030204" pitchFamily="18" charset="0"/>
                                        </a:rPr>
                                      </m:ctrlPr>
                                    </m:dPr>
                                    <m:e>
                                      <m:r>
                                        <a:rPr lang="en-US" sz="3000" i="1">
                                          <a:latin typeface="Cambria Math" panose="02040503050406030204" pitchFamily="18" charset="0"/>
                                        </a:rPr>
                                        <m:t>𝑥</m:t>
                                      </m:r>
                                      <m:r>
                                        <a:rPr lang="en-US" sz="3000" i="1">
                                          <a:latin typeface="Cambria Math" panose="02040503050406030204" pitchFamily="18" charset="0"/>
                                        </a:rPr>
                                        <m:t> −</m:t>
                                      </m:r>
                                      <m:r>
                                        <a:rPr lang="en-US" sz="3000" i="1">
                                          <a:latin typeface="Cambria Math" panose="02040503050406030204" pitchFamily="18" charset="0"/>
                                        </a:rPr>
                                        <m:t>𝑦</m:t>
                                      </m:r>
                                    </m:e>
                                  </m:d>
                                </m:e>
                                <m:sup>
                                  <m:r>
                                    <a:rPr lang="en-US" sz="3000" i="1">
                                      <a:latin typeface="Cambria Math" panose="02040503050406030204" pitchFamily="18" charset="0"/>
                                    </a:rPr>
                                    <m:t>2</m:t>
                                  </m:r>
                                </m:sup>
                              </m:sSup>
                            </m:num>
                            <m:den>
                              <m:r>
                                <a:rPr lang="en-US" sz="3000" i="1">
                                  <a:latin typeface="Cambria Math" panose="02040503050406030204" pitchFamily="18" charset="0"/>
                                </a:rPr>
                                <m:t>4</m:t>
                              </m:r>
                              <m:sSup>
                                <m:sSupPr>
                                  <m:ctrlPr>
                                    <a:rPr lang="en-US" sz="3000" i="1">
                                      <a:latin typeface="Cambria Math" panose="02040503050406030204" pitchFamily="18" charset="0"/>
                                    </a:rPr>
                                  </m:ctrlPr>
                                </m:sSupPr>
                                <m:e>
                                  <m:r>
                                    <a:rPr lang="en-US" sz="3000" i="1">
                                      <a:latin typeface="Cambria Math" panose="02040503050406030204" pitchFamily="18" charset="0"/>
                                    </a:rPr>
                                    <m:t>𝜆</m:t>
                                  </m:r>
                                </m:e>
                                <m:sup>
                                  <m:r>
                                    <a:rPr lang="en-US" sz="3000" i="1">
                                      <a:latin typeface="Cambria Math" panose="02040503050406030204" pitchFamily="18" charset="0"/>
                                    </a:rPr>
                                    <m:t>2</m:t>
                                  </m:r>
                                </m:sup>
                              </m:sSup>
                            </m:den>
                          </m:f>
                        </m:e>
                      </m:d>
                      <m:r>
                        <m:rPr>
                          <m:sty m:val="p"/>
                        </m:rPr>
                        <a:rPr lang="en-US" sz="3000" i="1">
                          <a:latin typeface="Cambria Math" panose="02040503050406030204" pitchFamily="18" charset="0"/>
                        </a:rPr>
                        <m:t>exp</m:t>
                      </m:r>
                      <m:d>
                        <m:dPr>
                          <m:begChr m:val="["/>
                          <m:endChr m:val="]"/>
                          <m:ctrlPr>
                            <a:rPr lang="en-US" sz="3000" i="1">
                              <a:latin typeface="Cambria Math" panose="02040503050406030204" pitchFamily="18" charset="0"/>
                            </a:rPr>
                          </m:ctrlPr>
                        </m:dPr>
                        <m:e>
                          <m:r>
                            <a:rPr lang="en-US" sz="3000" i="1">
                              <a:latin typeface="Cambria Math" panose="02040503050406030204" pitchFamily="18" charset="0"/>
                            </a:rPr>
                            <m:t>−</m:t>
                          </m:r>
                          <m:f>
                            <m:fPr>
                              <m:ctrlPr>
                                <a:rPr lang="en-US" sz="3000" i="1">
                                  <a:latin typeface="Cambria Math" panose="02040503050406030204" pitchFamily="18" charset="0"/>
                                </a:rPr>
                              </m:ctrlPr>
                            </m:fPr>
                            <m:num>
                              <m:sSup>
                                <m:sSupPr>
                                  <m:ctrlPr>
                                    <a:rPr lang="en-US" sz="3000" i="1">
                                      <a:latin typeface="Cambria Math" panose="02040503050406030204" pitchFamily="18" charset="0"/>
                                    </a:rPr>
                                  </m:ctrlPr>
                                </m:sSupPr>
                                <m:e>
                                  <m:d>
                                    <m:dPr>
                                      <m:begChr m:val="‖"/>
                                      <m:endChr m:val="‖"/>
                                      <m:ctrlPr>
                                        <a:rPr lang="en-US" sz="3000" i="1">
                                          <a:latin typeface="Cambria Math" panose="02040503050406030204" pitchFamily="18" charset="0"/>
                                        </a:rPr>
                                      </m:ctrlPr>
                                    </m:dPr>
                                    <m:e>
                                      <m:r>
                                        <a:rPr lang="en-US" sz="3000" i="1">
                                          <a:latin typeface="Cambria Math" panose="02040503050406030204" pitchFamily="18" charset="0"/>
                                        </a:rPr>
                                        <m:t>𝑥</m:t>
                                      </m:r>
                                    </m:e>
                                  </m:d>
                                </m:e>
                                <m:sup>
                                  <m:r>
                                    <a:rPr lang="en-US" sz="3000" i="1">
                                      <a:latin typeface="Cambria Math" panose="02040503050406030204" pitchFamily="18" charset="0"/>
                                    </a:rPr>
                                    <m:t>2</m:t>
                                  </m:r>
                                </m:sup>
                              </m:sSup>
                              <m:r>
                                <a:rPr lang="en-US" sz="3000" i="1">
                                  <a:latin typeface="Cambria Math" panose="02040503050406030204" pitchFamily="18" charset="0"/>
                                </a:rPr>
                                <m:t>+</m:t>
                              </m:r>
                              <m:sSup>
                                <m:sSupPr>
                                  <m:ctrlPr>
                                    <a:rPr lang="en-US" sz="3000" i="1">
                                      <a:latin typeface="Cambria Math" panose="02040503050406030204" pitchFamily="18" charset="0"/>
                                    </a:rPr>
                                  </m:ctrlPr>
                                </m:sSupPr>
                                <m:e>
                                  <m:d>
                                    <m:dPr>
                                      <m:begChr m:val="‖"/>
                                      <m:endChr m:val="‖"/>
                                      <m:ctrlPr>
                                        <a:rPr lang="en-US" sz="3000" i="1">
                                          <a:latin typeface="Cambria Math" panose="02040503050406030204" pitchFamily="18" charset="0"/>
                                        </a:rPr>
                                      </m:ctrlPr>
                                    </m:dPr>
                                    <m:e>
                                      <m:r>
                                        <a:rPr lang="en-US" sz="3000" i="1">
                                          <a:latin typeface="Cambria Math" panose="02040503050406030204" pitchFamily="18" charset="0"/>
                                        </a:rPr>
                                        <m:t>𝑦</m:t>
                                      </m:r>
                                    </m:e>
                                  </m:d>
                                </m:e>
                                <m:sup>
                                  <m:r>
                                    <a:rPr lang="en-US" sz="3000" i="1">
                                      <a:latin typeface="Cambria Math" panose="02040503050406030204" pitchFamily="18" charset="0"/>
                                    </a:rPr>
                                    <m:t>2</m:t>
                                  </m:r>
                                </m:sup>
                              </m:sSup>
                            </m:num>
                            <m:den>
                              <m:r>
                                <a:rPr lang="en-US" sz="3000" i="1">
                                  <a:latin typeface="Cambria Math" panose="02040503050406030204" pitchFamily="18" charset="0"/>
                                </a:rPr>
                                <m:t>4</m:t>
                              </m:r>
                              <m:sSup>
                                <m:sSupPr>
                                  <m:ctrlPr>
                                    <a:rPr lang="en-US" sz="3000" i="1">
                                      <a:latin typeface="Cambria Math" panose="02040503050406030204" pitchFamily="18" charset="0"/>
                                    </a:rPr>
                                  </m:ctrlPr>
                                </m:sSupPr>
                                <m:e>
                                  <m:r>
                                    <a:rPr lang="en-US" sz="3000" i="1">
                                      <a:latin typeface="Cambria Math" panose="02040503050406030204" pitchFamily="18" charset="0"/>
                                    </a:rPr>
                                    <m:t>𝛾</m:t>
                                  </m:r>
                                </m:e>
                                <m:sup>
                                  <m:r>
                                    <a:rPr lang="en-US" sz="3000" i="1">
                                      <a:latin typeface="Cambria Math" panose="02040503050406030204" pitchFamily="18" charset="0"/>
                                    </a:rPr>
                                    <m:t>2</m:t>
                                  </m:r>
                                </m:sup>
                              </m:sSup>
                            </m:den>
                          </m:f>
                        </m:e>
                      </m:d>
                    </m:oMath>
                  </m:oMathPara>
                </a14:m>
                <a:endParaRPr lang="en-US" sz="3000" dirty="0"/>
              </a:p>
              <a:p>
                <a:pPr marL="0" indent="0">
                  <a:spcAft>
                    <a:spcPts val="1000"/>
                  </a:spcAft>
                  <a:buNone/>
                </a:pPr>
                <a14:m>
                  <m:oMathPara xmlns:m="http://schemas.openxmlformats.org/officeDocument/2006/math">
                    <m:oMathParaPr>
                      <m:jc m:val="center"/>
                    </m:oMathParaPr>
                    <m:oMath xmlns:m="http://schemas.openxmlformats.org/officeDocument/2006/math">
                      <m:sSubSup>
                        <m:sSubSupPr>
                          <m:ctrlPr>
                            <a:rPr lang="en-US" sz="3000" b="0" i="1" smtClean="0">
                              <a:latin typeface="Cambria Math" panose="02040503050406030204" pitchFamily="18" charset="0"/>
                            </a:rPr>
                          </m:ctrlPr>
                        </m:sSubSupPr>
                        <m:e>
                          <m:r>
                            <a:rPr lang="en-US" sz="3000" b="0" i="1" smtClean="0">
                              <a:latin typeface="Cambria Math" panose="02040503050406030204" pitchFamily="18" charset="0"/>
                            </a:rPr>
                            <m:t>𝐶</m:t>
                          </m:r>
                        </m:e>
                        <m:sub>
                          <m:r>
                            <a:rPr lang="en-US" sz="3000" b="0" i="1" smtClean="0">
                              <a:latin typeface="Cambria Math" panose="02040503050406030204" pitchFamily="18" charset="0"/>
                            </a:rPr>
                            <m:t>0</m:t>
                          </m:r>
                        </m:sub>
                        <m:sup>
                          <m:r>
                            <a:rPr lang="en-US" sz="3000" b="0" i="1" smtClean="0">
                              <a:latin typeface="Cambria Math" panose="02040503050406030204" pitchFamily="18" charset="0"/>
                            </a:rPr>
                            <m:t>𝑥</m:t>
                          </m:r>
                        </m:sup>
                      </m:sSubSup>
                      <m:d>
                        <m:dPr>
                          <m:ctrlPr>
                            <a:rPr lang="en-US" sz="3000" b="0" i="1" smtClean="0">
                              <a:latin typeface="Cambria Math" panose="02040503050406030204" pitchFamily="18" charset="0"/>
                            </a:rPr>
                          </m:ctrlPr>
                        </m:dPr>
                        <m:e>
                          <m:r>
                            <a:rPr lang="en-US" sz="3000" b="0" i="1" smtClean="0">
                              <a:latin typeface="Cambria Math" panose="02040503050406030204" pitchFamily="18" charset="0"/>
                            </a:rPr>
                            <m:t>𝑥</m:t>
                          </m:r>
                          <m:r>
                            <a:rPr lang="en-US" sz="3000" b="0" i="1" smtClean="0">
                              <a:latin typeface="Cambria Math" panose="02040503050406030204" pitchFamily="18" charset="0"/>
                            </a:rPr>
                            <m:t>,</m:t>
                          </m:r>
                          <m:r>
                            <a:rPr lang="en-US" sz="3000" b="0" i="1" smtClean="0">
                              <a:latin typeface="Cambria Math" panose="02040503050406030204" pitchFamily="18" charset="0"/>
                            </a:rPr>
                            <m:t>𝑦</m:t>
                          </m:r>
                        </m:e>
                      </m:d>
                      <m:r>
                        <a:rPr lang="en-US" sz="3000" b="0" i="1" smtClean="0">
                          <a:latin typeface="Cambria Math" panose="02040503050406030204" pitchFamily="18" charset="0"/>
                        </a:rPr>
                        <m:t>=</m:t>
                      </m:r>
                      <m:r>
                        <a:rPr lang="en-US" sz="3000" b="0" i="1" smtClean="0">
                          <a:latin typeface="Cambria Math" panose="02040503050406030204" pitchFamily="18" charset="0"/>
                        </a:rPr>
                        <m:t>𝑓</m:t>
                      </m:r>
                      <m:sSup>
                        <m:sSupPr>
                          <m:ctrlPr>
                            <a:rPr lang="en-US" sz="3000" b="0" i="1" smtClean="0">
                              <a:latin typeface="Cambria Math" panose="02040503050406030204" pitchFamily="18" charset="0"/>
                            </a:rPr>
                          </m:ctrlPr>
                        </m:sSupPr>
                        <m:e>
                          <m:d>
                            <m:dPr>
                              <m:ctrlPr>
                                <a:rPr lang="en-US" sz="3000" b="0" i="1" smtClean="0">
                                  <a:latin typeface="Cambria Math" panose="02040503050406030204" pitchFamily="18" charset="0"/>
                                </a:rPr>
                              </m:ctrlPr>
                            </m:dPr>
                            <m:e>
                              <m:acc>
                                <m:accPr>
                                  <m:chr m:val="̂"/>
                                  <m:ctrlPr>
                                    <a:rPr lang="en-US" sz="3000" b="0" i="1" smtClean="0">
                                      <a:latin typeface="Cambria Math" panose="02040503050406030204" pitchFamily="18" charset="0"/>
                                    </a:rPr>
                                  </m:ctrlPr>
                                </m:accPr>
                                <m:e>
                                  <m:r>
                                    <a:rPr lang="en-US" sz="3000" b="0" i="1" smtClean="0">
                                      <a:latin typeface="Cambria Math" panose="02040503050406030204" pitchFamily="18" charset="0"/>
                                    </a:rPr>
                                    <m:t>𝑥</m:t>
                                  </m:r>
                                </m:e>
                              </m:acc>
                            </m:e>
                          </m:d>
                        </m:e>
                        <m:sup>
                          <m:r>
                            <a:rPr lang="en-US" sz="3000" b="0" i="1" smtClean="0">
                              <a:latin typeface="Cambria Math" panose="02040503050406030204" pitchFamily="18" charset="0"/>
                            </a:rPr>
                            <m:t>2</m:t>
                          </m:r>
                        </m:sup>
                      </m:sSup>
                      <m:r>
                        <a:rPr lang="en-US" sz="3000" b="0" i="1" smtClean="0">
                          <a:latin typeface="Cambria Math" panose="02040503050406030204" pitchFamily="18" charset="0"/>
                        </a:rPr>
                        <m:t>𝜅</m:t>
                      </m:r>
                      <m:d>
                        <m:dPr>
                          <m:ctrlPr>
                            <a:rPr lang="en-US" sz="3000" b="0" i="1" smtClean="0">
                              <a:latin typeface="Cambria Math" panose="02040503050406030204" pitchFamily="18" charset="0"/>
                            </a:rPr>
                          </m:ctrlPr>
                        </m:dPr>
                        <m:e>
                          <m:sSup>
                            <m:sSupPr>
                              <m:ctrlPr>
                                <a:rPr lang="en-CA" sz="3000" b="0" i="1" smtClean="0">
                                  <a:latin typeface="Cambria Math" panose="02040503050406030204" pitchFamily="18" charset="0"/>
                                </a:rPr>
                              </m:ctrlPr>
                            </m:sSupPr>
                            <m:e>
                              <m:r>
                                <a:rPr lang="en-CA" sz="3000" b="0" i="1" smtClean="0">
                                  <a:latin typeface="Cambria Math" panose="02040503050406030204" pitchFamily="18" charset="0"/>
                                </a:rPr>
                                <m:t>𝐺</m:t>
                              </m:r>
                            </m:e>
                            <m:sup>
                              <m:r>
                                <a:rPr lang="en-CA" sz="3000" b="0" i="1" smtClean="0">
                                  <a:latin typeface="Cambria Math" panose="02040503050406030204" pitchFamily="18" charset="0"/>
                                </a:rPr>
                                <m:t>−1</m:t>
                              </m:r>
                            </m:sup>
                          </m:sSup>
                          <m:d>
                            <m:dPr>
                              <m:ctrlPr>
                                <a:rPr lang="en-CA" sz="3000" b="0" i="1" smtClean="0">
                                  <a:latin typeface="Cambria Math" panose="02040503050406030204" pitchFamily="18" charset="0"/>
                                </a:rPr>
                              </m:ctrlPr>
                            </m:dPr>
                            <m:e>
                              <m:r>
                                <a:rPr lang="en-CA" sz="3000" b="0" i="1" smtClean="0">
                                  <a:latin typeface="Cambria Math" panose="02040503050406030204" pitchFamily="18" charset="0"/>
                                </a:rPr>
                                <m:t>𝑥</m:t>
                              </m:r>
                              <m:r>
                                <a:rPr lang="en-CA" sz="3000" b="0" i="1" smtClean="0">
                                  <a:latin typeface="Cambria Math" panose="02040503050406030204" pitchFamily="18" charset="0"/>
                                </a:rPr>
                                <m:t> −</m:t>
                              </m:r>
                              <m:acc>
                                <m:accPr>
                                  <m:chr m:val="̂"/>
                                  <m:ctrlPr>
                                    <a:rPr lang="en-CA" sz="3000" b="0" i="1" smtClean="0">
                                      <a:latin typeface="Cambria Math" panose="02040503050406030204" pitchFamily="18" charset="0"/>
                                    </a:rPr>
                                  </m:ctrlPr>
                                </m:accPr>
                                <m:e>
                                  <m:r>
                                    <a:rPr lang="en-CA" sz="3000" b="0" i="1" smtClean="0">
                                      <a:latin typeface="Cambria Math" panose="02040503050406030204" pitchFamily="18" charset="0"/>
                                    </a:rPr>
                                    <m:t>𝑥</m:t>
                                  </m:r>
                                </m:e>
                              </m:acc>
                            </m:e>
                          </m:d>
                          <m:r>
                            <a:rPr lang="en-CA" sz="3000" b="0" i="1" smtClean="0">
                              <a:latin typeface="Cambria Math" panose="02040503050406030204" pitchFamily="18" charset="0"/>
                            </a:rPr>
                            <m:t>,</m:t>
                          </m:r>
                          <m:sSup>
                            <m:sSupPr>
                              <m:ctrlPr>
                                <a:rPr lang="en-CA" sz="3000" i="1">
                                  <a:latin typeface="Cambria Math" panose="02040503050406030204" pitchFamily="18" charset="0"/>
                                </a:rPr>
                              </m:ctrlPr>
                            </m:sSupPr>
                            <m:e>
                              <m:r>
                                <a:rPr lang="en-CA" sz="3000" i="1">
                                  <a:latin typeface="Cambria Math" panose="02040503050406030204" pitchFamily="18" charset="0"/>
                                </a:rPr>
                                <m:t>𝐺</m:t>
                              </m:r>
                            </m:e>
                            <m:sup>
                              <m:r>
                                <a:rPr lang="en-CA" sz="3000" i="1">
                                  <a:latin typeface="Cambria Math" panose="02040503050406030204" pitchFamily="18" charset="0"/>
                                </a:rPr>
                                <m:t>−1</m:t>
                              </m:r>
                            </m:sup>
                          </m:sSup>
                          <m:d>
                            <m:dPr>
                              <m:ctrlPr>
                                <a:rPr lang="en-CA" sz="3000" i="1">
                                  <a:latin typeface="Cambria Math" panose="02040503050406030204" pitchFamily="18" charset="0"/>
                                </a:rPr>
                              </m:ctrlPr>
                            </m:dPr>
                            <m:e>
                              <m:r>
                                <a:rPr lang="en-CA" sz="3000" b="0" i="1" smtClean="0">
                                  <a:latin typeface="Cambria Math" panose="02040503050406030204" pitchFamily="18" charset="0"/>
                                </a:rPr>
                                <m:t>𝑦</m:t>
                              </m:r>
                              <m:r>
                                <a:rPr lang="en-CA" sz="3000" i="1">
                                  <a:latin typeface="Cambria Math" panose="02040503050406030204" pitchFamily="18" charset="0"/>
                                </a:rPr>
                                <m:t> −</m:t>
                              </m:r>
                              <m:acc>
                                <m:accPr>
                                  <m:chr m:val="̂"/>
                                  <m:ctrlPr>
                                    <a:rPr lang="en-CA" sz="3000" i="1">
                                      <a:latin typeface="Cambria Math" panose="02040503050406030204" pitchFamily="18" charset="0"/>
                                    </a:rPr>
                                  </m:ctrlPr>
                                </m:accPr>
                                <m:e>
                                  <m:r>
                                    <a:rPr lang="en-CA" sz="3000" i="1">
                                      <a:latin typeface="Cambria Math" panose="02040503050406030204" pitchFamily="18" charset="0"/>
                                    </a:rPr>
                                    <m:t>𝑥</m:t>
                                  </m:r>
                                </m:e>
                              </m:acc>
                            </m:e>
                          </m:d>
                        </m:e>
                      </m:d>
                    </m:oMath>
                  </m:oMathPara>
                </a14:m>
                <a:endParaRPr lang="en-US" sz="3000" dirty="0"/>
              </a:p>
              <a:p>
                <a:pPr>
                  <a:spcAft>
                    <a:spcPts val="1000"/>
                  </a:spcAft>
                </a:pPr>
                <a:r>
                  <a:rPr lang="en-US" sz="3000" dirty="0"/>
                  <a:t>Columns of </a:t>
                </a:r>
                <a14:m>
                  <m:oMath xmlns:m="http://schemas.openxmlformats.org/officeDocument/2006/math">
                    <m:r>
                      <a:rPr lang="en-CA" sz="3000" b="0" i="1" smtClean="0">
                        <a:latin typeface="Cambria Math" panose="02040503050406030204" pitchFamily="18" charset="0"/>
                      </a:rPr>
                      <m:t>𝐺</m:t>
                    </m:r>
                  </m:oMath>
                </a14:m>
                <a:r>
                  <a:rPr lang="en-US" sz="3000" dirty="0"/>
                  <a:t> = scaled eigenvectors </a:t>
                </a:r>
                <a14:m>
                  <m:oMath xmlns:m="http://schemas.openxmlformats.org/officeDocument/2006/math">
                    <m:f>
                      <m:fPr>
                        <m:ctrlPr>
                          <a:rPr lang="en-US" sz="3000" i="1" smtClean="0">
                            <a:latin typeface="Cambria Math" panose="02040503050406030204" pitchFamily="18" charset="0"/>
                          </a:rPr>
                        </m:ctrlPr>
                      </m:fPr>
                      <m:num>
                        <m:sSub>
                          <m:sSubPr>
                            <m:ctrlPr>
                              <a:rPr lang="en-CA" sz="3000" b="0" i="1" smtClean="0">
                                <a:latin typeface="Cambria Math" panose="02040503050406030204" pitchFamily="18" charset="0"/>
                              </a:rPr>
                            </m:ctrlPr>
                          </m:sSubPr>
                          <m:e>
                            <m:r>
                              <a:rPr lang="en-CA" sz="3000" b="0" i="1" smtClean="0">
                                <a:latin typeface="Cambria Math" panose="02040503050406030204" pitchFamily="18" charset="0"/>
                              </a:rPr>
                              <m:t>𝑣</m:t>
                            </m:r>
                          </m:e>
                          <m:sub>
                            <m:r>
                              <a:rPr lang="en-CA" sz="3000" b="0" i="1" smtClean="0">
                                <a:latin typeface="Cambria Math" panose="02040503050406030204" pitchFamily="18" charset="0"/>
                              </a:rPr>
                              <m:t>𝑖</m:t>
                            </m:r>
                          </m:sub>
                        </m:sSub>
                      </m:num>
                      <m:den>
                        <m:rad>
                          <m:radPr>
                            <m:degHide m:val="on"/>
                            <m:ctrlPr>
                              <a:rPr lang="en-US" sz="3000" i="1" smtClean="0">
                                <a:latin typeface="Cambria Math" panose="02040503050406030204" pitchFamily="18" charset="0"/>
                              </a:rPr>
                            </m:ctrlPr>
                          </m:radPr>
                          <m:deg/>
                          <m:e>
                            <m:r>
                              <a:rPr lang="en-CA" sz="3000" b="0" i="1" smtClean="0">
                                <a:latin typeface="Cambria Math" panose="02040503050406030204" pitchFamily="18" charset="0"/>
                              </a:rPr>
                              <m:t>−</m:t>
                            </m:r>
                            <m:sSub>
                              <m:sSubPr>
                                <m:ctrlPr>
                                  <a:rPr lang="en-CA" sz="3000" b="0" i="1" smtClean="0">
                                    <a:latin typeface="Cambria Math" panose="02040503050406030204" pitchFamily="18" charset="0"/>
                                  </a:rPr>
                                </m:ctrlPr>
                              </m:sSubPr>
                              <m:e>
                                <m:r>
                                  <a:rPr lang="en-CA" sz="3000" b="0" i="1" smtClean="0">
                                    <a:latin typeface="Cambria Math" panose="02040503050406030204" pitchFamily="18" charset="0"/>
                                  </a:rPr>
                                  <m:t>𝜎</m:t>
                                </m:r>
                              </m:e>
                              <m:sub>
                                <m:r>
                                  <a:rPr lang="en-CA" sz="3000" b="0" i="1" smtClean="0">
                                    <a:latin typeface="Cambria Math" panose="02040503050406030204" pitchFamily="18" charset="0"/>
                                  </a:rPr>
                                  <m:t>𝑖</m:t>
                                </m:r>
                              </m:sub>
                            </m:sSub>
                          </m:e>
                        </m:rad>
                      </m:den>
                    </m:f>
                  </m:oMath>
                </a14:m>
                <a:endParaRPr lang="en-US" sz="3000" dirty="0"/>
              </a:p>
              <a:p>
                <a:pPr>
                  <a:spcAft>
                    <a:spcPts val="1000"/>
                  </a:spcAft>
                </a:pPr>
                <a:r>
                  <a:rPr lang="en-US" sz="3000" dirty="0"/>
                  <a:t>Variance highest at mode, decays </a:t>
                </a:r>
                <a14:m>
                  <m:oMath xmlns:m="http://schemas.openxmlformats.org/officeDocument/2006/math">
                    <m:r>
                      <a:rPr lang="en-CA" sz="3000" b="0" i="1" smtClean="0">
                        <a:latin typeface="Cambria Math" panose="02040503050406030204" pitchFamily="18" charset="0"/>
                      </a:rPr>
                      <m:t>∝</m:t>
                    </m:r>
                  </m:oMath>
                </a14:m>
                <a:r>
                  <a:rPr lang="en-US" sz="3000" dirty="0"/>
                  <a:t> curvature in each direction</a:t>
                </a:r>
              </a:p>
            </p:txBody>
          </p:sp>
        </mc:Choice>
        <mc:Fallback xmlns="">
          <p:sp>
            <p:nvSpPr>
              <p:cNvPr id="3" name="Text Placeholder 2">
                <a:extLst>
                  <a:ext uri="{FF2B5EF4-FFF2-40B4-BE49-F238E27FC236}">
                    <a16:creationId xmlns:a16="http://schemas.microsoft.com/office/drawing/2014/main" id="{1C543A99-1BB7-6942-93E2-EC5D7451EA9F}"/>
                  </a:ext>
                </a:extLst>
              </p:cNvPr>
              <p:cNvSpPr>
                <a:spLocks noGrp="1" noRot="1" noChangeAspect="1" noMove="1" noResize="1" noEditPoints="1" noAdjustHandles="1" noChangeArrowheads="1" noChangeShapeType="1" noTextEdit="1"/>
              </p:cNvSpPr>
              <p:nvPr>
                <p:ph type="body" sz="quarter" idx="10"/>
              </p:nvPr>
            </p:nvSpPr>
            <p:spPr>
              <a:xfrm>
                <a:off x="196645" y="1523052"/>
                <a:ext cx="11798709" cy="4905180"/>
              </a:xfrm>
              <a:blipFill>
                <a:blip r:embed="rId3"/>
                <a:stretch>
                  <a:fillRect l="-1033"/>
                </a:stretch>
              </a:blipFill>
            </p:spPr>
            <p:txBody>
              <a:bodyPr/>
              <a:lstStyle/>
              <a:p>
                <a:r>
                  <a:rPr lang="en-CA">
                    <a:noFill/>
                  </a:rPr>
                  <a:t> </a:t>
                </a:r>
              </a:p>
            </p:txBody>
          </p:sp>
        </mc:Fallback>
      </mc:AlternateContent>
    </p:spTree>
    <p:extLst>
      <p:ext uri="{BB962C8B-B14F-4D97-AF65-F5344CB8AC3E}">
        <p14:creationId xmlns:p14="http://schemas.microsoft.com/office/powerpoint/2010/main" val="37086553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9E31811-AA25-284F-AEC6-50E97ABF9443}"/>
              </a:ext>
            </a:extLst>
          </p:cNvPr>
          <p:cNvSpPr/>
          <p:nvPr/>
        </p:nvSpPr>
        <p:spPr>
          <a:xfrm>
            <a:off x="0" y="178964"/>
            <a:ext cx="12192000" cy="1046732"/>
          </a:xfrm>
          <a:prstGeom prst="rect">
            <a:avLst/>
          </a:prstGeom>
          <a:solidFill>
            <a:srgbClr val="AF0F21"/>
          </a:solidFill>
          <a:ln>
            <a:noFill/>
          </a:ln>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dirty="0">
              <a:solidFill>
                <a:srgbClr val="AF0F21"/>
              </a:solidFill>
            </a:endParaRPr>
          </a:p>
        </p:txBody>
      </p:sp>
      <p:sp>
        <p:nvSpPr>
          <p:cNvPr id="2" name="Title 1">
            <a:extLst>
              <a:ext uri="{FF2B5EF4-FFF2-40B4-BE49-F238E27FC236}">
                <a16:creationId xmlns:a16="http://schemas.microsoft.com/office/drawing/2014/main" id="{1F3DA1E7-0103-5948-8D95-9B0F90DDEB88}"/>
              </a:ext>
            </a:extLst>
          </p:cNvPr>
          <p:cNvSpPr>
            <a:spLocks noGrp="1"/>
          </p:cNvSpPr>
          <p:nvPr>
            <p:ph type="title"/>
          </p:nvPr>
        </p:nvSpPr>
        <p:spPr>
          <a:xfrm>
            <a:off x="721664" y="305791"/>
            <a:ext cx="10972800" cy="793078"/>
          </a:xfrm>
        </p:spPr>
        <p:txBody>
          <a:bodyPr/>
          <a:lstStyle/>
          <a:p>
            <a:r>
              <a:rPr lang="en-US" sz="4800" dirty="0"/>
              <a:t>How to calibrate?</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1C543A99-1BB7-6942-93E2-EC5D7451EA9F}"/>
                  </a:ext>
                </a:extLst>
              </p:cNvPr>
              <p:cNvSpPr>
                <a:spLocks noGrp="1"/>
              </p:cNvSpPr>
              <p:nvPr>
                <p:ph type="body" sz="quarter" idx="10"/>
              </p:nvPr>
            </p:nvSpPr>
            <p:spPr>
              <a:xfrm>
                <a:off x="196645" y="1523052"/>
                <a:ext cx="11798709" cy="4905180"/>
              </a:xfrm>
            </p:spPr>
            <p:txBody>
              <a:bodyPr/>
              <a:lstStyle/>
              <a:p>
                <a:pPr>
                  <a:spcAft>
                    <a:spcPts val="1000"/>
                  </a:spcAft>
                </a:pPr>
                <a:r>
                  <a:rPr lang="en-US" sz="3000" dirty="0"/>
                  <a:t>Usual BQ goal: accurate, low-variance estimate for specific </a:t>
                </a:r>
                <a14:m>
                  <m:oMath xmlns:m="http://schemas.openxmlformats.org/officeDocument/2006/math">
                    <m:r>
                      <a:rPr lang="en-CA" sz="3000" b="0" i="1" smtClean="0">
                        <a:latin typeface="Cambria Math" panose="02040503050406030204" pitchFamily="18" charset="0"/>
                      </a:rPr>
                      <m:t>𝑓</m:t>
                    </m:r>
                  </m:oMath>
                </a14:m>
                <a:endParaRPr lang="en-US" sz="3000" dirty="0"/>
              </a:p>
              <a:p>
                <a:pPr>
                  <a:spcAft>
                    <a:spcPts val="1000"/>
                  </a:spcAft>
                </a:pPr>
                <a:r>
                  <a:rPr lang="en-US" sz="3000" dirty="0"/>
                  <a:t>Our goals:</a:t>
                </a:r>
              </a:p>
              <a:p>
                <a:pPr lvl="1">
                  <a:spcAft>
                    <a:spcPts val="1000"/>
                  </a:spcAft>
                </a:pPr>
                <a:r>
                  <a:rPr lang="en-US" sz="2400" dirty="0"/>
                  <a:t>One-size-fits-all</a:t>
                </a:r>
              </a:p>
              <a:p>
                <a:pPr lvl="1">
                  <a:spcAft>
                    <a:spcPts val="1000"/>
                  </a:spcAft>
                </a:pPr>
                <a:r>
                  <a:rPr lang="en-US" sz="2400" i="1" dirty="0"/>
                  <a:t>Diagnostic tool </a:t>
                </a:r>
                <a:r>
                  <a:rPr lang="en-US" sz="2400" dirty="0"/>
                  <a:t>– shouldn’t reject L.A. when </a:t>
                </a:r>
                <a14:m>
                  <m:oMath xmlns:m="http://schemas.openxmlformats.org/officeDocument/2006/math">
                    <m:r>
                      <a:rPr lang="en-CA" sz="2400" b="0" i="1" smtClean="0">
                        <a:latin typeface="Cambria Math" panose="02040503050406030204" pitchFamily="18" charset="0"/>
                      </a:rPr>
                      <m:t>𝑓</m:t>
                    </m:r>
                  </m:oMath>
                </a14:m>
                <a:r>
                  <a:rPr lang="en-US" sz="2400" dirty="0"/>
                  <a:t> “close enough” to Gaussian</a:t>
                </a:r>
              </a:p>
              <a:p>
                <a:pPr>
                  <a:spcAft>
                    <a:spcPts val="1000"/>
                  </a:spcAft>
                </a:pPr>
                <a:r>
                  <a:rPr lang="en-CA" sz="2934" dirty="0"/>
                  <a:t>Pick “test function” for calibration, use heuristics/visualization to set parameters</a:t>
                </a:r>
                <a:endParaRPr lang="en-US" sz="2934" dirty="0"/>
              </a:p>
            </p:txBody>
          </p:sp>
        </mc:Choice>
        <mc:Fallback xmlns="">
          <p:sp>
            <p:nvSpPr>
              <p:cNvPr id="3" name="Text Placeholder 2">
                <a:extLst>
                  <a:ext uri="{FF2B5EF4-FFF2-40B4-BE49-F238E27FC236}">
                    <a16:creationId xmlns:a16="http://schemas.microsoft.com/office/drawing/2014/main" id="{1C543A99-1BB7-6942-93E2-EC5D7451EA9F}"/>
                  </a:ext>
                </a:extLst>
              </p:cNvPr>
              <p:cNvSpPr>
                <a:spLocks noGrp="1" noRot="1" noChangeAspect="1" noMove="1" noResize="1" noEditPoints="1" noAdjustHandles="1" noChangeArrowheads="1" noChangeShapeType="1" noTextEdit="1"/>
              </p:cNvSpPr>
              <p:nvPr>
                <p:ph type="body" sz="quarter" idx="10"/>
              </p:nvPr>
            </p:nvSpPr>
            <p:spPr>
              <a:xfrm>
                <a:off x="196645" y="1523052"/>
                <a:ext cx="11798709" cy="4905180"/>
              </a:xfrm>
              <a:blipFill>
                <a:blip r:embed="rId3"/>
                <a:stretch>
                  <a:fillRect l="-1033" t="-1615" r="-981"/>
                </a:stretch>
              </a:blipFill>
            </p:spPr>
            <p:txBody>
              <a:bodyPr/>
              <a:lstStyle/>
              <a:p>
                <a:r>
                  <a:rPr lang="en-CA">
                    <a:noFill/>
                  </a:rPr>
                  <a:t> </a:t>
                </a:r>
              </a:p>
            </p:txBody>
          </p:sp>
        </mc:Fallback>
      </mc:AlternateContent>
    </p:spTree>
    <p:extLst>
      <p:ext uri="{BB962C8B-B14F-4D97-AF65-F5344CB8AC3E}">
        <p14:creationId xmlns:p14="http://schemas.microsoft.com/office/powerpoint/2010/main" val="474197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9E31811-AA25-284F-AEC6-50E97ABF9443}"/>
              </a:ext>
            </a:extLst>
          </p:cNvPr>
          <p:cNvSpPr/>
          <p:nvPr/>
        </p:nvSpPr>
        <p:spPr>
          <a:xfrm>
            <a:off x="0" y="393103"/>
            <a:ext cx="12192000" cy="1374737"/>
          </a:xfrm>
          <a:prstGeom prst="rect">
            <a:avLst/>
          </a:prstGeom>
          <a:solidFill>
            <a:srgbClr val="AF0F21"/>
          </a:solidFill>
          <a:ln>
            <a:noFill/>
          </a:ln>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dirty="0">
              <a:solidFill>
                <a:srgbClr val="AF0F21"/>
              </a:solidFill>
            </a:endParaRPr>
          </a:p>
        </p:txBody>
      </p:sp>
      <p:sp>
        <p:nvSpPr>
          <p:cNvPr id="2" name="Title 1">
            <a:extLst>
              <a:ext uri="{FF2B5EF4-FFF2-40B4-BE49-F238E27FC236}">
                <a16:creationId xmlns:a16="http://schemas.microsoft.com/office/drawing/2014/main" id="{1F3DA1E7-0103-5948-8D95-9B0F90DDEB88}"/>
              </a:ext>
            </a:extLst>
          </p:cNvPr>
          <p:cNvSpPr>
            <a:spLocks noGrp="1"/>
          </p:cNvSpPr>
          <p:nvPr>
            <p:ph type="title"/>
          </p:nvPr>
        </p:nvSpPr>
        <p:spPr/>
        <p:txBody>
          <a:bodyPr/>
          <a:lstStyle/>
          <a:p>
            <a:r>
              <a:rPr lang="en-US" dirty="0"/>
              <a:t>Outline</a:t>
            </a:r>
          </a:p>
        </p:txBody>
      </p:sp>
      <p:sp>
        <p:nvSpPr>
          <p:cNvPr id="3" name="Text Placeholder 2">
            <a:extLst>
              <a:ext uri="{FF2B5EF4-FFF2-40B4-BE49-F238E27FC236}">
                <a16:creationId xmlns:a16="http://schemas.microsoft.com/office/drawing/2014/main" id="{1C543A99-1BB7-6942-93E2-EC5D7451EA9F}"/>
              </a:ext>
            </a:extLst>
          </p:cNvPr>
          <p:cNvSpPr>
            <a:spLocks noGrp="1"/>
          </p:cNvSpPr>
          <p:nvPr>
            <p:ph type="body" sz="quarter" idx="10"/>
          </p:nvPr>
        </p:nvSpPr>
        <p:spPr>
          <a:xfrm>
            <a:off x="609660" y="2270303"/>
            <a:ext cx="10972680" cy="3335840"/>
          </a:xfrm>
        </p:spPr>
        <p:txBody>
          <a:bodyPr/>
          <a:lstStyle/>
          <a:p>
            <a:r>
              <a:rPr lang="en-US" sz="3600" dirty="0"/>
              <a:t>Framework &amp; motivation</a:t>
            </a:r>
          </a:p>
          <a:p>
            <a:r>
              <a:rPr lang="en-US" sz="3600" dirty="0"/>
              <a:t>Probabilistic </a:t>
            </a:r>
            <a:r>
              <a:rPr lang="en-US" sz="3600" dirty="0" err="1"/>
              <a:t>numerics</a:t>
            </a:r>
            <a:endParaRPr lang="en-US" sz="3600" dirty="0"/>
          </a:p>
          <a:p>
            <a:r>
              <a:rPr lang="en-US" sz="3600" dirty="0"/>
              <a:t>Calibrating with simulations</a:t>
            </a:r>
          </a:p>
          <a:p>
            <a:r>
              <a:rPr lang="en-US" sz="3600" dirty="0"/>
              <a:t>Applications to data</a:t>
            </a:r>
          </a:p>
        </p:txBody>
      </p:sp>
    </p:spTree>
    <p:extLst>
      <p:ext uri="{BB962C8B-B14F-4D97-AF65-F5344CB8AC3E}">
        <p14:creationId xmlns:p14="http://schemas.microsoft.com/office/powerpoint/2010/main" val="41147669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9E31811-AA25-284F-AEC6-50E97ABF9443}"/>
              </a:ext>
            </a:extLst>
          </p:cNvPr>
          <p:cNvSpPr/>
          <p:nvPr/>
        </p:nvSpPr>
        <p:spPr>
          <a:xfrm>
            <a:off x="0" y="178964"/>
            <a:ext cx="12192000" cy="1046732"/>
          </a:xfrm>
          <a:prstGeom prst="rect">
            <a:avLst/>
          </a:prstGeom>
          <a:solidFill>
            <a:srgbClr val="AF0F21"/>
          </a:solidFill>
          <a:ln>
            <a:noFill/>
          </a:ln>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dirty="0">
              <a:solidFill>
                <a:srgbClr val="AF0F21"/>
              </a:solidFill>
            </a:endParaRPr>
          </a:p>
        </p:txBody>
      </p:sp>
      <p:sp>
        <p:nvSpPr>
          <p:cNvPr id="2" name="Title 1">
            <a:extLst>
              <a:ext uri="{FF2B5EF4-FFF2-40B4-BE49-F238E27FC236}">
                <a16:creationId xmlns:a16="http://schemas.microsoft.com/office/drawing/2014/main" id="{1F3DA1E7-0103-5948-8D95-9B0F90DDEB88}"/>
              </a:ext>
            </a:extLst>
          </p:cNvPr>
          <p:cNvSpPr>
            <a:spLocks noGrp="1"/>
          </p:cNvSpPr>
          <p:nvPr>
            <p:ph type="title"/>
          </p:nvPr>
        </p:nvSpPr>
        <p:spPr>
          <a:xfrm>
            <a:off x="721664" y="305791"/>
            <a:ext cx="10972800" cy="793078"/>
          </a:xfrm>
        </p:spPr>
        <p:txBody>
          <a:bodyPr/>
          <a:lstStyle/>
          <a:p>
            <a:r>
              <a:rPr lang="en-US" sz="4800" dirty="0"/>
              <a:t>How to calibrate?</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1C543A99-1BB7-6942-93E2-EC5D7451EA9F}"/>
                  </a:ext>
                </a:extLst>
              </p:cNvPr>
              <p:cNvSpPr>
                <a:spLocks noGrp="1"/>
              </p:cNvSpPr>
              <p:nvPr>
                <p:ph type="body" sz="quarter" idx="10"/>
              </p:nvPr>
            </p:nvSpPr>
            <p:spPr>
              <a:xfrm>
                <a:off x="196645" y="1523052"/>
                <a:ext cx="11798709" cy="4905180"/>
              </a:xfrm>
            </p:spPr>
            <p:txBody>
              <a:bodyPr/>
              <a:lstStyle/>
              <a:p>
                <a:pPr>
                  <a:spcAft>
                    <a:spcPts val="1000"/>
                  </a:spcAft>
                </a:pPr>
                <a:r>
                  <a:rPr lang="en-CA" sz="3000" dirty="0"/>
                  <a:t>Let </a:t>
                </a:r>
                <a14:m>
                  <m:oMath xmlns:m="http://schemas.openxmlformats.org/officeDocument/2006/math">
                    <m:sSub>
                      <m:sSubPr>
                        <m:ctrlPr>
                          <a:rPr lang="en-CA" sz="3000" b="0" i="1" smtClean="0">
                            <a:latin typeface="Cambria Math" panose="02040503050406030204" pitchFamily="18" charset="0"/>
                          </a:rPr>
                        </m:ctrlPr>
                      </m:sSubPr>
                      <m:e>
                        <m:r>
                          <a:rPr lang="en-CA" sz="3000" b="0" i="1" smtClean="0">
                            <a:latin typeface="Cambria Math" panose="02040503050406030204" pitchFamily="18" charset="0"/>
                          </a:rPr>
                          <m:t>𝑇</m:t>
                        </m:r>
                      </m:e>
                      <m:sub>
                        <m:r>
                          <a:rPr lang="en-CA" sz="3000" b="0" i="1" smtClean="0">
                            <a:latin typeface="Cambria Math" panose="02040503050406030204" pitchFamily="18" charset="0"/>
                          </a:rPr>
                          <m:t>𝜈</m:t>
                        </m:r>
                        <m:r>
                          <a:rPr lang="en-CA" sz="3000" b="0" i="1" smtClean="0">
                            <a:latin typeface="Cambria Math" panose="02040503050406030204" pitchFamily="18" charset="0"/>
                          </a:rPr>
                          <m:t>, </m:t>
                        </m:r>
                        <m:r>
                          <a:rPr lang="en-CA" sz="3000" b="0" i="1" smtClean="0">
                            <a:latin typeface="Cambria Math" panose="02040503050406030204" pitchFamily="18" charset="0"/>
                          </a:rPr>
                          <m:t>𝑑</m:t>
                        </m:r>
                      </m:sub>
                    </m:sSub>
                    <m:r>
                      <a:rPr lang="en-CA" sz="3000" b="0" i="1" smtClean="0">
                        <a:latin typeface="Cambria Math" panose="02040503050406030204" pitchFamily="18" charset="0"/>
                      </a:rPr>
                      <m:t>=</m:t>
                    </m:r>
                  </m:oMath>
                </a14:m>
                <a:r>
                  <a:rPr lang="en-US" sz="2934" dirty="0"/>
                  <a:t> </a:t>
                </a:r>
                <a14:m>
                  <m:oMath xmlns:m="http://schemas.openxmlformats.org/officeDocument/2006/math">
                    <m:r>
                      <a:rPr lang="en-CA" sz="2934" b="0" i="1" dirty="0" smtClean="0">
                        <a:latin typeface="Cambria Math" panose="02040503050406030204" pitchFamily="18" charset="0"/>
                      </a:rPr>
                      <m:t>𝑑</m:t>
                    </m:r>
                  </m:oMath>
                </a14:m>
                <a:r>
                  <a:rPr lang="en-US" sz="2934" dirty="0"/>
                  <a:t>-dimensional T-density with </a:t>
                </a:r>
                <a14:m>
                  <m:oMath xmlns:m="http://schemas.openxmlformats.org/officeDocument/2006/math">
                    <m:r>
                      <a:rPr lang="en-CA" sz="2934" b="0" i="1" smtClean="0">
                        <a:latin typeface="Cambria Math" panose="02040503050406030204" pitchFamily="18" charset="0"/>
                      </a:rPr>
                      <m:t>𝜈</m:t>
                    </m:r>
                  </m:oMath>
                </a14:m>
                <a:r>
                  <a:rPr lang="en-US" sz="2934" dirty="0"/>
                  <a:t> </a:t>
                </a:r>
                <a:r>
                  <a:rPr lang="en-US" sz="2934" dirty="0" err="1"/>
                  <a:t>d.f.</a:t>
                </a:r>
                <a:endParaRPr lang="en-US" sz="2934" dirty="0"/>
              </a:p>
              <a:p>
                <a:pPr>
                  <a:spcAft>
                    <a:spcPts val="1000"/>
                  </a:spcAft>
                </a:pPr>
                <a:r>
                  <a:rPr lang="en-US" sz="2934" dirty="0"/>
                  <a:t>Set </a:t>
                </a:r>
                <a14:m>
                  <m:oMath xmlns:m="http://schemas.openxmlformats.org/officeDocument/2006/math">
                    <m:r>
                      <a:rPr lang="en-CA" sz="2934" b="0" i="1" smtClean="0">
                        <a:latin typeface="Cambria Math" panose="02040503050406030204" pitchFamily="18" charset="0"/>
                      </a:rPr>
                      <m:t>𝜈</m:t>
                    </m:r>
                    <m:r>
                      <a:rPr lang="en-CA" sz="2934" b="0" i="1" smtClean="0">
                        <a:latin typeface="Cambria Math" panose="02040503050406030204" pitchFamily="18" charset="0"/>
                      </a:rPr>
                      <m:t>=</m:t>
                    </m:r>
                    <m:sSub>
                      <m:sSubPr>
                        <m:ctrlPr>
                          <a:rPr lang="en-CA" sz="2934" b="0" i="1" smtClean="0">
                            <a:latin typeface="Cambria Math" panose="02040503050406030204" pitchFamily="18" charset="0"/>
                          </a:rPr>
                        </m:ctrlPr>
                      </m:sSubPr>
                      <m:e>
                        <m:r>
                          <a:rPr lang="en-CA" sz="2934" b="0" i="1" smtClean="0">
                            <a:latin typeface="Cambria Math" panose="02040503050406030204" pitchFamily="18" charset="0"/>
                          </a:rPr>
                          <m:t>𝜈</m:t>
                        </m:r>
                      </m:e>
                      <m:sub>
                        <m:r>
                          <a:rPr lang="en-CA" sz="2934" b="0" i="1" smtClean="0">
                            <a:latin typeface="Cambria Math" panose="02040503050406030204" pitchFamily="18" charset="0"/>
                          </a:rPr>
                          <m:t>𝑑</m:t>
                        </m:r>
                      </m:sub>
                    </m:sSub>
                  </m:oMath>
                </a14:m>
                <a:r>
                  <a:rPr lang="en-US" sz="2934" dirty="0"/>
                  <a:t> </a:t>
                </a:r>
                <a:r>
                  <a:rPr lang="en-US" sz="2934" dirty="0" err="1"/>
                  <a:t>s.t.</a:t>
                </a:r>
                <a:r>
                  <a:rPr lang="en-US" sz="2934" dirty="0"/>
                  <a:t> </a:t>
                </a:r>
                <a14:m>
                  <m:oMath xmlns:m="http://schemas.openxmlformats.org/officeDocument/2006/math">
                    <m:r>
                      <a:rPr lang="en-CA" sz="2934" b="0" i="1" smtClean="0">
                        <a:latin typeface="Cambria Math" panose="02040503050406030204" pitchFamily="18" charset="0"/>
                      </a:rPr>
                      <m:t>𝐿</m:t>
                    </m:r>
                    <m:d>
                      <m:dPr>
                        <m:ctrlPr>
                          <a:rPr lang="en-CA" sz="2934" b="0" i="1" smtClean="0">
                            <a:latin typeface="Cambria Math" panose="02040503050406030204" pitchFamily="18" charset="0"/>
                          </a:rPr>
                        </m:ctrlPr>
                      </m:dPr>
                      <m:e>
                        <m:sSub>
                          <m:sSubPr>
                            <m:ctrlPr>
                              <a:rPr lang="en-CA" sz="2800" i="1">
                                <a:latin typeface="Cambria Math" panose="02040503050406030204" pitchFamily="18" charset="0"/>
                              </a:rPr>
                            </m:ctrlPr>
                          </m:sSubPr>
                          <m:e>
                            <m:r>
                              <a:rPr lang="en-CA" sz="2800" i="1">
                                <a:latin typeface="Cambria Math" panose="02040503050406030204" pitchFamily="18" charset="0"/>
                              </a:rPr>
                              <m:t>𝑇</m:t>
                            </m:r>
                          </m:e>
                          <m:sub>
                            <m:sSub>
                              <m:sSubPr>
                                <m:ctrlPr>
                                  <a:rPr lang="en-CA" sz="2800" b="0" i="1" smtClean="0">
                                    <a:latin typeface="Cambria Math" panose="02040503050406030204" pitchFamily="18" charset="0"/>
                                  </a:rPr>
                                </m:ctrlPr>
                              </m:sSubPr>
                              <m:e>
                                <m:r>
                                  <a:rPr lang="en-CA" sz="2800" i="1">
                                    <a:latin typeface="Cambria Math" panose="02040503050406030204" pitchFamily="18" charset="0"/>
                                  </a:rPr>
                                  <m:t>𝜈</m:t>
                                </m:r>
                              </m:e>
                              <m:sub>
                                <m:r>
                                  <a:rPr lang="en-CA" sz="2800" b="0" i="1" smtClean="0">
                                    <a:latin typeface="Cambria Math" panose="02040503050406030204" pitchFamily="18" charset="0"/>
                                  </a:rPr>
                                  <m:t>𝑑</m:t>
                                </m:r>
                              </m:sub>
                            </m:sSub>
                            <m:r>
                              <a:rPr lang="en-CA" sz="2800" b="0" i="1" smtClean="0">
                                <a:latin typeface="Cambria Math" panose="02040503050406030204" pitchFamily="18" charset="0"/>
                              </a:rPr>
                              <m:t>,</m:t>
                            </m:r>
                            <m:r>
                              <a:rPr lang="en-CA" sz="2800" i="1">
                                <a:latin typeface="Cambria Math" panose="02040503050406030204" pitchFamily="18" charset="0"/>
                              </a:rPr>
                              <m:t> </m:t>
                            </m:r>
                            <m:r>
                              <a:rPr lang="en-CA" sz="2800" i="1">
                                <a:latin typeface="Cambria Math" panose="02040503050406030204" pitchFamily="18" charset="0"/>
                              </a:rPr>
                              <m:t>𝑑</m:t>
                            </m:r>
                          </m:sub>
                        </m:sSub>
                      </m:e>
                    </m:d>
                    <m:r>
                      <a:rPr lang="en-CA" sz="2934" b="0" i="1" smtClean="0">
                        <a:latin typeface="Cambria Math" panose="02040503050406030204" pitchFamily="18" charset="0"/>
                      </a:rPr>
                      <m:t>=0.95</m:t>
                    </m:r>
                  </m:oMath>
                </a14:m>
                <a:r>
                  <a:rPr lang="en-CA" sz="2934" b="0" dirty="0"/>
                  <a:t> (true integral = 1)</a:t>
                </a:r>
              </a:p>
              <a:p>
                <a:pPr>
                  <a:spcAft>
                    <a:spcPts val="1000"/>
                  </a:spcAft>
                </a:pPr>
                <a:r>
                  <a:rPr lang="en-US" sz="2934" dirty="0"/>
                  <a:t>Test function: </a:t>
                </a:r>
                <a14:m>
                  <m:oMath xmlns:m="http://schemas.openxmlformats.org/officeDocument/2006/math">
                    <m:sSub>
                      <m:sSubPr>
                        <m:ctrlPr>
                          <a:rPr lang="en-CA" sz="3200" i="1" smtClean="0">
                            <a:latin typeface="Cambria Math" panose="02040503050406030204" pitchFamily="18" charset="0"/>
                          </a:rPr>
                        </m:ctrlPr>
                      </m:sSubPr>
                      <m:e>
                        <m:r>
                          <a:rPr lang="en-CA" sz="3200" i="1">
                            <a:latin typeface="Cambria Math" panose="02040503050406030204" pitchFamily="18" charset="0"/>
                          </a:rPr>
                          <m:t>𝑇</m:t>
                        </m:r>
                      </m:e>
                      <m:sub>
                        <m:sSub>
                          <m:sSubPr>
                            <m:ctrlPr>
                              <a:rPr lang="en-CA" sz="3200" b="0" i="1" smtClean="0">
                                <a:latin typeface="Cambria Math" panose="02040503050406030204" pitchFamily="18" charset="0"/>
                              </a:rPr>
                            </m:ctrlPr>
                          </m:sSubPr>
                          <m:e>
                            <m:r>
                              <a:rPr lang="en-CA" sz="3200" i="1">
                                <a:latin typeface="Cambria Math" panose="02040503050406030204" pitchFamily="18" charset="0"/>
                              </a:rPr>
                              <m:t>𝜈</m:t>
                            </m:r>
                          </m:e>
                          <m:sub>
                            <m:r>
                              <a:rPr lang="en-CA" sz="3200" b="0" i="1" smtClean="0">
                                <a:latin typeface="Cambria Math" panose="02040503050406030204" pitchFamily="18" charset="0"/>
                              </a:rPr>
                              <m:t>𝑑</m:t>
                            </m:r>
                          </m:sub>
                        </m:sSub>
                        <m:r>
                          <a:rPr lang="en-CA" sz="3200" b="0" i="1" smtClean="0">
                            <a:latin typeface="Cambria Math" panose="02040503050406030204" pitchFamily="18" charset="0"/>
                          </a:rPr>
                          <m:t>,</m:t>
                        </m:r>
                        <m:r>
                          <a:rPr lang="en-CA" sz="3200" i="1">
                            <a:latin typeface="Cambria Math" panose="02040503050406030204" pitchFamily="18" charset="0"/>
                          </a:rPr>
                          <m:t> </m:t>
                        </m:r>
                        <m:r>
                          <a:rPr lang="en-CA" sz="3200" i="1">
                            <a:latin typeface="Cambria Math" panose="02040503050406030204" pitchFamily="18" charset="0"/>
                          </a:rPr>
                          <m:t>𝑑</m:t>
                        </m:r>
                      </m:sub>
                    </m:sSub>
                  </m:oMath>
                </a14:m>
                <a:endParaRPr lang="en-US" sz="2934" dirty="0"/>
              </a:p>
              <a:p>
                <a:pPr lvl="1">
                  <a:spcAft>
                    <a:spcPts val="1000"/>
                  </a:spcAft>
                </a:pPr>
                <a:r>
                  <a:rPr lang="en-US" sz="2400" dirty="0"/>
                  <a:t>Set </a:t>
                </a:r>
                <a14:m>
                  <m:oMath xmlns:m="http://schemas.openxmlformats.org/officeDocument/2006/math">
                    <m:r>
                      <a:rPr lang="en-CA" sz="2400" b="0" i="1" smtClean="0">
                        <a:latin typeface="Cambria Math" panose="02040503050406030204" pitchFamily="18" charset="0"/>
                      </a:rPr>
                      <m:t>𝜆</m:t>
                    </m:r>
                    <m:r>
                      <a:rPr lang="en-CA" sz="2400" b="0" i="1" smtClean="0">
                        <a:latin typeface="Cambria Math" panose="02040503050406030204" pitchFamily="18" charset="0"/>
                      </a:rPr>
                      <m:t>, </m:t>
                    </m:r>
                    <m:r>
                      <a:rPr lang="en-CA" sz="2400" b="0" i="1" smtClean="0">
                        <a:latin typeface="Cambria Math" panose="02040503050406030204" pitchFamily="18" charset="0"/>
                      </a:rPr>
                      <m:t>𝛾</m:t>
                    </m:r>
                  </m:oMath>
                </a14:m>
                <a:r>
                  <a:rPr lang="en-US" sz="2400" dirty="0"/>
                  <a:t> </a:t>
                </a:r>
                <a:r>
                  <a:rPr lang="en-US" sz="2400" dirty="0" err="1"/>
                  <a:t>s.t.</a:t>
                </a:r>
                <a:r>
                  <a:rPr lang="en-US" sz="2400" dirty="0"/>
                  <a:t> posterior mean </a:t>
                </a:r>
                <a14:m>
                  <m:oMath xmlns:m="http://schemas.openxmlformats.org/officeDocument/2006/math">
                    <m:sSubSup>
                      <m:sSubSupPr>
                        <m:ctrlPr>
                          <a:rPr lang="en-CA" sz="2400" b="0" i="1" smtClean="0">
                            <a:latin typeface="Cambria Math" panose="02040503050406030204" pitchFamily="18" charset="0"/>
                          </a:rPr>
                        </m:ctrlPr>
                      </m:sSubSupPr>
                      <m:e>
                        <m:r>
                          <a:rPr lang="en-CA" sz="2400" b="0" i="1" smtClean="0">
                            <a:latin typeface="Cambria Math" panose="02040503050406030204" pitchFamily="18" charset="0"/>
                          </a:rPr>
                          <m:t>𝑚</m:t>
                        </m:r>
                      </m:e>
                      <m:sub>
                        <m:r>
                          <a:rPr lang="en-CA" sz="2400" b="0" i="1" smtClean="0">
                            <a:latin typeface="Cambria Math" panose="02040503050406030204" pitchFamily="18" charset="0"/>
                          </a:rPr>
                          <m:t>1</m:t>
                        </m:r>
                      </m:sub>
                      <m:sup>
                        <m:r>
                          <a:rPr lang="en-CA" sz="2400" b="0" i="1" smtClean="0">
                            <a:latin typeface="Cambria Math" panose="02040503050406030204" pitchFamily="18" charset="0"/>
                          </a:rPr>
                          <m:t>𝑥</m:t>
                        </m:r>
                      </m:sup>
                    </m:sSubSup>
                  </m:oMath>
                </a14:m>
                <a:r>
                  <a:rPr lang="en-US" sz="2400" dirty="0"/>
                  <a:t> is close to </a:t>
                </a:r>
                <a14:m>
                  <m:oMath xmlns:m="http://schemas.openxmlformats.org/officeDocument/2006/math">
                    <m:sSub>
                      <m:sSubPr>
                        <m:ctrlPr>
                          <a:rPr lang="en-CA" sz="2400" i="1">
                            <a:latin typeface="Cambria Math" panose="02040503050406030204" pitchFamily="18" charset="0"/>
                          </a:rPr>
                        </m:ctrlPr>
                      </m:sSubPr>
                      <m:e>
                        <m:r>
                          <a:rPr lang="en-CA" sz="2400" i="1">
                            <a:latin typeface="Cambria Math" panose="02040503050406030204" pitchFamily="18" charset="0"/>
                          </a:rPr>
                          <m:t>𝑇</m:t>
                        </m:r>
                      </m:e>
                      <m:sub>
                        <m:sSub>
                          <m:sSubPr>
                            <m:ctrlPr>
                              <a:rPr lang="en-CA" sz="2400" i="1">
                                <a:latin typeface="Cambria Math" panose="02040503050406030204" pitchFamily="18" charset="0"/>
                              </a:rPr>
                            </m:ctrlPr>
                          </m:sSubPr>
                          <m:e>
                            <m:r>
                              <a:rPr lang="en-CA" sz="2400" i="1">
                                <a:latin typeface="Cambria Math" panose="02040503050406030204" pitchFamily="18" charset="0"/>
                              </a:rPr>
                              <m:t>𝜈</m:t>
                            </m:r>
                          </m:e>
                          <m:sub>
                            <m:r>
                              <a:rPr lang="en-CA" sz="2400" i="1">
                                <a:latin typeface="Cambria Math" panose="02040503050406030204" pitchFamily="18" charset="0"/>
                              </a:rPr>
                              <m:t>𝑑</m:t>
                            </m:r>
                          </m:sub>
                        </m:sSub>
                        <m:r>
                          <a:rPr lang="en-CA" sz="2400" i="1">
                            <a:latin typeface="Cambria Math" panose="02040503050406030204" pitchFamily="18" charset="0"/>
                          </a:rPr>
                          <m:t>, </m:t>
                        </m:r>
                        <m:r>
                          <a:rPr lang="en-CA" sz="2400" i="1">
                            <a:latin typeface="Cambria Math" panose="02040503050406030204" pitchFamily="18" charset="0"/>
                          </a:rPr>
                          <m:t>𝑑</m:t>
                        </m:r>
                      </m:sub>
                    </m:sSub>
                  </m:oMath>
                </a14:m>
                <a:r>
                  <a:rPr lang="en-US" sz="2400" dirty="0"/>
                  <a:t> throughout domain</a:t>
                </a:r>
              </a:p>
              <a:p>
                <a:pPr lvl="1">
                  <a:spcAft>
                    <a:spcPts val="1000"/>
                  </a:spcAft>
                </a:pPr>
                <a:r>
                  <a:rPr lang="en-US" sz="2400" dirty="0"/>
                  <a:t>Set </a:t>
                </a:r>
                <a14:m>
                  <m:oMath xmlns:m="http://schemas.openxmlformats.org/officeDocument/2006/math">
                    <m:r>
                      <a:rPr lang="en-CA" sz="2400" b="0" i="1" smtClean="0">
                        <a:latin typeface="Cambria Math" panose="02040503050406030204" pitchFamily="18" charset="0"/>
                      </a:rPr>
                      <m:t>𝛼</m:t>
                    </m:r>
                  </m:oMath>
                </a14:m>
                <a:r>
                  <a:rPr lang="en-US" sz="2400" dirty="0"/>
                  <a:t> </a:t>
                </a:r>
                <a:r>
                  <a:rPr lang="en-US" sz="2400" dirty="0" err="1"/>
                  <a:t>s.t.</a:t>
                </a:r>
                <a:r>
                  <a:rPr lang="en-US" sz="2400" dirty="0"/>
                  <a:t> </a:t>
                </a:r>
                <a14:m>
                  <m:oMath xmlns:m="http://schemas.openxmlformats.org/officeDocument/2006/math">
                    <m:r>
                      <a:rPr lang="en-CA" sz="2800" i="1">
                        <a:latin typeface="Cambria Math" panose="02040503050406030204" pitchFamily="18" charset="0"/>
                      </a:rPr>
                      <m:t>𝐿</m:t>
                    </m:r>
                    <m:d>
                      <m:dPr>
                        <m:ctrlPr>
                          <a:rPr lang="en-CA" sz="2800" i="1">
                            <a:latin typeface="Cambria Math" panose="02040503050406030204" pitchFamily="18" charset="0"/>
                          </a:rPr>
                        </m:ctrlPr>
                      </m:dPr>
                      <m:e>
                        <m:sSub>
                          <m:sSubPr>
                            <m:ctrlPr>
                              <a:rPr lang="en-CA" sz="2400" i="1">
                                <a:latin typeface="Cambria Math" panose="02040503050406030204" pitchFamily="18" charset="0"/>
                              </a:rPr>
                            </m:ctrlPr>
                          </m:sSubPr>
                          <m:e>
                            <m:r>
                              <a:rPr lang="en-CA" sz="2400" i="1">
                                <a:latin typeface="Cambria Math" panose="02040503050406030204" pitchFamily="18" charset="0"/>
                              </a:rPr>
                              <m:t>𝑇</m:t>
                            </m:r>
                          </m:e>
                          <m:sub>
                            <m:sSub>
                              <m:sSubPr>
                                <m:ctrlPr>
                                  <a:rPr lang="en-CA" sz="2400" i="1">
                                    <a:latin typeface="Cambria Math" panose="02040503050406030204" pitchFamily="18" charset="0"/>
                                  </a:rPr>
                                </m:ctrlPr>
                              </m:sSubPr>
                              <m:e>
                                <m:r>
                                  <a:rPr lang="en-CA" sz="2400" i="1">
                                    <a:latin typeface="Cambria Math" panose="02040503050406030204" pitchFamily="18" charset="0"/>
                                  </a:rPr>
                                  <m:t>𝜈</m:t>
                                </m:r>
                              </m:e>
                              <m:sub>
                                <m:r>
                                  <a:rPr lang="en-CA" sz="2400" i="1">
                                    <a:latin typeface="Cambria Math" panose="02040503050406030204" pitchFamily="18" charset="0"/>
                                  </a:rPr>
                                  <m:t>𝑑</m:t>
                                </m:r>
                              </m:sub>
                            </m:sSub>
                            <m:r>
                              <a:rPr lang="en-CA" sz="2400" i="1">
                                <a:latin typeface="Cambria Math" panose="02040503050406030204" pitchFamily="18" charset="0"/>
                              </a:rPr>
                              <m:t>, </m:t>
                            </m:r>
                            <m:r>
                              <a:rPr lang="en-CA" sz="2400" i="1">
                                <a:latin typeface="Cambria Math" panose="02040503050406030204" pitchFamily="18" charset="0"/>
                              </a:rPr>
                              <m:t>𝑑</m:t>
                            </m:r>
                          </m:sub>
                        </m:sSub>
                      </m:e>
                    </m:d>
                  </m:oMath>
                </a14:m>
                <a:r>
                  <a:rPr lang="en-US" sz="2400" dirty="0"/>
                  <a:t> is on boundary of rejection region</a:t>
                </a:r>
              </a:p>
              <a:p>
                <a:pPr>
                  <a:spcAft>
                    <a:spcPts val="1000"/>
                  </a:spcAft>
                </a:pPr>
                <a:r>
                  <a:rPr lang="en-US" sz="2934" dirty="0"/>
                  <a:t>Test function is “borderline”: lower </a:t>
                </a:r>
                <a14:m>
                  <m:oMath xmlns:m="http://schemas.openxmlformats.org/officeDocument/2006/math">
                    <m:r>
                      <a:rPr lang="en-CA" sz="2934" b="0" i="1" smtClean="0">
                        <a:latin typeface="Cambria Math" panose="02040503050406030204" pitchFamily="18" charset="0"/>
                      </a:rPr>
                      <m:t>𝜈</m:t>
                    </m:r>
                  </m:oMath>
                </a14:m>
                <a:r>
                  <a:rPr lang="en-US" sz="2934" dirty="0"/>
                  <a:t> (heavy tails) get rejected, higher </a:t>
                </a:r>
                <a14:m>
                  <m:oMath xmlns:m="http://schemas.openxmlformats.org/officeDocument/2006/math">
                    <m:r>
                      <a:rPr lang="en-CA" sz="2934" b="0" i="1" smtClean="0">
                        <a:latin typeface="Cambria Math" panose="02040503050406030204" pitchFamily="18" charset="0"/>
                      </a:rPr>
                      <m:t>𝜈</m:t>
                    </m:r>
                  </m:oMath>
                </a14:m>
                <a:r>
                  <a:rPr lang="en-US" sz="2934" dirty="0"/>
                  <a:t> (more Gaussian) don’t</a:t>
                </a:r>
              </a:p>
            </p:txBody>
          </p:sp>
        </mc:Choice>
        <mc:Fallback xmlns="">
          <p:sp>
            <p:nvSpPr>
              <p:cNvPr id="3" name="Text Placeholder 2">
                <a:extLst>
                  <a:ext uri="{FF2B5EF4-FFF2-40B4-BE49-F238E27FC236}">
                    <a16:creationId xmlns:a16="http://schemas.microsoft.com/office/drawing/2014/main" id="{1C543A99-1BB7-6942-93E2-EC5D7451EA9F}"/>
                  </a:ext>
                </a:extLst>
              </p:cNvPr>
              <p:cNvSpPr>
                <a:spLocks noGrp="1" noRot="1" noChangeAspect="1" noMove="1" noResize="1" noEditPoints="1" noAdjustHandles="1" noChangeArrowheads="1" noChangeShapeType="1" noTextEdit="1"/>
              </p:cNvSpPr>
              <p:nvPr>
                <p:ph type="body" sz="quarter" idx="10"/>
              </p:nvPr>
            </p:nvSpPr>
            <p:spPr>
              <a:xfrm>
                <a:off x="196645" y="1523052"/>
                <a:ext cx="11798709" cy="4905180"/>
              </a:xfrm>
              <a:blipFill>
                <a:blip r:embed="rId3"/>
                <a:stretch>
                  <a:fillRect l="-1033" t="-1739"/>
                </a:stretch>
              </a:blipFill>
            </p:spPr>
            <p:txBody>
              <a:bodyPr/>
              <a:lstStyle/>
              <a:p>
                <a:r>
                  <a:rPr lang="en-CA">
                    <a:noFill/>
                  </a:rPr>
                  <a:t> </a:t>
                </a:r>
              </a:p>
            </p:txBody>
          </p:sp>
        </mc:Fallback>
      </mc:AlternateContent>
    </p:spTree>
    <p:extLst>
      <p:ext uri="{BB962C8B-B14F-4D97-AF65-F5344CB8AC3E}">
        <p14:creationId xmlns:p14="http://schemas.microsoft.com/office/powerpoint/2010/main" val="9877220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9E31811-AA25-284F-AEC6-50E97ABF9443}"/>
              </a:ext>
            </a:extLst>
          </p:cNvPr>
          <p:cNvSpPr/>
          <p:nvPr/>
        </p:nvSpPr>
        <p:spPr>
          <a:xfrm>
            <a:off x="0" y="178964"/>
            <a:ext cx="12192000" cy="1046732"/>
          </a:xfrm>
          <a:prstGeom prst="rect">
            <a:avLst/>
          </a:prstGeom>
          <a:solidFill>
            <a:srgbClr val="AF0F21"/>
          </a:solidFill>
          <a:ln>
            <a:noFill/>
          </a:ln>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dirty="0">
              <a:solidFill>
                <a:srgbClr val="AF0F21"/>
              </a:solidFill>
            </a:endParaRPr>
          </a:p>
        </p:txBody>
      </p:sp>
      <p:sp>
        <p:nvSpPr>
          <p:cNvPr id="2" name="Title 1">
            <a:extLst>
              <a:ext uri="{FF2B5EF4-FFF2-40B4-BE49-F238E27FC236}">
                <a16:creationId xmlns:a16="http://schemas.microsoft.com/office/drawing/2014/main" id="{1F3DA1E7-0103-5948-8D95-9B0F90DDEB88}"/>
              </a:ext>
            </a:extLst>
          </p:cNvPr>
          <p:cNvSpPr>
            <a:spLocks noGrp="1"/>
          </p:cNvSpPr>
          <p:nvPr>
            <p:ph type="title"/>
          </p:nvPr>
        </p:nvSpPr>
        <p:spPr>
          <a:xfrm>
            <a:off x="721664" y="305791"/>
            <a:ext cx="10972800" cy="793078"/>
          </a:xfrm>
        </p:spPr>
        <p:txBody>
          <a:bodyPr/>
          <a:lstStyle/>
          <a:p>
            <a:r>
              <a:rPr lang="en-US" sz="4800" dirty="0"/>
              <a:t>Calibration in 2-D with test function</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1C543A99-1BB7-6942-93E2-EC5D7451EA9F}"/>
                  </a:ext>
                </a:extLst>
              </p:cNvPr>
              <p:cNvSpPr>
                <a:spLocks noGrp="1"/>
              </p:cNvSpPr>
              <p:nvPr>
                <p:ph type="body" sz="quarter" idx="10"/>
              </p:nvPr>
            </p:nvSpPr>
            <p:spPr>
              <a:xfrm>
                <a:off x="149754" y="1619767"/>
                <a:ext cx="4058832" cy="4232979"/>
              </a:xfrm>
            </p:spPr>
            <p:txBody>
              <a:bodyPr/>
              <a:lstStyle/>
              <a:p>
                <a:pPr>
                  <a:spcAft>
                    <a:spcPts val="1000"/>
                  </a:spcAft>
                </a:pPr>
                <a:r>
                  <a:rPr lang="en-CA" sz="3000" dirty="0"/>
                  <a:t>With </a:t>
                </a:r>
                <a14:m>
                  <m:oMath xmlns:m="http://schemas.openxmlformats.org/officeDocument/2006/math">
                    <m:r>
                      <a:rPr lang="en-CA" sz="3000" b="0" i="1" smtClean="0">
                        <a:latin typeface="Cambria Math" panose="02040503050406030204" pitchFamily="18" charset="0"/>
                      </a:rPr>
                      <m:t>𝑑</m:t>
                    </m:r>
                    <m:r>
                      <a:rPr lang="en-CA" sz="3000" b="0" i="1" smtClean="0">
                        <a:latin typeface="Cambria Math" panose="02040503050406030204" pitchFamily="18" charset="0"/>
                      </a:rPr>
                      <m:t>=2</m:t>
                    </m:r>
                  </m:oMath>
                </a14:m>
                <a:r>
                  <a:rPr lang="en-US" sz="2934" dirty="0"/>
                  <a:t>, </a:t>
                </a:r>
                <a14:m>
                  <m:oMath xmlns:m="http://schemas.openxmlformats.org/officeDocument/2006/math">
                    <m:sSub>
                      <m:sSubPr>
                        <m:ctrlPr>
                          <a:rPr lang="en-CA" sz="2934" b="0" i="1" smtClean="0">
                            <a:latin typeface="Cambria Math" panose="02040503050406030204" pitchFamily="18" charset="0"/>
                          </a:rPr>
                        </m:ctrlPr>
                      </m:sSubPr>
                      <m:e>
                        <m:r>
                          <a:rPr lang="en-CA" sz="2934" b="0" i="1" smtClean="0">
                            <a:latin typeface="Cambria Math" panose="02040503050406030204" pitchFamily="18" charset="0"/>
                          </a:rPr>
                          <m:t>𝜈</m:t>
                        </m:r>
                      </m:e>
                      <m:sub>
                        <m:r>
                          <a:rPr lang="en-CA" sz="2934" b="0" i="1" smtClean="0">
                            <a:latin typeface="Cambria Math" panose="02040503050406030204" pitchFamily="18" charset="0"/>
                          </a:rPr>
                          <m:t>2</m:t>
                        </m:r>
                      </m:sub>
                    </m:sSub>
                    <m:r>
                      <a:rPr lang="en-CA" sz="2934" b="0" i="1" smtClean="0">
                        <a:latin typeface="Cambria Math" panose="02040503050406030204" pitchFamily="18" charset="0"/>
                      </a:rPr>
                      <m:t>=38</m:t>
                    </m:r>
                  </m:oMath>
                </a14:m>
                <a:r>
                  <a:rPr lang="en-US" sz="2934" dirty="0"/>
                  <a:t> </a:t>
                </a:r>
                <a:r>
                  <a:rPr lang="en-US" sz="2934" dirty="0" err="1"/>
                  <a:t>d.f.</a:t>
                </a:r>
                <a:endParaRPr lang="en-US" sz="2934" dirty="0"/>
              </a:p>
              <a:p>
                <a:pPr>
                  <a:spcAft>
                    <a:spcPts val="1000"/>
                  </a:spcAft>
                </a:pPr>
                <a:r>
                  <a:rPr lang="en-US" sz="2934" dirty="0"/>
                  <a:t>High </a:t>
                </a:r>
                <a14:m>
                  <m:oMath xmlns:m="http://schemas.openxmlformats.org/officeDocument/2006/math">
                    <m:r>
                      <a:rPr lang="en-CA" sz="2934" b="0" i="1" smtClean="0">
                        <a:latin typeface="Cambria Math" panose="02040503050406030204" pitchFamily="18" charset="0"/>
                      </a:rPr>
                      <m:t>𝜆</m:t>
                    </m:r>
                  </m:oMath>
                </a14:m>
                <a:r>
                  <a:rPr lang="en-US" sz="2934" dirty="0"/>
                  <a:t> (smoothness between interrogation points)</a:t>
                </a:r>
              </a:p>
              <a:p>
                <a:pPr>
                  <a:spcAft>
                    <a:spcPts val="1000"/>
                  </a:spcAft>
                </a:pPr>
                <a:r>
                  <a:rPr lang="en-US" sz="2934" dirty="0"/>
                  <a:t>Low </a:t>
                </a:r>
                <a14:m>
                  <m:oMath xmlns:m="http://schemas.openxmlformats.org/officeDocument/2006/math">
                    <m:r>
                      <a:rPr lang="en-CA" sz="2934" b="0" i="1" smtClean="0">
                        <a:latin typeface="Cambria Math" panose="02040503050406030204" pitchFamily="18" charset="0"/>
                      </a:rPr>
                      <m:t>𝛾</m:t>
                    </m:r>
                  </m:oMath>
                </a14:m>
                <a:r>
                  <a:rPr lang="en-US" sz="2934" dirty="0"/>
                  <a:t> (low bias beyond interrogation points)</a:t>
                </a:r>
              </a:p>
            </p:txBody>
          </p:sp>
        </mc:Choice>
        <mc:Fallback xmlns="">
          <p:sp>
            <p:nvSpPr>
              <p:cNvPr id="3" name="Text Placeholder 2">
                <a:extLst>
                  <a:ext uri="{FF2B5EF4-FFF2-40B4-BE49-F238E27FC236}">
                    <a16:creationId xmlns:a16="http://schemas.microsoft.com/office/drawing/2014/main" id="{1C543A99-1BB7-6942-93E2-EC5D7451EA9F}"/>
                  </a:ext>
                </a:extLst>
              </p:cNvPr>
              <p:cNvSpPr>
                <a:spLocks noGrp="1" noRot="1" noChangeAspect="1" noMove="1" noResize="1" noEditPoints="1" noAdjustHandles="1" noChangeArrowheads="1" noChangeShapeType="1" noTextEdit="1"/>
              </p:cNvSpPr>
              <p:nvPr>
                <p:ph type="body" sz="quarter" idx="10"/>
              </p:nvPr>
            </p:nvSpPr>
            <p:spPr>
              <a:xfrm>
                <a:off x="149754" y="1619767"/>
                <a:ext cx="4058832" cy="4232979"/>
              </a:xfrm>
              <a:blipFill>
                <a:blip r:embed="rId3"/>
                <a:stretch>
                  <a:fillRect l="-3158" t="-1873" r="-5564" b="-1441"/>
                </a:stretch>
              </a:blipFill>
            </p:spPr>
            <p:txBody>
              <a:bodyPr/>
              <a:lstStyle/>
              <a:p>
                <a:r>
                  <a:rPr lang="en-CA">
                    <a:noFill/>
                  </a:rPr>
                  <a:t> </a:t>
                </a:r>
              </a:p>
            </p:txBody>
          </p:sp>
        </mc:Fallback>
      </mc:AlternateContent>
      <p:pic>
        <p:nvPicPr>
          <p:cNvPr id="5" name="Picture 4" descr="Chart&#10;&#10;Description automatically generated">
            <a:extLst>
              <a:ext uri="{FF2B5EF4-FFF2-40B4-BE49-F238E27FC236}">
                <a16:creationId xmlns:a16="http://schemas.microsoft.com/office/drawing/2014/main" id="{219E30E5-E991-48AA-9CE3-8AFE4F2AAC2B}"/>
              </a:ext>
            </a:extLst>
          </p:cNvPr>
          <p:cNvPicPr>
            <a:picLocks noChangeAspect="1"/>
          </p:cNvPicPr>
          <p:nvPr/>
        </p:nvPicPr>
        <p:blipFill>
          <a:blip r:embed="rId4"/>
          <a:stretch>
            <a:fillRect/>
          </a:stretch>
        </p:blipFill>
        <p:spPr>
          <a:xfrm>
            <a:off x="4473861" y="1575806"/>
            <a:ext cx="7496450" cy="4320902"/>
          </a:xfrm>
          <a:prstGeom prst="rect">
            <a:avLst/>
          </a:prstGeom>
          <a:ln w="19050">
            <a:solidFill>
              <a:schemeClr val="tx1"/>
            </a:solidFill>
          </a:ln>
        </p:spPr>
      </p:pic>
      <p:cxnSp>
        <p:nvCxnSpPr>
          <p:cNvPr id="9" name="Straight Connector 8">
            <a:extLst>
              <a:ext uri="{FF2B5EF4-FFF2-40B4-BE49-F238E27FC236}">
                <a16:creationId xmlns:a16="http://schemas.microsoft.com/office/drawing/2014/main" id="{223CD79A-FD1A-4CCE-84CA-A684E96DFB3C}"/>
              </a:ext>
            </a:extLst>
          </p:cNvPr>
          <p:cNvCxnSpPr>
            <a:cxnSpLocks/>
          </p:cNvCxnSpPr>
          <p:nvPr/>
        </p:nvCxnSpPr>
        <p:spPr>
          <a:xfrm>
            <a:off x="4258408" y="1333473"/>
            <a:ext cx="0" cy="5429277"/>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72086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D4883-2BF1-2D41-9532-4DF6EE868F16}"/>
              </a:ext>
            </a:extLst>
          </p:cNvPr>
          <p:cNvSpPr>
            <a:spLocks noGrp="1"/>
          </p:cNvSpPr>
          <p:nvPr>
            <p:ph type="title"/>
          </p:nvPr>
        </p:nvSpPr>
        <p:spPr>
          <a:xfrm>
            <a:off x="562418" y="1915993"/>
            <a:ext cx="11467022" cy="1928733"/>
          </a:xfrm>
        </p:spPr>
        <p:txBody>
          <a:bodyPr/>
          <a:lstStyle/>
          <a:p>
            <a:r>
              <a:rPr lang="en-US" dirty="0"/>
              <a:t>Higher Dimensions</a:t>
            </a:r>
          </a:p>
        </p:txBody>
      </p:sp>
      <p:sp>
        <p:nvSpPr>
          <p:cNvPr id="3" name="Text Placeholder 2">
            <a:extLst>
              <a:ext uri="{FF2B5EF4-FFF2-40B4-BE49-F238E27FC236}">
                <a16:creationId xmlns:a16="http://schemas.microsoft.com/office/drawing/2014/main" id="{00B252CC-A964-9B4E-B2A9-B011D4657503}"/>
              </a:ext>
            </a:extLst>
          </p:cNvPr>
          <p:cNvSpPr>
            <a:spLocks noGrp="1"/>
          </p:cNvSpPr>
          <p:nvPr>
            <p:ph type="body" idx="1"/>
          </p:nvPr>
        </p:nvSpPr>
        <p:spPr>
          <a:xfrm>
            <a:off x="562418" y="4066742"/>
            <a:ext cx="10363200" cy="533480"/>
          </a:xfrm>
        </p:spPr>
        <p:txBody>
          <a:bodyPr/>
          <a:lstStyle/>
          <a:p>
            <a:r>
              <a:rPr lang="en-US" sz="4000" dirty="0">
                <a:solidFill>
                  <a:schemeClr val="tx1">
                    <a:lumMod val="85000"/>
                    <a:lumOff val="15000"/>
                  </a:schemeClr>
                </a:solidFill>
              </a:rPr>
              <a:t>Troubles and trials</a:t>
            </a:r>
          </a:p>
        </p:txBody>
      </p:sp>
    </p:spTree>
    <p:extLst>
      <p:ext uri="{BB962C8B-B14F-4D97-AF65-F5344CB8AC3E}">
        <p14:creationId xmlns:p14="http://schemas.microsoft.com/office/powerpoint/2010/main" val="42037553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9E31811-AA25-284F-AEC6-50E97ABF9443}"/>
              </a:ext>
            </a:extLst>
          </p:cNvPr>
          <p:cNvSpPr/>
          <p:nvPr/>
        </p:nvSpPr>
        <p:spPr>
          <a:xfrm>
            <a:off x="0" y="178964"/>
            <a:ext cx="12192000" cy="1046732"/>
          </a:xfrm>
          <a:prstGeom prst="rect">
            <a:avLst/>
          </a:prstGeom>
          <a:solidFill>
            <a:srgbClr val="AF0F21"/>
          </a:solidFill>
          <a:ln>
            <a:noFill/>
          </a:ln>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dirty="0">
              <a:solidFill>
                <a:srgbClr val="AF0F21"/>
              </a:solidFill>
            </a:endParaRPr>
          </a:p>
        </p:txBody>
      </p:sp>
      <p:sp>
        <p:nvSpPr>
          <p:cNvPr id="2" name="Title 1">
            <a:extLst>
              <a:ext uri="{FF2B5EF4-FFF2-40B4-BE49-F238E27FC236}">
                <a16:creationId xmlns:a16="http://schemas.microsoft.com/office/drawing/2014/main" id="{1F3DA1E7-0103-5948-8D95-9B0F90DDEB88}"/>
              </a:ext>
            </a:extLst>
          </p:cNvPr>
          <p:cNvSpPr>
            <a:spLocks noGrp="1"/>
          </p:cNvSpPr>
          <p:nvPr>
            <p:ph type="title"/>
          </p:nvPr>
        </p:nvSpPr>
        <p:spPr>
          <a:xfrm>
            <a:off x="721664" y="305791"/>
            <a:ext cx="10972800" cy="793078"/>
          </a:xfrm>
        </p:spPr>
        <p:txBody>
          <a:bodyPr/>
          <a:lstStyle/>
          <a:p>
            <a:r>
              <a:rPr lang="en-US" sz="4800" dirty="0"/>
              <a:t>The curse of dimensionality</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1C543A99-1BB7-6942-93E2-EC5D7451EA9F}"/>
                  </a:ext>
                </a:extLst>
              </p:cNvPr>
              <p:cNvSpPr>
                <a:spLocks noGrp="1"/>
              </p:cNvSpPr>
              <p:nvPr>
                <p:ph type="body" sz="quarter" idx="10"/>
              </p:nvPr>
            </p:nvSpPr>
            <p:spPr>
              <a:xfrm>
                <a:off x="38468" y="1819495"/>
                <a:ext cx="4414878" cy="3447533"/>
              </a:xfrm>
            </p:spPr>
            <p:txBody>
              <a:bodyPr/>
              <a:lstStyle/>
              <a:p>
                <a:pPr>
                  <a:spcAft>
                    <a:spcPts val="1000"/>
                  </a:spcAft>
                </a:pPr>
                <a14:m>
                  <m:oMath xmlns:m="http://schemas.openxmlformats.org/officeDocument/2006/math">
                    <m:sSub>
                      <m:sSubPr>
                        <m:ctrlPr>
                          <a:rPr lang="en-CA" sz="2934" b="0" i="1" smtClean="0">
                            <a:latin typeface="Cambria Math" panose="02040503050406030204" pitchFamily="18" charset="0"/>
                          </a:rPr>
                        </m:ctrlPr>
                      </m:sSubPr>
                      <m:e>
                        <m:r>
                          <a:rPr lang="en-CA" sz="2934" b="0" i="1" smtClean="0">
                            <a:latin typeface="Cambria Math" panose="02040503050406030204" pitchFamily="18" charset="0"/>
                          </a:rPr>
                          <m:t>𝜈</m:t>
                        </m:r>
                      </m:e>
                      <m:sub>
                        <m:r>
                          <a:rPr lang="en-CA" sz="2934" b="0" i="1" smtClean="0">
                            <a:latin typeface="Cambria Math" panose="02040503050406030204" pitchFamily="18" charset="0"/>
                          </a:rPr>
                          <m:t>𝑑</m:t>
                        </m:r>
                      </m:sub>
                    </m:sSub>
                  </m:oMath>
                </a14:m>
                <a:r>
                  <a:rPr lang="en-US" sz="2934" dirty="0"/>
                  <a:t> increases with </a:t>
                </a:r>
                <a14:m>
                  <m:oMath xmlns:m="http://schemas.openxmlformats.org/officeDocument/2006/math">
                    <m:r>
                      <a:rPr lang="en-CA" sz="2934" b="0" i="1" smtClean="0">
                        <a:latin typeface="Cambria Math" panose="02040503050406030204" pitchFamily="18" charset="0"/>
                      </a:rPr>
                      <m:t>𝑑</m:t>
                    </m:r>
                  </m:oMath>
                </a14:m>
                <a:endParaRPr lang="en-US" sz="2934" dirty="0"/>
              </a:p>
              <a:p>
                <a:pPr>
                  <a:spcAft>
                    <a:spcPts val="1000"/>
                  </a:spcAft>
                </a:pPr>
                <a:r>
                  <a:rPr lang="en-US" sz="2934" dirty="0"/>
                  <a:t>For high </a:t>
                </a:r>
                <a14:m>
                  <m:oMath xmlns:m="http://schemas.openxmlformats.org/officeDocument/2006/math">
                    <m:r>
                      <a:rPr lang="en-CA" sz="2934" b="0" i="1" smtClean="0">
                        <a:latin typeface="Cambria Math" panose="02040503050406030204" pitchFamily="18" charset="0"/>
                      </a:rPr>
                      <m:t>𝑑</m:t>
                    </m:r>
                  </m:oMath>
                </a14:m>
                <a:r>
                  <a:rPr lang="en-US" sz="2934" dirty="0"/>
                  <a:t>, small shape differences </a:t>
                </a:r>
                <a14:m>
                  <m:oMath xmlns:m="http://schemas.openxmlformats.org/officeDocument/2006/math">
                    <m:r>
                      <a:rPr lang="en-US" sz="2934" i="1" smtClean="0">
                        <a:latin typeface="Cambria Math" panose="02040503050406030204" pitchFamily="18" charset="0"/>
                        <a:ea typeface="Cambria Math" panose="02040503050406030204" pitchFamily="18" charset="0"/>
                      </a:rPr>
                      <m:t>⇒</m:t>
                    </m:r>
                  </m:oMath>
                </a14:m>
                <a:r>
                  <a:rPr lang="en-US" sz="2934" dirty="0"/>
                  <a:t> big integral differences</a:t>
                </a:r>
              </a:p>
              <a:p>
                <a:pPr>
                  <a:spcAft>
                    <a:spcPts val="1000"/>
                  </a:spcAft>
                </a:pPr>
                <a:r>
                  <a:rPr lang="en-US" sz="2934" dirty="0"/>
                  <a:t>High dimensions – less forgiving!</a:t>
                </a:r>
              </a:p>
            </p:txBody>
          </p:sp>
        </mc:Choice>
        <mc:Fallback xmlns="">
          <p:sp>
            <p:nvSpPr>
              <p:cNvPr id="3" name="Text Placeholder 2">
                <a:extLst>
                  <a:ext uri="{FF2B5EF4-FFF2-40B4-BE49-F238E27FC236}">
                    <a16:creationId xmlns:a16="http://schemas.microsoft.com/office/drawing/2014/main" id="{1C543A99-1BB7-6942-93E2-EC5D7451EA9F}"/>
                  </a:ext>
                </a:extLst>
              </p:cNvPr>
              <p:cNvSpPr>
                <a:spLocks noGrp="1" noRot="1" noChangeAspect="1" noMove="1" noResize="1" noEditPoints="1" noAdjustHandles="1" noChangeArrowheads="1" noChangeShapeType="1" noTextEdit="1"/>
              </p:cNvSpPr>
              <p:nvPr>
                <p:ph type="body" sz="quarter" idx="10"/>
              </p:nvPr>
            </p:nvSpPr>
            <p:spPr>
              <a:xfrm>
                <a:off x="38468" y="1819495"/>
                <a:ext cx="4414878" cy="3447533"/>
              </a:xfrm>
              <a:blipFill>
                <a:blip r:embed="rId3"/>
                <a:stretch>
                  <a:fillRect l="-2621" t="-1943" r="-2345"/>
                </a:stretch>
              </a:blipFill>
            </p:spPr>
            <p:txBody>
              <a:bodyPr/>
              <a:lstStyle/>
              <a:p>
                <a:r>
                  <a:rPr lang="en-CA">
                    <a:noFill/>
                  </a:rPr>
                  <a:t> </a:t>
                </a:r>
              </a:p>
            </p:txBody>
          </p:sp>
        </mc:Fallback>
      </mc:AlternateContent>
      <p:pic>
        <p:nvPicPr>
          <p:cNvPr id="5" name="Picture 4">
            <a:extLst>
              <a:ext uri="{FF2B5EF4-FFF2-40B4-BE49-F238E27FC236}">
                <a16:creationId xmlns:a16="http://schemas.microsoft.com/office/drawing/2014/main" id="{219E30E5-E991-48AA-9CE3-8AFE4F2AAC2B}"/>
              </a:ext>
            </a:extLst>
          </p:cNvPr>
          <p:cNvPicPr>
            <a:picLocks noChangeAspect="1"/>
          </p:cNvPicPr>
          <p:nvPr/>
        </p:nvPicPr>
        <p:blipFill rotWithShape="1">
          <a:blip r:embed="rId4"/>
          <a:srcRect l="9129"/>
          <a:stretch/>
        </p:blipFill>
        <p:spPr>
          <a:xfrm>
            <a:off x="4649983" y="1523052"/>
            <a:ext cx="7320327" cy="4040420"/>
          </a:xfrm>
          <a:prstGeom prst="rect">
            <a:avLst/>
          </a:prstGeom>
          <a:ln w="19050">
            <a:solidFill>
              <a:schemeClr val="tx1"/>
            </a:solidFill>
          </a:ln>
        </p:spPr>
      </p:pic>
      <p:cxnSp>
        <p:nvCxnSpPr>
          <p:cNvPr id="10" name="Straight Connector 9">
            <a:extLst>
              <a:ext uri="{FF2B5EF4-FFF2-40B4-BE49-F238E27FC236}">
                <a16:creationId xmlns:a16="http://schemas.microsoft.com/office/drawing/2014/main" id="{E98EC655-FB65-4142-A393-381737177BAF}"/>
              </a:ext>
            </a:extLst>
          </p:cNvPr>
          <p:cNvCxnSpPr/>
          <p:nvPr/>
        </p:nvCxnSpPr>
        <p:spPr>
          <a:xfrm>
            <a:off x="4453346" y="1333473"/>
            <a:ext cx="0" cy="5429277"/>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642566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9E31811-AA25-284F-AEC6-50E97ABF9443}"/>
              </a:ext>
            </a:extLst>
          </p:cNvPr>
          <p:cNvSpPr/>
          <p:nvPr/>
        </p:nvSpPr>
        <p:spPr>
          <a:xfrm>
            <a:off x="0" y="178964"/>
            <a:ext cx="12192000" cy="1046732"/>
          </a:xfrm>
          <a:prstGeom prst="rect">
            <a:avLst/>
          </a:prstGeom>
          <a:solidFill>
            <a:srgbClr val="AF0F21"/>
          </a:solidFill>
          <a:ln>
            <a:noFill/>
          </a:ln>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dirty="0">
              <a:solidFill>
                <a:srgbClr val="AF0F21"/>
              </a:solidFill>
            </a:endParaRPr>
          </a:p>
        </p:txBody>
      </p:sp>
      <p:sp>
        <p:nvSpPr>
          <p:cNvPr id="2" name="Title 1">
            <a:extLst>
              <a:ext uri="{FF2B5EF4-FFF2-40B4-BE49-F238E27FC236}">
                <a16:creationId xmlns:a16="http://schemas.microsoft.com/office/drawing/2014/main" id="{1F3DA1E7-0103-5948-8D95-9B0F90DDEB88}"/>
              </a:ext>
            </a:extLst>
          </p:cNvPr>
          <p:cNvSpPr>
            <a:spLocks noGrp="1"/>
          </p:cNvSpPr>
          <p:nvPr>
            <p:ph type="title"/>
          </p:nvPr>
        </p:nvSpPr>
        <p:spPr>
          <a:xfrm>
            <a:off x="721664" y="305791"/>
            <a:ext cx="10972800" cy="793078"/>
          </a:xfrm>
        </p:spPr>
        <p:txBody>
          <a:bodyPr/>
          <a:lstStyle/>
          <a:p>
            <a:r>
              <a:rPr lang="en-US" sz="4800" dirty="0"/>
              <a:t>State-space models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1C543A99-1BB7-6942-93E2-EC5D7451EA9F}"/>
                  </a:ext>
                </a:extLst>
              </p:cNvPr>
              <p:cNvSpPr>
                <a:spLocks noGrp="1"/>
              </p:cNvSpPr>
              <p:nvPr>
                <p:ph type="body" sz="quarter" idx="10"/>
              </p:nvPr>
            </p:nvSpPr>
            <p:spPr>
              <a:xfrm>
                <a:off x="196645" y="1523051"/>
                <a:ext cx="11798709" cy="5334949"/>
              </a:xfrm>
            </p:spPr>
            <p:txBody>
              <a:bodyPr/>
              <a:lstStyle/>
              <a:p>
                <a:pPr>
                  <a:spcAft>
                    <a:spcPts val="400"/>
                  </a:spcAft>
                </a:pPr>
                <a:r>
                  <a:rPr lang="en-US" sz="3000" dirty="0"/>
                  <a:t>Observations </a:t>
                </a:r>
                <a14:m>
                  <m:oMath xmlns:m="http://schemas.openxmlformats.org/officeDocument/2006/math">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𝑦</m:t>
                        </m:r>
                      </m:e>
                      <m:sub>
                        <m:r>
                          <a:rPr lang="en-US" sz="3000" b="0" i="1" smtClean="0">
                            <a:latin typeface="Cambria Math" panose="02040503050406030204" pitchFamily="18" charset="0"/>
                          </a:rPr>
                          <m:t>𝑡</m:t>
                        </m:r>
                      </m:sub>
                    </m:sSub>
                    <m:r>
                      <a:rPr lang="en-US" sz="3000" b="0" i="1" smtClean="0">
                        <a:latin typeface="Cambria Math" panose="02040503050406030204" pitchFamily="18" charset="0"/>
                      </a:rPr>
                      <m:t>∼</m:t>
                    </m:r>
                    <m:r>
                      <a:rPr lang="en-US" sz="3000" b="0" i="1" smtClean="0">
                        <a:latin typeface="Cambria Math" panose="02040503050406030204" pitchFamily="18" charset="0"/>
                      </a:rPr>
                      <m:t>𝑝</m:t>
                    </m:r>
                    <m:d>
                      <m:dPr>
                        <m:ctrlPr>
                          <a:rPr lang="en-US" sz="3000" b="0" i="1" smtClean="0">
                            <a:latin typeface="Cambria Math" panose="02040503050406030204" pitchFamily="18" charset="0"/>
                          </a:rPr>
                        </m:ctrlPr>
                      </m:dPr>
                      <m:e>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𝑦</m:t>
                            </m:r>
                          </m:e>
                          <m:sub>
                            <m:r>
                              <a:rPr lang="en-US" sz="3000" b="0" i="1" smtClean="0">
                                <a:latin typeface="Cambria Math" panose="02040503050406030204" pitchFamily="18" charset="0"/>
                              </a:rPr>
                              <m:t>𝑡</m:t>
                            </m:r>
                          </m:sub>
                        </m:sSub>
                        <m:r>
                          <a:rPr lang="en-US" sz="3000" b="0" i="1" smtClean="0">
                            <a:latin typeface="Cambria Math" panose="02040503050406030204" pitchFamily="18" charset="0"/>
                          </a:rPr>
                          <m:t>∣</m:t>
                        </m:r>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𝑥</m:t>
                            </m:r>
                          </m:e>
                          <m:sub>
                            <m:r>
                              <a:rPr lang="en-US" sz="3000" b="0" i="1" smtClean="0">
                                <a:latin typeface="Cambria Math" panose="02040503050406030204" pitchFamily="18" charset="0"/>
                              </a:rPr>
                              <m:t>𝑡</m:t>
                            </m:r>
                          </m:sub>
                        </m:sSub>
                        <m:r>
                          <a:rPr lang="en-US" sz="3000" b="0" i="1" smtClean="0">
                            <a:latin typeface="Cambria Math" panose="02040503050406030204" pitchFamily="18" charset="0"/>
                          </a:rPr>
                          <m:t>, </m:t>
                        </m:r>
                        <m:r>
                          <a:rPr lang="en-US" sz="3000" b="0" i="1" smtClean="0">
                            <a:latin typeface="Cambria Math" panose="02040503050406030204" pitchFamily="18" charset="0"/>
                          </a:rPr>
                          <m:t>𝜃</m:t>
                        </m:r>
                      </m:e>
                    </m:d>
                  </m:oMath>
                </a14:m>
                <a:endParaRPr lang="en-US" sz="3000" dirty="0"/>
              </a:p>
              <a:p>
                <a:pPr>
                  <a:spcAft>
                    <a:spcPts val="400"/>
                  </a:spcAft>
                </a:pPr>
                <a:r>
                  <a:rPr lang="en-US" sz="3000" dirty="0"/>
                  <a:t>Unobserved states </a:t>
                </a:r>
                <a14:m>
                  <m:oMath xmlns:m="http://schemas.openxmlformats.org/officeDocument/2006/math">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𝑥</m:t>
                        </m:r>
                      </m:e>
                      <m:sub>
                        <m:r>
                          <a:rPr lang="en-US" sz="3000" b="0" i="1" smtClean="0">
                            <a:latin typeface="Cambria Math" panose="02040503050406030204" pitchFamily="18" charset="0"/>
                          </a:rPr>
                          <m:t>𝑡</m:t>
                        </m:r>
                      </m:sub>
                    </m:sSub>
                    <m:r>
                      <a:rPr lang="en-US" sz="3000" b="0" i="1" smtClean="0">
                        <a:latin typeface="Cambria Math" panose="02040503050406030204" pitchFamily="18" charset="0"/>
                      </a:rPr>
                      <m:t>∼</m:t>
                    </m:r>
                    <m:r>
                      <a:rPr lang="en-US" sz="3000" b="0" i="1" smtClean="0">
                        <a:latin typeface="Cambria Math" panose="02040503050406030204" pitchFamily="18" charset="0"/>
                      </a:rPr>
                      <m:t>𝑝</m:t>
                    </m:r>
                    <m:d>
                      <m:dPr>
                        <m:ctrlPr>
                          <a:rPr lang="en-US" sz="3000" b="0" i="1" smtClean="0">
                            <a:latin typeface="Cambria Math" panose="02040503050406030204" pitchFamily="18" charset="0"/>
                          </a:rPr>
                        </m:ctrlPr>
                      </m:dPr>
                      <m:e>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𝑥</m:t>
                            </m:r>
                          </m:e>
                          <m:sub>
                            <m:r>
                              <a:rPr lang="en-US" sz="3000" b="0" i="1" smtClean="0">
                                <a:latin typeface="Cambria Math" panose="02040503050406030204" pitchFamily="18" charset="0"/>
                              </a:rPr>
                              <m:t>𝑡</m:t>
                            </m:r>
                          </m:sub>
                        </m:sSub>
                        <m:r>
                          <a:rPr lang="en-US" sz="3000" b="0" i="1" smtClean="0">
                            <a:latin typeface="Cambria Math" panose="02040503050406030204" pitchFamily="18" charset="0"/>
                          </a:rPr>
                          <m:t>∣</m:t>
                        </m:r>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𝑥</m:t>
                            </m:r>
                          </m:e>
                          <m:sub>
                            <m:r>
                              <a:rPr lang="en-US" sz="3000" b="0" i="1" smtClean="0">
                                <a:latin typeface="Cambria Math" panose="02040503050406030204" pitchFamily="18" charset="0"/>
                              </a:rPr>
                              <m:t>𝑡</m:t>
                            </m:r>
                            <m:r>
                              <a:rPr lang="en-US" sz="3000" b="0" i="1" smtClean="0">
                                <a:latin typeface="Cambria Math" panose="02040503050406030204" pitchFamily="18" charset="0"/>
                              </a:rPr>
                              <m:t>−1</m:t>
                            </m:r>
                          </m:sub>
                        </m:sSub>
                        <m:r>
                          <a:rPr lang="en-US" sz="3000" b="0" i="1" smtClean="0">
                            <a:latin typeface="Cambria Math" panose="02040503050406030204" pitchFamily="18" charset="0"/>
                          </a:rPr>
                          <m:t>, </m:t>
                        </m:r>
                        <m:r>
                          <a:rPr lang="en-US" sz="3000" b="0" i="1" smtClean="0">
                            <a:latin typeface="Cambria Math" panose="02040503050406030204" pitchFamily="18" charset="0"/>
                          </a:rPr>
                          <m:t>𝜃</m:t>
                        </m:r>
                      </m:e>
                    </m:d>
                  </m:oMath>
                </a14:m>
                <a:endParaRPr lang="en-US" sz="3000" dirty="0"/>
              </a:p>
              <a:p>
                <a:pPr>
                  <a:spcAft>
                    <a:spcPts val="400"/>
                  </a:spcAft>
                </a:pPr>
                <a:r>
                  <a:rPr lang="en-US" sz="3000" dirty="0"/>
                  <a:t>Want MLE’s for parameters </a:t>
                </a:r>
                <a14:m>
                  <m:oMath xmlns:m="http://schemas.openxmlformats.org/officeDocument/2006/math">
                    <m:r>
                      <a:rPr lang="en-US" sz="3000" b="0" i="1" smtClean="0">
                        <a:latin typeface="Cambria Math" panose="02040503050406030204" pitchFamily="18" charset="0"/>
                      </a:rPr>
                      <m:t>𝜃</m:t>
                    </m:r>
                  </m:oMath>
                </a14:m>
                <a:endParaRPr lang="en-US" sz="3000" dirty="0"/>
              </a:p>
              <a:p>
                <a:pPr>
                  <a:spcAft>
                    <a:spcPts val="400"/>
                  </a:spcAft>
                </a:pPr>
                <a:r>
                  <a:rPr lang="en-US" sz="3000" dirty="0"/>
                  <a:t>Marginal likelihood </a:t>
                </a:r>
                <a14:m>
                  <m:oMath xmlns:m="http://schemas.openxmlformats.org/officeDocument/2006/math">
                    <m:r>
                      <a:rPr lang="en-US" sz="3000" b="0" i="1" smtClean="0">
                        <a:latin typeface="Cambria Math" panose="02040503050406030204" pitchFamily="18" charset="0"/>
                      </a:rPr>
                      <m:t>∫</m:t>
                    </m:r>
                    <m:nary>
                      <m:naryPr>
                        <m:chr m:val="∏"/>
                        <m:ctrlPr>
                          <a:rPr lang="en-US" sz="3000" b="0" i="1" smtClean="0">
                            <a:latin typeface="Cambria Math" panose="02040503050406030204" pitchFamily="18" charset="0"/>
                          </a:rPr>
                        </m:ctrlPr>
                      </m:naryPr>
                      <m:sub>
                        <m:r>
                          <m:rPr>
                            <m:brk m:alnAt="23"/>
                          </m:rPr>
                          <a:rPr lang="en-US" sz="3000" b="0" i="1" smtClean="0">
                            <a:latin typeface="Cambria Math" panose="02040503050406030204" pitchFamily="18" charset="0"/>
                          </a:rPr>
                          <m:t>𝑡</m:t>
                        </m:r>
                        <m:r>
                          <a:rPr lang="en-US" sz="3000" b="0" i="1" smtClean="0">
                            <a:latin typeface="Cambria Math" panose="02040503050406030204" pitchFamily="18" charset="0"/>
                          </a:rPr>
                          <m:t>=1</m:t>
                        </m:r>
                      </m:sub>
                      <m:sup>
                        <m:r>
                          <a:rPr lang="en-US" sz="3000" b="0" i="1" smtClean="0">
                            <a:latin typeface="Cambria Math" panose="02040503050406030204" pitchFamily="18" charset="0"/>
                          </a:rPr>
                          <m:t>𝑇</m:t>
                        </m:r>
                      </m:sup>
                      <m:e>
                        <m:r>
                          <a:rPr lang="en-US" sz="3000" i="1">
                            <a:latin typeface="Cambria Math" panose="02040503050406030204" pitchFamily="18" charset="0"/>
                          </a:rPr>
                          <m:t>𝑝</m:t>
                        </m:r>
                        <m:d>
                          <m:dPr>
                            <m:ctrlPr>
                              <a:rPr lang="en-US" sz="3000" i="1">
                                <a:latin typeface="Cambria Math" panose="02040503050406030204" pitchFamily="18" charset="0"/>
                              </a:rPr>
                            </m:ctrlPr>
                          </m:dPr>
                          <m:e>
                            <m:sSub>
                              <m:sSubPr>
                                <m:ctrlPr>
                                  <a:rPr lang="en-US" sz="3000" i="1">
                                    <a:latin typeface="Cambria Math" panose="02040503050406030204" pitchFamily="18" charset="0"/>
                                  </a:rPr>
                                </m:ctrlPr>
                              </m:sSubPr>
                              <m:e>
                                <m:r>
                                  <a:rPr lang="en-US" sz="3000" i="1">
                                    <a:latin typeface="Cambria Math" panose="02040503050406030204" pitchFamily="18" charset="0"/>
                                  </a:rPr>
                                  <m:t>𝑦</m:t>
                                </m:r>
                              </m:e>
                              <m:sub>
                                <m:r>
                                  <a:rPr lang="en-US" sz="3000" i="1">
                                    <a:latin typeface="Cambria Math" panose="02040503050406030204" pitchFamily="18" charset="0"/>
                                  </a:rPr>
                                  <m:t>𝑡</m:t>
                                </m:r>
                              </m:sub>
                            </m:sSub>
                            <m:r>
                              <a:rPr lang="en-US" sz="3000" i="1">
                                <a:latin typeface="Cambria Math" panose="02040503050406030204" pitchFamily="18" charset="0"/>
                              </a:rPr>
                              <m:t>∣</m:t>
                            </m:r>
                            <m:sSub>
                              <m:sSubPr>
                                <m:ctrlPr>
                                  <a:rPr lang="en-US" sz="3000" i="1">
                                    <a:latin typeface="Cambria Math" panose="02040503050406030204" pitchFamily="18" charset="0"/>
                                  </a:rPr>
                                </m:ctrlPr>
                              </m:sSubPr>
                              <m:e>
                                <m:r>
                                  <a:rPr lang="en-US" sz="3000" i="1">
                                    <a:latin typeface="Cambria Math" panose="02040503050406030204" pitchFamily="18" charset="0"/>
                                  </a:rPr>
                                  <m:t>𝑥</m:t>
                                </m:r>
                              </m:e>
                              <m:sub>
                                <m:r>
                                  <a:rPr lang="en-US" sz="3000" i="1">
                                    <a:latin typeface="Cambria Math" panose="02040503050406030204" pitchFamily="18" charset="0"/>
                                  </a:rPr>
                                  <m:t>𝑡</m:t>
                                </m:r>
                              </m:sub>
                            </m:sSub>
                            <m:r>
                              <a:rPr lang="en-US" sz="3000" i="1">
                                <a:latin typeface="Cambria Math" panose="02040503050406030204" pitchFamily="18" charset="0"/>
                              </a:rPr>
                              <m:t>, </m:t>
                            </m:r>
                            <m:r>
                              <a:rPr lang="en-US" sz="3000" i="1">
                                <a:latin typeface="Cambria Math" panose="02040503050406030204" pitchFamily="18" charset="0"/>
                              </a:rPr>
                              <m:t>𝜃</m:t>
                            </m:r>
                          </m:e>
                        </m:d>
                      </m:e>
                    </m:nary>
                  </m:oMath>
                </a14:m>
                <a:r>
                  <a:rPr lang="en-US" sz="3000" dirty="0"/>
                  <a:t> </a:t>
                </a:r>
                <a14:m>
                  <m:oMath xmlns:m="http://schemas.openxmlformats.org/officeDocument/2006/math">
                    <m:r>
                      <a:rPr lang="en-US" sz="3000" i="1">
                        <a:latin typeface="Cambria Math" panose="02040503050406030204" pitchFamily="18" charset="0"/>
                      </a:rPr>
                      <m:t>𝑝</m:t>
                    </m:r>
                    <m:d>
                      <m:dPr>
                        <m:ctrlPr>
                          <a:rPr lang="en-US" sz="3000" i="1">
                            <a:latin typeface="Cambria Math" panose="02040503050406030204" pitchFamily="18" charset="0"/>
                          </a:rPr>
                        </m:ctrlPr>
                      </m:dPr>
                      <m:e>
                        <m:sSub>
                          <m:sSubPr>
                            <m:ctrlPr>
                              <a:rPr lang="en-US" sz="3000" i="1">
                                <a:latin typeface="Cambria Math" panose="02040503050406030204" pitchFamily="18" charset="0"/>
                              </a:rPr>
                            </m:ctrlPr>
                          </m:sSubPr>
                          <m:e>
                            <m:r>
                              <a:rPr lang="en-US" sz="3000" i="1">
                                <a:latin typeface="Cambria Math" panose="02040503050406030204" pitchFamily="18" charset="0"/>
                              </a:rPr>
                              <m:t>𝑥</m:t>
                            </m:r>
                          </m:e>
                          <m:sub>
                            <m:r>
                              <a:rPr lang="en-US" sz="3000" i="1">
                                <a:latin typeface="Cambria Math" panose="02040503050406030204" pitchFamily="18" charset="0"/>
                              </a:rPr>
                              <m:t>𝑡</m:t>
                            </m:r>
                          </m:sub>
                        </m:sSub>
                        <m:r>
                          <a:rPr lang="en-US" sz="3000" i="1">
                            <a:latin typeface="Cambria Math" panose="02040503050406030204" pitchFamily="18" charset="0"/>
                          </a:rPr>
                          <m:t>∣</m:t>
                        </m:r>
                        <m:sSub>
                          <m:sSubPr>
                            <m:ctrlPr>
                              <a:rPr lang="en-US" sz="3000" i="1">
                                <a:latin typeface="Cambria Math" panose="02040503050406030204" pitchFamily="18" charset="0"/>
                              </a:rPr>
                            </m:ctrlPr>
                          </m:sSubPr>
                          <m:e>
                            <m:r>
                              <a:rPr lang="en-US" sz="3000" i="1">
                                <a:latin typeface="Cambria Math" panose="02040503050406030204" pitchFamily="18" charset="0"/>
                              </a:rPr>
                              <m:t>𝑥</m:t>
                            </m:r>
                          </m:e>
                          <m:sub>
                            <m:r>
                              <a:rPr lang="en-US" sz="3000" i="1">
                                <a:latin typeface="Cambria Math" panose="02040503050406030204" pitchFamily="18" charset="0"/>
                              </a:rPr>
                              <m:t>𝑡</m:t>
                            </m:r>
                            <m:r>
                              <a:rPr lang="en-US" sz="3000" i="1">
                                <a:latin typeface="Cambria Math" panose="02040503050406030204" pitchFamily="18" charset="0"/>
                              </a:rPr>
                              <m:t>−1</m:t>
                            </m:r>
                          </m:sub>
                        </m:sSub>
                        <m:r>
                          <a:rPr lang="en-US" sz="3000" i="1">
                            <a:latin typeface="Cambria Math" panose="02040503050406030204" pitchFamily="18" charset="0"/>
                          </a:rPr>
                          <m:t>, </m:t>
                        </m:r>
                        <m:r>
                          <a:rPr lang="en-US" sz="3000" i="1">
                            <a:latin typeface="Cambria Math" panose="02040503050406030204" pitchFamily="18" charset="0"/>
                          </a:rPr>
                          <m:t>𝜃</m:t>
                        </m:r>
                      </m:e>
                    </m:d>
                    <m:r>
                      <m:rPr>
                        <m:nor/>
                      </m:rPr>
                      <a:rPr lang="en-US" sz="3000">
                        <a:latin typeface="Cambria Math" panose="02040503050406030204" pitchFamily="18" charset="0"/>
                      </a:rPr>
                      <m:t>d</m:t>
                    </m:r>
                    <m:r>
                      <a:rPr lang="en-US" sz="3000" i="1">
                        <a:latin typeface="Cambria Math" panose="02040503050406030204" pitchFamily="18" charset="0"/>
                      </a:rPr>
                      <m:t>𝑥</m:t>
                    </m:r>
                  </m:oMath>
                </a14:m>
                <a:r>
                  <a:rPr lang="en-US" sz="3000" dirty="0"/>
                  <a:t> may be intractable</a:t>
                </a:r>
              </a:p>
              <a:p>
                <a:pPr>
                  <a:spcAft>
                    <a:spcPts val="400"/>
                  </a:spcAft>
                </a:pPr>
                <a:r>
                  <a:rPr lang="en-US" sz="3000" dirty="0"/>
                  <a:t>Instead, maximize Laplace-approximated likelihood: </a:t>
                </a:r>
                <a:endParaRPr lang="en-US" sz="3000" b="0" i="1" dirty="0">
                  <a:latin typeface="Cambria Math" panose="02040503050406030204" pitchFamily="18" charset="0"/>
                </a:endParaRPr>
              </a:p>
              <a:p>
                <a:pPr marL="0" indent="0">
                  <a:spcAft>
                    <a:spcPts val="400"/>
                  </a:spcAft>
                  <a:buNone/>
                </a:pPr>
                <a14:m>
                  <m:oMathPara xmlns:m="http://schemas.openxmlformats.org/officeDocument/2006/math">
                    <m:oMathParaPr>
                      <m:jc m:val="centerGroup"/>
                    </m:oMathParaPr>
                    <m:oMath xmlns:m="http://schemas.openxmlformats.org/officeDocument/2006/math">
                      <m:acc>
                        <m:accPr>
                          <m:chr m:val="̂"/>
                          <m:ctrlPr>
                            <a:rPr lang="en-US" sz="3000" b="0" i="1" smtClean="0">
                              <a:latin typeface="Cambria Math" panose="02040503050406030204" pitchFamily="18" charset="0"/>
                            </a:rPr>
                          </m:ctrlPr>
                        </m:accPr>
                        <m:e>
                          <m:r>
                            <a:rPr lang="en-US" sz="3000" b="0" i="1" smtClean="0">
                              <a:latin typeface="Cambria Math" panose="02040503050406030204" pitchFamily="18" charset="0"/>
                            </a:rPr>
                            <m:t>𝜃</m:t>
                          </m:r>
                        </m:e>
                      </m:acc>
                      <m:r>
                        <a:rPr lang="en-US" sz="3000" b="0" i="1" smtClean="0">
                          <a:latin typeface="Cambria Math" panose="02040503050406030204" pitchFamily="18" charset="0"/>
                        </a:rPr>
                        <m:t>= </m:t>
                      </m:r>
                      <m:r>
                        <m:rPr>
                          <m:sty m:val="p"/>
                        </m:rPr>
                        <a:rPr lang="en-US" sz="3000" b="0" i="1" smtClean="0">
                          <a:latin typeface="Cambria Math" panose="02040503050406030204" pitchFamily="18" charset="0"/>
                        </a:rPr>
                        <m:t>argmax</m:t>
                      </m:r>
                      <m:r>
                        <a:rPr lang="en-US" sz="3000" b="0" i="1" smtClean="0">
                          <a:latin typeface="Cambria Math" panose="02040503050406030204" pitchFamily="18" charset="0"/>
                        </a:rPr>
                        <m:t> </m:t>
                      </m:r>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𝐿</m:t>
                          </m:r>
                        </m:e>
                        <m:sub>
                          <m:r>
                            <a:rPr lang="en-US" sz="3000" b="0" i="1" smtClean="0">
                              <a:latin typeface="Cambria Math" panose="02040503050406030204" pitchFamily="18" charset="0"/>
                            </a:rPr>
                            <m:t>𝑝</m:t>
                          </m:r>
                        </m:sub>
                      </m:sSub>
                      <m:d>
                        <m:dPr>
                          <m:ctrlPr>
                            <a:rPr lang="en-US" sz="3000" b="0" i="1" smtClean="0">
                              <a:latin typeface="Cambria Math" panose="02040503050406030204" pitchFamily="18" charset="0"/>
                            </a:rPr>
                          </m:ctrlPr>
                        </m:dPr>
                        <m:e>
                          <m:r>
                            <a:rPr lang="en-US" sz="3000" b="0" i="1" smtClean="0">
                              <a:latin typeface="Cambria Math" panose="02040503050406030204" pitchFamily="18" charset="0"/>
                            </a:rPr>
                            <m:t>𝜃</m:t>
                          </m:r>
                        </m:e>
                      </m:d>
                    </m:oMath>
                  </m:oMathPara>
                </a14:m>
                <a:endParaRPr lang="en-US" sz="3000" b="0" dirty="0"/>
              </a:p>
              <a:p>
                <a:pPr>
                  <a:spcAft>
                    <a:spcPts val="400"/>
                  </a:spcAft>
                </a:pPr>
                <a:r>
                  <a:rPr lang="en-US" sz="3000" dirty="0"/>
                  <a:t>Nested optimization: </a:t>
                </a:r>
                <a14:m>
                  <m:oMath xmlns:m="http://schemas.openxmlformats.org/officeDocument/2006/math">
                    <m:acc>
                      <m:accPr>
                        <m:chr m:val="̂"/>
                        <m:ctrlPr>
                          <a:rPr lang="en-US" sz="3000" b="0" i="1" smtClean="0">
                            <a:latin typeface="Cambria Math" panose="02040503050406030204" pitchFamily="18" charset="0"/>
                          </a:rPr>
                        </m:ctrlPr>
                      </m:accPr>
                      <m:e>
                        <m:r>
                          <a:rPr lang="en-US" sz="3000" b="0" i="1" smtClean="0">
                            <a:latin typeface="Cambria Math" panose="02040503050406030204" pitchFamily="18" charset="0"/>
                          </a:rPr>
                          <m:t>𝑥</m:t>
                        </m:r>
                      </m:e>
                    </m:acc>
                  </m:oMath>
                </a14:m>
                <a:r>
                  <a:rPr lang="en-US" sz="3000" dirty="0"/>
                  <a:t> (and </a:t>
                </a:r>
                <a14:m>
                  <m:oMath xmlns:m="http://schemas.openxmlformats.org/officeDocument/2006/math">
                    <m:r>
                      <a:rPr lang="en-US" sz="3000" b="0" i="1" smtClean="0">
                        <a:latin typeface="Cambria Math" panose="02040503050406030204" pitchFamily="18" charset="0"/>
                      </a:rPr>
                      <m:t>𝐻</m:t>
                    </m:r>
                  </m:oMath>
                </a14:m>
                <a:r>
                  <a:rPr lang="en-US" sz="3000" dirty="0"/>
                  <a:t>) depend on </a:t>
                </a:r>
                <a14:m>
                  <m:oMath xmlns:m="http://schemas.openxmlformats.org/officeDocument/2006/math">
                    <m:r>
                      <a:rPr lang="en-US" sz="3000" b="0" i="1" smtClean="0">
                        <a:latin typeface="Cambria Math" panose="02040503050406030204" pitchFamily="18" charset="0"/>
                      </a:rPr>
                      <m:t>𝜃</m:t>
                    </m:r>
                  </m:oMath>
                </a14:m>
                <a:endParaRPr lang="en-US" sz="3000" dirty="0"/>
              </a:p>
            </p:txBody>
          </p:sp>
        </mc:Choice>
        <mc:Fallback xmlns="">
          <p:sp>
            <p:nvSpPr>
              <p:cNvPr id="3" name="Text Placeholder 2">
                <a:extLst>
                  <a:ext uri="{FF2B5EF4-FFF2-40B4-BE49-F238E27FC236}">
                    <a16:creationId xmlns:a16="http://schemas.microsoft.com/office/drawing/2014/main" id="{1C543A99-1BB7-6942-93E2-EC5D7451EA9F}"/>
                  </a:ext>
                </a:extLst>
              </p:cNvPr>
              <p:cNvSpPr>
                <a:spLocks noGrp="1" noRot="1" noChangeAspect="1" noMove="1" noResize="1" noEditPoints="1" noAdjustHandles="1" noChangeArrowheads="1" noChangeShapeType="1" noTextEdit="1"/>
              </p:cNvSpPr>
              <p:nvPr>
                <p:ph type="body" sz="quarter" idx="10"/>
              </p:nvPr>
            </p:nvSpPr>
            <p:spPr>
              <a:xfrm>
                <a:off x="196645" y="1523051"/>
                <a:ext cx="11798709" cy="5334949"/>
              </a:xfrm>
              <a:blipFill>
                <a:blip r:embed="rId3"/>
                <a:stretch>
                  <a:fillRect l="-1033" t="-1486"/>
                </a:stretch>
              </a:blipFill>
            </p:spPr>
            <p:txBody>
              <a:bodyPr/>
              <a:lstStyle/>
              <a:p>
                <a:r>
                  <a:rPr lang="en-CA">
                    <a:noFill/>
                  </a:rPr>
                  <a:t> </a:t>
                </a:r>
              </a:p>
            </p:txBody>
          </p:sp>
        </mc:Fallback>
      </mc:AlternateContent>
    </p:spTree>
    <p:extLst>
      <p:ext uri="{BB962C8B-B14F-4D97-AF65-F5344CB8AC3E}">
        <p14:creationId xmlns:p14="http://schemas.microsoft.com/office/powerpoint/2010/main" val="28470980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9E31811-AA25-284F-AEC6-50E97ABF9443}"/>
              </a:ext>
            </a:extLst>
          </p:cNvPr>
          <p:cNvSpPr/>
          <p:nvPr/>
        </p:nvSpPr>
        <p:spPr>
          <a:xfrm>
            <a:off x="0" y="178964"/>
            <a:ext cx="12192000" cy="1046732"/>
          </a:xfrm>
          <a:prstGeom prst="rect">
            <a:avLst/>
          </a:prstGeom>
          <a:solidFill>
            <a:srgbClr val="AF0F21"/>
          </a:solidFill>
          <a:ln>
            <a:noFill/>
          </a:ln>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dirty="0">
              <a:solidFill>
                <a:srgbClr val="AF0F21"/>
              </a:solidFill>
            </a:endParaRPr>
          </a:p>
        </p:txBody>
      </p:sp>
      <p:sp>
        <p:nvSpPr>
          <p:cNvPr id="2" name="Title 1">
            <a:extLst>
              <a:ext uri="{FF2B5EF4-FFF2-40B4-BE49-F238E27FC236}">
                <a16:creationId xmlns:a16="http://schemas.microsoft.com/office/drawing/2014/main" id="{1F3DA1E7-0103-5948-8D95-9B0F90DDEB88}"/>
              </a:ext>
            </a:extLst>
          </p:cNvPr>
          <p:cNvSpPr>
            <a:spLocks noGrp="1"/>
          </p:cNvSpPr>
          <p:nvPr>
            <p:ph type="title"/>
          </p:nvPr>
        </p:nvSpPr>
        <p:spPr>
          <a:xfrm>
            <a:off x="721664" y="305791"/>
            <a:ext cx="10972800" cy="793078"/>
          </a:xfrm>
        </p:spPr>
        <p:txBody>
          <a:bodyPr/>
          <a:lstStyle/>
          <a:p>
            <a:r>
              <a:rPr lang="en-US" sz="4800" dirty="0"/>
              <a:t>Application: Stock Assessment Model </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1C543A99-1BB7-6942-93E2-EC5D7451EA9F}"/>
                  </a:ext>
                </a:extLst>
              </p:cNvPr>
              <p:cNvSpPr>
                <a:spLocks noGrp="1"/>
              </p:cNvSpPr>
              <p:nvPr>
                <p:ph type="body" sz="quarter" idx="10"/>
              </p:nvPr>
            </p:nvSpPr>
            <p:spPr>
              <a:xfrm>
                <a:off x="196645" y="1344087"/>
                <a:ext cx="5664894" cy="5334949"/>
              </a:xfrm>
            </p:spPr>
            <p:txBody>
              <a:bodyPr/>
              <a:lstStyle/>
              <a:p>
                <a:pPr>
                  <a:spcAft>
                    <a:spcPts val="400"/>
                  </a:spcAft>
                </a:pPr>
                <a:r>
                  <a:rPr lang="en-US" sz="3000" dirty="0"/>
                  <a:t>Nonlinear SSM for North Sea cod population</a:t>
                </a:r>
              </a:p>
              <a:p>
                <a:pPr>
                  <a:spcAft>
                    <a:spcPts val="400"/>
                  </a:spcAft>
                </a:pPr>
                <a14:m>
                  <m:oMath xmlns:m="http://schemas.openxmlformats.org/officeDocument/2006/math">
                    <m:sSub>
                      <m:sSubPr>
                        <m:ctrlPr>
                          <a:rPr lang="en-CA" sz="3000" b="0" i="1" smtClean="0">
                            <a:latin typeface="Cambria Math" panose="02040503050406030204" pitchFamily="18" charset="0"/>
                          </a:rPr>
                        </m:ctrlPr>
                      </m:sSubPr>
                      <m:e>
                        <m:r>
                          <a:rPr lang="en-CA" sz="3000" b="0" i="1" smtClean="0">
                            <a:latin typeface="Cambria Math" panose="02040503050406030204" pitchFamily="18" charset="0"/>
                          </a:rPr>
                          <m:t>𝑦</m:t>
                        </m:r>
                      </m:e>
                      <m:sub>
                        <m:r>
                          <a:rPr lang="en-CA" sz="3000" b="0" i="1" smtClean="0">
                            <a:latin typeface="Cambria Math" panose="02040503050406030204" pitchFamily="18" charset="0"/>
                          </a:rPr>
                          <m:t>𝑡</m:t>
                        </m:r>
                      </m:sub>
                    </m:sSub>
                  </m:oMath>
                </a14:m>
                <a:r>
                  <a:rPr lang="en-US" sz="3000" dirty="0"/>
                  <a:t>: observed fish abundances for year </a:t>
                </a:r>
                <a14:m>
                  <m:oMath xmlns:m="http://schemas.openxmlformats.org/officeDocument/2006/math">
                    <m:r>
                      <a:rPr lang="en-CA" sz="3000" b="0" i="1" smtClean="0">
                        <a:latin typeface="Cambria Math" panose="02040503050406030204" pitchFamily="18" charset="0"/>
                      </a:rPr>
                      <m:t>𝑡</m:t>
                    </m:r>
                  </m:oMath>
                </a14:m>
                <a:endParaRPr lang="en-US" sz="3000" dirty="0"/>
              </a:p>
              <a:p>
                <a:pPr>
                  <a:spcAft>
                    <a:spcPts val="400"/>
                  </a:spcAft>
                </a:pPr>
                <a14:m>
                  <m:oMath xmlns:m="http://schemas.openxmlformats.org/officeDocument/2006/math">
                    <m:sSub>
                      <m:sSubPr>
                        <m:ctrlPr>
                          <a:rPr lang="en-CA" sz="3000" b="0" i="1" smtClean="0">
                            <a:latin typeface="Cambria Math" panose="02040503050406030204" pitchFamily="18" charset="0"/>
                          </a:rPr>
                        </m:ctrlPr>
                      </m:sSubPr>
                      <m:e>
                        <m:r>
                          <a:rPr lang="en-CA" sz="3000" b="0" i="1" smtClean="0">
                            <a:latin typeface="Cambria Math" panose="02040503050406030204" pitchFamily="18" charset="0"/>
                          </a:rPr>
                          <m:t>𝑥</m:t>
                        </m:r>
                      </m:e>
                      <m:sub>
                        <m:r>
                          <a:rPr lang="en-CA" sz="3000" b="0" i="1" smtClean="0">
                            <a:latin typeface="Cambria Math" panose="02040503050406030204" pitchFamily="18" charset="0"/>
                          </a:rPr>
                          <m:t>𝑡</m:t>
                        </m:r>
                      </m:sub>
                    </m:sSub>
                  </m:oMath>
                </a14:m>
                <a:r>
                  <a:rPr lang="en-US" sz="3000" dirty="0"/>
                  <a:t>: true abundances, fishing morality rates</a:t>
                </a:r>
              </a:p>
              <a:p>
                <a:pPr>
                  <a:spcAft>
                    <a:spcPts val="400"/>
                  </a:spcAft>
                </a:pPr>
                <a14:m>
                  <m:oMath xmlns:m="http://schemas.openxmlformats.org/officeDocument/2006/math">
                    <m:r>
                      <a:rPr lang="en-CA" sz="3000" b="0" i="1" smtClean="0">
                        <a:latin typeface="Cambria Math" panose="02040503050406030204" pitchFamily="18" charset="0"/>
                      </a:rPr>
                      <m:t>𝜃</m:t>
                    </m:r>
                  </m:oMath>
                </a14:m>
                <a:r>
                  <a:rPr lang="en-US" sz="3000" dirty="0"/>
                  <a:t>: correlation, variance, scaling parameters</a:t>
                </a:r>
              </a:p>
              <a:p>
                <a:pPr>
                  <a:spcAft>
                    <a:spcPts val="400"/>
                  </a:spcAft>
                </a:pPr>
                <a:r>
                  <a:rPr lang="en-US" sz="3000" dirty="0" err="1"/>
                  <a:t>Aeberhard</a:t>
                </a:r>
                <a:r>
                  <a:rPr lang="en-US" sz="3000" dirty="0"/>
                  <a:t> et al. (2018), Berg and Nielsen (2014)</a:t>
                </a:r>
              </a:p>
            </p:txBody>
          </p:sp>
        </mc:Choice>
        <mc:Fallback xmlns="">
          <p:sp>
            <p:nvSpPr>
              <p:cNvPr id="3" name="Text Placeholder 2">
                <a:extLst>
                  <a:ext uri="{FF2B5EF4-FFF2-40B4-BE49-F238E27FC236}">
                    <a16:creationId xmlns:a16="http://schemas.microsoft.com/office/drawing/2014/main" id="{1C543A99-1BB7-6942-93E2-EC5D7451EA9F}"/>
                  </a:ext>
                </a:extLst>
              </p:cNvPr>
              <p:cNvSpPr>
                <a:spLocks noGrp="1" noRot="1" noChangeAspect="1" noMove="1" noResize="1" noEditPoints="1" noAdjustHandles="1" noChangeArrowheads="1" noChangeShapeType="1" noTextEdit="1"/>
              </p:cNvSpPr>
              <p:nvPr>
                <p:ph type="body" sz="quarter" idx="10"/>
              </p:nvPr>
            </p:nvSpPr>
            <p:spPr>
              <a:xfrm>
                <a:off x="196645" y="1344087"/>
                <a:ext cx="5664894" cy="5334949"/>
              </a:xfrm>
              <a:blipFill>
                <a:blip r:embed="rId3"/>
                <a:stretch>
                  <a:fillRect l="-2151" t="-1484" r="-3871" b="-1484"/>
                </a:stretch>
              </a:blipFill>
            </p:spPr>
            <p:txBody>
              <a:bodyPr/>
              <a:lstStyle/>
              <a:p>
                <a:r>
                  <a:rPr lang="en-CA">
                    <a:noFill/>
                  </a:rPr>
                  <a:t> </a:t>
                </a:r>
              </a:p>
            </p:txBody>
          </p:sp>
        </mc:Fallback>
      </mc:AlternateContent>
      <p:pic>
        <p:nvPicPr>
          <p:cNvPr id="5" name="Picture 4">
            <a:extLst>
              <a:ext uri="{FF2B5EF4-FFF2-40B4-BE49-F238E27FC236}">
                <a16:creationId xmlns:a16="http://schemas.microsoft.com/office/drawing/2014/main" id="{3638E4A1-2BAE-4BC0-B276-3E396AB0AA1C}"/>
              </a:ext>
            </a:extLst>
          </p:cNvPr>
          <p:cNvPicPr>
            <a:picLocks noChangeAspect="1"/>
          </p:cNvPicPr>
          <p:nvPr/>
        </p:nvPicPr>
        <p:blipFill>
          <a:blip r:embed="rId4"/>
          <a:stretch>
            <a:fillRect/>
          </a:stretch>
        </p:blipFill>
        <p:spPr>
          <a:xfrm>
            <a:off x="5920154" y="1352523"/>
            <a:ext cx="4789572" cy="5281511"/>
          </a:xfrm>
          <a:prstGeom prst="rect">
            <a:avLst/>
          </a:prstGeom>
          <a:ln w="19050">
            <a:solidFill>
              <a:schemeClr val="tx1"/>
            </a:solidFill>
          </a:ln>
        </p:spPr>
      </p:pic>
    </p:spTree>
    <p:extLst>
      <p:ext uri="{BB962C8B-B14F-4D97-AF65-F5344CB8AC3E}">
        <p14:creationId xmlns:p14="http://schemas.microsoft.com/office/powerpoint/2010/main" val="9485432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9E31811-AA25-284F-AEC6-50E97ABF9443}"/>
              </a:ext>
            </a:extLst>
          </p:cNvPr>
          <p:cNvSpPr/>
          <p:nvPr/>
        </p:nvSpPr>
        <p:spPr>
          <a:xfrm>
            <a:off x="0" y="178964"/>
            <a:ext cx="12192000" cy="1046732"/>
          </a:xfrm>
          <a:prstGeom prst="rect">
            <a:avLst/>
          </a:prstGeom>
          <a:solidFill>
            <a:srgbClr val="AF0F21"/>
          </a:solidFill>
          <a:ln>
            <a:noFill/>
          </a:ln>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dirty="0">
              <a:solidFill>
                <a:srgbClr val="AF0F21"/>
              </a:solidFill>
            </a:endParaRPr>
          </a:p>
        </p:txBody>
      </p:sp>
      <p:sp>
        <p:nvSpPr>
          <p:cNvPr id="2" name="Title 1">
            <a:extLst>
              <a:ext uri="{FF2B5EF4-FFF2-40B4-BE49-F238E27FC236}">
                <a16:creationId xmlns:a16="http://schemas.microsoft.com/office/drawing/2014/main" id="{1F3DA1E7-0103-5948-8D95-9B0F90DDEB88}"/>
              </a:ext>
            </a:extLst>
          </p:cNvPr>
          <p:cNvSpPr>
            <a:spLocks noGrp="1"/>
          </p:cNvSpPr>
          <p:nvPr>
            <p:ph type="title"/>
          </p:nvPr>
        </p:nvSpPr>
        <p:spPr>
          <a:xfrm>
            <a:off x="721664" y="305791"/>
            <a:ext cx="10972800" cy="793078"/>
          </a:xfrm>
        </p:spPr>
        <p:txBody>
          <a:bodyPr/>
          <a:lstStyle/>
          <a:p>
            <a:r>
              <a:rPr lang="en-US" sz="4800" dirty="0"/>
              <a:t>Application: Stock Assessment Model </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1C543A99-1BB7-6942-93E2-EC5D7451EA9F}"/>
                  </a:ext>
                </a:extLst>
              </p:cNvPr>
              <p:cNvSpPr>
                <a:spLocks noGrp="1"/>
              </p:cNvSpPr>
              <p:nvPr>
                <p:ph type="body" sz="quarter" idx="10"/>
              </p:nvPr>
            </p:nvSpPr>
            <p:spPr>
              <a:xfrm>
                <a:off x="196645" y="1344087"/>
                <a:ext cx="5664894" cy="5334949"/>
              </a:xfrm>
            </p:spPr>
            <p:txBody>
              <a:bodyPr/>
              <a:lstStyle/>
              <a:p>
                <a:pPr>
                  <a:spcAft>
                    <a:spcPts val="400"/>
                  </a:spcAft>
                </a:pPr>
                <a:r>
                  <a:rPr lang="en-CA" sz="3000" dirty="0"/>
                  <a:t>Use years </a:t>
                </a:r>
                <a14:m>
                  <m:oMath xmlns:m="http://schemas.openxmlformats.org/officeDocument/2006/math">
                    <m:r>
                      <a:rPr lang="en-CA" sz="3000" b="0" i="1" smtClean="0">
                        <a:latin typeface="Cambria Math" panose="02040503050406030204" pitchFamily="18" charset="0"/>
                      </a:rPr>
                      <m:t>𝑡</m:t>
                    </m:r>
                    <m:r>
                      <a:rPr lang="en-CA" sz="3000" b="0" i="1" smtClean="0">
                        <a:latin typeface="Cambria Math" panose="02040503050406030204" pitchFamily="18" charset="0"/>
                      </a:rPr>
                      <m:t>=1970, …, 1975</m:t>
                    </m:r>
                  </m:oMath>
                </a14:m>
                <a:endParaRPr lang="en-US" sz="3000" dirty="0"/>
              </a:p>
              <a:p>
                <a:pPr>
                  <a:spcAft>
                    <a:spcPts val="400"/>
                  </a:spcAft>
                </a:pPr>
                <a14:m>
                  <m:oMath xmlns:m="http://schemas.openxmlformats.org/officeDocument/2006/math">
                    <m:sSub>
                      <m:sSubPr>
                        <m:ctrlPr>
                          <a:rPr lang="en-CA" sz="3000" b="0" i="1" smtClean="0">
                            <a:latin typeface="Cambria Math" panose="02040503050406030204" pitchFamily="18" charset="0"/>
                          </a:rPr>
                        </m:ctrlPr>
                      </m:sSubPr>
                      <m:e>
                        <m:r>
                          <a:rPr lang="en-CA" sz="3000" b="0" i="1" smtClean="0">
                            <a:latin typeface="Cambria Math" panose="02040503050406030204" pitchFamily="18" charset="0"/>
                          </a:rPr>
                          <m:t>𝑥</m:t>
                        </m:r>
                      </m:e>
                      <m:sub>
                        <m:r>
                          <a:rPr lang="en-CA" sz="3000" b="0" i="1" smtClean="0">
                            <a:latin typeface="Cambria Math" panose="02040503050406030204" pitchFamily="18" charset="0"/>
                          </a:rPr>
                          <m:t>𝑡</m:t>
                        </m:r>
                      </m:sub>
                    </m:sSub>
                    <m:r>
                      <a:rPr lang="en-CA" sz="3000" b="0" i="1" smtClean="0">
                        <a:latin typeface="Cambria Math" panose="02040503050406030204" pitchFamily="18" charset="0"/>
                      </a:rPr>
                      <m:t>=</m:t>
                    </m:r>
                  </m:oMath>
                </a14:m>
                <a:r>
                  <a:rPr lang="en-US" sz="3000" dirty="0"/>
                  <a:t> 12-dimensional vector </a:t>
                </a:r>
                <a14:m>
                  <m:oMath xmlns:m="http://schemas.openxmlformats.org/officeDocument/2006/math">
                    <m:r>
                      <a:rPr lang="en-US" sz="3000" i="1" smtClean="0">
                        <a:latin typeface="Cambria Math" panose="02040503050406030204" pitchFamily="18" charset="0"/>
                        <a:ea typeface="Cambria Math" panose="02040503050406030204" pitchFamily="18" charset="0"/>
                      </a:rPr>
                      <m:t>⇒</m:t>
                    </m:r>
                    <m:r>
                      <a:rPr lang="en-CA" sz="3000" b="0" i="1" smtClean="0">
                        <a:latin typeface="Cambria Math" panose="02040503050406030204" pitchFamily="18" charset="0"/>
                        <a:ea typeface="Cambria Math" panose="02040503050406030204" pitchFamily="18" charset="0"/>
                      </a:rPr>
                      <m:t>𝑑</m:t>
                    </m:r>
                    <m:r>
                      <a:rPr lang="en-CA" sz="3000" b="0" i="1" smtClean="0">
                        <a:latin typeface="Cambria Math" panose="02040503050406030204" pitchFamily="18" charset="0"/>
                        <a:ea typeface="Cambria Math" panose="02040503050406030204" pitchFamily="18" charset="0"/>
                      </a:rPr>
                      <m:t>=72</m:t>
                    </m:r>
                  </m:oMath>
                </a14:m>
                <a:endParaRPr lang="en-US" sz="3000" dirty="0"/>
              </a:p>
              <a:p>
                <a:pPr>
                  <a:spcAft>
                    <a:spcPts val="400"/>
                  </a:spcAft>
                </a:pPr>
                <a:r>
                  <a:rPr lang="en-US" sz="3000" dirty="0"/>
                  <a:t>Apply diagnostic to </a:t>
                </a:r>
                <a14:m>
                  <m:oMath xmlns:m="http://schemas.openxmlformats.org/officeDocument/2006/math">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𝐿</m:t>
                        </m:r>
                      </m:e>
                      <m:sub>
                        <m:r>
                          <a:rPr lang="en-US" sz="3000" b="0" i="1" smtClean="0">
                            <a:latin typeface="Cambria Math" panose="02040503050406030204" pitchFamily="18" charset="0"/>
                          </a:rPr>
                          <m:t>𝑝</m:t>
                        </m:r>
                      </m:sub>
                    </m:sSub>
                    <m:d>
                      <m:dPr>
                        <m:ctrlPr>
                          <a:rPr lang="en-US" sz="3000" b="0" i="1" smtClean="0">
                            <a:latin typeface="Cambria Math" panose="02040503050406030204" pitchFamily="18" charset="0"/>
                          </a:rPr>
                        </m:ctrlPr>
                      </m:dPr>
                      <m:e>
                        <m:acc>
                          <m:accPr>
                            <m:chr m:val="̂"/>
                            <m:ctrlPr>
                              <a:rPr lang="en-CA" sz="3000" b="0" i="1" smtClean="0">
                                <a:latin typeface="Cambria Math" panose="02040503050406030204" pitchFamily="18" charset="0"/>
                              </a:rPr>
                            </m:ctrlPr>
                          </m:accPr>
                          <m:e>
                            <m:r>
                              <a:rPr lang="en-CA" sz="3000" b="0" i="1" smtClean="0">
                                <a:latin typeface="Cambria Math" panose="02040503050406030204" pitchFamily="18" charset="0"/>
                              </a:rPr>
                              <m:t>𝜃</m:t>
                            </m:r>
                          </m:e>
                        </m:acc>
                      </m:e>
                    </m:d>
                  </m:oMath>
                </a14:m>
                <a:endParaRPr lang="en-US" sz="3000" dirty="0"/>
              </a:p>
              <a:p>
                <a:pPr>
                  <a:spcAft>
                    <a:spcPts val="400"/>
                  </a:spcAft>
                </a:pPr>
                <a:r>
                  <a:rPr lang="en-US" sz="3000" dirty="0"/>
                  <a:t>Calibrate with </a:t>
                </a:r>
                <a14:m>
                  <m:oMath xmlns:m="http://schemas.openxmlformats.org/officeDocument/2006/math">
                    <m:sSub>
                      <m:sSubPr>
                        <m:ctrlPr>
                          <a:rPr lang="en-CA" sz="2800" i="1" smtClean="0">
                            <a:latin typeface="Cambria Math" panose="02040503050406030204" pitchFamily="18" charset="0"/>
                          </a:rPr>
                        </m:ctrlPr>
                      </m:sSubPr>
                      <m:e>
                        <m:r>
                          <a:rPr lang="en-CA" sz="2800" i="1">
                            <a:latin typeface="Cambria Math" panose="02040503050406030204" pitchFamily="18" charset="0"/>
                          </a:rPr>
                          <m:t>𝑇</m:t>
                        </m:r>
                      </m:e>
                      <m:sub>
                        <m:r>
                          <a:rPr lang="en-CA" sz="2800" b="0" i="1" smtClean="0">
                            <a:latin typeface="Cambria Math" panose="02040503050406030204" pitchFamily="18" charset="0"/>
                          </a:rPr>
                          <m:t>25921,</m:t>
                        </m:r>
                        <m:r>
                          <a:rPr lang="en-CA" sz="2800" i="1">
                            <a:latin typeface="Cambria Math" panose="02040503050406030204" pitchFamily="18" charset="0"/>
                          </a:rPr>
                          <m:t> </m:t>
                        </m:r>
                        <m:r>
                          <a:rPr lang="en-CA" sz="2800" b="0" i="1" smtClean="0">
                            <a:latin typeface="Cambria Math" panose="02040503050406030204" pitchFamily="18" charset="0"/>
                          </a:rPr>
                          <m:t>72</m:t>
                        </m:r>
                      </m:sub>
                    </m:sSub>
                  </m:oMath>
                </a14:m>
                <a:r>
                  <a:rPr lang="en-US" sz="3000" dirty="0"/>
                  <a:t>, where </a:t>
                </a:r>
                <a14:m>
                  <m:oMath xmlns:m="http://schemas.openxmlformats.org/officeDocument/2006/math">
                    <m:r>
                      <a:rPr lang="en-CA" sz="3000" b="0" i="1" smtClean="0">
                        <a:latin typeface="Cambria Math" panose="02040503050406030204" pitchFamily="18" charset="0"/>
                      </a:rPr>
                      <m:t>𝐿</m:t>
                    </m:r>
                    <m:d>
                      <m:dPr>
                        <m:ctrlPr>
                          <a:rPr lang="en-CA" sz="3000" b="0" i="1" smtClean="0">
                            <a:latin typeface="Cambria Math" panose="02040503050406030204" pitchFamily="18" charset="0"/>
                          </a:rPr>
                        </m:ctrlPr>
                      </m:dPr>
                      <m:e>
                        <m:sSub>
                          <m:sSubPr>
                            <m:ctrlPr>
                              <a:rPr lang="en-CA" sz="2800" i="1">
                                <a:latin typeface="Cambria Math" panose="02040503050406030204" pitchFamily="18" charset="0"/>
                              </a:rPr>
                            </m:ctrlPr>
                          </m:sSubPr>
                          <m:e>
                            <m:r>
                              <a:rPr lang="en-CA" sz="2800" i="1">
                                <a:latin typeface="Cambria Math" panose="02040503050406030204" pitchFamily="18" charset="0"/>
                              </a:rPr>
                              <m:t>𝑇</m:t>
                            </m:r>
                          </m:e>
                          <m:sub>
                            <m:r>
                              <a:rPr lang="en-CA" sz="2800" i="1">
                                <a:latin typeface="Cambria Math" panose="02040503050406030204" pitchFamily="18" charset="0"/>
                              </a:rPr>
                              <m:t>25921, 72</m:t>
                            </m:r>
                          </m:sub>
                        </m:sSub>
                      </m:e>
                    </m:d>
                    <m:r>
                      <a:rPr lang="en-CA" sz="3000" b="0" i="1" smtClean="0">
                        <a:latin typeface="Cambria Math" panose="02040503050406030204" pitchFamily="18" charset="0"/>
                      </a:rPr>
                      <m:t>=0.95</m:t>
                    </m:r>
                  </m:oMath>
                </a14:m>
                <a:r>
                  <a:rPr lang="en-US" sz="3000" dirty="0"/>
                  <a:t> </a:t>
                </a:r>
              </a:p>
            </p:txBody>
          </p:sp>
        </mc:Choice>
        <mc:Fallback xmlns="">
          <p:sp>
            <p:nvSpPr>
              <p:cNvPr id="3" name="Text Placeholder 2">
                <a:extLst>
                  <a:ext uri="{FF2B5EF4-FFF2-40B4-BE49-F238E27FC236}">
                    <a16:creationId xmlns:a16="http://schemas.microsoft.com/office/drawing/2014/main" id="{1C543A99-1BB7-6942-93E2-EC5D7451EA9F}"/>
                  </a:ext>
                </a:extLst>
              </p:cNvPr>
              <p:cNvSpPr>
                <a:spLocks noGrp="1" noRot="1" noChangeAspect="1" noMove="1" noResize="1" noEditPoints="1" noAdjustHandles="1" noChangeArrowheads="1" noChangeShapeType="1" noTextEdit="1"/>
              </p:cNvSpPr>
              <p:nvPr>
                <p:ph type="body" sz="quarter" idx="10"/>
              </p:nvPr>
            </p:nvSpPr>
            <p:spPr>
              <a:xfrm>
                <a:off x="196645" y="1344087"/>
                <a:ext cx="5664894" cy="5334949"/>
              </a:xfrm>
              <a:blipFill>
                <a:blip r:embed="rId3"/>
                <a:stretch>
                  <a:fillRect l="-2151" t="-1484" r="-3011"/>
                </a:stretch>
              </a:blipFill>
            </p:spPr>
            <p:txBody>
              <a:bodyPr/>
              <a:lstStyle/>
              <a:p>
                <a:r>
                  <a:rPr lang="en-CA">
                    <a:noFill/>
                  </a:rPr>
                  <a:t> </a:t>
                </a:r>
              </a:p>
            </p:txBody>
          </p:sp>
        </mc:Fallback>
      </mc:AlternateContent>
      <p:pic>
        <p:nvPicPr>
          <p:cNvPr id="5" name="Picture 4">
            <a:extLst>
              <a:ext uri="{FF2B5EF4-FFF2-40B4-BE49-F238E27FC236}">
                <a16:creationId xmlns:a16="http://schemas.microsoft.com/office/drawing/2014/main" id="{3638E4A1-2BAE-4BC0-B276-3E396AB0AA1C}"/>
              </a:ext>
            </a:extLst>
          </p:cNvPr>
          <p:cNvPicPr>
            <a:picLocks noChangeAspect="1"/>
          </p:cNvPicPr>
          <p:nvPr/>
        </p:nvPicPr>
        <p:blipFill>
          <a:blip r:embed="rId4"/>
          <a:stretch>
            <a:fillRect/>
          </a:stretch>
        </p:blipFill>
        <p:spPr>
          <a:xfrm>
            <a:off x="5920154" y="1352523"/>
            <a:ext cx="4789572" cy="5281511"/>
          </a:xfrm>
          <a:prstGeom prst="rect">
            <a:avLst/>
          </a:prstGeom>
          <a:ln w="19050">
            <a:solidFill>
              <a:schemeClr val="tx1"/>
            </a:solidFill>
          </a:ln>
        </p:spPr>
      </p:pic>
    </p:spTree>
    <p:extLst>
      <p:ext uri="{BB962C8B-B14F-4D97-AF65-F5344CB8AC3E}">
        <p14:creationId xmlns:p14="http://schemas.microsoft.com/office/powerpoint/2010/main" val="35249436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9E31811-AA25-284F-AEC6-50E97ABF9443}"/>
              </a:ext>
            </a:extLst>
          </p:cNvPr>
          <p:cNvSpPr/>
          <p:nvPr/>
        </p:nvSpPr>
        <p:spPr>
          <a:xfrm>
            <a:off x="0" y="178964"/>
            <a:ext cx="12192000" cy="1046732"/>
          </a:xfrm>
          <a:prstGeom prst="rect">
            <a:avLst/>
          </a:prstGeom>
          <a:solidFill>
            <a:srgbClr val="AF0F21"/>
          </a:solidFill>
          <a:ln>
            <a:noFill/>
          </a:ln>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dirty="0">
              <a:solidFill>
                <a:srgbClr val="AF0F21"/>
              </a:solidFill>
            </a:endParaRPr>
          </a:p>
        </p:txBody>
      </p:sp>
      <p:sp>
        <p:nvSpPr>
          <p:cNvPr id="2" name="Title 1">
            <a:extLst>
              <a:ext uri="{FF2B5EF4-FFF2-40B4-BE49-F238E27FC236}">
                <a16:creationId xmlns:a16="http://schemas.microsoft.com/office/drawing/2014/main" id="{1F3DA1E7-0103-5948-8D95-9B0F90DDEB88}"/>
              </a:ext>
            </a:extLst>
          </p:cNvPr>
          <p:cNvSpPr>
            <a:spLocks noGrp="1"/>
          </p:cNvSpPr>
          <p:nvPr>
            <p:ph type="title"/>
          </p:nvPr>
        </p:nvSpPr>
        <p:spPr>
          <a:xfrm>
            <a:off x="721664" y="305791"/>
            <a:ext cx="10972800" cy="793078"/>
          </a:xfrm>
        </p:spPr>
        <p:txBody>
          <a:bodyPr/>
          <a:lstStyle/>
          <a:p>
            <a:r>
              <a:rPr lang="en-US" sz="4800" dirty="0"/>
              <a:t>Results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1C543A99-1BB7-6942-93E2-EC5D7451EA9F}"/>
                  </a:ext>
                </a:extLst>
              </p:cNvPr>
              <p:cNvSpPr>
                <a:spLocks noGrp="1"/>
              </p:cNvSpPr>
              <p:nvPr>
                <p:ph type="body" sz="quarter" idx="10"/>
              </p:nvPr>
            </p:nvSpPr>
            <p:spPr>
              <a:xfrm>
                <a:off x="196645" y="1344087"/>
                <a:ext cx="5619956" cy="5334949"/>
              </a:xfrm>
            </p:spPr>
            <p:txBody>
              <a:bodyPr/>
              <a:lstStyle/>
              <a:p>
                <a:pPr>
                  <a:spcAft>
                    <a:spcPts val="400"/>
                  </a:spcAft>
                </a:pPr>
                <a14:m>
                  <m:oMath xmlns:m="http://schemas.openxmlformats.org/officeDocument/2006/math">
                    <m:r>
                      <a:rPr lang="en-CA" sz="3000" b="0" i="1" smtClean="0">
                        <a:latin typeface="Cambria Math" panose="02040503050406030204" pitchFamily="18" charset="0"/>
                      </a:rPr>
                      <m:t>𝜆</m:t>
                    </m:r>
                    <m:r>
                      <a:rPr lang="en-CA" sz="3000" b="0" i="1" smtClean="0">
                        <a:latin typeface="Cambria Math" panose="02040503050406030204" pitchFamily="18" charset="0"/>
                      </a:rPr>
                      <m:t>=1.3959, </m:t>
                    </m:r>
                    <m:r>
                      <a:rPr lang="en-CA" sz="3000" b="0" i="1" smtClean="0">
                        <a:latin typeface="Cambria Math" panose="02040503050406030204" pitchFamily="18" charset="0"/>
                      </a:rPr>
                      <m:t>𝛾</m:t>
                    </m:r>
                    <m:r>
                      <a:rPr lang="en-CA" sz="3000" b="0" i="1" smtClean="0">
                        <a:latin typeface="Cambria Math" panose="02040503050406030204" pitchFamily="18" charset="0"/>
                      </a:rPr>
                      <m:t>=0.8726,</m:t>
                    </m:r>
                    <m:r>
                      <a:rPr lang="en-CA" sz="3000" b="0" i="1" smtClean="0">
                        <a:latin typeface="Cambria Math" panose="02040503050406030204" pitchFamily="18" charset="0"/>
                      </a:rPr>
                      <m:t>𝛼</m:t>
                    </m:r>
                    <m:r>
                      <a:rPr lang="en-CA" sz="3000" b="0" i="1" smtClean="0">
                        <a:latin typeface="Cambria Math" panose="02040503050406030204" pitchFamily="18" charset="0"/>
                      </a:rPr>
                      <m:t>=3.1138</m:t>
                    </m:r>
                  </m:oMath>
                </a14:m>
                <a:endParaRPr lang="en-CA" sz="3000" b="0" i="1" dirty="0">
                  <a:latin typeface="Cambria Math" panose="02040503050406030204" pitchFamily="18" charset="0"/>
                </a:endParaRPr>
              </a:p>
              <a:p>
                <a:pPr>
                  <a:spcAft>
                    <a:spcPts val="400"/>
                  </a:spcAft>
                </a:pPr>
                <a14:m>
                  <m:oMath xmlns:m="http://schemas.openxmlformats.org/officeDocument/2006/math">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𝐿</m:t>
                        </m:r>
                      </m:e>
                      <m:sub>
                        <m:r>
                          <a:rPr lang="en-US" sz="3000" b="0" i="1" smtClean="0">
                            <a:latin typeface="Cambria Math" panose="02040503050406030204" pitchFamily="18" charset="0"/>
                          </a:rPr>
                          <m:t>𝑝</m:t>
                        </m:r>
                      </m:sub>
                    </m:sSub>
                    <m:d>
                      <m:dPr>
                        <m:ctrlPr>
                          <a:rPr lang="en-US" sz="3000" b="0" i="1" smtClean="0">
                            <a:latin typeface="Cambria Math" panose="02040503050406030204" pitchFamily="18" charset="0"/>
                          </a:rPr>
                        </m:ctrlPr>
                      </m:dPr>
                      <m:e>
                        <m:acc>
                          <m:accPr>
                            <m:chr m:val="̂"/>
                            <m:ctrlPr>
                              <a:rPr lang="en-CA" sz="3000" b="0" i="1" smtClean="0">
                                <a:latin typeface="Cambria Math" panose="02040503050406030204" pitchFamily="18" charset="0"/>
                              </a:rPr>
                            </m:ctrlPr>
                          </m:accPr>
                          <m:e>
                            <m:r>
                              <a:rPr lang="en-CA" sz="3000" b="0" i="1" smtClean="0">
                                <a:latin typeface="Cambria Math" panose="02040503050406030204" pitchFamily="18" charset="0"/>
                              </a:rPr>
                              <m:t>𝜃</m:t>
                            </m:r>
                          </m:e>
                        </m:acc>
                      </m:e>
                    </m:d>
                    <m:r>
                      <a:rPr lang="en-CA" sz="3000" b="0" i="1" smtClean="0">
                        <a:latin typeface="Cambria Math" panose="02040503050406030204" pitchFamily="18" charset="0"/>
                      </a:rPr>
                      <m:t>=5.7579</m:t>
                    </m:r>
                    <m:r>
                      <a:rPr lang="en-CA" sz="3000" b="0" i="1" smtClean="0">
                        <a:latin typeface="Cambria Math" panose="02040503050406030204" pitchFamily="18" charset="0"/>
                        <a:ea typeface="Cambria Math" panose="02040503050406030204" pitchFamily="18" charset="0"/>
                      </a:rPr>
                      <m:t>×</m:t>
                    </m:r>
                    <m:sSup>
                      <m:sSupPr>
                        <m:ctrlPr>
                          <a:rPr lang="en-CA" sz="3000" b="0" i="1" smtClean="0">
                            <a:latin typeface="Cambria Math" panose="02040503050406030204" pitchFamily="18" charset="0"/>
                            <a:ea typeface="Cambria Math" panose="02040503050406030204" pitchFamily="18" charset="0"/>
                          </a:rPr>
                        </m:ctrlPr>
                      </m:sSupPr>
                      <m:e>
                        <m:r>
                          <a:rPr lang="en-CA" sz="3000" b="0" i="1" smtClean="0">
                            <a:latin typeface="Cambria Math" panose="02040503050406030204" pitchFamily="18" charset="0"/>
                            <a:ea typeface="Cambria Math" panose="02040503050406030204" pitchFamily="18" charset="0"/>
                          </a:rPr>
                          <m:t>10</m:t>
                        </m:r>
                      </m:e>
                      <m:sup>
                        <m:r>
                          <a:rPr lang="en-CA" sz="3000" b="0" i="1" smtClean="0">
                            <a:latin typeface="Cambria Math" panose="02040503050406030204" pitchFamily="18" charset="0"/>
                            <a:ea typeface="Cambria Math" panose="02040503050406030204" pitchFamily="18" charset="0"/>
                          </a:rPr>
                          <m:t>−4</m:t>
                        </m:r>
                      </m:sup>
                    </m:sSup>
                  </m:oMath>
                </a14:m>
                <a:endParaRPr lang="en-US" sz="3000" dirty="0"/>
              </a:p>
              <a:p>
                <a:pPr>
                  <a:spcAft>
                    <a:spcPts val="400"/>
                  </a:spcAft>
                </a:pPr>
                <a14:m>
                  <m:oMath xmlns:m="http://schemas.openxmlformats.org/officeDocument/2006/math">
                    <m:sSub>
                      <m:sSubPr>
                        <m:ctrlPr>
                          <a:rPr lang="en-CA" sz="3000" b="0" i="1" smtClean="0">
                            <a:latin typeface="Cambria Math" panose="02040503050406030204" pitchFamily="18" charset="0"/>
                          </a:rPr>
                        </m:ctrlPr>
                      </m:sSubPr>
                      <m:e>
                        <m:r>
                          <a:rPr lang="en-CA" sz="3000" b="0" i="1" smtClean="0">
                            <a:latin typeface="Cambria Math" panose="02040503050406030204" pitchFamily="18" charset="0"/>
                          </a:rPr>
                          <m:t>𝑚</m:t>
                        </m:r>
                      </m:e>
                      <m:sub>
                        <m:r>
                          <a:rPr lang="en-CA" sz="3000" b="0" i="1" smtClean="0">
                            <a:latin typeface="Cambria Math" panose="02040503050406030204" pitchFamily="18" charset="0"/>
                          </a:rPr>
                          <m:t>1</m:t>
                        </m:r>
                      </m:sub>
                    </m:sSub>
                    <m:r>
                      <a:rPr lang="en-CA" sz="3000" b="0" i="1" smtClean="0">
                        <a:latin typeface="Cambria Math" panose="02040503050406030204" pitchFamily="18" charset="0"/>
                      </a:rPr>
                      <m:t>=−7.4596</m:t>
                    </m:r>
                  </m:oMath>
                </a14:m>
                <a:r>
                  <a:rPr lang="en-CA" sz="3000" dirty="0">
                    <a:ea typeface="Cambria Math" panose="02040503050406030204" pitchFamily="18" charset="0"/>
                  </a:rPr>
                  <a:t> </a:t>
                </a:r>
                <a14:m>
                  <m:oMath xmlns:m="http://schemas.openxmlformats.org/officeDocument/2006/math">
                    <m:r>
                      <a:rPr lang="en-CA" sz="3000" i="1">
                        <a:latin typeface="Cambria Math" panose="02040503050406030204" pitchFamily="18" charset="0"/>
                        <a:ea typeface="Cambria Math" panose="02040503050406030204" pitchFamily="18" charset="0"/>
                      </a:rPr>
                      <m:t>×</m:t>
                    </m:r>
                    <m:sSup>
                      <m:sSupPr>
                        <m:ctrlPr>
                          <a:rPr lang="en-CA" sz="3000" i="1">
                            <a:latin typeface="Cambria Math" panose="02040503050406030204" pitchFamily="18" charset="0"/>
                            <a:ea typeface="Cambria Math" panose="02040503050406030204" pitchFamily="18" charset="0"/>
                          </a:rPr>
                        </m:ctrlPr>
                      </m:sSupPr>
                      <m:e>
                        <m:r>
                          <a:rPr lang="en-CA" sz="3000" i="1">
                            <a:latin typeface="Cambria Math" panose="02040503050406030204" pitchFamily="18" charset="0"/>
                            <a:ea typeface="Cambria Math" panose="02040503050406030204" pitchFamily="18" charset="0"/>
                          </a:rPr>
                          <m:t>10</m:t>
                        </m:r>
                      </m:e>
                      <m:sup>
                        <m:r>
                          <a:rPr lang="en-CA" sz="3000" i="1">
                            <a:latin typeface="Cambria Math" panose="02040503050406030204" pitchFamily="18" charset="0"/>
                            <a:ea typeface="Cambria Math" panose="02040503050406030204" pitchFamily="18" charset="0"/>
                          </a:rPr>
                          <m:t>−</m:t>
                        </m:r>
                        <m:r>
                          <a:rPr lang="en-CA" sz="3000" b="0" i="1" smtClean="0">
                            <a:latin typeface="Cambria Math" panose="02040503050406030204" pitchFamily="18" charset="0"/>
                            <a:ea typeface="Cambria Math" panose="02040503050406030204" pitchFamily="18" charset="0"/>
                          </a:rPr>
                          <m:t>3</m:t>
                        </m:r>
                      </m:sup>
                    </m:sSup>
                  </m:oMath>
                </a14:m>
                <a:endParaRPr lang="en-US" sz="3000" dirty="0"/>
              </a:p>
              <a:p>
                <a:pPr lvl="1">
                  <a:spcAft>
                    <a:spcPts val="400"/>
                  </a:spcAft>
                </a:pPr>
                <a:r>
                  <a:rPr lang="en-US" sz="2400" dirty="0"/>
                  <a:t>Preposterous</a:t>
                </a:r>
              </a:p>
              <a:p>
                <a:pPr>
                  <a:spcAft>
                    <a:spcPts val="400"/>
                  </a:spcAft>
                </a:pPr>
                <a:r>
                  <a:rPr lang="en-US" sz="2934" dirty="0"/>
                  <a:t>Importance sampling suggests true integral closer to L.A.</a:t>
                </a:r>
              </a:p>
              <a:p>
                <a:pPr>
                  <a:spcAft>
                    <a:spcPts val="400"/>
                  </a:spcAft>
                </a:pPr>
                <a:r>
                  <a:rPr lang="en-US" sz="2934" dirty="0"/>
                  <a:t>What happened?</a:t>
                </a:r>
              </a:p>
              <a:p>
                <a:pPr>
                  <a:spcAft>
                    <a:spcPts val="400"/>
                  </a:spcAft>
                </a:pPr>
                <a:endParaRPr lang="en-US" sz="2934" dirty="0"/>
              </a:p>
            </p:txBody>
          </p:sp>
        </mc:Choice>
        <mc:Fallback xmlns="">
          <p:sp>
            <p:nvSpPr>
              <p:cNvPr id="3" name="Text Placeholder 2">
                <a:extLst>
                  <a:ext uri="{FF2B5EF4-FFF2-40B4-BE49-F238E27FC236}">
                    <a16:creationId xmlns:a16="http://schemas.microsoft.com/office/drawing/2014/main" id="{1C543A99-1BB7-6942-93E2-EC5D7451EA9F}"/>
                  </a:ext>
                </a:extLst>
              </p:cNvPr>
              <p:cNvSpPr>
                <a:spLocks noGrp="1" noRot="1" noChangeAspect="1" noMove="1" noResize="1" noEditPoints="1" noAdjustHandles="1" noChangeArrowheads="1" noChangeShapeType="1" noTextEdit="1"/>
              </p:cNvSpPr>
              <p:nvPr>
                <p:ph type="body" sz="quarter" idx="10"/>
              </p:nvPr>
            </p:nvSpPr>
            <p:spPr>
              <a:xfrm>
                <a:off x="196645" y="1344087"/>
                <a:ext cx="5619956" cy="5334949"/>
              </a:xfrm>
              <a:blipFill>
                <a:blip r:embed="rId3"/>
                <a:stretch>
                  <a:fillRect l="-2061"/>
                </a:stretch>
              </a:blipFill>
            </p:spPr>
            <p:txBody>
              <a:bodyPr/>
              <a:lstStyle/>
              <a:p>
                <a:r>
                  <a:rPr lang="en-CA">
                    <a:noFill/>
                  </a:rPr>
                  <a:t> </a:t>
                </a:r>
              </a:p>
            </p:txBody>
          </p:sp>
        </mc:Fallback>
      </mc:AlternateContent>
      <p:pic>
        <p:nvPicPr>
          <p:cNvPr id="7" name="Picture 6" descr="A picture containing chart&#10;&#10;Description automatically generated">
            <a:extLst>
              <a:ext uri="{FF2B5EF4-FFF2-40B4-BE49-F238E27FC236}">
                <a16:creationId xmlns:a16="http://schemas.microsoft.com/office/drawing/2014/main" id="{939CF5F2-5B29-4DC7-B6FC-E4E8CA9FBD71}"/>
              </a:ext>
            </a:extLst>
          </p:cNvPr>
          <p:cNvPicPr>
            <a:picLocks noChangeAspect="1"/>
          </p:cNvPicPr>
          <p:nvPr/>
        </p:nvPicPr>
        <p:blipFill>
          <a:blip r:embed="rId4"/>
          <a:stretch>
            <a:fillRect/>
          </a:stretch>
        </p:blipFill>
        <p:spPr>
          <a:xfrm>
            <a:off x="5649143" y="1352523"/>
            <a:ext cx="6542857" cy="4447619"/>
          </a:xfrm>
          <a:prstGeom prst="rect">
            <a:avLst/>
          </a:prstGeom>
          <a:ln w="19050">
            <a:solidFill>
              <a:schemeClr val="tx1"/>
            </a:solidFill>
          </a:ln>
        </p:spPr>
      </p:pic>
    </p:spTree>
    <p:extLst>
      <p:ext uri="{BB962C8B-B14F-4D97-AF65-F5344CB8AC3E}">
        <p14:creationId xmlns:p14="http://schemas.microsoft.com/office/powerpoint/2010/main" val="19011126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9E31811-AA25-284F-AEC6-50E97ABF9443}"/>
              </a:ext>
            </a:extLst>
          </p:cNvPr>
          <p:cNvSpPr/>
          <p:nvPr/>
        </p:nvSpPr>
        <p:spPr>
          <a:xfrm>
            <a:off x="0" y="178964"/>
            <a:ext cx="12192000" cy="1046732"/>
          </a:xfrm>
          <a:prstGeom prst="rect">
            <a:avLst/>
          </a:prstGeom>
          <a:solidFill>
            <a:srgbClr val="AF0F21"/>
          </a:solidFill>
          <a:ln>
            <a:noFill/>
          </a:ln>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dirty="0">
              <a:solidFill>
                <a:srgbClr val="AF0F21"/>
              </a:solidFill>
            </a:endParaRPr>
          </a:p>
        </p:txBody>
      </p:sp>
      <p:sp>
        <p:nvSpPr>
          <p:cNvPr id="2" name="Title 1">
            <a:extLst>
              <a:ext uri="{FF2B5EF4-FFF2-40B4-BE49-F238E27FC236}">
                <a16:creationId xmlns:a16="http://schemas.microsoft.com/office/drawing/2014/main" id="{1F3DA1E7-0103-5948-8D95-9B0F90DDEB88}"/>
              </a:ext>
            </a:extLst>
          </p:cNvPr>
          <p:cNvSpPr>
            <a:spLocks noGrp="1"/>
          </p:cNvSpPr>
          <p:nvPr>
            <p:ph type="title"/>
          </p:nvPr>
        </p:nvSpPr>
        <p:spPr>
          <a:xfrm>
            <a:off x="721664" y="305791"/>
            <a:ext cx="10972800" cy="793078"/>
          </a:xfrm>
        </p:spPr>
        <p:txBody>
          <a:bodyPr/>
          <a:lstStyle/>
          <a:p>
            <a:r>
              <a:rPr lang="en-US" sz="4800" dirty="0"/>
              <a:t>Shape sensitivity</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1C543A99-1BB7-6942-93E2-EC5D7451EA9F}"/>
                  </a:ext>
                </a:extLst>
              </p:cNvPr>
              <p:cNvSpPr>
                <a:spLocks noGrp="1"/>
              </p:cNvSpPr>
              <p:nvPr>
                <p:ph type="body" sz="quarter" idx="10"/>
              </p:nvPr>
            </p:nvSpPr>
            <p:spPr>
              <a:xfrm>
                <a:off x="196645" y="1344087"/>
                <a:ext cx="5619956" cy="5334949"/>
              </a:xfrm>
            </p:spPr>
            <p:txBody>
              <a:bodyPr/>
              <a:lstStyle/>
              <a:p>
                <a:pPr>
                  <a:spcAft>
                    <a:spcPts val="400"/>
                  </a:spcAft>
                </a:pPr>
                <a:r>
                  <a:rPr lang="en-US" sz="2934" dirty="0"/>
                  <a:t>Recall: interrogations along eigenvectors (most extreme curvature)</a:t>
                </a:r>
              </a:p>
              <a:p>
                <a:pPr lvl="1">
                  <a:spcAft>
                    <a:spcPts val="400"/>
                  </a:spcAft>
                </a:pPr>
                <a:r>
                  <a:rPr lang="en-US" sz="2400" dirty="0"/>
                  <a:t>Integral estimate based entirely on these</a:t>
                </a:r>
              </a:p>
              <a:p>
                <a:pPr>
                  <a:spcAft>
                    <a:spcPts val="400"/>
                  </a:spcAft>
                </a:pPr>
                <a14:m>
                  <m:oMath xmlns:m="http://schemas.openxmlformats.org/officeDocument/2006/math">
                    <m:r>
                      <a:rPr lang="en-CA" sz="2934" b="0" i="1" smtClean="0">
                        <a:latin typeface="Cambria Math" panose="02040503050406030204" pitchFamily="18" charset="0"/>
                      </a:rPr>
                      <m:t>𝑝</m:t>
                    </m:r>
                  </m:oMath>
                </a14:m>
                <a:r>
                  <a:rPr lang="en-US" sz="2934" dirty="0"/>
                  <a:t> has light tails along one such direction</a:t>
                </a:r>
              </a:p>
              <a:p>
                <a:pPr>
                  <a:spcAft>
                    <a:spcPts val="400"/>
                  </a:spcAft>
                </a:pPr>
                <a:r>
                  <a:rPr lang="en-US" sz="2934" dirty="0"/>
                  <a:t>Diagnostic emphasizes shape deviation – success(?)</a:t>
                </a:r>
              </a:p>
            </p:txBody>
          </p:sp>
        </mc:Choice>
        <mc:Fallback xmlns="">
          <p:sp>
            <p:nvSpPr>
              <p:cNvPr id="3" name="Text Placeholder 2">
                <a:extLst>
                  <a:ext uri="{FF2B5EF4-FFF2-40B4-BE49-F238E27FC236}">
                    <a16:creationId xmlns:a16="http://schemas.microsoft.com/office/drawing/2014/main" id="{1C543A99-1BB7-6942-93E2-EC5D7451EA9F}"/>
                  </a:ext>
                </a:extLst>
              </p:cNvPr>
              <p:cNvSpPr>
                <a:spLocks noGrp="1" noRot="1" noChangeAspect="1" noMove="1" noResize="1" noEditPoints="1" noAdjustHandles="1" noChangeArrowheads="1" noChangeShapeType="1" noTextEdit="1"/>
              </p:cNvSpPr>
              <p:nvPr>
                <p:ph type="body" sz="quarter" idx="10"/>
              </p:nvPr>
            </p:nvSpPr>
            <p:spPr>
              <a:xfrm>
                <a:off x="196645" y="1344087"/>
                <a:ext cx="5619956" cy="5334949"/>
              </a:xfrm>
              <a:blipFill>
                <a:blip r:embed="rId3"/>
                <a:stretch>
                  <a:fillRect l="-2061" t="-1256" r="-3796"/>
                </a:stretch>
              </a:blipFill>
            </p:spPr>
            <p:txBody>
              <a:bodyPr/>
              <a:lstStyle/>
              <a:p>
                <a:r>
                  <a:rPr lang="en-CA">
                    <a:noFill/>
                  </a:rPr>
                  <a:t> </a:t>
                </a:r>
              </a:p>
            </p:txBody>
          </p:sp>
        </mc:Fallback>
      </mc:AlternateContent>
      <p:pic>
        <p:nvPicPr>
          <p:cNvPr id="5" name="Picture 4" descr="Chart&#10;&#10;Description automatically generated">
            <a:extLst>
              <a:ext uri="{FF2B5EF4-FFF2-40B4-BE49-F238E27FC236}">
                <a16:creationId xmlns:a16="http://schemas.microsoft.com/office/drawing/2014/main" id="{0C2C7FE0-B91A-4FA9-A041-177B7EC8FE84}"/>
              </a:ext>
            </a:extLst>
          </p:cNvPr>
          <p:cNvPicPr>
            <a:picLocks noChangeAspect="1"/>
          </p:cNvPicPr>
          <p:nvPr/>
        </p:nvPicPr>
        <p:blipFill rotWithShape="1">
          <a:blip r:embed="rId4"/>
          <a:srcRect l="3986" r="2410" b="1697"/>
          <a:stretch/>
        </p:blipFill>
        <p:spPr>
          <a:xfrm>
            <a:off x="5918199" y="1352523"/>
            <a:ext cx="5963773" cy="4597401"/>
          </a:xfrm>
          <a:prstGeom prst="rect">
            <a:avLst/>
          </a:prstGeom>
          <a:ln w="19050">
            <a:solidFill>
              <a:schemeClr val="tx1"/>
            </a:solidFill>
          </a:ln>
        </p:spPr>
      </p:pic>
    </p:spTree>
    <p:extLst>
      <p:ext uri="{BB962C8B-B14F-4D97-AF65-F5344CB8AC3E}">
        <p14:creationId xmlns:p14="http://schemas.microsoft.com/office/powerpoint/2010/main" val="24719953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D4883-2BF1-2D41-9532-4DF6EE868F16}"/>
              </a:ext>
            </a:extLst>
          </p:cNvPr>
          <p:cNvSpPr>
            <a:spLocks noGrp="1"/>
          </p:cNvSpPr>
          <p:nvPr>
            <p:ph type="title"/>
          </p:nvPr>
        </p:nvSpPr>
        <p:spPr>
          <a:xfrm>
            <a:off x="562418" y="1915993"/>
            <a:ext cx="11467022" cy="1928733"/>
          </a:xfrm>
        </p:spPr>
        <p:txBody>
          <a:bodyPr/>
          <a:lstStyle/>
          <a:p>
            <a:r>
              <a:rPr lang="en-US" dirty="0"/>
              <a:t>What next?</a:t>
            </a:r>
          </a:p>
        </p:txBody>
      </p:sp>
      <p:sp>
        <p:nvSpPr>
          <p:cNvPr id="3" name="Text Placeholder 2">
            <a:extLst>
              <a:ext uri="{FF2B5EF4-FFF2-40B4-BE49-F238E27FC236}">
                <a16:creationId xmlns:a16="http://schemas.microsoft.com/office/drawing/2014/main" id="{00B252CC-A964-9B4E-B2A9-B011D4657503}"/>
              </a:ext>
            </a:extLst>
          </p:cNvPr>
          <p:cNvSpPr>
            <a:spLocks noGrp="1"/>
          </p:cNvSpPr>
          <p:nvPr>
            <p:ph type="body" idx="1"/>
          </p:nvPr>
        </p:nvSpPr>
        <p:spPr>
          <a:xfrm>
            <a:off x="562418" y="4066742"/>
            <a:ext cx="10363200" cy="533480"/>
          </a:xfrm>
        </p:spPr>
        <p:txBody>
          <a:bodyPr/>
          <a:lstStyle/>
          <a:p>
            <a:r>
              <a:rPr lang="en-US" sz="4000" dirty="0">
                <a:solidFill>
                  <a:schemeClr val="tx1">
                    <a:lumMod val="85000"/>
                    <a:lumOff val="15000"/>
                  </a:schemeClr>
                </a:solidFill>
              </a:rPr>
              <a:t>Next, what?</a:t>
            </a:r>
          </a:p>
        </p:txBody>
      </p:sp>
    </p:spTree>
    <p:extLst>
      <p:ext uri="{BB962C8B-B14F-4D97-AF65-F5344CB8AC3E}">
        <p14:creationId xmlns:p14="http://schemas.microsoft.com/office/powerpoint/2010/main" val="1586569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D4883-2BF1-2D41-9532-4DF6EE868F16}"/>
              </a:ext>
            </a:extLst>
          </p:cNvPr>
          <p:cNvSpPr>
            <a:spLocks noGrp="1"/>
          </p:cNvSpPr>
          <p:nvPr>
            <p:ph type="title"/>
          </p:nvPr>
        </p:nvSpPr>
        <p:spPr>
          <a:xfrm>
            <a:off x="562418" y="1915993"/>
            <a:ext cx="11467022" cy="1928733"/>
          </a:xfrm>
        </p:spPr>
        <p:txBody>
          <a:bodyPr/>
          <a:lstStyle/>
          <a:p>
            <a:r>
              <a:rPr lang="en-US" dirty="0"/>
              <a:t>High-dimensional integration with Laplace approximation</a:t>
            </a:r>
          </a:p>
        </p:txBody>
      </p:sp>
      <p:sp>
        <p:nvSpPr>
          <p:cNvPr id="3" name="Text Placeholder 2">
            <a:extLst>
              <a:ext uri="{FF2B5EF4-FFF2-40B4-BE49-F238E27FC236}">
                <a16:creationId xmlns:a16="http://schemas.microsoft.com/office/drawing/2014/main" id="{00B252CC-A964-9B4E-B2A9-B011D4657503}"/>
              </a:ext>
            </a:extLst>
          </p:cNvPr>
          <p:cNvSpPr>
            <a:spLocks noGrp="1"/>
          </p:cNvSpPr>
          <p:nvPr>
            <p:ph type="body" idx="1"/>
          </p:nvPr>
        </p:nvSpPr>
        <p:spPr>
          <a:xfrm>
            <a:off x="562418" y="4066742"/>
            <a:ext cx="10363200" cy="533480"/>
          </a:xfrm>
        </p:spPr>
        <p:txBody>
          <a:bodyPr/>
          <a:lstStyle/>
          <a:p>
            <a:r>
              <a:rPr lang="en-US" sz="4000" dirty="0">
                <a:solidFill>
                  <a:schemeClr val="tx1">
                    <a:lumMod val="85000"/>
                    <a:lumOff val="15000"/>
                  </a:schemeClr>
                </a:solidFill>
              </a:rPr>
              <a:t>Framework and motivation</a:t>
            </a:r>
          </a:p>
        </p:txBody>
      </p:sp>
    </p:spTree>
    <p:extLst>
      <p:ext uri="{BB962C8B-B14F-4D97-AF65-F5344CB8AC3E}">
        <p14:creationId xmlns:p14="http://schemas.microsoft.com/office/powerpoint/2010/main" val="29066739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9E31811-AA25-284F-AEC6-50E97ABF9443}"/>
              </a:ext>
            </a:extLst>
          </p:cNvPr>
          <p:cNvSpPr/>
          <p:nvPr/>
        </p:nvSpPr>
        <p:spPr>
          <a:xfrm>
            <a:off x="0" y="178964"/>
            <a:ext cx="12192000" cy="1046732"/>
          </a:xfrm>
          <a:prstGeom prst="rect">
            <a:avLst/>
          </a:prstGeom>
          <a:solidFill>
            <a:srgbClr val="AF0F21"/>
          </a:solidFill>
          <a:ln>
            <a:noFill/>
          </a:ln>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dirty="0">
              <a:solidFill>
                <a:srgbClr val="AF0F21"/>
              </a:solidFill>
            </a:endParaRPr>
          </a:p>
        </p:txBody>
      </p:sp>
      <p:sp>
        <p:nvSpPr>
          <p:cNvPr id="2" name="Title 1">
            <a:extLst>
              <a:ext uri="{FF2B5EF4-FFF2-40B4-BE49-F238E27FC236}">
                <a16:creationId xmlns:a16="http://schemas.microsoft.com/office/drawing/2014/main" id="{1F3DA1E7-0103-5948-8D95-9B0F90DDEB88}"/>
              </a:ext>
            </a:extLst>
          </p:cNvPr>
          <p:cNvSpPr>
            <a:spLocks noGrp="1"/>
          </p:cNvSpPr>
          <p:nvPr>
            <p:ph type="title"/>
          </p:nvPr>
        </p:nvSpPr>
        <p:spPr>
          <a:xfrm>
            <a:off x="721664" y="305791"/>
            <a:ext cx="10972800" cy="793078"/>
          </a:xfrm>
        </p:spPr>
        <p:txBody>
          <a:bodyPr/>
          <a:lstStyle/>
          <a:p>
            <a:r>
              <a:rPr lang="en-US" sz="4800" dirty="0"/>
              <a:t>Things to try</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1C543A99-1BB7-6942-93E2-EC5D7451EA9F}"/>
                  </a:ext>
                </a:extLst>
              </p:cNvPr>
              <p:cNvSpPr>
                <a:spLocks noGrp="1"/>
              </p:cNvSpPr>
              <p:nvPr>
                <p:ph type="body" sz="quarter" idx="10"/>
              </p:nvPr>
            </p:nvSpPr>
            <p:spPr>
              <a:xfrm>
                <a:off x="196645" y="1344087"/>
                <a:ext cx="11798709" cy="5334949"/>
              </a:xfrm>
            </p:spPr>
            <p:txBody>
              <a:bodyPr/>
              <a:lstStyle/>
              <a:p>
                <a:pPr>
                  <a:spcAft>
                    <a:spcPts val="400"/>
                  </a:spcAft>
                </a:pPr>
                <a:r>
                  <a:rPr lang="en-US" sz="3000" dirty="0"/>
                  <a:t>Rethink high-dimensional calibration</a:t>
                </a:r>
              </a:p>
              <a:p>
                <a:pPr lvl="1">
                  <a:spcAft>
                    <a:spcPts val="400"/>
                  </a:spcAft>
                </a:pPr>
                <a:r>
                  <a:rPr lang="en-US" sz="2466" dirty="0"/>
                  <a:t>“When is it Gaussian enough”?</a:t>
                </a:r>
              </a:p>
              <a:p>
                <a:pPr>
                  <a:spcAft>
                    <a:spcPts val="400"/>
                  </a:spcAft>
                </a:pPr>
                <a:r>
                  <a:rPr lang="en-US" sz="3000" dirty="0"/>
                  <a:t>Different interrogation scheme</a:t>
                </a:r>
              </a:p>
              <a:p>
                <a:pPr lvl="1">
                  <a:spcAft>
                    <a:spcPts val="400"/>
                  </a:spcAft>
                </a:pPr>
                <a:r>
                  <a:rPr lang="en-US" sz="2466" dirty="0"/>
                  <a:t>Higher-dimensional grids</a:t>
                </a:r>
              </a:p>
              <a:p>
                <a:pPr lvl="1">
                  <a:spcAft>
                    <a:spcPts val="400"/>
                  </a:spcAft>
                </a:pPr>
                <a:r>
                  <a:rPr lang="en-US" sz="2466" dirty="0"/>
                  <a:t>Sequential point placement/active sampling</a:t>
                </a:r>
              </a:p>
              <a:p>
                <a:pPr>
                  <a:spcAft>
                    <a:spcPts val="400"/>
                  </a:spcAft>
                </a:pPr>
                <a:r>
                  <a:rPr lang="en-US" sz="3000" dirty="0"/>
                  <a:t>Different model</a:t>
                </a:r>
              </a:p>
              <a:p>
                <a:pPr lvl="1">
                  <a:spcAft>
                    <a:spcPts val="400"/>
                  </a:spcAft>
                </a:pPr>
                <a:r>
                  <a:rPr lang="en-US" sz="2466" dirty="0"/>
                  <a:t>GP on </a:t>
                </a:r>
                <a14:m>
                  <m:oMath xmlns:m="http://schemas.openxmlformats.org/officeDocument/2006/math">
                    <m:r>
                      <m:rPr>
                        <m:sty m:val="p"/>
                      </m:rPr>
                      <a:rPr lang="en-CA" sz="2466" b="0" i="1" smtClean="0">
                        <a:latin typeface="Cambria Math" panose="02040503050406030204" pitchFamily="18" charset="0"/>
                      </a:rPr>
                      <m:t>log</m:t>
                    </m:r>
                    <m:r>
                      <a:rPr lang="en-CA" sz="2466" b="0" i="1" smtClean="0">
                        <a:latin typeface="Cambria Math" panose="02040503050406030204" pitchFamily="18" charset="0"/>
                      </a:rPr>
                      <m:t>𝑓</m:t>
                    </m:r>
                  </m:oMath>
                </a14:m>
                <a:r>
                  <a:rPr lang="en-US" sz="2466" dirty="0"/>
                  <a:t> or </a:t>
                </a:r>
                <a14:m>
                  <m:oMath xmlns:m="http://schemas.openxmlformats.org/officeDocument/2006/math">
                    <m:rad>
                      <m:radPr>
                        <m:degHide m:val="on"/>
                        <m:ctrlPr>
                          <a:rPr lang="en-US" sz="2466" i="1" smtClean="0">
                            <a:latin typeface="Cambria Math" panose="02040503050406030204" pitchFamily="18" charset="0"/>
                          </a:rPr>
                        </m:ctrlPr>
                      </m:radPr>
                      <m:deg/>
                      <m:e>
                        <m:r>
                          <a:rPr lang="en-CA" sz="2466" b="0" i="1" smtClean="0">
                            <a:latin typeface="Cambria Math" panose="02040503050406030204" pitchFamily="18" charset="0"/>
                          </a:rPr>
                          <m:t>𝑓</m:t>
                        </m:r>
                      </m:e>
                    </m:rad>
                  </m:oMath>
                </a14:m>
                <a:endParaRPr lang="en-US" sz="2466" dirty="0"/>
              </a:p>
              <a:p>
                <a:pPr>
                  <a:spcAft>
                    <a:spcPts val="400"/>
                  </a:spcAft>
                </a:pPr>
                <a:r>
                  <a:rPr lang="en-US" sz="3000" dirty="0"/>
                  <a:t>Integrate into model fitting</a:t>
                </a:r>
              </a:p>
              <a:p>
                <a:pPr lvl="1">
                  <a:spcAft>
                    <a:spcPts val="400"/>
                  </a:spcAft>
                </a:pPr>
                <a:r>
                  <a:rPr lang="en-US" sz="2466" dirty="0"/>
                  <a:t>Diagnostic at each step of optimization </a:t>
                </a:r>
                <a:r>
                  <a:rPr lang="en-US" sz="2466" dirty="0" err="1"/>
                  <a:t>w.r.t.</a:t>
                </a:r>
                <a:r>
                  <a:rPr lang="en-US" sz="2466" dirty="0"/>
                  <a:t> </a:t>
                </a:r>
                <a14:m>
                  <m:oMath xmlns:m="http://schemas.openxmlformats.org/officeDocument/2006/math">
                    <m:r>
                      <a:rPr lang="en-CA" sz="2466" b="0" i="1" smtClean="0">
                        <a:latin typeface="Cambria Math" panose="02040503050406030204" pitchFamily="18" charset="0"/>
                      </a:rPr>
                      <m:t>𝜃</m:t>
                    </m:r>
                  </m:oMath>
                </a14:m>
                <a:endParaRPr lang="en-US" sz="2466" dirty="0"/>
              </a:p>
            </p:txBody>
          </p:sp>
        </mc:Choice>
        <mc:Fallback xmlns="">
          <p:sp>
            <p:nvSpPr>
              <p:cNvPr id="3" name="Text Placeholder 2">
                <a:extLst>
                  <a:ext uri="{FF2B5EF4-FFF2-40B4-BE49-F238E27FC236}">
                    <a16:creationId xmlns:a16="http://schemas.microsoft.com/office/drawing/2014/main" id="{1C543A99-1BB7-6942-93E2-EC5D7451EA9F}"/>
                  </a:ext>
                </a:extLst>
              </p:cNvPr>
              <p:cNvSpPr>
                <a:spLocks noGrp="1" noRot="1" noChangeAspect="1" noMove="1" noResize="1" noEditPoints="1" noAdjustHandles="1" noChangeArrowheads="1" noChangeShapeType="1" noTextEdit="1"/>
              </p:cNvSpPr>
              <p:nvPr>
                <p:ph type="body" sz="quarter" idx="10"/>
              </p:nvPr>
            </p:nvSpPr>
            <p:spPr>
              <a:xfrm>
                <a:off x="196645" y="1344087"/>
                <a:ext cx="11798709" cy="5334949"/>
              </a:xfrm>
              <a:blipFill>
                <a:blip r:embed="rId3"/>
                <a:stretch>
                  <a:fillRect l="-1033" t="-1484"/>
                </a:stretch>
              </a:blipFill>
            </p:spPr>
            <p:txBody>
              <a:bodyPr/>
              <a:lstStyle/>
              <a:p>
                <a:r>
                  <a:rPr lang="en-CA">
                    <a:noFill/>
                  </a:rPr>
                  <a:t> </a:t>
                </a:r>
              </a:p>
            </p:txBody>
          </p:sp>
        </mc:Fallback>
      </mc:AlternateContent>
    </p:spTree>
    <p:extLst>
      <p:ext uri="{BB962C8B-B14F-4D97-AF65-F5344CB8AC3E}">
        <p14:creationId xmlns:p14="http://schemas.microsoft.com/office/powerpoint/2010/main" val="10444479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9E31811-AA25-284F-AEC6-50E97ABF9443}"/>
              </a:ext>
            </a:extLst>
          </p:cNvPr>
          <p:cNvSpPr/>
          <p:nvPr/>
        </p:nvSpPr>
        <p:spPr>
          <a:xfrm>
            <a:off x="0" y="178964"/>
            <a:ext cx="12192000" cy="1046732"/>
          </a:xfrm>
          <a:prstGeom prst="rect">
            <a:avLst/>
          </a:prstGeom>
          <a:solidFill>
            <a:srgbClr val="AF0F21"/>
          </a:solidFill>
          <a:ln>
            <a:noFill/>
          </a:ln>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dirty="0">
              <a:solidFill>
                <a:srgbClr val="AF0F21"/>
              </a:solidFill>
            </a:endParaRPr>
          </a:p>
        </p:txBody>
      </p:sp>
      <p:sp>
        <p:nvSpPr>
          <p:cNvPr id="2" name="Title 1">
            <a:extLst>
              <a:ext uri="{FF2B5EF4-FFF2-40B4-BE49-F238E27FC236}">
                <a16:creationId xmlns:a16="http://schemas.microsoft.com/office/drawing/2014/main" id="{1F3DA1E7-0103-5948-8D95-9B0F90DDEB88}"/>
              </a:ext>
            </a:extLst>
          </p:cNvPr>
          <p:cNvSpPr>
            <a:spLocks noGrp="1"/>
          </p:cNvSpPr>
          <p:nvPr>
            <p:ph type="title"/>
          </p:nvPr>
        </p:nvSpPr>
        <p:spPr>
          <a:xfrm>
            <a:off x="721664" y="305791"/>
            <a:ext cx="10972800" cy="793078"/>
          </a:xfrm>
        </p:spPr>
        <p:txBody>
          <a:bodyPr/>
          <a:lstStyle/>
          <a:p>
            <a:r>
              <a:rPr lang="en-US" sz="4800" dirty="0"/>
              <a:t>References</a:t>
            </a:r>
          </a:p>
        </p:txBody>
      </p:sp>
      <p:sp>
        <p:nvSpPr>
          <p:cNvPr id="3" name="Text Placeholder 2">
            <a:extLst>
              <a:ext uri="{FF2B5EF4-FFF2-40B4-BE49-F238E27FC236}">
                <a16:creationId xmlns:a16="http://schemas.microsoft.com/office/drawing/2014/main" id="{1C543A99-1BB7-6942-93E2-EC5D7451EA9F}"/>
              </a:ext>
            </a:extLst>
          </p:cNvPr>
          <p:cNvSpPr>
            <a:spLocks noGrp="1"/>
          </p:cNvSpPr>
          <p:nvPr>
            <p:ph type="body" sz="quarter" idx="10"/>
          </p:nvPr>
        </p:nvSpPr>
        <p:spPr>
          <a:xfrm>
            <a:off x="196645" y="1344087"/>
            <a:ext cx="11798709" cy="5334949"/>
          </a:xfrm>
        </p:spPr>
        <p:txBody>
          <a:bodyPr/>
          <a:lstStyle/>
          <a:p>
            <a:pPr marL="0" indent="0">
              <a:spcAft>
                <a:spcPts val="400"/>
              </a:spcAft>
              <a:buNone/>
            </a:pPr>
            <a:r>
              <a:rPr lang="en-US" sz="1600" dirty="0">
                <a:effectLst/>
              </a:rPr>
              <a:t>Zhou, H. (2017). </a:t>
            </a:r>
            <a:r>
              <a:rPr lang="en-US" sz="1600" i="1" dirty="0">
                <a:effectLst/>
              </a:rPr>
              <a:t>Bayesian Integration for Assessing the Quality of the Laplace Approximation</a:t>
            </a:r>
            <a:r>
              <a:rPr lang="en-US" sz="1600" dirty="0">
                <a:effectLst/>
              </a:rPr>
              <a:t> [Simon Fraser University].</a:t>
            </a:r>
          </a:p>
          <a:p>
            <a:pPr marL="0" indent="0">
              <a:spcAft>
                <a:spcPts val="400"/>
              </a:spcAft>
              <a:buNone/>
            </a:pPr>
            <a:r>
              <a:rPr lang="it-IT" sz="1600" dirty="0">
                <a:effectLst/>
              </a:rPr>
              <a:t>Briol, F.-X., Oates, C. J., Girolami, M., Osborne, M. A., &amp; Sejdinovic, D. (2019). Probabilistic Integration: A Role in Statistical Computation? </a:t>
            </a:r>
            <a:r>
              <a:rPr lang="it-IT" sz="1600" i="1" dirty="0">
                <a:effectLst/>
              </a:rPr>
              <a:t>Statistical Science</a:t>
            </a:r>
            <a:r>
              <a:rPr lang="it-IT" sz="1600" dirty="0">
                <a:effectLst/>
              </a:rPr>
              <a:t>, 32(1), 1–22.</a:t>
            </a:r>
          </a:p>
          <a:p>
            <a:pPr marL="0" indent="0">
              <a:spcAft>
                <a:spcPts val="400"/>
              </a:spcAft>
              <a:buNone/>
            </a:pPr>
            <a:r>
              <a:rPr lang="en-US" sz="1600" dirty="0">
                <a:effectLst/>
              </a:rPr>
              <a:t>Nielsen, A., &amp; Berg, C. W. (2014). Estimation of time-varying selectivity in stock assessments using state-space models. </a:t>
            </a:r>
            <a:r>
              <a:rPr lang="en-US" sz="1600" i="1" dirty="0">
                <a:effectLst/>
              </a:rPr>
              <a:t>Fisheries Research</a:t>
            </a:r>
            <a:r>
              <a:rPr lang="en-US" sz="1600" dirty="0">
                <a:effectLst/>
              </a:rPr>
              <a:t>, </a:t>
            </a:r>
            <a:r>
              <a:rPr lang="en-US" sz="1600" i="1" dirty="0">
                <a:effectLst/>
              </a:rPr>
              <a:t>158</a:t>
            </a:r>
            <a:r>
              <a:rPr lang="en-US" sz="1600" dirty="0">
                <a:effectLst/>
              </a:rPr>
              <a:t>, 96–101.</a:t>
            </a:r>
            <a:endParaRPr lang="en-US" sz="1600" dirty="0"/>
          </a:p>
          <a:p>
            <a:pPr marL="0" indent="0">
              <a:spcAft>
                <a:spcPts val="400"/>
              </a:spcAft>
              <a:buNone/>
            </a:pPr>
            <a:r>
              <a:rPr lang="en-US" sz="1600" dirty="0" err="1">
                <a:effectLst/>
              </a:rPr>
              <a:t>Aeberhard</a:t>
            </a:r>
            <a:r>
              <a:rPr lang="en-US" sz="1600" dirty="0">
                <a:effectLst/>
              </a:rPr>
              <a:t>, W. H., </a:t>
            </a:r>
            <a:r>
              <a:rPr lang="en-US" sz="1600" dirty="0" err="1">
                <a:effectLst/>
              </a:rPr>
              <a:t>Flemming</a:t>
            </a:r>
            <a:r>
              <a:rPr lang="en-US" sz="1600" dirty="0">
                <a:effectLst/>
              </a:rPr>
              <a:t>, J. M., &amp; Nielsen, A. (2018). Review of State-Space Models for Fisheries Science. </a:t>
            </a:r>
            <a:r>
              <a:rPr lang="en-US" sz="1600" i="1" dirty="0">
                <a:effectLst/>
              </a:rPr>
              <a:t>Annual Review of Statistics and Its Application</a:t>
            </a:r>
            <a:r>
              <a:rPr lang="en-US" sz="1600" dirty="0">
                <a:effectLst/>
              </a:rPr>
              <a:t>, </a:t>
            </a:r>
            <a:r>
              <a:rPr lang="en-US" sz="1600" i="1" dirty="0">
                <a:effectLst/>
              </a:rPr>
              <a:t>5</a:t>
            </a:r>
            <a:r>
              <a:rPr lang="en-US" sz="1600" dirty="0">
                <a:effectLst/>
              </a:rPr>
              <a:t>, 215–235. https://doi.org/10.1146/annurev-statistics</a:t>
            </a:r>
          </a:p>
          <a:p>
            <a:pPr marL="0" indent="0">
              <a:spcAft>
                <a:spcPts val="400"/>
              </a:spcAft>
              <a:buNone/>
            </a:pPr>
            <a:r>
              <a:rPr lang="en-CA" sz="1600" dirty="0">
                <a:effectLst/>
              </a:rPr>
              <a:t>Kristensen, K., Nielsen, A., Berg, C. W., </a:t>
            </a:r>
            <a:r>
              <a:rPr lang="en-CA" sz="1600" dirty="0" err="1">
                <a:effectLst/>
              </a:rPr>
              <a:t>Skaug</a:t>
            </a:r>
            <a:r>
              <a:rPr lang="en-CA" sz="1600" dirty="0">
                <a:effectLst/>
              </a:rPr>
              <a:t>, H., &amp; Bell, B. M. (2016). TMB: Automatic differentiation and </a:t>
            </a:r>
            <a:r>
              <a:rPr lang="en-CA" sz="1600" dirty="0" err="1">
                <a:effectLst/>
              </a:rPr>
              <a:t>laplace</a:t>
            </a:r>
            <a:r>
              <a:rPr lang="en-CA" sz="1600" dirty="0">
                <a:effectLst/>
              </a:rPr>
              <a:t> approximation. </a:t>
            </a:r>
            <a:r>
              <a:rPr lang="en-CA" sz="1600" i="1" dirty="0">
                <a:effectLst/>
              </a:rPr>
              <a:t>Journal of Statistical Software</a:t>
            </a:r>
            <a:r>
              <a:rPr lang="en-CA" sz="1600" dirty="0">
                <a:effectLst/>
              </a:rPr>
              <a:t>, </a:t>
            </a:r>
            <a:r>
              <a:rPr lang="en-CA" sz="1600" i="1" dirty="0">
                <a:effectLst/>
              </a:rPr>
              <a:t>70</a:t>
            </a:r>
            <a:r>
              <a:rPr lang="en-CA" sz="1600" dirty="0">
                <a:effectLst/>
              </a:rPr>
              <a:t>(1), 1–21. https://doi.org/10.18637/jss.v070.i05</a:t>
            </a:r>
          </a:p>
          <a:p>
            <a:pPr marL="0" indent="0">
              <a:spcAft>
                <a:spcPts val="400"/>
              </a:spcAft>
              <a:buNone/>
            </a:pPr>
            <a:r>
              <a:rPr lang="en-US" sz="1600" dirty="0">
                <a:effectLst/>
              </a:rPr>
              <a:t>Osborne, M. A., Garnett, R., Roberts, S. J., Hart, C., </a:t>
            </a:r>
            <a:r>
              <a:rPr lang="en-US" sz="1600" dirty="0" err="1">
                <a:effectLst/>
              </a:rPr>
              <a:t>Aigrain</a:t>
            </a:r>
            <a:r>
              <a:rPr lang="en-US" sz="1600" dirty="0">
                <a:effectLst/>
              </a:rPr>
              <a:t>, S., &amp; Gibson, N. P. (2012). Bayesian Quadrature for Ratios. </a:t>
            </a:r>
            <a:r>
              <a:rPr lang="en-US" sz="1600" i="1" dirty="0">
                <a:effectLst/>
              </a:rPr>
              <a:t>Proceedings of the Fifteenth International Conference on Artificial Intelligence and Statistics</a:t>
            </a:r>
            <a:r>
              <a:rPr lang="en-US" sz="1600" dirty="0">
                <a:effectLst/>
              </a:rPr>
              <a:t>, 832–840.</a:t>
            </a:r>
          </a:p>
          <a:p>
            <a:pPr marL="0" indent="0">
              <a:spcAft>
                <a:spcPts val="400"/>
              </a:spcAft>
              <a:buNone/>
            </a:pPr>
            <a:r>
              <a:rPr lang="en-CA" sz="1600" dirty="0">
                <a:effectLst/>
              </a:rPr>
              <a:t>Osborne, M. A., </a:t>
            </a:r>
            <a:r>
              <a:rPr lang="en-CA" sz="1600" dirty="0" err="1">
                <a:effectLst/>
              </a:rPr>
              <a:t>Duvenaud</a:t>
            </a:r>
            <a:r>
              <a:rPr lang="en-CA" sz="1600" dirty="0">
                <a:effectLst/>
              </a:rPr>
              <a:t>, D., Garnett, R., Rasmussen, C. E., Roberts, S. J., &amp; </a:t>
            </a:r>
            <a:r>
              <a:rPr lang="en-CA" sz="1600" dirty="0" err="1">
                <a:effectLst/>
              </a:rPr>
              <a:t>Ghahramani</a:t>
            </a:r>
            <a:r>
              <a:rPr lang="en-CA" sz="1600" dirty="0">
                <a:effectLst/>
              </a:rPr>
              <a:t>, Z. (2012). Active Learning of Model Evidence Using Bayesian Quadrature. </a:t>
            </a:r>
            <a:r>
              <a:rPr lang="en-CA" sz="1600" i="1" dirty="0">
                <a:effectLst/>
              </a:rPr>
              <a:t>Advances in Neural Information Processing Systems</a:t>
            </a:r>
            <a:r>
              <a:rPr lang="en-CA" sz="1600" dirty="0">
                <a:effectLst/>
              </a:rPr>
              <a:t>, 46–54.</a:t>
            </a:r>
          </a:p>
          <a:p>
            <a:pPr marL="0" indent="0">
              <a:spcAft>
                <a:spcPts val="400"/>
              </a:spcAft>
              <a:buNone/>
            </a:pPr>
            <a:r>
              <a:rPr lang="en-CA" sz="1600" dirty="0">
                <a:effectLst/>
              </a:rPr>
              <a:t>Gunter, T., Osborne, M. A., Garnett, R., Hennig, P., &amp; Roberts, S. J. (2014). Sampling for Inference in Probabilistic Models with Fast Bayesian Quadrature. </a:t>
            </a:r>
            <a:r>
              <a:rPr lang="en-CA" sz="1600" i="1" dirty="0">
                <a:effectLst/>
              </a:rPr>
              <a:t>Advances in Neural Information Processing Sections</a:t>
            </a:r>
            <a:r>
              <a:rPr lang="en-CA" sz="1600" dirty="0">
                <a:effectLst/>
              </a:rPr>
              <a:t>, 2789–2797.</a:t>
            </a:r>
          </a:p>
          <a:p>
            <a:pPr marL="0" indent="0">
              <a:spcAft>
                <a:spcPts val="400"/>
              </a:spcAft>
              <a:buNone/>
            </a:pPr>
            <a:endParaRPr lang="en-US" sz="2466" dirty="0">
              <a:effectLst/>
            </a:endParaRPr>
          </a:p>
        </p:txBody>
      </p:sp>
    </p:spTree>
    <p:extLst>
      <p:ext uri="{BB962C8B-B14F-4D97-AF65-F5344CB8AC3E}">
        <p14:creationId xmlns:p14="http://schemas.microsoft.com/office/powerpoint/2010/main" val="27823051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D4883-2BF1-2D41-9532-4DF6EE868F16}"/>
              </a:ext>
            </a:extLst>
          </p:cNvPr>
          <p:cNvSpPr>
            <a:spLocks noGrp="1"/>
          </p:cNvSpPr>
          <p:nvPr>
            <p:ph type="title"/>
          </p:nvPr>
        </p:nvSpPr>
        <p:spPr>
          <a:xfrm>
            <a:off x="562418" y="2672496"/>
            <a:ext cx="11467022" cy="1513007"/>
          </a:xfrm>
        </p:spPr>
        <p:txBody>
          <a:bodyPr/>
          <a:lstStyle/>
          <a:p>
            <a:r>
              <a:rPr lang="en-US" sz="9600" dirty="0"/>
              <a:t>FIN</a:t>
            </a:r>
          </a:p>
        </p:txBody>
      </p:sp>
    </p:spTree>
    <p:extLst>
      <p:ext uri="{BB962C8B-B14F-4D97-AF65-F5344CB8AC3E}">
        <p14:creationId xmlns:p14="http://schemas.microsoft.com/office/powerpoint/2010/main" val="3998684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9E31811-AA25-284F-AEC6-50E97ABF9443}"/>
              </a:ext>
            </a:extLst>
          </p:cNvPr>
          <p:cNvSpPr/>
          <p:nvPr/>
        </p:nvSpPr>
        <p:spPr>
          <a:xfrm>
            <a:off x="0" y="178964"/>
            <a:ext cx="12192000" cy="1046732"/>
          </a:xfrm>
          <a:prstGeom prst="rect">
            <a:avLst/>
          </a:prstGeom>
          <a:solidFill>
            <a:srgbClr val="AF0F21"/>
          </a:solidFill>
          <a:ln>
            <a:noFill/>
          </a:ln>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dirty="0">
              <a:solidFill>
                <a:srgbClr val="AF0F21"/>
              </a:solidFill>
            </a:endParaRPr>
          </a:p>
        </p:txBody>
      </p:sp>
      <p:sp>
        <p:nvSpPr>
          <p:cNvPr id="2" name="Title 1">
            <a:extLst>
              <a:ext uri="{FF2B5EF4-FFF2-40B4-BE49-F238E27FC236}">
                <a16:creationId xmlns:a16="http://schemas.microsoft.com/office/drawing/2014/main" id="{1F3DA1E7-0103-5948-8D95-9B0F90DDEB88}"/>
              </a:ext>
            </a:extLst>
          </p:cNvPr>
          <p:cNvSpPr>
            <a:spLocks noGrp="1"/>
          </p:cNvSpPr>
          <p:nvPr>
            <p:ph type="title"/>
          </p:nvPr>
        </p:nvSpPr>
        <p:spPr>
          <a:xfrm>
            <a:off x="721664" y="305791"/>
            <a:ext cx="10972800" cy="793078"/>
          </a:xfrm>
        </p:spPr>
        <p:txBody>
          <a:bodyPr/>
          <a:lstStyle/>
          <a:p>
            <a:r>
              <a:rPr lang="en-US" sz="4800" dirty="0"/>
              <a:t>General framework</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1C543A99-1BB7-6942-93E2-EC5D7451EA9F}"/>
                  </a:ext>
                </a:extLst>
              </p:cNvPr>
              <p:cNvSpPr>
                <a:spLocks noGrp="1"/>
              </p:cNvSpPr>
              <p:nvPr>
                <p:ph type="body" sz="quarter" idx="10"/>
              </p:nvPr>
            </p:nvSpPr>
            <p:spPr>
              <a:xfrm>
                <a:off x="196645" y="1523051"/>
                <a:ext cx="11798709" cy="5334949"/>
              </a:xfrm>
            </p:spPr>
            <p:txBody>
              <a:bodyPr/>
              <a:lstStyle/>
              <a:p>
                <a:pPr>
                  <a:spcAft>
                    <a:spcPts val="400"/>
                  </a:spcAft>
                </a:pPr>
                <a:r>
                  <a:rPr lang="en-US" sz="3000" dirty="0"/>
                  <a:t>Given: function </a:t>
                </a:r>
                <a14:m>
                  <m:oMath xmlns:m="http://schemas.openxmlformats.org/officeDocument/2006/math">
                    <m:r>
                      <a:rPr lang="en-US" sz="3000" b="0" i="1" smtClean="0">
                        <a:latin typeface="Cambria Math" panose="02040503050406030204" pitchFamily="18" charset="0"/>
                      </a:rPr>
                      <m:t>𝑓</m:t>
                    </m:r>
                    <m:d>
                      <m:dPr>
                        <m:ctrlPr>
                          <a:rPr lang="en-US" sz="3000" b="0" i="1" smtClean="0">
                            <a:latin typeface="Cambria Math" panose="02040503050406030204" pitchFamily="18" charset="0"/>
                          </a:rPr>
                        </m:ctrlPr>
                      </m:dPr>
                      <m:e>
                        <m:r>
                          <a:rPr lang="en-US" sz="3000" b="0" i="1" smtClean="0">
                            <a:latin typeface="Cambria Math" panose="02040503050406030204" pitchFamily="18" charset="0"/>
                          </a:rPr>
                          <m:t>𝑥</m:t>
                        </m:r>
                      </m:e>
                    </m:d>
                    <m:r>
                      <a:rPr lang="en-US" sz="3000" b="0" i="1" smtClean="0">
                        <a:latin typeface="Cambria Math" panose="02040503050406030204" pitchFamily="18" charset="0"/>
                      </a:rPr>
                      <m:t>,</m:t>
                    </m:r>
                    <m:r>
                      <a:rPr lang="en-US" sz="3000" b="0" i="1" smtClean="0">
                        <a:latin typeface="Cambria Math" panose="02040503050406030204" pitchFamily="18" charset="0"/>
                      </a:rPr>
                      <m:t>𝑥</m:t>
                    </m:r>
                    <m:r>
                      <a:rPr lang="en-US" sz="3000" b="0" i="1" smtClean="0">
                        <a:latin typeface="Cambria Math" panose="02040503050406030204" pitchFamily="18" charset="0"/>
                      </a:rPr>
                      <m:t>∈</m:t>
                    </m:r>
                    <m:sSup>
                      <m:sSupPr>
                        <m:ctrlPr>
                          <a:rPr lang="en-US" sz="3000" b="0" i="1" smtClean="0">
                            <a:latin typeface="Cambria Math" panose="02040503050406030204" pitchFamily="18" charset="0"/>
                          </a:rPr>
                        </m:ctrlPr>
                      </m:sSupPr>
                      <m:e>
                        <m:r>
                          <a:rPr lang="en-US" sz="3000" b="0" i="1" smtClean="0">
                            <a:latin typeface="Cambria Math" panose="02040503050406030204" pitchFamily="18" charset="0"/>
                            <a:ea typeface="Cambria Math" panose="02040503050406030204" pitchFamily="18" charset="0"/>
                          </a:rPr>
                          <m:t>ℝ</m:t>
                        </m:r>
                      </m:e>
                      <m:sup>
                        <m:r>
                          <a:rPr lang="en-US" sz="3000" b="0" i="1" smtClean="0">
                            <a:latin typeface="Cambria Math" panose="02040503050406030204" pitchFamily="18" charset="0"/>
                          </a:rPr>
                          <m:t>𝑑</m:t>
                        </m:r>
                      </m:sup>
                    </m:sSup>
                  </m:oMath>
                </a14:m>
                <a:endParaRPr lang="en-US" sz="3000" b="0" i="1" dirty="0"/>
              </a:p>
              <a:p>
                <a:pPr>
                  <a:spcAft>
                    <a:spcPts val="400"/>
                  </a:spcAft>
                </a:pPr>
                <a:r>
                  <a:rPr lang="en-US" sz="3000" dirty="0"/>
                  <a:t>Want: </a:t>
                </a:r>
                <a14:m>
                  <m:oMath xmlns:m="http://schemas.openxmlformats.org/officeDocument/2006/math">
                    <m:r>
                      <a:rPr lang="en-US" sz="3000" b="0" i="1" smtClean="0">
                        <a:latin typeface="Cambria Math" panose="02040503050406030204" pitchFamily="18" charset="0"/>
                      </a:rPr>
                      <m:t>𝐹</m:t>
                    </m:r>
                    <m:r>
                      <a:rPr lang="en-US" sz="3000" b="0" i="1" smtClean="0">
                        <a:latin typeface="Cambria Math" panose="02040503050406030204" pitchFamily="18" charset="0"/>
                      </a:rPr>
                      <m:t>=</m:t>
                    </m:r>
                    <m:nary>
                      <m:naryPr>
                        <m:subHide m:val="on"/>
                        <m:supHide m:val="on"/>
                        <m:ctrlPr>
                          <a:rPr lang="en-US" sz="3000" b="0" i="1" smtClean="0">
                            <a:latin typeface="Cambria Math" panose="02040503050406030204" pitchFamily="18" charset="0"/>
                          </a:rPr>
                        </m:ctrlPr>
                      </m:naryPr>
                      <m:sub/>
                      <m:sup/>
                      <m:e>
                        <m:r>
                          <a:rPr lang="en-US" sz="3000" b="0" i="1" smtClean="0">
                            <a:latin typeface="Cambria Math" panose="02040503050406030204" pitchFamily="18" charset="0"/>
                          </a:rPr>
                          <m:t>𝑓</m:t>
                        </m:r>
                        <m:r>
                          <a:rPr lang="en-US" sz="3000" b="0" i="1" smtClean="0">
                            <a:latin typeface="Cambria Math" panose="02040503050406030204" pitchFamily="18" charset="0"/>
                          </a:rPr>
                          <m:t>(</m:t>
                        </m:r>
                        <m:r>
                          <a:rPr lang="en-US" sz="3000" b="0" i="1" smtClean="0">
                            <a:latin typeface="Cambria Math" panose="02040503050406030204" pitchFamily="18" charset="0"/>
                          </a:rPr>
                          <m:t>𝑥</m:t>
                        </m:r>
                        <m:r>
                          <a:rPr lang="en-US" sz="3000" b="0" i="1" smtClean="0">
                            <a:latin typeface="Cambria Math" panose="02040503050406030204" pitchFamily="18" charset="0"/>
                          </a:rPr>
                          <m:t>)</m:t>
                        </m:r>
                      </m:e>
                    </m:nary>
                    <m:r>
                      <m:rPr>
                        <m:nor/>
                      </m:rPr>
                      <a:rPr lang="en-US" sz="3000" b="0" i="0" smtClean="0">
                        <a:latin typeface="Cambria Math" panose="02040503050406030204" pitchFamily="18" charset="0"/>
                      </a:rPr>
                      <m:t>d</m:t>
                    </m:r>
                    <m:r>
                      <a:rPr lang="en-US" sz="3000" b="0" i="1" smtClean="0">
                        <a:latin typeface="Cambria Math" panose="02040503050406030204" pitchFamily="18" charset="0"/>
                      </a:rPr>
                      <m:t>𝑥</m:t>
                    </m:r>
                  </m:oMath>
                </a14:m>
                <a:endParaRPr lang="en-US" sz="3000" dirty="0"/>
              </a:p>
              <a:p>
                <a:pPr lvl="1">
                  <a:spcAft>
                    <a:spcPts val="400"/>
                  </a:spcAft>
                </a:pPr>
                <a:r>
                  <a:rPr lang="en-US" sz="2670" dirty="0"/>
                  <a:t>E.g. marginal likelihoods, state-space models</a:t>
                </a:r>
              </a:p>
              <a:p>
                <a:pPr>
                  <a:spcAft>
                    <a:spcPts val="400"/>
                  </a:spcAft>
                </a:pPr>
                <a:r>
                  <a:rPr lang="en-US" sz="3000" dirty="0"/>
                  <a:t>Assumptions on </a:t>
                </a:r>
                <a14:m>
                  <m:oMath xmlns:m="http://schemas.openxmlformats.org/officeDocument/2006/math">
                    <m:r>
                      <a:rPr lang="en-US" sz="3000" b="0" i="1" smtClean="0">
                        <a:latin typeface="Cambria Math" panose="02040503050406030204" pitchFamily="18" charset="0"/>
                      </a:rPr>
                      <m:t>𝑓</m:t>
                    </m:r>
                  </m:oMath>
                </a14:m>
                <a:r>
                  <a:rPr lang="en-US" sz="3000" dirty="0"/>
                  <a:t>:</a:t>
                </a:r>
              </a:p>
              <a:p>
                <a:pPr lvl="1">
                  <a:spcAft>
                    <a:spcPts val="400"/>
                  </a:spcAft>
                </a:pPr>
                <a:r>
                  <a:rPr lang="en-US" sz="2600" dirty="0"/>
                  <a:t>Can be easily evaluated, but not analytically integrated</a:t>
                </a:r>
              </a:p>
              <a:p>
                <a:pPr lvl="1">
                  <a:spcAft>
                    <a:spcPts val="400"/>
                  </a:spcAft>
                </a:pPr>
                <a:r>
                  <a:rPr lang="en-US" sz="2600" dirty="0"/>
                  <a:t>(Unique) mode at </a:t>
                </a:r>
                <a14:m>
                  <m:oMath xmlns:m="http://schemas.openxmlformats.org/officeDocument/2006/math">
                    <m:acc>
                      <m:accPr>
                        <m:chr m:val="̂"/>
                        <m:ctrlPr>
                          <a:rPr lang="en-US" sz="2600" b="0" i="1" smtClean="0">
                            <a:latin typeface="Cambria Math" panose="02040503050406030204" pitchFamily="18" charset="0"/>
                          </a:rPr>
                        </m:ctrlPr>
                      </m:accPr>
                      <m:e>
                        <m:r>
                          <a:rPr lang="en-US" sz="2600" b="0" i="1" smtClean="0">
                            <a:latin typeface="Cambria Math" panose="02040503050406030204" pitchFamily="18" charset="0"/>
                          </a:rPr>
                          <m:t>𝑥</m:t>
                        </m:r>
                      </m:e>
                    </m:acc>
                  </m:oMath>
                </a14:m>
                <a:endParaRPr lang="en-US" sz="2600" b="0" dirty="0"/>
              </a:p>
              <a:p>
                <a:pPr lvl="1">
                  <a:spcAft>
                    <a:spcPts val="400"/>
                  </a:spcAft>
                </a:pPr>
                <a:r>
                  <a:rPr lang="en-US" sz="2600" dirty="0"/>
                  <a:t>Hessian of </a:t>
                </a:r>
                <a14:m>
                  <m:oMath xmlns:m="http://schemas.openxmlformats.org/officeDocument/2006/math">
                    <m:func>
                      <m:funcPr>
                        <m:ctrlPr>
                          <a:rPr lang="en-US" sz="2600" i="1">
                            <a:latin typeface="Cambria Math" panose="02040503050406030204" pitchFamily="18" charset="0"/>
                          </a:rPr>
                        </m:ctrlPr>
                      </m:funcPr>
                      <m:fName>
                        <m:r>
                          <m:rPr>
                            <m:sty m:val="p"/>
                          </m:rPr>
                          <a:rPr lang="en-US" sz="2600">
                            <a:latin typeface="Cambria Math" panose="02040503050406030204" pitchFamily="18" charset="0"/>
                          </a:rPr>
                          <m:t>log</m:t>
                        </m:r>
                      </m:fName>
                      <m:e>
                        <m:r>
                          <a:rPr lang="en-US" sz="2600" i="1">
                            <a:latin typeface="Cambria Math" panose="02040503050406030204" pitchFamily="18" charset="0"/>
                          </a:rPr>
                          <m:t>𝑓</m:t>
                        </m:r>
                      </m:e>
                    </m:func>
                  </m:oMath>
                </a14:m>
                <a:r>
                  <a:rPr lang="en-US" sz="2600" dirty="0"/>
                  <a:t> at </a:t>
                </a:r>
                <a14:m>
                  <m:oMath xmlns:m="http://schemas.openxmlformats.org/officeDocument/2006/math">
                    <m:acc>
                      <m:accPr>
                        <m:chr m:val="̂"/>
                        <m:ctrlPr>
                          <a:rPr lang="en-US" sz="2600" i="1">
                            <a:latin typeface="Cambria Math" panose="02040503050406030204" pitchFamily="18" charset="0"/>
                          </a:rPr>
                        </m:ctrlPr>
                      </m:accPr>
                      <m:e>
                        <m:r>
                          <a:rPr lang="en-US" sz="2600" i="1">
                            <a:latin typeface="Cambria Math" panose="02040503050406030204" pitchFamily="18" charset="0"/>
                          </a:rPr>
                          <m:t>𝑥</m:t>
                        </m:r>
                      </m:e>
                    </m:acc>
                  </m:oMath>
                </a14:m>
                <a:r>
                  <a:rPr lang="en-US" sz="2600" dirty="0"/>
                  <a:t> (</a:t>
                </a:r>
                <a14:m>
                  <m:oMath xmlns:m="http://schemas.openxmlformats.org/officeDocument/2006/math">
                    <m:r>
                      <a:rPr lang="en-US" sz="2600" b="0" i="1" smtClean="0">
                        <a:latin typeface="Cambria Math" panose="02040503050406030204" pitchFamily="18" charset="0"/>
                      </a:rPr>
                      <m:t>𝐻</m:t>
                    </m:r>
                  </m:oMath>
                </a14:m>
                <a:r>
                  <a:rPr lang="en-US" sz="2600" dirty="0"/>
                  <a:t>) is negative definite </a:t>
                </a:r>
              </a:p>
              <a:p>
                <a:pPr marL="609585" lvl="1" indent="0" defTabSz="495300">
                  <a:spcAft>
                    <a:spcPts val="400"/>
                  </a:spcAft>
                  <a:buNone/>
                </a:pPr>
                <a:r>
                  <a:rPr lang="en-US" sz="2600" dirty="0"/>
                  <a:t>	(i.e. </a:t>
                </a:r>
                <a14:m>
                  <m:oMath xmlns:m="http://schemas.openxmlformats.org/officeDocument/2006/math">
                    <m:r>
                      <a:rPr lang="en-US" sz="2600" b="0" i="1" smtClean="0">
                        <a:latin typeface="Cambria Math" panose="02040503050406030204" pitchFamily="18" charset="0"/>
                      </a:rPr>
                      <m:t>𝑓</m:t>
                    </m:r>
                  </m:oMath>
                </a14:m>
                <a:r>
                  <a:rPr lang="en-US" sz="2600" dirty="0"/>
                  <a:t> log-concave at mode)</a:t>
                </a:r>
              </a:p>
            </p:txBody>
          </p:sp>
        </mc:Choice>
        <mc:Fallback xmlns="">
          <p:sp>
            <p:nvSpPr>
              <p:cNvPr id="3" name="Text Placeholder 2">
                <a:extLst>
                  <a:ext uri="{FF2B5EF4-FFF2-40B4-BE49-F238E27FC236}">
                    <a16:creationId xmlns:a16="http://schemas.microsoft.com/office/drawing/2014/main" id="{1C543A99-1BB7-6942-93E2-EC5D7451EA9F}"/>
                  </a:ext>
                </a:extLst>
              </p:cNvPr>
              <p:cNvSpPr>
                <a:spLocks noGrp="1" noRot="1" noChangeAspect="1" noMove="1" noResize="1" noEditPoints="1" noAdjustHandles="1" noChangeArrowheads="1" noChangeShapeType="1" noTextEdit="1"/>
              </p:cNvSpPr>
              <p:nvPr>
                <p:ph type="body" sz="quarter" idx="10"/>
              </p:nvPr>
            </p:nvSpPr>
            <p:spPr>
              <a:xfrm>
                <a:off x="196645" y="1523051"/>
                <a:ext cx="11798709" cy="5334949"/>
              </a:xfrm>
              <a:blipFill>
                <a:blip r:embed="rId3"/>
                <a:stretch>
                  <a:fillRect l="-1033" t="-1371"/>
                </a:stretch>
              </a:blipFill>
            </p:spPr>
            <p:txBody>
              <a:bodyPr/>
              <a:lstStyle/>
              <a:p>
                <a:r>
                  <a:rPr lang="en-CA">
                    <a:noFill/>
                  </a:rPr>
                  <a:t> </a:t>
                </a:r>
              </a:p>
            </p:txBody>
          </p:sp>
        </mc:Fallback>
      </mc:AlternateContent>
    </p:spTree>
    <p:extLst>
      <p:ext uri="{BB962C8B-B14F-4D97-AF65-F5344CB8AC3E}">
        <p14:creationId xmlns:p14="http://schemas.microsoft.com/office/powerpoint/2010/main" val="3564669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9E31811-AA25-284F-AEC6-50E97ABF9443}"/>
              </a:ext>
            </a:extLst>
          </p:cNvPr>
          <p:cNvSpPr/>
          <p:nvPr/>
        </p:nvSpPr>
        <p:spPr>
          <a:xfrm>
            <a:off x="0" y="178964"/>
            <a:ext cx="12192000" cy="1046732"/>
          </a:xfrm>
          <a:prstGeom prst="rect">
            <a:avLst/>
          </a:prstGeom>
          <a:solidFill>
            <a:srgbClr val="AF0F21"/>
          </a:solidFill>
          <a:ln>
            <a:noFill/>
          </a:ln>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dirty="0">
              <a:solidFill>
                <a:srgbClr val="AF0F21"/>
              </a:solidFill>
            </a:endParaRPr>
          </a:p>
        </p:txBody>
      </p:sp>
      <p:sp>
        <p:nvSpPr>
          <p:cNvPr id="2" name="Title 1">
            <a:extLst>
              <a:ext uri="{FF2B5EF4-FFF2-40B4-BE49-F238E27FC236}">
                <a16:creationId xmlns:a16="http://schemas.microsoft.com/office/drawing/2014/main" id="{1F3DA1E7-0103-5948-8D95-9B0F90DDEB88}"/>
              </a:ext>
            </a:extLst>
          </p:cNvPr>
          <p:cNvSpPr>
            <a:spLocks noGrp="1"/>
          </p:cNvSpPr>
          <p:nvPr>
            <p:ph type="title"/>
          </p:nvPr>
        </p:nvSpPr>
        <p:spPr>
          <a:xfrm>
            <a:off x="721664" y="305791"/>
            <a:ext cx="10972800" cy="793078"/>
          </a:xfrm>
        </p:spPr>
        <p:txBody>
          <a:bodyPr/>
          <a:lstStyle/>
          <a:p>
            <a:r>
              <a:rPr lang="en-US" sz="4800" dirty="0"/>
              <a:t>Laplace Approximation</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1C543A99-1BB7-6942-93E2-EC5D7451EA9F}"/>
                  </a:ext>
                </a:extLst>
              </p:cNvPr>
              <p:cNvSpPr>
                <a:spLocks noGrp="1"/>
              </p:cNvSpPr>
              <p:nvPr>
                <p:ph type="body" sz="quarter" idx="10"/>
              </p:nvPr>
            </p:nvSpPr>
            <p:spPr>
              <a:xfrm>
                <a:off x="196645" y="1523051"/>
                <a:ext cx="11798709" cy="5334949"/>
              </a:xfrm>
            </p:spPr>
            <p:txBody>
              <a:bodyPr/>
              <a:lstStyle/>
              <a:p>
                <a:pPr>
                  <a:spcBef>
                    <a:spcPts val="1200"/>
                  </a:spcBef>
                  <a:spcAft>
                    <a:spcPts val="1200"/>
                  </a:spcAft>
                </a:pPr>
                <a:r>
                  <a:rPr lang="en-US" sz="3000" dirty="0"/>
                  <a:t>Taylor expansion of </a:t>
                </a:r>
                <a14:m>
                  <m:oMath xmlns:m="http://schemas.openxmlformats.org/officeDocument/2006/math">
                    <m:r>
                      <m:rPr>
                        <m:sty m:val="p"/>
                      </m:rPr>
                      <a:rPr lang="en-US" sz="3000" b="0" i="1" smtClean="0">
                        <a:latin typeface="Cambria Math" panose="02040503050406030204" pitchFamily="18" charset="0"/>
                      </a:rPr>
                      <m:t>log</m:t>
                    </m:r>
                    <m:r>
                      <a:rPr lang="en-US" sz="3000" b="0" i="1" smtClean="0">
                        <a:latin typeface="Cambria Math" panose="02040503050406030204" pitchFamily="18" charset="0"/>
                      </a:rPr>
                      <m:t> </m:t>
                    </m:r>
                    <m:r>
                      <a:rPr lang="en-US" sz="3000" b="0" i="1" smtClean="0">
                        <a:latin typeface="Cambria Math" panose="02040503050406030204" pitchFamily="18" charset="0"/>
                      </a:rPr>
                      <m:t>𝑓</m:t>
                    </m:r>
                  </m:oMath>
                </a14:m>
                <a:r>
                  <a:rPr lang="en-US" sz="3000" dirty="0"/>
                  <a:t> about </a:t>
                </a:r>
                <a14:m>
                  <m:oMath xmlns:m="http://schemas.openxmlformats.org/officeDocument/2006/math">
                    <m:acc>
                      <m:accPr>
                        <m:chr m:val="̂"/>
                        <m:ctrlPr>
                          <a:rPr lang="en-US" sz="3000" b="0" i="1" smtClean="0">
                            <a:latin typeface="Cambria Math" panose="02040503050406030204" pitchFamily="18" charset="0"/>
                          </a:rPr>
                        </m:ctrlPr>
                      </m:accPr>
                      <m:e>
                        <m:r>
                          <a:rPr lang="en-US" sz="3000" b="0" i="1" smtClean="0">
                            <a:latin typeface="Cambria Math" panose="02040503050406030204" pitchFamily="18" charset="0"/>
                          </a:rPr>
                          <m:t>𝑥</m:t>
                        </m:r>
                      </m:e>
                    </m:acc>
                  </m:oMath>
                </a14:m>
                <a:r>
                  <a:rPr lang="en-US" sz="3000" dirty="0"/>
                  <a:t> gives </a:t>
                </a:r>
                <a:r>
                  <a:rPr lang="en-US" sz="3000" i="1" dirty="0"/>
                  <a:t>Gaussian approximation</a:t>
                </a:r>
                <a:r>
                  <a:rPr lang="en-US" sz="3000" dirty="0"/>
                  <a:t>:</a:t>
                </a:r>
              </a:p>
              <a:p>
                <a:pPr marL="0" indent="0" defTabSz="447675">
                  <a:spcBef>
                    <a:spcPts val="1200"/>
                  </a:spcBef>
                  <a:spcAft>
                    <a:spcPts val="1200"/>
                  </a:spcAft>
                  <a:buNone/>
                </a:pPr>
                <a14:m>
                  <m:oMathPara xmlns:m="http://schemas.openxmlformats.org/officeDocument/2006/math">
                    <m:oMathParaPr>
                      <m:jc m:val="center"/>
                    </m:oMathParaPr>
                    <m:oMath xmlns:m="http://schemas.openxmlformats.org/officeDocument/2006/math">
                      <m:r>
                        <a:rPr lang="en-US" sz="3000" i="1" dirty="0" smtClean="0">
                          <a:latin typeface="Cambria Math" panose="02040503050406030204" pitchFamily="18" charset="0"/>
                        </a:rPr>
                        <m:t>	</m:t>
                      </m:r>
                      <m:sSubSup>
                        <m:sSubSupPr>
                          <m:ctrlPr>
                            <a:rPr lang="en-US" sz="3000" b="0" i="1" smtClean="0">
                              <a:latin typeface="Cambria Math" panose="02040503050406030204" pitchFamily="18" charset="0"/>
                            </a:rPr>
                          </m:ctrlPr>
                        </m:sSubSupPr>
                        <m:e>
                          <m:r>
                            <m:rPr>
                              <m:sty m:val="p"/>
                            </m:rPr>
                            <a:rPr lang="en-CA" sz="3000">
                              <a:latin typeface="Cambria Math" panose="02040503050406030204" pitchFamily="18" charset="0"/>
                            </a:rPr>
                            <m:t>m</m:t>
                          </m:r>
                        </m:e>
                        <m:sub>
                          <m:r>
                            <a:rPr lang="en-US" sz="3000" b="0" i="0" smtClean="0">
                              <a:latin typeface="Cambria Math" panose="02040503050406030204" pitchFamily="18" charset="0"/>
                            </a:rPr>
                            <m:t>0</m:t>
                          </m:r>
                        </m:sub>
                        <m:sup>
                          <m:r>
                            <a:rPr lang="en-US" sz="3000" b="0" i="1" smtClean="0">
                              <a:latin typeface="Cambria Math" panose="02040503050406030204" pitchFamily="18" charset="0"/>
                            </a:rPr>
                            <m:t>𝑥</m:t>
                          </m:r>
                        </m:sup>
                      </m:sSubSup>
                      <m:d>
                        <m:dPr>
                          <m:ctrlPr>
                            <a:rPr lang="en-US" sz="3000" b="0" i="1" smtClean="0">
                              <a:latin typeface="Cambria Math" panose="02040503050406030204" pitchFamily="18" charset="0"/>
                            </a:rPr>
                          </m:ctrlPr>
                        </m:dPr>
                        <m:e>
                          <m:r>
                            <a:rPr lang="en-US" sz="3000" b="0" i="1" smtClean="0">
                              <a:latin typeface="Cambria Math" panose="02040503050406030204" pitchFamily="18" charset="0"/>
                            </a:rPr>
                            <m:t>𝑥</m:t>
                          </m:r>
                        </m:e>
                      </m:d>
                      <m:r>
                        <a:rPr lang="en-CA" sz="3000">
                          <a:latin typeface="Cambria Math" panose="02040503050406030204" pitchFamily="18" charset="0"/>
                        </a:rPr>
                        <m:t>=</m:t>
                      </m:r>
                      <m:r>
                        <m:rPr>
                          <m:sty m:val="p"/>
                        </m:rPr>
                        <a:rPr lang="en-US" sz="3000" b="0" i="0" smtClean="0">
                          <a:latin typeface="Cambria Math" panose="02040503050406030204" pitchFamily="18" charset="0"/>
                        </a:rPr>
                        <m:t>f</m:t>
                      </m:r>
                      <m:d>
                        <m:dPr>
                          <m:begChr m:val=""/>
                          <m:ctrlPr>
                            <a:rPr lang="en-US" sz="3000" b="0" i="1" smtClean="0">
                              <a:latin typeface="Cambria Math" panose="02040503050406030204" pitchFamily="18" charset="0"/>
                            </a:rPr>
                          </m:ctrlPr>
                        </m:dPr>
                        <m:e>
                          <m:d>
                            <m:dPr>
                              <m:endChr m:val=""/>
                              <m:ctrlPr>
                                <a:rPr lang="en-US" sz="3000" b="0" i="1" smtClean="0">
                                  <a:latin typeface="Cambria Math" panose="02040503050406030204" pitchFamily="18" charset="0"/>
                                </a:rPr>
                              </m:ctrlPr>
                            </m:dPr>
                            <m:e>
                              <m:acc>
                                <m:accPr>
                                  <m:chr m:val="̂"/>
                                  <m:ctrlPr>
                                    <a:rPr lang="en-US" sz="3000" b="0" i="1" dirty="0" smtClean="0">
                                      <a:latin typeface="Cambria Math" panose="02040503050406030204" pitchFamily="18" charset="0"/>
                                    </a:rPr>
                                  </m:ctrlPr>
                                </m:accPr>
                                <m:e>
                                  <m:r>
                                    <a:rPr lang="en-US" sz="3000" b="0" i="1" dirty="0" smtClean="0">
                                      <a:latin typeface="Cambria Math" panose="02040503050406030204" pitchFamily="18" charset="0"/>
                                    </a:rPr>
                                    <m:t>𝑥</m:t>
                                  </m:r>
                                </m:e>
                              </m:acc>
                            </m:e>
                          </m:d>
                        </m:e>
                      </m:d>
                      <m:r>
                        <m:rPr>
                          <m:sty m:val="p"/>
                        </m:rPr>
                        <a:rPr lang="en-US" sz="3000" b="0" i="1" smtClean="0">
                          <a:latin typeface="Cambria Math" panose="02040503050406030204" pitchFamily="18" charset="0"/>
                        </a:rPr>
                        <m:t>exp</m:t>
                      </m:r>
                      <m:d>
                        <m:dPr>
                          <m:begChr m:val=""/>
                          <m:endChr m:val="]"/>
                          <m:ctrlPr>
                            <a:rPr lang="en-US" sz="3000" b="0" i="1" smtClean="0">
                              <a:latin typeface="Cambria Math" panose="02040503050406030204" pitchFamily="18" charset="0"/>
                            </a:rPr>
                          </m:ctrlPr>
                        </m:dPr>
                        <m:e>
                          <m:d>
                            <m:dPr>
                              <m:begChr m:val="["/>
                              <m:endChr m:val=""/>
                              <m:ctrlPr>
                                <a:rPr lang="en-US" sz="3000" b="0" i="1" smtClean="0">
                                  <a:latin typeface="Cambria Math" panose="02040503050406030204" pitchFamily="18" charset="0"/>
                                </a:rPr>
                              </m:ctrlPr>
                            </m:dPr>
                            <m:e>
                              <m:f>
                                <m:fPr>
                                  <m:ctrlPr>
                                    <a:rPr lang="en-US" sz="3000" b="0" i="1" smtClean="0">
                                      <a:latin typeface="Cambria Math" panose="02040503050406030204" pitchFamily="18" charset="0"/>
                                    </a:rPr>
                                  </m:ctrlPr>
                                </m:fPr>
                                <m:num>
                                  <m:r>
                                    <a:rPr lang="en-US" sz="3000" b="0" i="1" smtClean="0">
                                      <a:latin typeface="Cambria Math" panose="02040503050406030204" pitchFamily="18" charset="0"/>
                                    </a:rPr>
                                    <m:t>1</m:t>
                                  </m:r>
                                </m:num>
                                <m:den>
                                  <m:r>
                                    <a:rPr lang="en-US" sz="3000" b="0" i="1" smtClean="0">
                                      <a:latin typeface="Cambria Math" panose="02040503050406030204" pitchFamily="18" charset="0"/>
                                    </a:rPr>
                                    <m:t>2</m:t>
                                  </m:r>
                                </m:den>
                              </m:f>
                            </m:e>
                          </m:d>
                          <m:sSup>
                            <m:sSupPr>
                              <m:ctrlPr>
                                <a:rPr lang="en-US" sz="3000" b="0" i="1" dirty="0" smtClean="0">
                                  <a:latin typeface="Cambria Math" panose="02040503050406030204" pitchFamily="18" charset="0"/>
                                </a:rPr>
                              </m:ctrlPr>
                            </m:sSupPr>
                            <m:e>
                              <m:d>
                                <m:dPr>
                                  <m:begChr m:val=""/>
                                  <m:ctrlPr>
                                    <a:rPr lang="en-US" sz="3000" i="1">
                                      <a:latin typeface="Cambria Math" panose="02040503050406030204" pitchFamily="18" charset="0"/>
                                    </a:rPr>
                                  </m:ctrlPr>
                                </m:dPr>
                                <m:e>
                                  <m:d>
                                    <m:dPr>
                                      <m:endChr m:val=""/>
                                      <m:ctrlPr>
                                        <a:rPr lang="en-US" sz="3000" i="1">
                                          <a:latin typeface="Cambria Math" panose="02040503050406030204" pitchFamily="18" charset="0"/>
                                        </a:rPr>
                                      </m:ctrlPr>
                                    </m:dPr>
                                    <m:e>
                                      <m:r>
                                        <a:rPr lang="en-US" sz="3000" b="0" i="1" smtClean="0">
                                          <a:latin typeface="Cambria Math" panose="02040503050406030204" pitchFamily="18" charset="0"/>
                                        </a:rPr>
                                        <m:t>𝑥</m:t>
                                      </m:r>
                                      <m:r>
                                        <a:rPr lang="en-US" sz="3000" b="0" i="1" smtClean="0">
                                          <a:latin typeface="Cambria Math" panose="02040503050406030204" pitchFamily="18" charset="0"/>
                                        </a:rPr>
                                        <m:t> − </m:t>
                                      </m:r>
                                      <m:acc>
                                        <m:accPr>
                                          <m:chr m:val="̂"/>
                                          <m:ctrlPr>
                                            <a:rPr lang="en-US" sz="3000" i="1" dirty="0">
                                              <a:latin typeface="Cambria Math" panose="02040503050406030204" pitchFamily="18" charset="0"/>
                                            </a:rPr>
                                          </m:ctrlPr>
                                        </m:accPr>
                                        <m:e>
                                          <m:r>
                                            <a:rPr lang="en-US" sz="3000" i="1" dirty="0">
                                              <a:latin typeface="Cambria Math" panose="02040503050406030204" pitchFamily="18" charset="0"/>
                                            </a:rPr>
                                            <m:t>𝑥</m:t>
                                          </m:r>
                                        </m:e>
                                      </m:acc>
                                    </m:e>
                                  </m:d>
                                </m:e>
                              </m:d>
                            </m:e>
                            <m:sup>
                              <m:r>
                                <m:rPr>
                                  <m:sty m:val="p"/>
                                </m:rPr>
                                <a:rPr lang="en-US" sz="3000" b="0" i="1" dirty="0" smtClean="0">
                                  <a:latin typeface="Cambria Math" panose="02040503050406030204" pitchFamily="18" charset="0"/>
                                </a:rPr>
                                <m:t>T</m:t>
                              </m:r>
                            </m:sup>
                          </m:sSup>
                          <m:r>
                            <a:rPr lang="en-US" sz="3000" b="0" i="1" dirty="0" smtClean="0">
                              <a:latin typeface="Cambria Math" panose="02040503050406030204" pitchFamily="18" charset="0"/>
                            </a:rPr>
                            <m:t>𝐻</m:t>
                          </m:r>
                          <m:d>
                            <m:dPr>
                              <m:begChr m:val=""/>
                              <m:ctrlPr>
                                <a:rPr lang="en-US" sz="3000" i="1">
                                  <a:latin typeface="Cambria Math" panose="02040503050406030204" pitchFamily="18" charset="0"/>
                                </a:rPr>
                              </m:ctrlPr>
                            </m:dPr>
                            <m:e>
                              <m:d>
                                <m:dPr>
                                  <m:endChr m:val=""/>
                                  <m:ctrlPr>
                                    <a:rPr lang="en-US" sz="3000" i="1">
                                      <a:latin typeface="Cambria Math" panose="02040503050406030204" pitchFamily="18" charset="0"/>
                                    </a:rPr>
                                  </m:ctrlPr>
                                </m:dPr>
                                <m:e>
                                  <m:r>
                                    <a:rPr lang="en-US" sz="3000" i="1">
                                      <a:latin typeface="Cambria Math" panose="02040503050406030204" pitchFamily="18" charset="0"/>
                                    </a:rPr>
                                    <m:t>𝑥</m:t>
                                  </m:r>
                                  <m:r>
                                    <a:rPr lang="en-US" sz="3000" i="1">
                                      <a:latin typeface="Cambria Math" panose="02040503050406030204" pitchFamily="18" charset="0"/>
                                    </a:rPr>
                                    <m:t> − </m:t>
                                  </m:r>
                                  <m:acc>
                                    <m:accPr>
                                      <m:chr m:val="̂"/>
                                      <m:ctrlPr>
                                        <a:rPr lang="en-US" sz="3000" i="1" dirty="0">
                                          <a:latin typeface="Cambria Math" panose="02040503050406030204" pitchFamily="18" charset="0"/>
                                        </a:rPr>
                                      </m:ctrlPr>
                                    </m:accPr>
                                    <m:e>
                                      <m:r>
                                        <a:rPr lang="en-US" sz="3000" i="1" dirty="0">
                                          <a:latin typeface="Cambria Math" panose="02040503050406030204" pitchFamily="18" charset="0"/>
                                        </a:rPr>
                                        <m:t>𝑥</m:t>
                                      </m:r>
                                    </m:e>
                                  </m:acc>
                                </m:e>
                              </m:d>
                            </m:e>
                          </m:d>
                        </m:e>
                      </m:d>
                    </m:oMath>
                  </m:oMathPara>
                </a14:m>
                <a:endParaRPr lang="en-US" sz="3000" b="0" i="1" dirty="0">
                  <a:latin typeface="Cambria Math" panose="02040503050406030204" pitchFamily="18" charset="0"/>
                </a:endParaRPr>
              </a:p>
              <a:p>
                <a:pPr>
                  <a:spcBef>
                    <a:spcPts val="1200"/>
                  </a:spcBef>
                  <a:spcAft>
                    <a:spcPts val="1200"/>
                  </a:spcAft>
                </a:pPr>
                <a:r>
                  <a:rPr lang="en-US" sz="3000" dirty="0"/>
                  <a:t>Integrate for </a:t>
                </a:r>
                <a:r>
                  <a:rPr lang="en-US" sz="3000" i="1" dirty="0"/>
                  <a:t>Laplace approximation</a:t>
                </a:r>
                <a:r>
                  <a:rPr lang="en-US" sz="3000" dirty="0"/>
                  <a:t> of </a:t>
                </a:r>
                <a14:m>
                  <m:oMath xmlns:m="http://schemas.openxmlformats.org/officeDocument/2006/math">
                    <m:r>
                      <a:rPr lang="en-US" sz="3000" b="0" i="1" smtClean="0">
                        <a:latin typeface="Cambria Math" panose="02040503050406030204" pitchFamily="18" charset="0"/>
                      </a:rPr>
                      <m:t>𝐹</m:t>
                    </m:r>
                  </m:oMath>
                </a14:m>
                <a:r>
                  <a:rPr lang="en-US" sz="3000" dirty="0"/>
                  <a:t>:</a:t>
                </a:r>
              </a:p>
              <a:p>
                <a:pPr marL="0" indent="0" algn="ctr">
                  <a:spcBef>
                    <a:spcPts val="1200"/>
                  </a:spcBef>
                  <a:spcAft>
                    <a:spcPts val="1200"/>
                  </a:spcAft>
                  <a:buNone/>
                  <a:tabLst>
                    <a:tab pos="628650" algn="l"/>
                  </a:tabLst>
                </a:pPr>
                <a14:m>
                  <m:oMath xmlns:m="http://schemas.openxmlformats.org/officeDocument/2006/math">
                    <m:r>
                      <a:rPr lang="en-CA" sz="3000" b="0" i="1" smtClean="0">
                        <a:latin typeface="Cambria Math" panose="02040503050406030204" pitchFamily="18" charset="0"/>
                      </a:rPr>
                      <m:t>𝐿</m:t>
                    </m:r>
                    <m:d>
                      <m:dPr>
                        <m:ctrlPr>
                          <a:rPr lang="en-US" sz="3000" b="0" i="1" smtClean="0">
                            <a:latin typeface="Cambria Math" panose="02040503050406030204" pitchFamily="18" charset="0"/>
                          </a:rPr>
                        </m:ctrlPr>
                      </m:dPr>
                      <m:e>
                        <m:r>
                          <a:rPr lang="en-CA" sz="3000" b="0" i="1" smtClean="0">
                            <a:latin typeface="Cambria Math" panose="02040503050406030204" pitchFamily="18" charset="0"/>
                          </a:rPr>
                          <m:t>𝑓</m:t>
                        </m:r>
                      </m:e>
                    </m:d>
                    <m:r>
                      <a:rPr lang="en-US" sz="3000" b="0" i="1" smtClean="0">
                        <a:latin typeface="Cambria Math" panose="02040503050406030204" pitchFamily="18" charset="0"/>
                      </a:rPr>
                      <m:t>=∫</m:t>
                    </m:r>
                    <m:sSubSup>
                      <m:sSubSupPr>
                        <m:ctrlPr>
                          <a:rPr lang="en-US" sz="3000" i="1">
                            <a:latin typeface="Cambria Math" panose="02040503050406030204" pitchFamily="18" charset="0"/>
                          </a:rPr>
                        </m:ctrlPr>
                      </m:sSubSupPr>
                      <m:e>
                        <m:r>
                          <m:rPr>
                            <m:sty m:val="p"/>
                          </m:rPr>
                          <a:rPr lang="en-CA" sz="3000">
                            <a:latin typeface="Cambria Math" panose="02040503050406030204" pitchFamily="18" charset="0"/>
                          </a:rPr>
                          <m:t>m</m:t>
                        </m:r>
                      </m:e>
                      <m:sub>
                        <m:r>
                          <a:rPr lang="en-US" sz="3000">
                            <a:latin typeface="Cambria Math" panose="02040503050406030204" pitchFamily="18" charset="0"/>
                          </a:rPr>
                          <m:t>0</m:t>
                        </m:r>
                      </m:sub>
                      <m:sup>
                        <m:r>
                          <a:rPr lang="en-US" sz="3000" i="1">
                            <a:latin typeface="Cambria Math" panose="02040503050406030204" pitchFamily="18" charset="0"/>
                          </a:rPr>
                          <m:t>𝑥</m:t>
                        </m:r>
                      </m:sup>
                    </m:sSubSup>
                    <m:d>
                      <m:dPr>
                        <m:ctrlPr>
                          <a:rPr lang="en-US" sz="3000" i="1">
                            <a:latin typeface="Cambria Math" panose="02040503050406030204" pitchFamily="18" charset="0"/>
                          </a:rPr>
                        </m:ctrlPr>
                      </m:dPr>
                      <m:e>
                        <m:r>
                          <a:rPr lang="en-US" sz="3000" i="1">
                            <a:latin typeface="Cambria Math" panose="02040503050406030204" pitchFamily="18" charset="0"/>
                          </a:rPr>
                          <m:t>𝑥</m:t>
                        </m:r>
                      </m:e>
                    </m:d>
                  </m:oMath>
                </a14:m>
                <a:r>
                  <a:rPr lang="en-US" sz="3000" dirty="0"/>
                  <a:t> </a:t>
                </a:r>
                <a14:m>
                  <m:oMath xmlns:m="http://schemas.openxmlformats.org/officeDocument/2006/math">
                    <m:r>
                      <m:rPr>
                        <m:nor/>
                      </m:rPr>
                      <a:rPr lang="en-US" sz="3000">
                        <a:latin typeface="Cambria Math" panose="02040503050406030204" pitchFamily="18" charset="0"/>
                      </a:rPr>
                      <m:t>d</m:t>
                    </m:r>
                    <m:r>
                      <a:rPr lang="en-US" sz="3000" i="1">
                        <a:latin typeface="Cambria Math" panose="02040503050406030204" pitchFamily="18" charset="0"/>
                      </a:rPr>
                      <m:t>𝑥</m:t>
                    </m:r>
                    <m:r>
                      <a:rPr lang="en-US" sz="3000" b="0" i="1" smtClean="0">
                        <a:latin typeface="Cambria Math" panose="02040503050406030204" pitchFamily="18" charset="0"/>
                      </a:rPr>
                      <m:t>=</m:t>
                    </m:r>
                    <m:r>
                      <m:rPr>
                        <m:sty m:val="p"/>
                      </m:rPr>
                      <a:rPr lang="en-US" sz="3000">
                        <a:latin typeface="Cambria Math" panose="02040503050406030204" pitchFamily="18" charset="0"/>
                      </a:rPr>
                      <m:t>f</m:t>
                    </m:r>
                    <m:d>
                      <m:dPr>
                        <m:begChr m:val=""/>
                        <m:ctrlPr>
                          <a:rPr lang="en-US" sz="3000" i="1">
                            <a:latin typeface="Cambria Math" panose="02040503050406030204" pitchFamily="18" charset="0"/>
                          </a:rPr>
                        </m:ctrlPr>
                      </m:dPr>
                      <m:e>
                        <m:d>
                          <m:dPr>
                            <m:endChr m:val=""/>
                            <m:ctrlPr>
                              <a:rPr lang="en-US" sz="3000" i="1">
                                <a:latin typeface="Cambria Math" panose="02040503050406030204" pitchFamily="18" charset="0"/>
                              </a:rPr>
                            </m:ctrlPr>
                          </m:dPr>
                          <m:e>
                            <m:acc>
                              <m:accPr>
                                <m:chr m:val="̂"/>
                                <m:ctrlPr>
                                  <a:rPr lang="en-US" sz="3000" i="1" dirty="0">
                                    <a:latin typeface="Cambria Math" panose="02040503050406030204" pitchFamily="18" charset="0"/>
                                  </a:rPr>
                                </m:ctrlPr>
                              </m:accPr>
                              <m:e>
                                <m:r>
                                  <a:rPr lang="en-US" sz="3000" i="1" dirty="0">
                                    <a:latin typeface="Cambria Math" panose="02040503050406030204" pitchFamily="18" charset="0"/>
                                  </a:rPr>
                                  <m:t>𝑥</m:t>
                                </m:r>
                              </m:e>
                            </m:acc>
                          </m:e>
                        </m:d>
                      </m:e>
                    </m:d>
                    <m:rad>
                      <m:radPr>
                        <m:degHide m:val="on"/>
                        <m:ctrlPr>
                          <a:rPr lang="en-US" sz="3000" i="1" dirty="0" smtClean="0">
                            <a:latin typeface="Cambria Math" panose="02040503050406030204" pitchFamily="18" charset="0"/>
                          </a:rPr>
                        </m:ctrlPr>
                      </m:radPr>
                      <m:deg/>
                      <m:e>
                        <m:sSup>
                          <m:sSupPr>
                            <m:ctrlPr>
                              <a:rPr lang="en-US" sz="3000" b="0" i="1" dirty="0" smtClean="0">
                                <a:latin typeface="Cambria Math" panose="02040503050406030204" pitchFamily="18" charset="0"/>
                              </a:rPr>
                            </m:ctrlPr>
                          </m:sSupPr>
                          <m:e>
                            <m:d>
                              <m:dPr>
                                <m:ctrlPr>
                                  <a:rPr lang="en-US" sz="3000" b="0" i="1" dirty="0" smtClean="0">
                                    <a:latin typeface="Cambria Math" panose="02040503050406030204" pitchFamily="18" charset="0"/>
                                  </a:rPr>
                                </m:ctrlPr>
                              </m:dPr>
                              <m:e>
                                <m:r>
                                  <a:rPr lang="en-US" sz="3000" b="0" i="1" dirty="0" smtClean="0">
                                    <a:latin typeface="Cambria Math" panose="02040503050406030204" pitchFamily="18" charset="0"/>
                                  </a:rPr>
                                  <m:t>2</m:t>
                                </m:r>
                                <m:r>
                                  <a:rPr lang="en-US" sz="3000" b="0" i="1" dirty="0" smtClean="0">
                                    <a:latin typeface="Cambria Math" panose="02040503050406030204" pitchFamily="18" charset="0"/>
                                  </a:rPr>
                                  <m:t>𝜋</m:t>
                                </m:r>
                              </m:e>
                            </m:d>
                          </m:e>
                          <m:sup>
                            <m:r>
                              <a:rPr lang="en-US" sz="3000" b="0" i="1" dirty="0" smtClean="0">
                                <a:latin typeface="Cambria Math" panose="02040503050406030204" pitchFamily="18" charset="0"/>
                              </a:rPr>
                              <m:t>𝑑</m:t>
                            </m:r>
                          </m:sup>
                        </m:sSup>
                        <m:r>
                          <m:rPr>
                            <m:sty m:val="p"/>
                          </m:rPr>
                          <a:rPr lang="en-US" sz="3000" b="0" i="1" dirty="0" smtClean="0">
                            <a:latin typeface="Cambria Math" panose="02040503050406030204" pitchFamily="18" charset="0"/>
                          </a:rPr>
                          <m:t>det</m:t>
                        </m:r>
                        <m:r>
                          <a:rPr lang="en-US" sz="3000" b="0" i="1" dirty="0" smtClean="0">
                            <a:latin typeface="Cambria Math" panose="02040503050406030204" pitchFamily="18" charset="0"/>
                          </a:rPr>
                          <m:t> </m:t>
                        </m:r>
                        <m:d>
                          <m:dPr>
                            <m:ctrlPr>
                              <a:rPr lang="en-US" sz="3000" b="0" i="1" dirty="0" smtClean="0">
                                <a:latin typeface="Cambria Math" panose="02040503050406030204" pitchFamily="18" charset="0"/>
                              </a:rPr>
                            </m:ctrlPr>
                          </m:dPr>
                          <m:e>
                            <m:sSup>
                              <m:sSupPr>
                                <m:ctrlPr>
                                  <a:rPr lang="en-US" sz="3000" b="0" i="1" dirty="0" smtClean="0">
                                    <a:latin typeface="Cambria Math" panose="02040503050406030204" pitchFamily="18" charset="0"/>
                                  </a:rPr>
                                </m:ctrlPr>
                              </m:sSupPr>
                              <m:e>
                                <m:r>
                                  <a:rPr lang="en-CA" sz="3000" b="0" i="1" dirty="0" smtClean="0">
                                    <a:latin typeface="Cambria Math" panose="02040503050406030204" pitchFamily="18" charset="0"/>
                                  </a:rPr>
                                  <m:t>−</m:t>
                                </m:r>
                                <m:r>
                                  <a:rPr lang="en-US" sz="3000" b="0" i="1" dirty="0" smtClean="0">
                                    <a:latin typeface="Cambria Math" panose="02040503050406030204" pitchFamily="18" charset="0"/>
                                  </a:rPr>
                                  <m:t>𝐻</m:t>
                                </m:r>
                              </m:e>
                              <m:sup>
                                <m:r>
                                  <a:rPr lang="en-US" sz="3000" b="0" i="1" dirty="0" smtClean="0">
                                    <a:latin typeface="Cambria Math" panose="02040503050406030204" pitchFamily="18" charset="0"/>
                                  </a:rPr>
                                  <m:t>−1</m:t>
                                </m:r>
                              </m:sup>
                            </m:sSup>
                          </m:e>
                        </m:d>
                      </m:e>
                    </m:rad>
                  </m:oMath>
                </a14:m>
                <a:endParaRPr lang="en-US" sz="3000" dirty="0"/>
              </a:p>
              <a:p>
                <a:pPr>
                  <a:spcBef>
                    <a:spcPts val="1200"/>
                  </a:spcBef>
                  <a:spcAft>
                    <a:spcPts val="1200"/>
                  </a:spcAft>
                </a:pPr>
                <a:r>
                  <a:rPr lang="en-US" sz="3000" dirty="0"/>
                  <a:t>Exact when </a:t>
                </a:r>
                <a14:m>
                  <m:oMath xmlns:m="http://schemas.openxmlformats.org/officeDocument/2006/math">
                    <m:r>
                      <a:rPr lang="en-US" sz="3000" b="0" i="1" smtClean="0">
                        <a:latin typeface="Cambria Math" panose="02040503050406030204" pitchFamily="18" charset="0"/>
                      </a:rPr>
                      <m:t>𝑓</m:t>
                    </m:r>
                    <m:r>
                      <a:rPr lang="en-US" sz="3000" b="0" i="1" smtClean="0">
                        <a:latin typeface="Cambria Math" panose="02040503050406030204" pitchFamily="18" charset="0"/>
                      </a:rPr>
                      <m:t>∝</m:t>
                    </m:r>
                  </m:oMath>
                </a14:m>
                <a:r>
                  <a:rPr lang="en-US" sz="3000" dirty="0"/>
                  <a:t> Gaussian with mean </a:t>
                </a:r>
                <a14:m>
                  <m:oMath xmlns:m="http://schemas.openxmlformats.org/officeDocument/2006/math">
                    <m:acc>
                      <m:accPr>
                        <m:chr m:val="̂"/>
                        <m:ctrlPr>
                          <a:rPr lang="en-US" sz="3000" b="0" i="1" smtClean="0">
                            <a:latin typeface="Cambria Math" panose="02040503050406030204" pitchFamily="18" charset="0"/>
                          </a:rPr>
                        </m:ctrlPr>
                      </m:accPr>
                      <m:e>
                        <m:r>
                          <a:rPr lang="en-US" sz="3000" b="0" i="1" smtClean="0">
                            <a:latin typeface="Cambria Math" panose="02040503050406030204" pitchFamily="18" charset="0"/>
                          </a:rPr>
                          <m:t>𝑥</m:t>
                        </m:r>
                      </m:e>
                    </m:acc>
                  </m:oMath>
                </a14:m>
                <a:r>
                  <a:rPr lang="en-US" sz="3000" dirty="0"/>
                  <a:t> and covariance </a:t>
                </a:r>
                <a14:m>
                  <m:oMath xmlns:m="http://schemas.openxmlformats.org/officeDocument/2006/math">
                    <m:r>
                      <a:rPr lang="en-US" sz="3000" b="0" i="1" smtClean="0">
                        <a:latin typeface="Cambria Math" panose="02040503050406030204" pitchFamily="18" charset="0"/>
                      </a:rPr>
                      <m:t>−</m:t>
                    </m:r>
                    <m:sSup>
                      <m:sSupPr>
                        <m:ctrlPr>
                          <a:rPr lang="en-US" sz="3000" b="0" i="1" smtClean="0">
                            <a:latin typeface="Cambria Math" panose="02040503050406030204" pitchFamily="18" charset="0"/>
                          </a:rPr>
                        </m:ctrlPr>
                      </m:sSupPr>
                      <m:e>
                        <m:r>
                          <a:rPr lang="en-US" sz="3000" b="0" i="1" smtClean="0">
                            <a:latin typeface="Cambria Math" panose="02040503050406030204" pitchFamily="18" charset="0"/>
                          </a:rPr>
                          <m:t>𝐻</m:t>
                        </m:r>
                      </m:e>
                      <m:sup>
                        <m:r>
                          <a:rPr lang="en-US" sz="3000" b="0" i="1" smtClean="0">
                            <a:latin typeface="Cambria Math" panose="02040503050406030204" pitchFamily="18" charset="0"/>
                          </a:rPr>
                          <m:t>−1</m:t>
                        </m:r>
                      </m:sup>
                    </m:sSup>
                  </m:oMath>
                </a14:m>
                <a:endParaRPr lang="en-US" sz="3000" dirty="0"/>
              </a:p>
            </p:txBody>
          </p:sp>
        </mc:Choice>
        <mc:Fallback xmlns="">
          <p:sp>
            <p:nvSpPr>
              <p:cNvPr id="3" name="Text Placeholder 2">
                <a:extLst>
                  <a:ext uri="{FF2B5EF4-FFF2-40B4-BE49-F238E27FC236}">
                    <a16:creationId xmlns:a16="http://schemas.microsoft.com/office/drawing/2014/main" id="{1C543A99-1BB7-6942-93E2-EC5D7451EA9F}"/>
                  </a:ext>
                </a:extLst>
              </p:cNvPr>
              <p:cNvSpPr>
                <a:spLocks noGrp="1" noRot="1" noChangeAspect="1" noMove="1" noResize="1" noEditPoints="1" noAdjustHandles="1" noChangeArrowheads="1" noChangeShapeType="1" noTextEdit="1"/>
              </p:cNvSpPr>
              <p:nvPr>
                <p:ph type="body" sz="quarter" idx="10"/>
              </p:nvPr>
            </p:nvSpPr>
            <p:spPr>
              <a:xfrm>
                <a:off x="196645" y="1523051"/>
                <a:ext cx="11798709" cy="5334949"/>
              </a:xfrm>
              <a:blipFill>
                <a:blip r:embed="rId3"/>
                <a:stretch>
                  <a:fillRect l="-1033" t="-1486"/>
                </a:stretch>
              </a:blipFill>
            </p:spPr>
            <p:txBody>
              <a:bodyPr/>
              <a:lstStyle/>
              <a:p>
                <a:r>
                  <a:rPr lang="en-CA">
                    <a:noFill/>
                  </a:rPr>
                  <a:t> </a:t>
                </a:r>
              </a:p>
            </p:txBody>
          </p:sp>
        </mc:Fallback>
      </mc:AlternateContent>
    </p:spTree>
    <p:extLst>
      <p:ext uri="{BB962C8B-B14F-4D97-AF65-F5344CB8AC3E}">
        <p14:creationId xmlns:p14="http://schemas.microsoft.com/office/powerpoint/2010/main" val="2704286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9E31811-AA25-284F-AEC6-50E97ABF9443}"/>
              </a:ext>
            </a:extLst>
          </p:cNvPr>
          <p:cNvSpPr/>
          <p:nvPr/>
        </p:nvSpPr>
        <p:spPr>
          <a:xfrm>
            <a:off x="0" y="178964"/>
            <a:ext cx="12192000" cy="1046732"/>
          </a:xfrm>
          <a:prstGeom prst="rect">
            <a:avLst/>
          </a:prstGeom>
          <a:solidFill>
            <a:srgbClr val="AF0F21"/>
          </a:solidFill>
          <a:ln>
            <a:noFill/>
          </a:ln>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dirty="0">
              <a:solidFill>
                <a:srgbClr val="AF0F21"/>
              </a:solidFill>
            </a:endParaRPr>
          </a:p>
        </p:txBody>
      </p:sp>
      <p:sp>
        <p:nvSpPr>
          <p:cNvPr id="2" name="Title 1">
            <a:extLst>
              <a:ext uri="{FF2B5EF4-FFF2-40B4-BE49-F238E27FC236}">
                <a16:creationId xmlns:a16="http://schemas.microsoft.com/office/drawing/2014/main" id="{1F3DA1E7-0103-5948-8D95-9B0F90DDEB88}"/>
              </a:ext>
            </a:extLst>
          </p:cNvPr>
          <p:cNvSpPr>
            <a:spLocks noGrp="1"/>
          </p:cNvSpPr>
          <p:nvPr>
            <p:ph type="title"/>
          </p:nvPr>
        </p:nvSpPr>
        <p:spPr>
          <a:xfrm>
            <a:off x="721664" y="305791"/>
            <a:ext cx="10972800" cy="793078"/>
          </a:xfrm>
        </p:spPr>
        <p:txBody>
          <a:bodyPr/>
          <a:lstStyle/>
          <a:p>
            <a:r>
              <a:rPr lang="en-US" sz="4800" dirty="0"/>
              <a:t>But here’s the thing…</a:t>
            </a:r>
          </a:p>
        </p:txBody>
      </p:sp>
      <p:sp>
        <p:nvSpPr>
          <p:cNvPr id="3" name="Text Placeholder 2">
            <a:extLst>
              <a:ext uri="{FF2B5EF4-FFF2-40B4-BE49-F238E27FC236}">
                <a16:creationId xmlns:a16="http://schemas.microsoft.com/office/drawing/2014/main" id="{1C543A99-1BB7-6942-93E2-EC5D7451EA9F}"/>
              </a:ext>
            </a:extLst>
          </p:cNvPr>
          <p:cNvSpPr>
            <a:spLocks noGrp="1"/>
          </p:cNvSpPr>
          <p:nvPr>
            <p:ph type="body" sz="quarter" idx="10"/>
          </p:nvPr>
        </p:nvSpPr>
        <p:spPr>
          <a:xfrm>
            <a:off x="196645" y="1523051"/>
            <a:ext cx="11798709" cy="5334949"/>
          </a:xfrm>
        </p:spPr>
        <p:txBody>
          <a:bodyPr/>
          <a:lstStyle/>
          <a:p>
            <a:pPr>
              <a:spcAft>
                <a:spcPts val="400"/>
              </a:spcAft>
            </a:pPr>
            <a:r>
              <a:rPr lang="en-US" sz="3000" dirty="0"/>
              <a:t>Laplace approximation assumes roughly Gaussian shape</a:t>
            </a:r>
          </a:p>
          <a:p>
            <a:pPr>
              <a:spcAft>
                <a:spcPts val="400"/>
              </a:spcAft>
            </a:pPr>
            <a:r>
              <a:rPr lang="en-US" sz="3000" dirty="0"/>
              <a:t>Easy, but possibly inaccurate (e.g. nonlinear SSM)</a:t>
            </a:r>
          </a:p>
          <a:p>
            <a:pPr>
              <a:spcAft>
                <a:spcPts val="400"/>
              </a:spcAft>
            </a:pPr>
            <a:r>
              <a:rPr lang="en-US" sz="3000" dirty="0"/>
              <a:t>Monte Carlo or numerical methods can be more accurate, but difficult (esp. in high dimensions)</a:t>
            </a:r>
          </a:p>
          <a:p>
            <a:pPr>
              <a:spcAft>
                <a:spcPts val="400"/>
              </a:spcAft>
            </a:pPr>
            <a:r>
              <a:rPr lang="en-US" sz="3000" dirty="0"/>
              <a:t>Thus, want </a:t>
            </a:r>
            <a:r>
              <a:rPr lang="en-US" sz="3000" i="1" dirty="0"/>
              <a:t>diagnostic</a:t>
            </a:r>
            <a:r>
              <a:rPr lang="en-US" sz="3000" dirty="0"/>
              <a:t> to answer main question:</a:t>
            </a:r>
          </a:p>
          <a:p>
            <a:pPr marL="0" indent="0" algn="ctr">
              <a:spcAft>
                <a:spcPts val="400"/>
              </a:spcAft>
              <a:buNone/>
            </a:pPr>
            <a:r>
              <a:rPr lang="en-US" sz="3000" b="1" i="1" dirty="0"/>
              <a:t>Is the shape of the full function close enough to Gaussian?</a:t>
            </a:r>
          </a:p>
          <a:p>
            <a:pPr>
              <a:spcAft>
                <a:spcPts val="400"/>
              </a:spcAft>
            </a:pPr>
            <a:r>
              <a:rPr lang="en-US" sz="3000" dirty="0"/>
              <a:t>If yes: L.A. is accurate enough to use</a:t>
            </a:r>
          </a:p>
          <a:p>
            <a:pPr>
              <a:spcAft>
                <a:spcPts val="400"/>
              </a:spcAft>
            </a:pPr>
            <a:r>
              <a:rPr lang="en-US" sz="3000" dirty="0"/>
              <a:t>If no: other methods needed</a:t>
            </a:r>
          </a:p>
        </p:txBody>
      </p:sp>
    </p:spTree>
    <p:extLst>
      <p:ext uri="{BB962C8B-B14F-4D97-AF65-F5344CB8AC3E}">
        <p14:creationId xmlns:p14="http://schemas.microsoft.com/office/powerpoint/2010/main" val="558479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D4883-2BF1-2D41-9532-4DF6EE868F16}"/>
              </a:ext>
            </a:extLst>
          </p:cNvPr>
          <p:cNvSpPr>
            <a:spLocks noGrp="1"/>
          </p:cNvSpPr>
          <p:nvPr>
            <p:ph type="title"/>
          </p:nvPr>
        </p:nvSpPr>
        <p:spPr>
          <a:xfrm>
            <a:off x="562418" y="1915993"/>
            <a:ext cx="11467022" cy="1928733"/>
          </a:xfrm>
        </p:spPr>
        <p:txBody>
          <a:bodyPr/>
          <a:lstStyle/>
          <a:p>
            <a:r>
              <a:rPr lang="en-US" dirty="0"/>
              <a:t>Probabilistic </a:t>
            </a:r>
            <a:r>
              <a:rPr lang="en-US" dirty="0" err="1"/>
              <a:t>numerics</a:t>
            </a:r>
            <a:r>
              <a:rPr lang="en-US" dirty="0"/>
              <a:t>/</a:t>
            </a:r>
            <a:r>
              <a:rPr lang="en-US"/>
              <a:t>Bayesian quadrature</a:t>
            </a:r>
            <a:endParaRPr lang="en-US" dirty="0"/>
          </a:p>
        </p:txBody>
      </p:sp>
      <p:sp>
        <p:nvSpPr>
          <p:cNvPr id="3" name="Text Placeholder 2">
            <a:extLst>
              <a:ext uri="{FF2B5EF4-FFF2-40B4-BE49-F238E27FC236}">
                <a16:creationId xmlns:a16="http://schemas.microsoft.com/office/drawing/2014/main" id="{00B252CC-A964-9B4E-B2A9-B011D4657503}"/>
              </a:ext>
            </a:extLst>
          </p:cNvPr>
          <p:cNvSpPr>
            <a:spLocks noGrp="1"/>
          </p:cNvSpPr>
          <p:nvPr>
            <p:ph type="body" idx="1"/>
          </p:nvPr>
        </p:nvSpPr>
        <p:spPr>
          <a:xfrm>
            <a:off x="562418" y="4066742"/>
            <a:ext cx="10363200" cy="533480"/>
          </a:xfrm>
        </p:spPr>
        <p:txBody>
          <a:bodyPr/>
          <a:lstStyle/>
          <a:p>
            <a:r>
              <a:rPr lang="en-US" sz="4000" dirty="0">
                <a:solidFill>
                  <a:schemeClr val="tx1">
                    <a:lumMod val="85000"/>
                    <a:lumOff val="15000"/>
                  </a:schemeClr>
                </a:solidFill>
              </a:rPr>
              <a:t>Numerical analysis + probability theory = diagnostic tool</a:t>
            </a:r>
          </a:p>
        </p:txBody>
      </p:sp>
    </p:spTree>
    <p:extLst>
      <p:ext uri="{BB962C8B-B14F-4D97-AF65-F5344CB8AC3E}">
        <p14:creationId xmlns:p14="http://schemas.microsoft.com/office/powerpoint/2010/main" val="1529010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9E31811-AA25-284F-AEC6-50E97ABF9443}"/>
              </a:ext>
            </a:extLst>
          </p:cNvPr>
          <p:cNvSpPr/>
          <p:nvPr/>
        </p:nvSpPr>
        <p:spPr>
          <a:xfrm>
            <a:off x="0" y="178964"/>
            <a:ext cx="12192000" cy="1046732"/>
          </a:xfrm>
          <a:prstGeom prst="rect">
            <a:avLst/>
          </a:prstGeom>
          <a:solidFill>
            <a:srgbClr val="AF0F21"/>
          </a:solidFill>
          <a:ln>
            <a:noFill/>
          </a:ln>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dirty="0">
              <a:solidFill>
                <a:srgbClr val="AF0F21"/>
              </a:solidFill>
            </a:endParaRPr>
          </a:p>
        </p:txBody>
      </p:sp>
      <p:sp>
        <p:nvSpPr>
          <p:cNvPr id="2" name="Title 1">
            <a:extLst>
              <a:ext uri="{FF2B5EF4-FFF2-40B4-BE49-F238E27FC236}">
                <a16:creationId xmlns:a16="http://schemas.microsoft.com/office/drawing/2014/main" id="{1F3DA1E7-0103-5948-8D95-9B0F90DDEB88}"/>
              </a:ext>
            </a:extLst>
          </p:cNvPr>
          <p:cNvSpPr>
            <a:spLocks noGrp="1"/>
          </p:cNvSpPr>
          <p:nvPr>
            <p:ph type="title"/>
          </p:nvPr>
        </p:nvSpPr>
        <p:spPr>
          <a:xfrm>
            <a:off x="721664" y="305791"/>
            <a:ext cx="10972800" cy="793078"/>
          </a:xfrm>
        </p:spPr>
        <p:txBody>
          <a:bodyPr/>
          <a:lstStyle/>
          <a:p>
            <a:r>
              <a:rPr lang="en-US" sz="4800" dirty="0"/>
              <a:t>Numerical integration</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1C543A99-1BB7-6942-93E2-EC5D7451EA9F}"/>
                  </a:ext>
                </a:extLst>
              </p:cNvPr>
              <p:cNvSpPr>
                <a:spLocks noGrp="1"/>
              </p:cNvSpPr>
              <p:nvPr>
                <p:ph type="body" sz="quarter" idx="10"/>
              </p:nvPr>
            </p:nvSpPr>
            <p:spPr>
              <a:xfrm>
                <a:off x="196645" y="1523051"/>
                <a:ext cx="11798709" cy="5334949"/>
              </a:xfrm>
            </p:spPr>
            <p:txBody>
              <a:bodyPr/>
              <a:lstStyle/>
              <a:p>
                <a:pPr>
                  <a:spcAft>
                    <a:spcPts val="400"/>
                  </a:spcAft>
                </a:pPr>
                <a:r>
                  <a:rPr lang="en-US" sz="3000" dirty="0"/>
                  <a:t>Given some function </a:t>
                </a:r>
                <a14:m>
                  <m:oMath xmlns:m="http://schemas.openxmlformats.org/officeDocument/2006/math">
                    <m:r>
                      <a:rPr lang="en-CA" sz="3000" b="0" i="1" smtClean="0">
                        <a:latin typeface="Cambria Math" panose="02040503050406030204" pitchFamily="18" charset="0"/>
                      </a:rPr>
                      <m:t>𝑓</m:t>
                    </m:r>
                  </m:oMath>
                </a14:m>
                <a:r>
                  <a:rPr lang="en-US" sz="3000" dirty="0"/>
                  <a:t>, estimate integral </a:t>
                </a:r>
                <a14:m>
                  <m:oMath xmlns:m="http://schemas.openxmlformats.org/officeDocument/2006/math">
                    <m:r>
                      <a:rPr lang="en-CA" sz="3000" b="0" i="1" smtClean="0">
                        <a:latin typeface="Cambria Math" panose="02040503050406030204" pitchFamily="18" charset="0"/>
                      </a:rPr>
                      <m:t>𝐹</m:t>
                    </m:r>
                  </m:oMath>
                </a14:m>
                <a:r>
                  <a:rPr lang="en-US" sz="3000" dirty="0"/>
                  <a:t> from limited info</a:t>
                </a:r>
              </a:p>
              <a:p>
                <a:pPr lvl="1">
                  <a:spcAft>
                    <a:spcPts val="400"/>
                  </a:spcAft>
                </a:pPr>
                <a:r>
                  <a:rPr lang="en-US" sz="2466" dirty="0"/>
                  <a:t>E.g. weighted sum of </a:t>
                </a:r>
                <a14:m>
                  <m:oMath xmlns:m="http://schemas.openxmlformats.org/officeDocument/2006/math">
                    <m:r>
                      <a:rPr lang="en-CA" sz="2466" b="0" i="1" smtClean="0">
                        <a:latin typeface="Cambria Math" panose="02040503050406030204" pitchFamily="18" charset="0"/>
                      </a:rPr>
                      <m:t>𝑓</m:t>
                    </m:r>
                  </m:oMath>
                </a14:m>
                <a:r>
                  <a:rPr lang="en-US" sz="2466" dirty="0"/>
                  <a:t>-values (quadrature)</a:t>
                </a:r>
              </a:p>
            </p:txBody>
          </p:sp>
        </mc:Choice>
        <mc:Fallback xmlns="">
          <p:sp>
            <p:nvSpPr>
              <p:cNvPr id="3" name="Text Placeholder 2">
                <a:extLst>
                  <a:ext uri="{FF2B5EF4-FFF2-40B4-BE49-F238E27FC236}">
                    <a16:creationId xmlns:a16="http://schemas.microsoft.com/office/drawing/2014/main" id="{1C543A99-1BB7-6942-93E2-EC5D7451EA9F}"/>
                  </a:ext>
                </a:extLst>
              </p:cNvPr>
              <p:cNvSpPr>
                <a:spLocks noGrp="1" noRot="1" noChangeAspect="1" noMove="1" noResize="1" noEditPoints="1" noAdjustHandles="1" noChangeArrowheads="1" noChangeShapeType="1" noTextEdit="1"/>
              </p:cNvSpPr>
              <p:nvPr>
                <p:ph type="body" sz="quarter" idx="10"/>
              </p:nvPr>
            </p:nvSpPr>
            <p:spPr>
              <a:xfrm>
                <a:off x="196645" y="1523051"/>
                <a:ext cx="11798709" cy="5334949"/>
              </a:xfrm>
              <a:blipFill>
                <a:blip r:embed="rId3"/>
                <a:stretch>
                  <a:fillRect l="-1033" t="-1486"/>
                </a:stretch>
              </a:blipFill>
            </p:spPr>
            <p:txBody>
              <a:bodyPr/>
              <a:lstStyle/>
              <a:p>
                <a:r>
                  <a:rPr lang="en-CA">
                    <a:noFill/>
                  </a:rPr>
                  <a:t> </a:t>
                </a:r>
              </a:p>
            </p:txBody>
          </p:sp>
        </mc:Fallback>
      </mc:AlternateContent>
    </p:spTree>
    <p:extLst>
      <p:ext uri="{BB962C8B-B14F-4D97-AF65-F5344CB8AC3E}">
        <p14:creationId xmlns:p14="http://schemas.microsoft.com/office/powerpoint/2010/main" val="657170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9E31811-AA25-284F-AEC6-50E97ABF9443}"/>
              </a:ext>
            </a:extLst>
          </p:cNvPr>
          <p:cNvSpPr/>
          <p:nvPr/>
        </p:nvSpPr>
        <p:spPr>
          <a:xfrm>
            <a:off x="0" y="178964"/>
            <a:ext cx="12192000" cy="1046732"/>
          </a:xfrm>
          <a:prstGeom prst="rect">
            <a:avLst/>
          </a:prstGeom>
          <a:solidFill>
            <a:srgbClr val="AF0F21"/>
          </a:solidFill>
          <a:ln>
            <a:noFill/>
          </a:ln>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dirty="0">
              <a:solidFill>
                <a:srgbClr val="AF0F21"/>
              </a:solidFill>
            </a:endParaRPr>
          </a:p>
        </p:txBody>
      </p:sp>
      <p:sp>
        <p:nvSpPr>
          <p:cNvPr id="2" name="Title 1">
            <a:extLst>
              <a:ext uri="{FF2B5EF4-FFF2-40B4-BE49-F238E27FC236}">
                <a16:creationId xmlns:a16="http://schemas.microsoft.com/office/drawing/2014/main" id="{1F3DA1E7-0103-5948-8D95-9B0F90DDEB88}"/>
              </a:ext>
            </a:extLst>
          </p:cNvPr>
          <p:cNvSpPr>
            <a:spLocks noGrp="1"/>
          </p:cNvSpPr>
          <p:nvPr>
            <p:ph type="title"/>
          </p:nvPr>
        </p:nvSpPr>
        <p:spPr>
          <a:xfrm>
            <a:off x="721664" y="305791"/>
            <a:ext cx="10972800" cy="793078"/>
          </a:xfrm>
        </p:spPr>
        <p:txBody>
          <a:bodyPr/>
          <a:lstStyle/>
          <a:p>
            <a:r>
              <a:rPr lang="en-US" sz="4800" dirty="0"/>
              <a:t>Bayesian quadrature</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1C543A99-1BB7-6942-93E2-EC5D7451EA9F}"/>
                  </a:ext>
                </a:extLst>
              </p:cNvPr>
              <p:cNvSpPr>
                <a:spLocks noGrp="1"/>
              </p:cNvSpPr>
              <p:nvPr>
                <p:ph type="body" sz="quarter" idx="10"/>
              </p:nvPr>
            </p:nvSpPr>
            <p:spPr>
              <a:xfrm>
                <a:off x="196645" y="1523051"/>
                <a:ext cx="11798709" cy="5334949"/>
              </a:xfrm>
            </p:spPr>
            <p:txBody>
              <a:bodyPr/>
              <a:lstStyle/>
              <a:p>
                <a:pPr>
                  <a:spcAft>
                    <a:spcPts val="400"/>
                  </a:spcAft>
                </a:pPr>
                <a:r>
                  <a:rPr lang="en-US" sz="3000" dirty="0"/>
                  <a:t>Given some function </a:t>
                </a:r>
                <a14:m>
                  <m:oMath xmlns:m="http://schemas.openxmlformats.org/officeDocument/2006/math">
                    <m:r>
                      <a:rPr lang="en-CA" sz="3000" b="0" i="1" smtClean="0">
                        <a:latin typeface="Cambria Math" panose="02040503050406030204" pitchFamily="18" charset="0"/>
                      </a:rPr>
                      <m:t>𝑓</m:t>
                    </m:r>
                  </m:oMath>
                </a14:m>
                <a:r>
                  <a:rPr lang="en-US" sz="3000" dirty="0"/>
                  <a:t>, </a:t>
                </a:r>
                <a:r>
                  <a:rPr lang="en-US" sz="3000" i="1" dirty="0"/>
                  <a:t>inference on </a:t>
                </a:r>
                <a:r>
                  <a:rPr lang="en-US" sz="3000" dirty="0"/>
                  <a:t>integral </a:t>
                </a:r>
                <a14:m>
                  <m:oMath xmlns:m="http://schemas.openxmlformats.org/officeDocument/2006/math">
                    <m:r>
                      <a:rPr lang="en-CA" sz="3000" b="0" i="1" smtClean="0">
                        <a:latin typeface="Cambria Math" panose="02040503050406030204" pitchFamily="18" charset="0"/>
                      </a:rPr>
                      <m:t>𝐹</m:t>
                    </m:r>
                  </m:oMath>
                </a14:m>
                <a:endParaRPr lang="en-US" sz="3000" dirty="0"/>
              </a:p>
              <a:p>
                <a:pPr lvl="1">
                  <a:spcAft>
                    <a:spcPts val="400"/>
                  </a:spcAft>
                </a:pPr>
                <a:r>
                  <a:rPr lang="en-CA" sz="2466" dirty="0"/>
                  <a:t>Put (GP) prior on </a:t>
                </a:r>
                <a14:m>
                  <m:oMath xmlns:m="http://schemas.openxmlformats.org/officeDocument/2006/math">
                    <m:r>
                      <a:rPr lang="en-CA" sz="2466" b="0" i="1" smtClean="0">
                        <a:latin typeface="Cambria Math" panose="02040503050406030204" pitchFamily="18" charset="0"/>
                      </a:rPr>
                      <m:t>𝑓</m:t>
                    </m:r>
                  </m:oMath>
                </a14:m>
                <a:endParaRPr lang="en-US" sz="2466" dirty="0"/>
              </a:p>
              <a:p>
                <a:pPr lvl="1">
                  <a:spcAft>
                    <a:spcPts val="400"/>
                  </a:spcAft>
                </a:pPr>
                <a:r>
                  <a:rPr lang="en-US" sz="2466" dirty="0"/>
                  <a:t>Condition on </a:t>
                </a:r>
                <a14:m>
                  <m:oMath xmlns:m="http://schemas.openxmlformats.org/officeDocument/2006/math">
                    <m:r>
                      <a:rPr lang="en-CA" sz="2466" b="0" i="1" smtClean="0">
                        <a:latin typeface="Cambria Math" panose="02040503050406030204" pitchFamily="18" charset="0"/>
                      </a:rPr>
                      <m:t>𝑓</m:t>
                    </m:r>
                  </m:oMath>
                </a14:m>
                <a:r>
                  <a:rPr lang="en-US" sz="2466" i="1" dirty="0"/>
                  <a:t>-</a:t>
                </a:r>
                <a:r>
                  <a:rPr lang="en-US" sz="2466" dirty="0"/>
                  <a:t>values</a:t>
                </a:r>
              </a:p>
              <a:p>
                <a:pPr lvl="1">
                  <a:spcAft>
                    <a:spcPts val="400"/>
                  </a:spcAft>
                </a:pPr>
                <a:r>
                  <a:rPr lang="en-US" sz="2466" dirty="0"/>
                  <a:t>Induce posterior on </a:t>
                </a:r>
                <a14:m>
                  <m:oMath xmlns:m="http://schemas.openxmlformats.org/officeDocument/2006/math">
                    <m:r>
                      <a:rPr lang="en-CA" sz="2466" b="0" i="1" smtClean="0">
                        <a:latin typeface="Cambria Math" panose="02040503050406030204" pitchFamily="18" charset="0"/>
                      </a:rPr>
                      <m:t>𝐹</m:t>
                    </m:r>
                  </m:oMath>
                </a14:m>
                <a:endParaRPr lang="en-US" sz="2466" dirty="0"/>
              </a:p>
              <a:p>
                <a:pPr lvl="1">
                  <a:spcAft>
                    <a:spcPts val="400"/>
                  </a:spcAft>
                </a:pPr>
                <a:r>
                  <a:rPr lang="en-US" sz="2466" dirty="0"/>
                  <a:t>Posterior mean = estimate (= quadrature)</a:t>
                </a:r>
              </a:p>
              <a:p>
                <a:pPr lvl="1">
                  <a:spcAft>
                    <a:spcPts val="400"/>
                  </a:spcAft>
                </a:pPr>
                <a:r>
                  <a:rPr lang="en-US" sz="2466" dirty="0"/>
                  <a:t>Posterior variance </a:t>
                </a:r>
                <a14:m>
                  <m:oMath xmlns:m="http://schemas.openxmlformats.org/officeDocument/2006/math">
                    <m:r>
                      <a:rPr lang="en-US" sz="2466" i="1" smtClean="0">
                        <a:latin typeface="Cambria Math" panose="02040503050406030204" pitchFamily="18" charset="0"/>
                        <a:ea typeface="Cambria Math" panose="02040503050406030204" pitchFamily="18" charset="0"/>
                      </a:rPr>
                      <m:t>⟹</m:t>
                    </m:r>
                  </m:oMath>
                </a14:m>
                <a:r>
                  <a:rPr lang="en-US" sz="2466" dirty="0"/>
                  <a:t> uncertainty quantification</a:t>
                </a:r>
              </a:p>
            </p:txBody>
          </p:sp>
        </mc:Choice>
        <mc:Fallback xmlns="">
          <p:sp>
            <p:nvSpPr>
              <p:cNvPr id="3" name="Text Placeholder 2">
                <a:extLst>
                  <a:ext uri="{FF2B5EF4-FFF2-40B4-BE49-F238E27FC236}">
                    <a16:creationId xmlns:a16="http://schemas.microsoft.com/office/drawing/2014/main" id="{1C543A99-1BB7-6942-93E2-EC5D7451EA9F}"/>
                  </a:ext>
                </a:extLst>
              </p:cNvPr>
              <p:cNvSpPr>
                <a:spLocks noGrp="1" noRot="1" noChangeAspect="1" noMove="1" noResize="1" noEditPoints="1" noAdjustHandles="1" noChangeArrowheads="1" noChangeShapeType="1" noTextEdit="1"/>
              </p:cNvSpPr>
              <p:nvPr>
                <p:ph type="body" sz="quarter" idx="10"/>
              </p:nvPr>
            </p:nvSpPr>
            <p:spPr>
              <a:xfrm>
                <a:off x="196645" y="1523051"/>
                <a:ext cx="11798709" cy="5334949"/>
              </a:xfrm>
              <a:blipFill>
                <a:blip r:embed="rId3"/>
                <a:stretch>
                  <a:fillRect l="-1033" t="-1486"/>
                </a:stretch>
              </a:blipFill>
            </p:spPr>
            <p:txBody>
              <a:bodyPr/>
              <a:lstStyle/>
              <a:p>
                <a:r>
                  <a:rPr lang="en-CA">
                    <a:noFill/>
                  </a:rPr>
                  <a:t> </a:t>
                </a:r>
              </a:p>
            </p:txBody>
          </p:sp>
        </mc:Fallback>
      </mc:AlternateContent>
    </p:spTree>
    <p:extLst>
      <p:ext uri="{BB962C8B-B14F-4D97-AF65-F5344CB8AC3E}">
        <p14:creationId xmlns:p14="http://schemas.microsoft.com/office/powerpoint/2010/main" val="2255633818"/>
      </p:ext>
    </p:extLst>
  </p:cSld>
  <p:clrMapOvr>
    <a:masterClrMapping/>
  </p:clrMapOvr>
</p:sld>
</file>

<file path=ppt/theme/theme1.xml><?xml version="1.0" encoding="utf-8"?>
<a:theme xmlns:a="http://schemas.openxmlformats.org/drawingml/2006/main" name="SFU - WHITE Opening + Closing">
  <a:themeElements>
    <a:clrScheme name="SFU Colour Theme">
      <a:dk1>
        <a:srgbClr val="000000"/>
      </a:dk1>
      <a:lt1>
        <a:srgbClr val="FFFFFF"/>
      </a:lt1>
      <a:dk2>
        <a:srgbClr val="8C0E1C"/>
      </a:dk2>
      <a:lt2>
        <a:srgbClr val="F4F4F4"/>
      </a:lt2>
      <a:accent1>
        <a:srgbClr val="8A0E1C"/>
      </a:accent1>
      <a:accent2>
        <a:srgbClr val="997213"/>
      </a:accent2>
      <a:accent3>
        <a:srgbClr val="0B5C84"/>
      </a:accent3>
      <a:accent4>
        <a:srgbClr val="000000"/>
      </a:accent4>
      <a:accent5>
        <a:srgbClr val="414548"/>
      </a:accent5>
      <a:accent6>
        <a:srgbClr val="063E89"/>
      </a:accent6>
      <a:hlink>
        <a:srgbClr val="B17D18"/>
      </a:hlink>
      <a:folHlink>
        <a:srgbClr val="865F1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wrap="none" anchor="t" anchorCtr="0">
        <a:spAutoFit/>
      </a:bodyPr>
      <a:lstStyle>
        <a:defPPr algn="l">
          <a:defRPr dirty="0" smtClean="0">
            <a:solidFill>
              <a:srgbClr val="AF0F21"/>
            </a:solidFill>
          </a:defRPr>
        </a:defPPr>
      </a:lstStyle>
    </a:txDef>
  </a:objectDefaults>
  <a:extraClrSchemeLst/>
  <a:extLst>
    <a:ext uri="{05A4C25C-085E-4340-85A3-A5531E510DB2}">
      <thm15:themeFamily xmlns:thm15="http://schemas.microsoft.com/office/thememl/2012/main" name="SFU-Powerpoint-Template" id="{727E394B-4823-3F42-9E9E-498D176928DA}" vid="{C13019B0-D065-C548-B2E3-24F06C2B6F69}"/>
    </a:ext>
  </a:extLst>
</a:theme>
</file>

<file path=ppt/theme/theme2.xml><?xml version="1.0" encoding="utf-8"?>
<a:theme xmlns:a="http://schemas.openxmlformats.org/drawingml/2006/main" name="SFU - White w/ Background Theme">
  <a:themeElements>
    <a:clrScheme name="SFU Colour Palette">
      <a:dk1>
        <a:sysClr val="windowText" lastClr="000000"/>
      </a:dk1>
      <a:lt1>
        <a:sysClr val="window" lastClr="FFFFFF"/>
      </a:lt1>
      <a:dk2>
        <a:srgbClr val="8C0E1C"/>
      </a:dk2>
      <a:lt2>
        <a:srgbClr val="F4F4F4"/>
      </a:lt2>
      <a:accent1>
        <a:srgbClr val="8A0E1C"/>
      </a:accent1>
      <a:accent2>
        <a:srgbClr val="997213"/>
      </a:accent2>
      <a:accent3>
        <a:srgbClr val="0B5C84"/>
      </a:accent3>
      <a:accent4>
        <a:srgbClr val="000000"/>
      </a:accent4>
      <a:accent5>
        <a:srgbClr val="414548"/>
      </a:accent5>
      <a:accent6>
        <a:srgbClr val="063E89"/>
      </a:accent6>
      <a:hlink>
        <a:srgbClr val="B17D18"/>
      </a:hlink>
      <a:folHlink>
        <a:srgbClr val="865F1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SFU-Powerpoint-Template" id="{727E394B-4823-3F42-9E9E-498D176928DA}" vid="{8DA35012-0201-CD4F-82C2-7F131411EE52}"/>
    </a:ext>
  </a:extLst>
</a:theme>
</file>

<file path=ppt/theme/theme3.xml><?xml version="1.0" encoding="utf-8"?>
<a:theme xmlns:a="http://schemas.openxmlformats.org/drawingml/2006/main" name="SFU - White w/o Background Theme">
  <a:themeElements>
    <a:clrScheme name="SFU Colour Palette">
      <a:dk1>
        <a:sysClr val="windowText" lastClr="000000"/>
      </a:dk1>
      <a:lt1>
        <a:sysClr val="window" lastClr="FFFFFF"/>
      </a:lt1>
      <a:dk2>
        <a:srgbClr val="8C0E1C"/>
      </a:dk2>
      <a:lt2>
        <a:srgbClr val="F4F4F4"/>
      </a:lt2>
      <a:accent1>
        <a:srgbClr val="8A0E1C"/>
      </a:accent1>
      <a:accent2>
        <a:srgbClr val="997213"/>
      </a:accent2>
      <a:accent3>
        <a:srgbClr val="0B5C84"/>
      </a:accent3>
      <a:accent4>
        <a:srgbClr val="000000"/>
      </a:accent4>
      <a:accent5>
        <a:srgbClr val="414548"/>
      </a:accent5>
      <a:accent6>
        <a:srgbClr val="063E89"/>
      </a:accent6>
      <a:hlink>
        <a:srgbClr val="B17D18"/>
      </a:hlink>
      <a:folHlink>
        <a:srgbClr val="865F1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SFU-Powerpoint-Template" id="{727E394B-4823-3F42-9E9E-498D176928DA}" vid="{8DA35012-0201-CD4F-82C2-7F131411EE52}"/>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7331</TotalTime>
  <Words>4997</Words>
  <Application>Microsoft Office PowerPoint</Application>
  <PresentationFormat>Widescreen</PresentationFormat>
  <Paragraphs>388</Paragraphs>
  <Slides>32</Slides>
  <Notes>29</Notes>
  <HiddenSlides>1</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32</vt:i4>
      </vt:variant>
    </vt:vector>
  </HeadingPairs>
  <TitlesOfParts>
    <vt:vector size="41" baseType="lpstr">
      <vt:lpstr>Arial</vt:lpstr>
      <vt:lpstr>Calibri</vt:lpstr>
      <vt:lpstr>Cambria Math</vt:lpstr>
      <vt:lpstr>DIN Alternate</vt:lpstr>
      <vt:lpstr>DIN Alternate Bold</vt:lpstr>
      <vt:lpstr>Helvetica</vt:lpstr>
      <vt:lpstr>SFU - WHITE Opening + Closing</vt:lpstr>
      <vt:lpstr>SFU - White w/ Background Theme</vt:lpstr>
      <vt:lpstr>SFU - White w/o Background Theme</vt:lpstr>
      <vt:lpstr>A probabilistic diagnostic tool to assess Laplace approximations</vt:lpstr>
      <vt:lpstr>Outline</vt:lpstr>
      <vt:lpstr>High-dimensional integration with Laplace approximation</vt:lpstr>
      <vt:lpstr>General framework</vt:lpstr>
      <vt:lpstr>Laplace Approximation</vt:lpstr>
      <vt:lpstr>But here’s the thing…</vt:lpstr>
      <vt:lpstr>Probabilistic numerics/Bayesian quadrature</vt:lpstr>
      <vt:lpstr>Numerical integration</vt:lpstr>
      <vt:lpstr>Bayesian quadrature</vt:lpstr>
      <vt:lpstr>Gaussian process for L.A. (prior)</vt:lpstr>
      <vt:lpstr>Gaussian process for L.A. (posterior)</vt:lpstr>
      <vt:lpstr>Calibrating the diagnostic</vt:lpstr>
      <vt:lpstr>Choosing interrogation points</vt:lpstr>
      <vt:lpstr>Choosing interrogation points</vt:lpstr>
      <vt:lpstr>Choosing interrogation points</vt:lpstr>
      <vt:lpstr>The (typical) covariance kernel</vt:lpstr>
      <vt:lpstr>The (modified) covariance kernel</vt:lpstr>
      <vt:lpstr>The (further modified) covariance kernel</vt:lpstr>
      <vt:lpstr>How to calibrate?</vt:lpstr>
      <vt:lpstr>How to calibrate?</vt:lpstr>
      <vt:lpstr>Calibration in 2-D with test function</vt:lpstr>
      <vt:lpstr>Higher Dimensions</vt:lpstr>
      <vt:lpstr>The curse of dimensionality</vt:lpstr>
      <vt:lpstr>State-space models</vt:lpstr>
      <vt:lpstr>Application: Stock Assessment Model </vt:lpstr>
      <vt:lpstr>Application: Stock Assessment Model </vt:lpstr>
      <vt:lpstr>Results</vt:lpstr>
      <vt:lpstr>Shape sensitivity</vt:lpstr>
      <vt:lpstr>What next?</vt:lpstr>
      <vt:lpstr>Things to try</vt:lpstr>
      <vt:lpstr>References</vt:lpstr>
      <vt:lpstr>FIN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Shaun McDonald</cp:lastModifiedBy>
  <cp:revision>208</cp:revision>
  <dcterms:created xsi:type="dcterms:W3CDTF">2018-03-21T22:33:25Z</dcterms:created>
  <dcterms:modified xsi:type="dcterms:W3CDTF">2020-11-30T20:49:18Z</dcterms:modified>
</cp:coreProperties>
</file>