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77" r:id="rId3"/>
  </p:sldMasterIdLst>
  <p:notesMasterIdLst>
    <p:notesMasterId r:id="rId35"/>
  </p:notesMasterIdLst>
  <p:sldIdLst>
    <p:sldId id="256" r:id="rId4"/>
    <p:sldId id="257" r:id="rId5"/>
    <p:sldId id="297" r:id="rId6"/>
    <p:sldId id="270" r:id="rId7"/>
    <p:sldId id="271" r:id="rId8"/>
    <p:sldId id="287" r:id="rId9"/>
    <p:sldId id="298" r:id="rId10"/>
    <p:sldId id="273" r:id="rId11"/>
    <p:sldId id="319" r:id="rId12"/>
    <p:sldId id="274" r:id="rId13"/>
    <p:sldId id="299" r:id="rId14"/>
    <p:sldId id="300" r:id="rId15"/>
    <p:sldId id="331" r:id="rId16"/>
    <p:sldId id="329" r:id="rId17"/>
    <p:sldId id="308" r:id="rId18"/>
    <p:sldId id="330" r:id="rId19"/>
    <p:sldId id="312" r:id="rId20"/>
    <p:sldId id="314" r:id="rId21"/>
    <p:sldId id="313" r:id="rId22"/>
    <p:sldId id="315" r:id="rId23"/>
    <p:sldId id="316" r:id="rId24"/>
    <p:sldId id="286" r:id="rId25"/>
    <p:sldId id="278" r:id="rId26"/>
    <p:sldId id="321" r:id="rId27"/>
    <p:sldId id="322" r:id="rId28"/>
    <p:sldId id="332" r:id="rId29"/>
    <p:sldId id="333" r:id="rId30"/>
    <p:sldId id="324" r:id="rId31"/>
    <p:sldId id="320" r:id="rId32"/>
    <p:sldId id="326" r:id="rId33"/>
    <p:sldId id="32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F0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4971" autoAdjust="0"/>
  </p:normalViewPr>
  <p:slideViewPr>
    <p:cSldViewPr snapToGrid="0" snapToObjects="1">
      <p:cViewPr>
        <p:scale>
          <a:sx n="75" d="100"/>
          <a:sy n="75" d="100"/>
        </p:scale>
        <p:origin x="203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C65E7-FC9E-48D1-AD19-3987E2F0D1B5}" type="datetimeFigureOut">
              <a:rPr lang="en-CA" smtClean="0"/>
              <a:t>2021-06-14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2220D-7F38-479D-B7DD-F4E07CE625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386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9C2EC3-D58B-4BBA-AE13-C046E3F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9C2EC3-D58B-4BBA-AE13-C046E3F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5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35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937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7872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061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73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852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319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So let’s look at the two-dimensional 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In 2 dimensions, the magic number is 38 degrees of freedom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In other words, a bivariate T density with 38 degrees of freedom has a LA equal to .95, or 95% of its true integral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So we put the GP prior on it, get interrogation values on the cross-shaped grid, and then we have our posterior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As I said, you want the posterior mean of the GP to be close to the true density, so we have this surface plot of the difference between them and I adjusted lambda and gamma to get the difference as small as possible throughout the domain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Won’t get into details, but what I found is that you want a high value of lambda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That allows for smoothing in the area within the interrogation grid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Increases covariance between distinct points, so that it actually uses the information from the interrogation points to update in the rest of the region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The problem is that with a high lambda, it creates this </a:t>
            </a:r>
            <a:r>
              <a:rPr lang="en-CA" dirty="0" err="1"/>
              <a:t>oversmoothing</a:t>
            </a:r>
            <a:r>
              <a:rPr lang="en-CA" dirty="0"/>
              <a:t> effect that makes huge errors when you extrapolate </a:t>
            </a:r>
            <a:r>
              <a:rPr lang="en-CA" i="1" dirty="0"/>
              <a:t>beyond</a:t>
            </a:r>
            <a:r>
              <a:rPr lang="en-CA" i="0" dirty="0"/>
              <a:t> the interrogation points, so you want a low gamma to underweight the stuff out in the tails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Then we have a plot showing the actual diagnostic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The curve is the posterior normal distribution for the integral, with the black dotted lines giving that confidence region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We set alpha so that the LA (blue line) is just on the rejection boundary. We’ve also got the true integral of 1 in red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499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9C2EC3-D58B-4BBA-AE13-C046E3F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7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588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264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1504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[There’s data available for every year from 1963 until 2015]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For simplicity, we’ll use the 6 years from 1970 to 1975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More data available but we want a quick and dirty thing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For each t, there are 12 components to the hidden state x, so ultimately we need to integrate the nuisance parameters out over 6*12 = 72 dimensions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We have this theta hat that we got by maximizing the LA with respect to theta, and we’ll apply the diagnostic to the LA </a:t>
            </a:r>
            <a:r>
              <a:rPr lang="en-CA" i="1" dirty="0"/>
              <a:t>at</a:t>
            </a:r>
            <a:r>
              <a:rPr lang="en-CA" i="0" dirty="0"/>
              <a:t> the MLE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See how Gaussian it really is, and that’ll tell us how confident we should be in this estimate of theta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i="0" dirty="0"/>
              <a:t>In 72 dimensions, the T density we use to calibrate has 25921 degrees of freedom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Again, visually that thing is almost </a:t>
            </a:r>
            <a:r>
              <a:rPr lang="en-CA" i="1" dirty="0"/>
              <a:t>exactly</a:t>
            </a:r>
            <a:r>
              <a:rPr lang="en-CA" i="0" dirty="0"/>
              <a:t> Gaussian, and yet its integral is 5% away from the LA!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Proves the point about shape sensitivity in high dimensions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CA" i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892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6478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921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033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9C2EC3-D58B-4BBA-AE13-C046E3F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98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166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943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9C2EC3-D58B-4BBA-AE13-C046E3F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7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53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980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9C2EC3-D58B-4BBA-AE13-C046E3F87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4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7729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997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75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2220D-7F38-479D-B7DD-F4E07CE625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61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2"/>
          <p:cNvSpPr>
            <a:spLocks noGrp="1"/>
          </p:cNvSpPr>
          <p:nvPr>
            <p:ph type="title" hasCustomPrompt="1"/>
          </p:nvPr>
        </p:nvSpPr>
        <p:spPr>
          <a:xfrm>
            <a:off x="542257" y="2970451"/>
            <a:ext cx="10905391" cy="1928733"/>
          </a:xfrm>
          <a:prstGeom prst="rect">
            <a:avLst/>
          </a:prstGeom>
        </p:spPr>
        <p:txBody>
          <a:bodyPr wrap="none" anchor="t" anchorCtr="0">
            <a:noAutofit/>
          </a:bodyPr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  <a:br>
              <a:rPr lang="en-CA" dirty="0"/>
            </a:br>
            <a:r>
              <a:rPr lang="en-CA" dirty="0"/>
              <a:t>Add Sub-title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542255" y="4900084"/>
            <a:ext cx="10905391" cy="492443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buNone/>
              <a:defRPr sz="24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CA" dirty="0"/>
              <a:t>Add Name or Department/Sub-division/Program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0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9104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932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2753016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426698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TABLE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4988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313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C00000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430430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1803312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6209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255286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E3C6A-B1DE-154C-B4AD-C4BB3AD190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1868" y="2169762"/>
            <a:ext cx="5130512" cy="33889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YOUR THANK YOU NOTE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B7EF44-E2C2-4141-86E2-F932568943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424" y="2386739"/>
            <a:ext cx="5315725" cy="31719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Add your contact information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F3BE6-2541-2444-9F0B-71EBC4C5BC0C}"/>
              </a:ext>
            </a:extLst>
          </p:cNvPr>
          <p:cNvSpPr/>
          <p:nvPr userDrawn="1"/>
        </p:nvSpPr>
        <p:spPr>
          <a:xfrm>
            <a:off x="10704164" y="5973224"/>
            <a:ext cx="103265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667" b="1" dirty="0" err="1">
                <a:solidFill>
                  <a:srgbClr val="AF0F21"/>
                </a:solidFill>
                <a:latin typeface="DIN Alternate" panose="020B0500000000000000" pitchFamily="34" charset="77"/>
              </a:rPr>
              <a:t>sfu.ca</a:t>
            </a:r>
            <a:endParaRPr lang="en-US" sz="2667" b="1" dirty="0">
              <a:solidFill>
                <a:srgbClr val="AF0F21"/>
              </a:solidFill>
              <a:latin typeface="DIN Alternate" panose="020B0500000000000000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96201-6339-4748-B6F4-96E1339DC614}"/>
              </a:ext>
            </a:extLst>
          </p:cNvPr>
          <p:cNvSpPr txBox="1"/>
          <p:nvPr userDrawn="1"/>
        </p:nvSpPr>
        <p:spPr>
          <a:xfrm>
            <a:off x="431083" y="6137372"/>
            <a:ext cx="9687013" cy="338554"/>
          </a:xfrm>
          <a:prstGeom prst="rect">
            <a:avLst/>
          </a:prstGeom>
        </p:spPr>
        <p:txBody>
          <a:bodyPr wrap="square" rtlCol="0" anchor="t" anchorCtr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Facebook/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SimonFraserUniversity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Twitter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@SFU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 </a:t>
            </a:r>
            <a:r>
              <a:rPr lang="en-CA" sz="1600" b="0" i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ea typeface="+mn-ea"/>
                <a:cs typeface="+mn-cs"/>
              </a:rPr>
              <a:t>•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Instagram </a:t>
            </a: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@</a:t>
            </a:r>
            <a:r>
              <a:rPr lang="en-US" sz="16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SimonFraserU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08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2464131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055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698701"/>
            <a:ext cx="4011084" cy="881160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11" y="1862295"/>
            <a:ext cx="4011084" cy="4263872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 or object caption</a:t>
            </a:r>
          </a:p>
        </p:txBody>
      </p:sp>
    </p:spTree>
    <p:extLst>
      <p:ext uri="{BB962C8B-B14F-4D97-AF65-F5344CB8AC3E}">
        <p14:creationId xmlns:p14="http://schemas.microsoft.com/office/powerpoint/2010/main" val="2293710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OBJECT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64B23-B07D-5445-8655-FACA0599B7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" y="1852613"/>
            <a:ext cx="10972800" cy="406082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3990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13C1F-4E9C-F245-8A2C-6F770BCB00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828801"/>
            <a:ext cx="10985500" cy="358444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9F11E0-4FF4-6A4C-9EDA-6F780ABFCA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5559425"/>
            <a:ext cx="10972800" cy="3905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Add Description or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39030627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32AAEF-AFF3-D24E-B356-6FFB319CA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0573" y="553941"/>
            <a:ext cx="4822160" cy="1022889"/>
          </a:xfrm>
        </p:spPr>
        <p:txBody>
          <a:bodyPr anchor="b"/>
          <a:lstStyle>
            <a:lvl1pPr algn="l">
              <a:defRPr sz="5867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1E539886-9D5F-0048-91B3-6DD14A13B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" y="0"/>
            <a:ext cx="6622943" cy="685800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FD7F431-FE18-D74B-BF90-4BB787CBB3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770573" y="1829974"/>
            <a:ext cx="4822160" cy="4049049"/>
          </a:xfrm>
        </p:spPr>
        <p:txBody>
          <a:bodyPr/>
          <a:lstStyle>
            <a:lvl1pPr marL="0" indent="0"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Add body text</a:t>
            </a:r>
          </a:p>
        </p:txBody>
      </p:sp>
    </p:spTree>
    <p:extLst>
      <p:ext uri="{BB962C8B-B14F-4D97-AF65-F5344CB8AC3E}">
        <p14:creationId xmlns:p14="http://schemas.microsoft.com/office/powerpoint/2010/main" val="1390539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4319521C-7054-444B-93BD-1AA78DD18A98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" y="1878012"/>
            <a:ext cx="10972800" cy="38859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901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1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4267">
                <a:latin typeface="Helvetica" pitchFamily="2" charset="0"/>
              </a:defRPr>
            </a:lvl1pPr>
            <a:lvl2pPr>
              <a:defRPr sz="3733">
                <a:latin typeface="Helvetica" pitchFamily="2" charset="0"/>
              </a:defRPr>
            </a:lvl2pPr>
            <a:lvl3pPr>
              <a:defRPr sz="3200">
                <a:latin typeface="Helvetica" pitchFamily="2" charset="0"/>
              </a:defRPr>
            </a:lvl3pPr>
            <a:lvl4pPr>
              <a:defRPr sz="2667">
                <a:latin typeface="Helvetica" pitchFamily="2" charset="0"/>
              </a:defRPr>
            </a:lvl4pPr>
            <a:lvl5pPr>
              <a:defRPr sz="2667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402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3084" y="3821688"/>
            <a:ext cx="10363200" cy="1025921"/>
          </a:xfrm>
        </p:spPr>
        <p:txBody>
          <a:bodyPr anchor="t"/>
          <a:lstStyle>
            <a:lvl1pPr algn="l">
              <a:defRPr sz="5867" b="1" cap="all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 b="0">
                <a:solidFill>
                  <a:srgbClr val="AF0D1E"/>
                </a:solidFill>
                <a:latin typeface="DIN Alternate" panose="020B0500000000000000" pitchFamily="34" charset="77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97590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EDDEC0A-CC76-BA44-80D4-30F305606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2282726"/>
            <a:ext cx="10363200" cy="1928733"/>
          </a:xfrm>
        </p:spPr>
        <p:txBody>
          <a:bodyPr anchor="t"/>
          <a:lstStyle>
            <a:lvl1pPr algn="l">
              <a:defRPr sz="5867" b="1" cap="all">
                <a:solidFill>
                  <a:srgbClr val="AF0F21"/>
                </a:solidFill>
              </a:defRPr>
            </a:lvl1pPr>
          </a:lstStyle>
          <a:p>
            <a:r>
              <a:rPr lang="en-US" dirty="0"/>
              <a:t>ADD Section title, quote</a:t>
            </a:r>
            <a:br>
              <a:rPr lang="en-US" dirty="0"/>
            </a:br>
            <a:r>
              <a:rPr lang="en-US" dirty="0"/>
              <a:t>or IMPACT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9CFB277-20B8-144E-AB97-87EF9507FC2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3084" y="4675224"/>
            <a:ext cx="10363200" cy="533480"/>
          </a:xfrm>
        </p:spPr>
        <p:txBody>
          <a:bodyPr anchor="t" anchorCtr="0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Add short caption if needed</a:t>
            </a:r>
          </a:p>
        </p:txBody>
      </p:sp>
    </p:spTree>
    <p:extLst>
      <p:ext uri="{BB962C8B-B14F-4D97-AF65-F5344CB8AC3E}">
        <p14:creationId xmlns:p14="http://schemas.microsoft.com/office/powerpoint/2010/main" val="78249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200402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186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916003"/>
            <a:ext cx="5300420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3255665"/>
            <a:ext cx="5300420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81982" y="1916003"/>
            <a:ext cx="5300429" cy="861775"/>
          </a:xfrm>
        </p:spPr>
        <p:txBody>
          <a:bodyPr anchor="b"/>
          <a:lstStyle>
            <a:lvl1pPr marL="0" indent="0">
              <a:buNone/>
              <a:defRPr sz="4800" b="1">
                <a:latin typeface="DIN Alternate" panose="020B0500000000000000" pitchFamily="34" charset="77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81982" y="3255665"/>
            <a:ext cx="5300429" cy="204363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Add body text or click icon to add object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8005B3-F57E-3E40-A64C-AC7A9604B62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916003"/>
            <a:ext cx="0" cy="336000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6F981A7-CE1F-EF48-B31D-93D087A9D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553941"/>
            <a:ext cx="10972800" cy="102592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COMPARISON TITLE</a:t>
            </a:r>
          </a:p>
        </p:txBody>
      </p:sp>
    </p:spTree>
    <p:extLst>
      <p:ext uri="{BB962C8B-B14F-4D97-AF65-F5344CB8AC3E}">
        <p14:creationId xmlns:p14="http://schemas.microsoft.com/office/powerpoint/2010/main" val="93572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85108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5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19119B-BBDB-674B-BA2E-E16F70A3446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06692" y="561167"/>
            <a:ext cx="4461868" cy="6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33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noFill/>
          <a:latin typeface="DIN Alternate Bold"/>
          <a:ea typeface="+mj-ea"/>
          <a:cs typeface="DIN Alternate Bold"/>
        </a:defRPr>
      </a:lvl1pPr>
    </p:titleStyle>
    <p:bodyStyle>
      <a:lvl1pPr marL="0" indent="0" algn="l" defTabSz="609585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OpenHouse2015_Presentation_Background_White-05.png">
            <a:extLst>
              <a:ext uri="{FF2B5EF4-FFF2-40B4-BE49-F238E27FC236}">
                <a16:creationId xmlns:a16="http://schemas.microsoft.com/office/drawing/2014/main" id="{6B53B0AF-C405-C145-8A86-506489C76343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alphaModFix amt="2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5" r:id="rId9"/>
    <p:sldLayoutId id="2147483676" r:id="rId10"/>
    <p:sldLayoutId id="2147483674" r:id="rId11"/>
    <p:sldLayoutId id="2147483716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53941"/>
            <a:ext cx="10972800" cy="102592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06532"/>
            <a:ext cx="10972800" cy="3044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C2561-F634-3B46-A0B6-DAB4388D479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48813" y="6118041"/>
            <a:ext cx="1190615" cy="5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718" r:id="rId12"/>
  </p:sldLayoutIdLst>
  <p:txStyles>
    <p:titleStyle>
      <a:lvl1pPr algn="l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DIN Alternate Bold"/>
          <a:ea typeface="+mj-ea"/>
          <a:cs typeface="DIN Alternate Bold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3" descr="6677.jpg">
            <a:extLst>
              <a:ext uri="{FF2B5EF4-FFF2-40B4-BE49-F238E27FC236}">
                <a16:creationId xmlns:a16="http://schemas.microsoft.com/office/drawing/2014/main" id="{4FDFC25F-0DB8-9249-9CA4-B9BD67C0A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32" b="7632"/>
          <a:stretch>
            <a:fillRect/>
          </a:stretch>
        </p:blipFill>
        <p:spPr>
          <a:xfrm>
            <a:off x="-2" y="-6351"/>
            <a:ext cx="12192001" cy="68643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F46302-CD8A-5245-B7FF-721360BFD3D5}"/>
              </a:ext>
            </a:extLst>
          </p:cNvPr>
          <p:cNvSpPr/>
          <p:nvPr/>
        </p:nvSpPr>
        <p:spPr>
          <a:xfrm>
            <a:off x="0" y="1585609"/>
            <a:ext cx="12191999" cy="4984514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5EB50-066E-E447-BFB0-CCBB3836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37" y="2209311"/>
            <a:ext cx="10318322" cy="1898084"/>
          </a:xfrm>
        </p:spPr>
        <p:txBody>
          <a:bodyPr wrap="square">
            <a:noAutofit/>
          </a:bodyPr>
          <a:lstStyle/>
          <a:p>
            <a:pPr algn="ctr"/>
            <a:r>
              <a:rPr lang="en-US" sz="6000" dirty="0"/>
              <a:t>A probabilistic diagnostic tool to assess Laplace approximations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36BF-E373-E44B-92D9-D1ED3E79B9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79595" y="4731097"/>
            <a:ext cx="8432806" cy="849088"/>
          </a:xfrm>
        </p:spPr>
        <p:txBody>
          <a:bodyPr/>
          <a:lstStyle/>
          <a:p>
            <a:pPr algn="ctr"/>
            <a:r>
              <a:rPr lang="en-US" dirty="0"/>
              <a:t>Shaun McDonald, Dave Campbell, </a:t>
            </a:r>
            <a:r>
              <a:rPr lang="en-US" dirty="0" err="1"/>
              <a:t>Haoxuan</a:t>
            </a:r>
            <a:r>
              <a:rPr lang="en-US" dirty="0"/>
              <a:t> “Charlie” Zhou, </a:t>
            </a:r>
            <a:r>
              <a:rPr lang="en-US" sz="2000" dirty="0"/>
              <a:t>(thanks also to Richard Lockhart for some ideas)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7B4BC1-9C9C-3C4A-9E14-60BEF526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94" y="287877"/>
            <a:ext cx="5062436" cy="119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322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Gaussian process for LA (prior)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Bef>
                    <a:spcPts val="1020"/>
                  </a:spcBef>
                  <a:spcAft>
                    <a:spcPts val="400"/>
                  </a:spcAft>
                </a:pPr>
                <a:r>
                  <a:rPr lang="en-US" sz="3000" dirty="0"/>
                  <a:t>Model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000" dirty="0"/>
                  <a:t> as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000" dirty="0"/>
                  <a:t> with GP prior:</a:t>
                </a:r>
              </a:p>
              <a:p>
                <a:pPr marL="0" indent="0" algn="ctr">
                  <a:spcBef>
                    <a:spcPts val="1020"/>
                  </a:spcBef>
                  <a:spcAft>
                    <a:spcPts val="400"/>
                  </a:spcAft>
                  <a:buNone/>
                  <a:tabLst>
                    <a:tab pos="447675" algn="l"/>
                  </a:tabLst>
                </a:pPr>
                <a:r>
                  <a:rPr lang="en-US" sz="3000" dirty="0"/>
                  <a:t>	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𝒢𝒫</m:t>
                    </m:r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</m:oMath>
                </a14:m>
                <a:endParaRPr lang="en-US" sz="3000" dirty="0"/>
              </a:p>
              <a:p>
                <a:pPr>
                  <a:spcBef>
                    <a:spcPts val="1020"/>
                  </a:spcBef>
                  <a:spcAft>
                    <a:spcPts val="400"/>
                  </a:spcAft>
                  <a:tabLst>
                    <a:tab pos="447675" algn="l"/>
                  </a:tabLst>
                </a:pPr>
                <a:r>
                  <a:rPr lang="en-US" sz="3000" dirty="0"/>
                  <a:t>Prior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3000" dirty="0"/>
                  <a:t> =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 sz="3000" b="0" i="0" smtClean="0">
                        <a:latin typeface="Cambria Math" panose="02040503050406030204" pitchFamily="18" charset="0"/>
                      </a:rPr>
                      <m:t>dΠ</m:t>
                    </m:r>
                  </m:oMath>
                </a14:m>
                <a:r>
                  <a:rPr lang="en-US" sz="3000" dirty="0"/>
                  <a:t> = [Gaussian approx. to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]</a:t>
                </a:r>
                <a14:m>
                  <m:oMath xmlns:m="http://schemas.openxmlformats.org/officeDocument/2006/math">
                    <m:r>
                      <a:rPr lang="en-CA" sz="3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 sz="3000">
                        <a:latin typeface="Cambria Math" panose="02040503050406030204" pitchFamily="18" charset="0"/>
                      </a:rPr>
                      <m:t>dΠ</m:t>
                    </m:r>
                  </m:oMath>
                </a14:m>
                <a:endParaRPr lang="en-US" sz="3000" dirty="0"/>
              </a:p>
              <a:p>
                <a:pPr>
                  <a:spcBef>
                    <a:spcPts val="1020"/>
                  </a:spcBef>
                  <a:spcAft>
                    <a:spcPts val="400"/>
                  </a:spcAft>
                  <a:tabLst>
                    <a:tab pos="447675" algn="l"/>
                  </a:tabLst>
                </a:pPr>
                <a:r>
                  <a:rPr lang="en-US" sz="3000" dirty="0"/>
                  <a:t>Prior covariance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3000" dirty="0"/>
                  <a:t> = covariance operator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>
                  <a:spcBef>
                    <a:spcPts val="1020"/>
                  </a:spcBef>
                  <a:spcAft>
                    <a:spcPts val="400"/>
                  </a:spcAft>
                  <a:tabLst>
                    <a:tab pos="447675" algn="l"/>
                  </a:tabLst>
                </a:pPr>
                <a:r>
                  <a:rPr lang="en-US" sz="3000" dirty="0"/>
                  <a:t>Integrate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3000" dirty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000" dirty="0"/>
                  <a:t> &amp;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3000" dirty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to get prior model for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000" dirty="0"/>
                  <a:t>:</a:t>
                </a:r>
              </a:p>
              <a:p>
                <a:pPr marL="0" indent="0">
                  <a:spcBef>
                    <a:spcPts val="1020"/>
                  </a:spcBef>
                  <a:spcAft>
                    <a:spcPts val="400"/>
                  </a:spcAft>
                  <a:buNone/>
                  <a:tabLst>
                    <a:tab pos="447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300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CA" sz="3000" b="0" i="0" smtClean="0"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033" t="-1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70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Gaussian process for LA (posterior)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Bef>
                    <a:spcPts val="1020"/>
                  </a:spcBef>
                  <a:spcAft>
                    <a:spcPts val="400"/>
                  </a:spcAft>
                </a:pPr>
                <a:r>
                  <a:rPr lang="en-US" sz="3000" dirty="0"/>
                  <a:t>Evaluate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000" dirty="0"/>
                  <a:t> at </a:t>
                </a:r>
                <a:r>
                  <a:rPr lang="en-US" sz="3000" i="1" dirty="0"/>
                  <a:t>interrogation points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000" dirty="0"/>
              </a:p>
              <a:p>
                <a:pPr>
                  <a:spcBef>
                    <a:spcPts val="1020"/>
                  </a:spcBef>
                  <a:spcAft>
                    <a:spcPts val="400"/>
                  </a:spcAft>
                  <a:tabLst>
                    <a:tab pos="447675" algn="l"/>
                  </a:tabLst>
                </a:pPr>
                <a:r>
                  <a:rPr lang="en-US" sz="3000" dirty="0"/>
                  <a:t>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000" dirty="0"/>
                  <a:t> on </a:t>
                </a:r>
                <a14:m>
                  <m:oMath xmlns:m="http://schemas.openxmlformats.org/officeDocument/2006/math">
                    <m:r>
                      <a:rPr lang="en-CA" sz="3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3000" dirty="0"/>
                  <a:t>  to get posterior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1020"/>
                  </a:spcBef>
                  <a:spcAft>
                    <a:spcPts val="700"/>
                  </a:spcAft>
                  <a:buNone/>
                  <a:tabLst>
                    <a:tab pos="447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m:rPr>
                          <m:nor/>
                        </m:rPr>
                        <a:rPr lang="en-US" sz="3000" dirty="0"/>
                        <m:t>)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𝒢𝒫</m:t>
                      </m:r>
                      <m:d>
                        <m:d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000" dirty="0"/>
              </a:p>
              <a:p>
                <a:pPr marL="0" indent="0">
                  <a:lnSpc>
                    <a:spcPct val="150000"/>
                  </a:lnSpc>
                  <a:spcBef>
                    <a:spcPts val="1020"/>
                  </a:spcBef>
                  <a:spcAft>
                    <a:spcPts val="700"/>
                  </a:spcAft>
                  <a:buNone/>
                  <a:tabLst>
                    <a:tab pos="447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m:rPr>
                              <m:nor/>
                            </m:rPr>
                            <a:rPr lang="en-US" sz="3000" dirty="0"/>
                            <m:t>)</m:t>
                          </m:r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b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m:rPr>
                              <m:nor/>
                            </m:rPr>
                            <a:rPr lang="en-US" sz="3000" dirty="0"/>
                            <m:t>)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pPr marL="0" indent="0">
                  <a:lnSpc>
                    <a:spcPct val="150000"/>
                  </a:lnSpc>
                  <a:spcBef>
                    <a:spcPts val="1020"/>
                  </a:spcBef>
                  <a:spcAft>
                    <a:spcPts val="700"/>
                  </a:spcAft>
                  <a:buNone/>
                  <a:tabLst>
                    <a:tab pos="4476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  <a:p>
                <a:pPr>
                  <a:spcBef>
                    <a:spcPts val="1020"/>
                  </a:spcBef>
                  <a:spcAft>
                    <a:spcPts val="400"/>
                  </a:spcAft>
                  <a:tabLst>
                    <a:tab pos="447675" algn="l"/>
                  </a:tabLst>
                </a:pPr>
                <a:r>
                  <a:rPr lang="en-US" sz="3000" dirty="0"/>
                  <a:t>Integrate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US" sz="3000" dirty="0"/>
                  <a:t> for integral posterior: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1" i="1">
                        <a:latin typeface="Cambria Math" panose="02040503050406030204" pitchFamily="18" charset="0"/>
                      </a:rPr>
                      <m:t>𝒔</m:t>
                    </m:r>
                    <m:r>
                      <m:rPr>
                        <m:nor/>
                      </m:rPr>
                      <a:rPr lang="en-US" sz="3000" dirty="0"/>
                      <m:t>)</m:t>
                    </m:r>
                    <m:r>
                      <m:rPr>
                        <m:nor/>
                      </m:rPr>
                      <a:rPr lang="en-US" sz="3000" b="0" i="0" dirty="0" smtClean="0"/>
                      <m:t> ~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3000" dirty="0"/>
              </a:p>
              <a:p>
                <a:pPr>
                  <a:spcBef>
                    <a:spcPts val="1020"/>
                  </a:spcBef>
                  <a:spcAft>
                    <a:spcPts val="400"/>
                  </a:spcAft>
                  <a:tabLst>
                    <a:tab pos="447675" algn="l"/>
                  </a:tabLst>
                </a:pPr>
                <a:r>
                  <a:rPr lang="en-US" sz="3000" dirty="0"/>
                  <a:t>Reject LA </a:t>
                </a:r>
                <a:r>
                  <a:rPr lang="en-US" sz="3000" dirty="0" err="1"/>
                  <a:t>iff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)∉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−1.96</m:t>
                        </m:r>
                        <m:rad>
                          <m:radPr>
                            <m:deg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+1.96</m:t>
                        </m:r>
                        <m:rad>
                          <m:radPr>
                            <m:deg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033" t="-1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94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83-2BF1-2D41-9532-4DF6EE8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8" y="1915993"/>
            <a:ext cx="11467022" cy="1928733"/>
          </a:xfrm>
        </p:spPr>
        <p:txBody>
          <a:bodyPr/>
          <a:lstStyle/>
          <a:p>
            <a:r>
              <a:rPr lang="en-US" dirty="0"/>
              <a:t>Calibrating the diagnostic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52CC-A964-9B4E-B2A9-B011D46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18" y="4066742"/>
            <a:ext cx="10363200" cy="1383082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Interrogation points and covariance operator</a:t>
            </a:r>
          </a:p>
        </p:txBody>
      </p:sp>
    </p:spTree>
    <p:extLst>
      <p:ext uri="{BB962C8B-B14F-4D97-AF65-F5344CB8AC3E}">
        <p14:creationId xmlns:p14="http://schemas.microsoft.com/office/powerpoint/2010/main" val="356110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Choosing interrogation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6" y="1333473"/>
                <a:ext cx="7309054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Want information about shape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w/low computational cost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Start w/sparse </a:t>
                </a:r>
                <a:r>
                  <a:rPr lang="en-US" sz="3000" i="1" dirty="0"/>
                  <a:t>fully symmetric grid</a:t>
                </a:r>
              </a:p>
              <a:p>
                <a:pPr marL="446088" indent="0">
                  <a:spcAft>
                    <a:spcPts val="4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CA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CA" sz="3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3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000" dirty="0"/>
                  <a:t> (Karvonen &amp; </a:t>
                </a:r>
                <a:r>
                  <a:rPr lang="en-US" sz="3000" dirty="0" err="1"/>
                  <a:t>Särkka</a:t>
                </a:r>
                <a:r>
                  <a:rPr lang="en-US" sz="3000" dirty="0"/>
                  <a:t> 2018)</a:t>
                </a:r>
              </a:p>
              <a:p>
                <a:pPr marL="0" indent="0">
                  <a:spcAft>
                    <a:spcPts val="400"/>
                  </a:spcAft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6" y="1333473"/>
                <a:ext cx="7309054" cy="5334949"/>
              </a:xfrm>
              <a:blipFill>
                <a:blip r:embed="rId3"/>
                <a:stretch>
                  <a:fillRect l="-1668" t="-1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DA69D6-786F-4EF2-8850-35E297FBCF15}"/>
              </a:ext>
            </a:extLst>
          </p:cNvPr>
          <p:cNvCxnSpPr/>
          <p:nvPr/>
        </p:nvCxnSpPr>
        <p:spPr>
          <a:xfrm>
            <a:off x="7505700" y="1333473"/>
            <a:ext cx="0" cy="542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3C624-6A22-4714-93C1-C2126D7B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43016" y="2094134"/>
            <a:ext cx="3967979" cy="33533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898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Choosing interrogation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6" y="1333473"/>
                <a:ext cx="7309054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Start w/sparse </a:t>
                </a:r>
                <a:r>
                  <a:rPr lang="en-US" sz="3000" i="1" dirty="0"/>
                  <a:t>fully symmetric grid 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CA" sz="30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3000" dirty="0"/>
                  <a:t> Decompose </a:t>
                </a:r>
                <a14:m>
                  <m:oMath xmlns:m="http://schemas.openxmlformats.org/officeDocument/2006/math">
                    <m:r>
                      <a:rPr lang="en-CA" sz="3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𝑉𝐷</m:t>
                    </m:r>
                    <m:sSup>
                      <m:sSupPr>
                        <m:ctrlPr>
                          <a:rPr lang="en-CA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30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3000" dirty="0"/>
                  <a:t>, let</a:t>
                </a:r>
                <a14:m>
                  <m:oMath xmlns:m="http://schemas.openxmlformats.org/officeDocument/2006/math">
                    <m:r>
                      <a:rPr lang="en-CA" sz="3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en-CA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3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:r>
                  <a:rPr lang="en-CA" sz="300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𝐺</m:t>
                    </m:r>
                    <m:sSubSup>
                      <m:sSubSupPr>
                        <m:ctrlPr>
                          <a:rPr lang="en-CA" sz="3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CA" sz="3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CA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/>
                  <a:t> 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Grid is:</a:t>
                </a:r>
              </a:p>
              <a:p>
                <a:pPr marL="1066785" lvl="1" indent="-4572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sz="2466" dirty="0"/>
                  <a:t>Centered at mode</a:t>
                </a:r>
              </a:p>
              <a:p>
                <a:pPr marL="1066785" lvl="1" indent="-4572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sz="2466" dirty="0"/>
                  <a:t>Aligned along “eigen-directions”</a:t>
                </a:r>
              </a:p>
              <a:p>
                <a:pPr marL="1066785" lvl="1" indent="-457200">
                  <a:spcAft>
                    <a:spcPts val="400"/>
                  </a:spcAft>
                  <a:buFont typeface="+mj-lt"/>
                  <a:buAutoNum type="arabicPeriod"/>
                </a:pPr>
                <a:r>
                  <a:rPr lang="en-US" sz="2466" dirty="0"/>
                  <a:t>Scaled in each direction based on </a:t>
                </a: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66" dirty="0"/>
              </a:p>
              <a:p>
                <a:pPr marL="1066785" lvl="1" indent="-457200">
                  <a:spcAft>
                    <a:spcPts val="400"/>
                  </a:spcAft>
                  <a:buFont typeface="+mj-lt"/>
                  <a:buAutoNum type="arabicPeriod"/>
                </a:pPr>
                <a:endParaRPr lang="en-CA" sz="2466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6" y="1333473"/>
                <a:ext cx="7309054" cy="5334949"/>
              </a:xfrm>
              <a:blipFill>
                <a:blip r:embed="rId3"/>
                <a:stretch>
                  <a:fillRect l="-1668" t="-1486" r="-2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DA69D6-786F-4EF2-8850-35E297FBCF15}"/>
              </a:ext>
            </a:extLst>
          </p:cNvPr>
          <p:cNvCxnSpPr/>
          <p:nvPr/>
        </p:nvCxnSpPr>
        <p:spPr>
          <a:xfrm>
            <a:off x="7505700" y="1333473"/>
            <a:ext cx="0" cy="542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Chart, surface chart&#10;&#10;Description automatically generated">
            <a:extLst>
              <a:ext uri="{FF2B5EF4-FFF2-40B4-BE49-F238E27FC236}">
                <a16:creationId xmlns:a16="http://schemas.microsoft.com/office/drawing/2014/main" id="{FBF3C624-6A22-4714-93C1-C2126D7B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016" y="1571226"/>
            <a:ext cx="3967979" cy="43991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51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Choosing interrogation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6" y="1333473"/>
                <a:ext cx="6886014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Recall: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CA" sz="3000" b="0" i="1" dirty="0">
                    <a:latin typeface="Cambria Math" panose="02040503050406030204" pitchFamily="18" charset="0"/>
                  </a:rPr>
                  <a:t> </a:t>
                </a:r>
                <a:r>
                  <a:rPr lang="en-CA" sz="3000" b="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Gaussian w/mean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sz="3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acc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/>
                  <a:t> &amp; covariance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0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3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den>
                    </m:f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/>
                  <a:t>: “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standard deviations”,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, from mode</a:t>
                </a: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000" dirty="0"/>
                  <a:t> directions of min/max curvature – provide “shape information”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6" y="1333473"/>
                <a:ext cx="6886014" cy="5334949"/>
              </a:xfrm>
              <a:blipFill>
                <a:blip r:embed="rId3"/>
                <a:stretch>
                  <a:fillRect l="-1770" t="-1486" r="-19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DA69D6-786F-4EF2-8850-35E297FBCF15}"/>
              </a:ext>
            </a:extLst>
          </p:cNvPr>
          <p:cNvCxnSpPr/>
          <p:nvPr/>
        </p:nvCxnSpPr>
        <p:spPr>
          <a:xfrm>
            <a:off x="7505700" y="1333473"/>
            <a:ext cx="0" cy="542927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hart, surface chart&#10;&#10;Description automatically generated">
            <a:extLst>
              <a:ext uri="{FF2B5EF4-FFF2-40B4-BE49-F238E27FC236}">
                <a16:creationId xmlns:a16="http://schemas.microsoft.com/office/drawing/2014/main" id="{70CAFE75-2804-429A-8D1A-A78714561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016" y="1579914"/>
            <a:ext cx="3960143" cy="43904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03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The (typical) covariance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1305874"/>
              </a:xfrm>
            </p:spPr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13058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044E64-217A-4E0B-8D2D-773B01FAAB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45" r="8145"/>
          <a:stretch/>
        </p:blipFill>
        <p:spPr>
          <a:xfrm>
            <a:off x="6600862" y="3031461"/>
            <a:ext cx="3480983" cy="352074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D1A8426D-43D0-4582-AE88-56E920711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9056" y="2929941"/>
                <a:ext cx="4993336" cy="394977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t" anchorCtr="0">
                <a:noAutofit/>
              </a:bodyPr>
              <a:lstStyle>
                <a:lvl1pPr marL="457189" indent="-457189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4267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1pPr>
                <a:lvl2pPr marL="990575" indent="-380990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3733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2pPr>
                <a:lvl3pPr marL="1523962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3pPr>
                <a:lvl4pPr marL="2133547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–"/>
                  <a:defRPr sz="2667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4pPr>
                <a:lvl5pPr marL="274313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»"/>
                  <a:defRPr sz="2667" kern="1200">
                    <a:solidFill>
                      <a:schemeClr val="tx1"/>
                    </a:solidFill>
                    <a:latin typeface="Helvetica" pitchFamily="2" charset="0"/>
                    <a:ea typeface="+mn-ea"/>
                    <a:cs typeface="+mn-cs"/>
                  </a:defRPr>
                </a:lvl5pPr>
                <a:lvl6pPr marL="335271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301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886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470" indent="-304792" algn="l" defTabSz="609585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000" dirty="0"/>
                  <a:t>: length-scale (posterior GP smoothness)</a:t>
                </a: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000" dirty="0"/>
                  <a:t>: precision (posterior GP scale)</a:t>
                </a:r>
              </a:p>
            </p:txBody>
          </p:sp>
        </mc:Choice>
        <mc:Fallback xmlns="">
          <p:sp>
            <p:nvSpPr>
              <p:cNvPr id="10" name="Text Placeholder 2">
                <a:extLst>
                  <a:ext uri="{FF2B5EF4-FFF2-40B4-BE49-F238E27FC236}">
                    <a16:creationId xmlns:a16="http://schemas.microsoft.com/office/drawing/2014/main" id="{D1A8426D-43D0-4582-AE88-56E920711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56" y="2929941"/>
                <a:ext cx="4993336" cy="3949777"/>
              </a:xfrm>
              <a:prstGeom prst="rect">
                <a:avLst/>
              </a:prstGeom>
              <a:blipFill>
                <a:blip r:embed="rId5"/>
                <a:stretch>
                  <a:fillRect t="-2006" r="-45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561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The (modified) covariance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4643286"/>
              </a:xfrm>
            </p:spPr>
            <p:txBody>
              <a:bodyPr/>
              <a:lstStyle/>
              <a:p>
                <a:pPr marL="0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r>
                            <a:rPr lang="en-US" sz="3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CA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CA" sz="3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CA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p>
                                          <m:r>
                                            <a:rPr lang="en-CA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CA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CA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  <a:p>
                <a:pPr>
                  <a:spcAft>
                    <a:spcPts val="1000"/>
                  </a:spcAft>
                </a:pPr>
                <a:endParaRPr lang="en-US" sz="3000" dirty="0"/>
              </a:p>
              <a:p>
                <a:pPr>
                  <a:spcAft>
                    <a:spcPts val="1000"/>
                  </a:spcAft>
                </a:pPr>
                <a:r>
                  <a:rPr lang="en-US" sz="3000" i="1" dirty="0"/>
                  <a:t>Invariant:</a:t>
                </a:r>
                <a:r>
                  <a:rPr lang="en-US" sz="3000" dirty="0"/>
                  <a:t> diagnostic’s rejection decision </a:t>
                </a:r>
                <a:r>
                  <a:rPr lang="en-CA" sz="3000" dirty="0"/>
                  <a:t>doesn’t change if we scale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or linearly transform the domain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3000" dirty="0"/>
                  <a:t>All that matters is closeness of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to Gaussian approximation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3000" dirty="0"/>
              </a:p>
              <a:p>
                <a:pPr>
                  <a:spcAft>
                    <a:spcPts val="1000"/>
                  </a:spcAft>
                </a:pPr>
                <a:endParaRPr lang="en-US" sz="3000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4643286"/>
              </a:xfrm>
              <a:blipFill>
                <a:blip r:embed="rId3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9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How to calibrate?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4905180"/>
              </a:xfrm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3000" dirty="0"/>
                  <a:t>Usual BQ goal: accurate, low-variance estimate for specific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000" dirty="0"/>
              </a:p>
              <a:p>
                <a:pPr>
                  <a:spcAft>
                    <a:spcPts val="1000"/>
                  </a:spcAft>
                </a:pPr>
                <a:r>
                  <a:rPr lang="en-US" sz="3000" dirty="0"/>
                  <a:t>Our goals: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sz="2400" dirty="0"/>
                  <a:t>One-size-fits-all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sz="2400" i="1" dirty="0"/>
                  <a:t>Diagnostic tool </a:t>
                </a:r>
                <a:r>
                  <a:rPr lang="en-US" sz="2400" dirty="0"/>
                  <a:t>– shouldn’t reject LA when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“close enough” to Gaussian</a:t>
                </a:r>
              </a:p>
              <a:p>
                <a:pPr>
                  <a:spcAft>
                    <a:spcPts val="1000"/>
                  </a:spcAft>
                </a:pPr>
                <a:r>
                  <a:rPr lang="en-CA" sz="2934" dirty="0"/>
                  <a:t>Pick “test function” for calibration, use heuristics/visualization to set parameters</a:t>
                </a:r>
                <a:endParaRPr lang="en-US" sz="2934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4905180"/>
              </a:xfrm>
              <a:blipFill>
                <a:blip r:embed="rId3"/>
                <a:stretch>
                  <a:fillRect l="-1033" t="-1615" r="-9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19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How to calibrate?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5334948"/>
              </a:xfrm>
            </p:spPr>
            <p:txBody>
              <a:bodyPr/>
              <a:lstStyle/>
              <a:p>
                <a:pPr>
                  <a:spcAft>
                    <a:spcPts val="1000"/>
                  </a:spcAft>
                </a:pPr>
                <a:r>
                  <a:rPr lang="en-US" sz="2934" dirty="0"/>
                  <a:t>Calibration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CA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32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934" dirty="0"/>
                  <a:t> </a:t>
                </a:r>
                <a14:m>
                  <m:oMath xmlns:m="http://schemas.openxmlformats.org/officeDocument/2006/math">
                    <m:r>
                      <a:rPr lang="en-CA" sz="3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934" dirty="0"/>
                  <a:t> </a:t>
                </a:r>
                <a14:m>
                  <m:oMath xmlns:m="http://schemas.openxmlformats.org/officeDocument/2006/math">
                    <m:r>
                      <a:rPr lang="en-CA" sz="2934" i="1" dirty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934" dirty="0"/>
                  <a:t>-dimensional T-density w/high </a:t>
                </a:r>
                <a:r>
                  <a:rPr lang="en-US" sz="2934" dirty="0" err="1"/>
                  <a:t>d.f.</a:t>
                </a:r>
                <a:r>
                  <a:rPr lang="en-US" sz="2934" dirty="0"/>
                  <a:t> </a:t>
                </a:r>
                <a14:m>
                  <m:oMath xmlns:m="http://schemas.openxmlformats.org/officeDocument/2006/math">
                    <m:r>
                      <a:rPr lang="en-CA" sz="2934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934" dirty="0"/>
                  <a:t> 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sz="2934" dirty="0"/>
                  <a:t>One-size-fits-all parameters </a:t>
                </a:r>
                <a14:m>
                  <m:oMath xmlns:m="http://schemas.openxmlformats.org/officeDocument/2006/math">
                    <m:r>
                      <a:rPr lang="en-CA" sz="2934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934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934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934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CA" sz="2934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CA" sz="2934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934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934" dirty="0"/>
                  <a:t>: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as close as possible to true integral (1)</a:t>
                </a:r>
              </a:p>
              <a:p>
                <a:pPr lvl="2">
                  <a:spcAft>
                    <a:spcPts val="1000"/>
                  </a:spcAft>
                </a:pPr>
                <a:r>
                  <a:rPr lang="en-US" sz="1867" dirty="0"/>
                  <a:t>Better yet, </a:t>
                </a:r>
                <a:r>
                  <a:rPr lang="en-US" sz="1867" dirty="0" err="1"/>
                  <a:t>s.t.</a:t>
                </a:r>
                <a:r>
                  <a:rPr lang="en-US" sz="1867" dirty="0"/>
                  <a:t> posterior mean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867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1867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sz="1867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1867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m:rPr>
                        <m:sty m:val="p"/>
                      </m:rPr>
                      <a:rPr lang="en-CA" sz="1867" b="0" i="0" smtClean="0">
                        <a:latin typeface="Cambria Math" panose="02040503050406030204" pitchFamily="18" charset="0"/>
                      </a:rPr>
                      <m:t>dΠ</m:t>
                    </m:r>
                  </m:oMath>
                </a14:m>
                <a:r>
                  <a:rPr lang="en-US" sz="1867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8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867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CA" sz="18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1867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CA" sz="1867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CA" sz="1867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867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867" dirty="0"/>
                  <a:t> throughout domain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=1+[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small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a:rPr lang="en-CA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(recall:</a:t>
                </a:r>
                <a:r>
                  <a:rPr lang="en-CA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dirty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CA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4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  <a:p>
                <a:pPr lvl="1">
                  <a:spcAft>
                    <a:spcPts val="10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on boundary of rejection region</a:t>
                </a:r>
              </a:p>
              <a:p>
                <a:pPr marL="984250" lvl="1" indent="0"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−1.96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+1.96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</m:e>
                      </m:d>
                    </m:oMath>
                  </m:oMathPara>
                </a14:m>
                <a:endParaRPr lang="en-CA" sz="2400" dirty="0"/>
              </a:p>
              <a:p>
                <a:pPr marL="3429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93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93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930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CA" sz="293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93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930" dirty="0"/>
                  <a:t> is “just Gaussian enough” not to reject </a:t>
                </a:r>
                <a14:m>
                  <m:oMath xmlns:m="http://schemas.openxmlformats.org/officeDocument/2006/math">
                    <m:r>
                      <a:rPr lang="en-CA" sz="293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CA" sz="293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93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93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93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  <m:r>
                              <a:rPr lang="en-CA" sz="293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CA" sz="293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293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2"/>
                <a:ext cx="11798709" cy="5334948"/>
              </a:xfrm>
              <a:blipFill>
                <a:blip r:embed="rId3"/>
                <a:stretch>
                  <a:fillRect l="-981" t="-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72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393103"/>
            <a:ext cx="12192000" cy="1374737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60" y="2270303"/>
            <a:ext cx="10972680" cy="3335840"/>
          </a:xfrm>
        </p:spPr>
        <p:txBody>
          <a:bodyPr/>
          <a:lstStyle/>
          <a:p>
            <a:r>
              <a:rPr lang="en-US" sz="3600" dirty="0"/>
              <a:t>Framework &amp; motivation</a:t>
            </a:r>
          </a:p>
          <a:p>
            <a:r>
              <a:rPr lang="en-US" sz="3600" dirty="0"/>
              <a:t>Probabilistic </a:t>
            </a:r>
            <a:r>
              <a:rPr lang="en-US" sz="3600" dirty="0" err="1"/>
              <a:t>numerics</a:t>
            </a:r>
            <a:endParaRPr lang="en-US" sz="3600" dirty="0"/>
          </a:p>
          <a:p>
            <a:r>
              <a:rPr lang="en-US" sz="3600" dirty="0"/>
              <a:t>Calibrating with simulations</a:t>
            </a:r>
          </a:p>
          <a:p>
            <a:r>
              <a:rPr lang="en-US" sz="3600" dirty="0"/>
              <a:t>Applications to data</a:t>
            </a:r>
          </a:p>
        </p:txBody>
      </p:sp>
    </p:spTree>
    <p:extLst>
      <p:ext uri="{BB962C8B-B14F-4D97-AF65-F5344CB8AC3E}">
        <p14:creationId xmlns:p14="http://schemas.microsoft.com/office/powerpoint/2010/main" val="411476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3DA1E7-0103-5948-8D95-9B0F90DDEB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21664" y="305791"/>
                <a:ext cx="10972800" cy="793078"/>
              </a:xfrm>
            </p:spPr>
            <p:txBody>
              <a:bodyPr/>
              <a:lstStyle/>
              <a:p>
                <a:r>
                  <a:rPr lang="en-US" sz="4800" dirty="0"/>
                  <a:t>Calibration in 2-D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4800" b="0" i="1" smtClean="0">
                            <a:latin typeface="Cambria Math" panose="02040503050406030204" pitchFamily="18" charset="0"/>
                          </a:rPr>
                          <m:t>38, 2</m:t>
                        </m:r>
                      </m:sub>
                    </m:sSub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3DA1E7-0103-5948-8D95-9B0F90DDE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1664" y="305791"/>
                <a:ext cx="10972800" cy="793078"/>
              </a:xfrm>
              <a:blipFill>
                <a:blip r:embed="rId3"/>
                <a:stretch>
                  <a:fillRect l="-2500" t="-16154" b="-4615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9E30E5-E991-48AA-9CE3-8AFE4F2AAC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932" r="6255"/>
          <a:stretch/>
        </p:blipFill>
        <p:spPr>
          <a:xfrm>
            <a:off x="1491763" y="1523959"/>
            <a:ext cx="9208474" cy="50282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7208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83-2BF1-2D41-9532-4DF6EE8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8" y="1915993"/>
            <a:ext cx="11467022" cy="1928733"/>
          </a:xfrm>
        </p:spPr>
        <p:txBody>
          <a:bodyPr/>
          <a:lstStyle/>
          <a:p>
            <a:r>
              <a:rPr lang="en-US" dirty="0"/>
              <a:t>Higher Dimensions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52CC-A964-9B4E-B2A9-B011D46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18" y="4066742"/>
            <a:ext cx="10363200" cy="533480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fishy application</a:t>
            </a:r>
          </a:p>
        </p:txBody>
      </p:sp>
    </p:spTree>
    <p:extLst>
      <p:ext uri="{BB962C8B-B14F-4D97-AF65-F5344CB8AC3E}">
        <p14:creationId xmlns:p14="http://schemas.microsoft.com/office/powerpoint/2010/main" val="4203755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State-space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Unobserved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Want MLE’s for parameters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Marginal likelihood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∫</m:t>
                    </m:r>
                    <m:nary>
                      <m:naryPr>
                        <m:chr m:val="∏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30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 may be intractable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Instead, maximize Laplace-approximated likelihood: </a:t>
                </a:r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3000" b="0" i="1" smtClean="0">
                          <a:latin typeface="Cambria Math" panose="02040503050406030204" pitchFamily="18" charset="0"/>
                        </a:rPr>
                        <m:t>argmax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3000" b="0" dirty="0"/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Nested optimization: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/>
                  <a:t> (and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3000" dirty="0"/>
                  <a:t>) depend 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033" t="-1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09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Application: Stock Assessment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5664894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Nonlinear SSM for North Sea cod population</a:t>
                </a: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/>
                  <a:t>: observed fish abundances for year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/>
                  <a:t>: true abundances, fishing morality rates</a:t>
                </a: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dirty="0"/>
                  <a:t>: correlation, variance, scaling parameters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000" dirty="0" err="1"/>
                  <a:t>Aeberhard</a:t>
                </a:r>
                <a:r>
                  <a:rPr lang="en-US" sz="3000" dirty="0"/>
                  <a:t> et al. (2018), Berg and Nielsen (2014)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5664894" cy="5334949"/>
              </a:xfrm>
              <a:blipFill>
                <a:blip r:embed="rId3"/>
                <a:stretch>
                  <a:fillRect l="-2151" t="-1484" r="-3871" b="-1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38E4A1-2BAE-4BC0-B276-3E396AB0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54" y="1352523"/>
            <a:ext cx="4789572" cy="52815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854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Application: Stock Assessment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5664894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CA" sz="3000" dirty="0"/>
                  <a:t>Model 1: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=1970, …, 1975</m:t>
                    </m:r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:r>
                  <a:rPr lang="en-CA" sz="3000" dirty="0"/>
                  <a:t>Model 2: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=1972, …, 1977</m:t>
                    </m:r>
                  </m:oMath>
                </a14:m>
                <a:endParaRPr lang="en-CA" sz="30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12-dimensional vector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=72</m:t>
                    </m:r>
                  </m:oMath>
                </a14:m>
                <a:endParaRPr lang="en-US" sz="3000" dirty="0"/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Apply diagnostic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5664894" cy="5334949"/>
              </a:xfrm>
              <a:blipFill>
                <a:blip r:embed="rId3"/>
                <a:stretch>
                  <a:fillRect l="-2151" t="-1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38E4A1-2BAE-4BC0-B276-3E396AB0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154" y="1352523"/>
            <a:ext cx="4789572" cy="52815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4943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Calibration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4" y="1344087"/>
                <a:ext cx="11127847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Following Karvonen &amp; </a:t>
                </a:r>
                <a:r>
                  <a:rPr lang="en-US" sz="3000" dirty="0" err="1"/>
                  <a:t>Särkka</a:t>
                </a:r>
                <a:r>
                  <a:rPr lang="en-US" sz="3000" dirty="0"/>
                  <a:t> (2018),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3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CA" sz="30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sz="3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dirty="0"/>
                  <a:t> sparse Gauss-Hermite grid of order 2 w/origin removed (</a:t>
                </a:r>
                <a14:m>
                  <m:oMath xmlns:m="http://schemas.openxmlformats.org/officeDocument/2006/math">
                    <m:r>
                      <a:rPr lang="en-CA" sz="3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3000" i="1">
                        <a:latin typeface="Cambria Math" panose="02040503050406030204" pitchFamily="18" charset="0"/>
                      </a:rPr>
                      <m:t>=10512</m:t>
                    </m:r>
                  </m:oMath>
                </a14:m>
                <a:r>
                  <a:rPr lang="en-US" sz="3000" dirty="0"/>
                  <a:t> points)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470" dirty="0"/>
                  <a:t>Calculate integral weights </a:t>
                </a:r>
                <a:r>
                  <a:rPr lang="en-US" sz="2470" i="1" dirty="0"/>
                  <a:t>fast</a:t>
                </a:r>
                <a:r>
                  <a:rPr lang="en-US" sz="2470" dirty="0"/>
                  <a:t> by exploiting symmetry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CA" sz="2470" dirty="0"/>
                  <a:t>Speedup is for integral only – can’t visualize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47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47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A" sz="247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sz="247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m:rPr>
                        <m:sty m:val="p"/>
                      </m:rPr>
                      <a:rPr lang="en-CA" sz="2470">
                        <a:latin typeface="Cambria Math" panose="02040503050406030204" pitchFamily="18" charset="0"/>
                      </a:rPr>
                      <m:t>dΠ</m:t>
                    </m:r>
                  </m:oMath>
                </a14:m>
                <a:r>
                  <a:rPr lang="en-US" sz="2470" dirty="0"/>
                  <a:t> like before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Very heuristic calibration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466" dirty="0"/>
                  <a:t>Test curve </a:t>
                </a:r>
                <a14:m>
                  <m:oMath xmlns:m="http://schemas.openxmlformats.org/officeDocument/2006/math">
                    <m:r>
                      <a:rPr lang="en-CA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500, 72</m:t>
                        </m:r>
                      </m:sub>
                    </m:sSub>
                  </m:oMath>
                </a14:m>
                <a:endParaRPr lang="en-US" sz="2466" dirty="0"/>
              </a:p>
              <a:p>
                <a:pPr lvl="1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=50, </m:t>
                    </m:r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=1.0026</m:t>
                    </m:r>
                  </m:oMath>
                </a14:m>
                <a:endParaRPr lang="en-CA" sz="2466" b="0" dirty="0"/>
              </a:p>
              <a:p>
                <a:pPr lvl="1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=0.1187</m:t>
                    </m:r>
                  </m:oMath>
                </a14:m>
                <a:r>
                  <a:rPr lang="en-CA" sz="2466" b="0" dirty="0"/>
                  <a:t> so </a:t>
                </a:r>
                <a14:m>
                  <m:oMath xmlns:m="http://schemas.openxmlformats.org/officeDocument/2006/math">
                    <m:r>
                      <a:rPr lang="en-CA" sz="247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CA" sz="247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7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7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CA" sz="2470" b="0" i="1" smtClean="0">
                                <a:latin typeface="Cambria Math" panose="02040503050406030204" pitchFamily="18" charset="0"/>
                              </a:rPr>
                              <m:t>500, 72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470" b="0" dirty="0"/>
                  <a:t> is on borderline of rejection</a:t>
                </a:r>
              </a:p>
              <a:p>
                <a:pPr lvl="1">
                  <a:spcAft>
                    <a:spcPts val="400"/>
                  </a:spcAft>
                </a:pPr>
                <a:endParaRPr lang="en-US" sz="2466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4" y="1344087"/>
                <a:ext cx="11127847" cy="5334949"/>
              </a:xfrm>
              <a:blipFill>
                <a:blip r:embed="rId3"/>
                <a:stretch>
                  <a:fillRect l="-1095" t="-14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1112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Results: 1970-1975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CF5F2-5B29-4DC7-B6FC-E4E8CA9F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16956" y="2423531"/>
            <a:ext cx="4677508" cy="35786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1E219024-BBFF-42C6-8DA0-244614A2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09" y="2423531"/>
            <a:ext cx="6603001" cy="357868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B8F0908-8E44-4998-944D-DE418F4D2E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644" y="1344087"/>
            <a:ext cx="11497820" cy="5334949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CA" sz="3000" dirty="0"/>
              <a:t>Don’t reject LA: some light tails, but balanced out by reasonably Gaussian shape in other directions</a:t>
            </a:r>
            <a:endParaRPr lang="en-US" sz="2466" dirty="0"/>
          </a:p>
        </p:txBody>
      </p:sp>
    </p:spTree>
    <p:extLst>
      <p:ext uri="{BB962C8B-B14F-4D97-AF65-F5344CB8AC3E}">
        <p14:creationId xmlns:p14="http://schemas.microsoft.com/office/powerpoint/2010/main" val="512952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Results: 1972-1977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9CF5F2-5B29-4DC7-B6FC-E4E8CA9F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99726" y="2440353"/>
            <a:ext cx="5025604" cy="347470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219024-BBFF-42C6-8DA0-244614A282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6725" y="2440353"/>
            <a:ext cx="6603001" cy="34747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A9209A-CBAE-4BC8-BC31-34CA999C4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644" y="1344087"/>
            <a:ext cx="11698631" cy="969439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CA" sz="3000" dirty="0"/>
              <a:t>Reject LA – </a:t>
            </a:r>
            <a:r>
              <a:rPr lang="en-CA" sz="3000" i="1" dirty="0"/>
              <a:t>insanely</a:t>
            </a:r>
            <a:r>
              <a:rPr lang="en-CA" sz="3000" dirty="0"/>
              <a:t> light tails in some directions</a:t>
            </a:r>
            <a:endParaRPr lang="en-CA" sz="2470" b="0" dirty="0"/>
          </a:p>
          <a:p>
            <a:pPr lvl="1">
              <a:spcAft>
                <a:spcPts val="400"/>
              </a:spcAft>
            </a:pPr>
            <a:endParaRPr lang="en-US" sz="2466" dirty="0"/>
          </a:p>
        </p:txBody>
      </p:sp>
    </p:spTree>
    <p:extLst>
      <p:ext uri="{BB962C8B-B14F-4D97-AF65-F5344CB8AC3E}">
        <p14:creationId xmlns:p14="http://schemas.microsoft.com/office/powerpoint/2010/main" val="34220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83-2BF1-2D41-9532-4DF6EE8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8" y="1915993"/>
            <a:ext cx="11467022" cy="1928733"/>
          </a:xfrm>
        </p:spPr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52CC-A964-9B4E-B2A9-B011D46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18" y="4066742"/>
            <a:ext cx="10363200" cy="533480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Next, what?</a:t>
            </a:r>
          </a:p>
        </p:txBody>
      </p:sp>
    </p:spTree>
    <p:extLst>
      <p:ext uri="{BB962C8B-B14F-4D97-AF65-F5344CB8AC3E}">
        <p14:creationId xmlns:p14="http://schemas.microsoft.com/office/powerpoint/2010/main" val="1586569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Things to consider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CA" sz="3000" dirty="0"/>
                  <a:t>Curse of dimensionality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CA" sz="2466" dirty="0"/>
                  <a:t>Small shape differences can make </a:t>
                </a:r>
                <a:r>
                  <a:rPr lang="en-CA" sz="2466" i="1" dirty="0"/>
                  <a:t>big </a:t>
                </a:r>
                <a:r>
                  <a:rPr lang="en-CA" sz="2466" dirty="0"/>
                  <a:t>integral differences (“most mass is in the tails”)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CA" sz="2466" dirty="0"/>
                  <a:t>Conversely, most interesting models will have </a:t>
                </a:r>
                <a:r>
                  <a:rPr lang="en-CA" sz="2466" i="1" dirty="0"/>
                  <a:t>some</a:t>
                </a:r>
                <a:r>
                  <a:rPr lang="en-CA" sz="2466" dirty="0"/>
                  <a:t> non-Gaussian shape and we can’t reject </a:t>
                </a:r>
                <a:r>
                  <a:rPr lang="en-CA" sz="2466" i="1" dirty="0"/>
                  <a:t>everything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CA" sz="2466" dirty="0"/>
                  <a:t>Thus, “is it Gaussian enough to use LA” is harder to answer for large </a:t>
                </a: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CA" sz="2466" dirty="0"/>
              </a:p>
              <a:p>
                <a:pPr>
                  <a:spcAft>
                    <a:spcPts val="400"/>
                  </a:spcAft>
                </a:pPr>
                <a:r>
                  <a:rPr lang="en-CA" sz="3000" dirty="0"/>
                  <a:t>Calibration is very arbitrary</a:t>
                </a:r>
              </a:p>
              <a:p>
                <a:pPr>
                  <a:spcAft>
                    <a:spcPts val="400"/>
                  </a:spcAft>
                </a:pPr>
                <a:r>
                  <a:rPr lang="en-CA" sz="3000" dirty="0"/>
                  <a:t>Ideal use case: folded into model fitting iterations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344087"/>
                <a:ext cx="11798709" cy="5334949"/>
              </a:xfrm>
              <a:blipFill>
                <a:blip r:embed="rId3"/>
                <a:stretch>
                  <a:fillRect l="-1033" t="-1484" r="-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447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83-2BF1-2D41-9532-4DF6EE8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8" y="1915993"/>
            <a:ext cx="11467022" cy="1928733"/>
          </a:xfrm>
        </p:spPr>
        <p:txBody>
          <a:bodyPr/>
          <a:lstStyle/>
          <a:p>
            <a:r>
              <a:rPr lang="en-US" dirty="0"/>
              <a:t>High-dimensional integration with Laplace approximation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52CC-A964-9B4E-B2A9-B011D46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18" y="4066742"/>
            <a:ext cx="10363200" cy="533480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Framework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2906673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645" y="1344087"/>
            <a:ext cx="11798709" cy="5334949"/>
          </a:xfrm>
        </p:spPr>
        <p:txBody>
          <a:bodyPr/>
          <a:lstStyle/>
          <a:p>
            <a:pPr marL="0" indent="0">
              <a:spcAft>
                <a:spcPts val="400"/>
              </a:spcAft>
              <a:buNone/>
            </a:pPr>
            <a:r>
              <a:rPr lang="en-US" sz="1600" dirty="0">
                <a:effectLst/>
              </a:rPr>
              <a:t>Zhou, H. (2017). </a:t>
            </a:r>
            <a:r>
              <a:rPr lang="en-US" sz="1600" i="1" dirty="0">
                <a:effectLst/>
              </a:rPr>
              <a:t>Bayesian Integration for Assessing the Quality of the Laplace Approximation</a:t>
            </a:r>
            <a:r>
              <a:rPr lang="en-US" sz="1600" dirty="0">
                <a:effectLst/>
              </a:rPr>
              <a:t> [Simon Fraser University].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it-IT" sz="1600" dirty="0">
                <a:effectLst/>
              </a:rPr>
              <a:t>Briol, F.-X., Oates, C. J., Girolami, M., Osborne, M. A., &amp; Sejdinovic, D. (2019). Probabilistic Integration: A Role in Statistical Computation? </a:t>
            </a:r>
            <a:r>
              <a:rPr lang="it-IT" sz="1600" i="1" dirty="0">
                <a:effectLst/>
              </a:rPr>
              <a:t>Statistical Science</a:t>
            </a:r>
            <a:r>
              <a:rPr lang="it-IT" sz="1600" dirty="0">
                <a:effectLst/>
              </a:rPr>
              <a:t>, 32(1), 1–22.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sz="1600" dirty="0">
                <a:effectLst/>
              </a:rPr>
              <a:t>Nielsen, A., &amp; Berg, C. W. (2014). Estimation of time-varying selectivity in stock assessments using state-space models. </a:t>
            </a:r>
            <a:r>
              <a:rPr lang="en-US" sz="1600" i="1" dirty="0">
                <a:effectLst/>
              </a:rPr>
              <a:t>Fisheries Research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158</a:t>
            </a:r>
            <a:r>
              <a:rPr lang="en-US" sz="1600" dirty="0">
                <a:effectLst/>
              </a:rPr>
              <a:t>, 96–101.</a:t>
            </a:r>
            <a:endParaRPr lang="en-US" sz="1600" dirty="0"/>
          </a:p>
          <a:p>
            <a:pPr marL="0" indent="0">
              <a:spcAft>
                <a:spcPts val="400"/>
              </a:spcAft>
              <a:buNone/>
            </a:pPr>
            <a:r>
              <a:rPr lang="en-US" sz="1600" dirty="0" err="1">
                <a:effectLst/>
              </a:rPr>
              <a:t>Aeberhard</a:t>
            </a:r>
            <a:r>
              <a:rPr lang="en-US" sz="1600" dirty="0">
                <a:effectLst/>
              </a:rPr>
              <a:t>, W. H., </a:t>
            </a:r>
            <a:r>
              <a:rPr lang="en-US" sz="1600" dirty="0" err="1">
                <a:effectLst/>
              </a:rPr>
              <a:t>Flemming</a:t>
            </a:r>
            <a:r>
              <a:rPr lang="en-US" sz="1600" dirty="0">
                <a:effectLst/>
              </a:rPr>
              <a:t>, J. M., &amp; Nielsen, A. (2018). Review of State-Space Models for Fisheries Science. </a:t>
            </a:r>
            <a:r>
              <a:rPr lang="en-US" sz="1600" i="1" dirty="0">
                <a:effectLst/>
              </a:rPr>
              <a:t>Annual Review of Statistics and Its Application</a:t>
            </a:r>
            <a:r>
              <a:rPr lang="en-US" sz="1600" dirty="0">
                <a:effectLst/>
              </a:rPr>
              <a:t>, </a:t>
            </a:r>
            <a:r>
              <a:rPr lang="en-US" sz="1600" i="1" dirty="0">
                <a:effectLst/>
              </a:rPr>
              <a:t>5</a:t>
            </a:r>
            <a:r>
              <a:rPr lang="en-US" sz="1600" dirty="0">
                <a:effectLst/>
              </a:rPr>
              <a:t>, 215–235. https://doi.org/10.1146/annurev-statistics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CA" sz="1600" dirty="0">
                <a:effectLst/>
              </a:rPr>
              <a:t>Kristensen, K., Nielsen, A., Berg, C. W., </a:t>
            </a:r>
            <a:r>
              <a:rPr lang="en-CA" sz="1600" dirty="0" err="1">
                <a:effectLst/>
              </a:rPr>
              <a:t>Skaug</a:t>
            </a:r>
            <a:r>
              <a:rPr lang="en-CA" sz="1600" dirty="0">
                <a:effectLst/>
              </a:rPr>
              <a:t>, H., &amp; Bell, B. M. (2016). TMB: Automatic differentiation and </a:t>
            </a:r>
            <a:r>
              <a:rPr lang="en-CA" sz="1600" dirty="0" err="1">
                <a:effectLst/>
              </a:rPr>
              <a:t>laplace</a:t>
            </a:r>
            <a:r>
              <a:rPr lang="en-CA" sz="1600" dirty="0">
                <a:effectLst/>
              </a:rPr>
              <a:t> approximation. </a:t>
            </a:r>
            <a:r>
              <a:rPr lang="en-CA" sz="1600" i="1" dirty="0">
                <a:effectLst/>
              </a:rPr>
              <a:t>Journal of Statistical Software</a:t>
            </a:r>
            <a:r>
              <a:rPr lang="en-CA" sz="1600" dirty="0">
                <a:effectLst/>
              </a:rPr>
              <a:t>, </a:t>
            </a:r>
            <a:r>
              <a:rPr lang="en-CA" sz="1600" i="1" dirty="0">
                <a:effectLst/>
              </a:rPr>
              <a:t>70</a:t>
            </a:r>
            <a:r>
              <a:rPr lang="en-CA" sz="1600" dirty="0">
                <a:effectLst/>
              </a:rPr>
              <a:t>(1), 1–21. https://doi.org/10.18637/jss.v070.i05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sz="1600" dirty="0">
                <a:effectLst/>
              </a:rPr>
              <a:t>Osborne, M. A., Garnett, R., Roberts, S. J., Hart, C., </a:t>
            </a:r>
            <a:r>
              <a:rPr lang="en-US" sz="1600" dirty="0" err="1">
                <a:effectLst/>
              </a:rPr>
              <a:t>Aigrain</a:t>
            </a:r>
            <a:r>
              <a:rPr lang="en-US" sz="1600" dirty="0">
                <a:effectLst/>
              </a:rPr>
              <a:t>, S., &amp; Gibson, N. P. (2012). Bayesian Quadrature for Ratios. </a:t>
            </a:r>
            <a:r>
              <a:rPr lang="en-US" sz="1600" i="1" dirty="0">
                <a:effectLst/>
              </a:rPr>
              <a:t>Proceedings of the Fifteenth International Conference on Artificial Intelligence and Statistics</a:t>
            </a:r>
            <a:r>
              <a:rPr lang="en-US" sz="1600" dirty="0">
                <a:effectLst/>
              </a:rPr>
              <a:t>, 832–840.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CA" sz="1600" dirty="0">
                <a:effectLst/>
              </a:rPr>
              <a:t>Osborne, M. A., </a:t>
            </a:r>
            <a:r>
              <a:rPr lang="en-CA" sz="1600" dirty="0" err="1">
                <a:effectLst/>
              </a:rPr>
              <a:t>Duvenaud</a:t>
            </a:r>
            <a:r>
              <a:rPr lang="en-CA" sz="1600" dirty="0">
                <a:effectLst/>
              </a:rPr>
              <a:t>, D., Garnett, R., Rasmussen, C. E., Roberts, S. J., &amp; </a:t>
            </a:r>
            <a:r>
              <a:rPr lang="en-CA" sz="1600" dirty="0" err="1">
                <a:effectLst/>
              </a:rPr>
              <a:t>Ghahramani</a:t>
            </a:r>
            <a:r>
              <a:rPr lang="en-CA" sz="1600" dirty="0">
                <a:effectLst/>
              </a:rPr>
              <a:t>, Z. (2012). Active Learning of Model Evidence Using Bayesian Quadrature. </a:t>
            </a:r>
            <a:r>
              <a:rPr lang="en-CA" sz="1600" i="1" dirty="0">
                <a:effectLst/>
              </a:rPr>
              <a:t>Advances in Neural Information Processing Systems</a:t>
            </a:r>
            <a:r>
              <a:rPr lang="en-CA" sz="1600" dirty="0">
                <a:effectLst/>
              </a:rPr>
              <a:t>, 46–54.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CA" sz="1600" dirty="0">
                <a:effectLst/>
              </a:rPr>
              <a:t>Gunter, T., Osborne, M. A., Garnett, R., Hennig, P., &amp; Roberts, S. J. (2014). Sampling for Inference in Probabilistic Models with Fast Bayesian Quadrature. </a:t>
            </a:r>
            <a:r>
              <a:rPr lang="en-CA" sz="1600" i="1" dirty="0">
                <a:effectLst/>
              </a:rPr>
              <a:t>Advances in Neural Information Processing Sections</a:t>
            </a:r>
            <a:r>
              <a:rPr lang="en-CA" sz="1600" dirty="0">
                <a:effectLst/>
              </a:rPr>
              <a:t>, 2789–2797.</a:t>
            </a:r>
          </a:p>
          <a:p>
            <a:pPr marL="0" indent="0">
              <a:spcAft>
                <a:spcPts val="400"/>
              </a:spcAft>
              <a:buNone/>
            </a:pPr>
            <a:r>
              <a:rPr lang="en-US" sz="1600" dirty="0">
                <a:effectLst/>
              </a:rPr>
              <a:t>Karvonen, T., &amp; </a:t>
            </a:r>
            <a:r>
              <a:rPr lang="en-US" sz="1600" dirty="0" err="1">
                <a:effectLst/>
              </a:rPr>
              <a:t>Sarkka</a:t>
            </a:r>
            <a:r>
              <a:rPr lang="en-US" sz="1600" dirty="0">
                <a:effectLst/>
              </a:rPr>
              <a:t>, S. (2018). Fully symmetric kernel quadrature. SIAM Journal on Scientific Computing, 40(2), A697–A720. https://doi.org/10.1137/17M1121779</a:t>
            </a:r>
            <a:endParaRPr lang="en-CA" sz="1600" dirty="0">
              <a:effectLst/>
            </a:endParaRPr>
          </a:p>
          <a:p>
            <a:pPr marL="0" indent="0">
              <a:spcAft>
                <a:spcPts val="400"/>
              </a:spcAft>
              <a:buNone/>
            </a:pPr>
            <a:endParaRPr lang="en-CA" sz="1600" dirty="0">
              <a:effectLst/>
            </a:endParaRPr>
          </a:p>
          <a:p>
            <a:pPr marL="0" indent="0">
              <a:spcAft>
                <a:spcPts val="400"/>
              </a:spcAft>
              <a:buNone/>
            </a:pPr>
            <a:endParaRPr lang="en-US" sz="2466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23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83-2BF1-2D41-9532-4DF6EE8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8" y="2672496"/>
            <a:ext cx="11467022" cy="1513007"/>
          </a:xfrm>
        </p:spPr>
        <p:txBody>
          <a:bodyPr/>
          <a:lstStyle/>
          <a:p>
            <a:r>
              <a:rPr lang="en-US" sz="96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99868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General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Given: function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000" b="0" i="1" dirty="0"/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Want: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000" dirty="0"/>
              </a:p>
              <a:p>
                <a:pPr lvl="1">
                  <a:spcAft>
                    <a:spcPts val="400"/>
                  </a:spcAft>
                </a:pPr>
                <a:r>
                  <a:rPr lang="en-US" sz="2670" dirty="0"/>
                  <a:t>E.g. marginal likelihoods, state-space models</a:t>
                </a:r>
              </a:p>
              <a:p>
                <a:pPr>
                  <a:spcAft>
                    <a:spcPts val="400"/>
                  </a:spcAft>
                </a:pPr>
                <a:r>
                  <a:rPr lang="en-US" sz="3000" dirty="0"/>
                  <a:t>Assumptions on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: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00" dirty="0"/>
                  <a:t>Can be easily evaluated, but not analytically integrated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600" dirty="0"/>
                  <a:t>Maximum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 b="0" dirty="0"/>
                  <a:t> </a:t>
                </a:r>
                <a:r>
                  <a:rPr lang="en-US" sz="2600" dirty="0"/>
                  <a:t>(“mode”) </a:t>
                </a:r>
                <a:endParaRPr lang="en-US" sz="2600" b="0" dirty="0"/>
              </a:p>
              <a:p>
                <a:pPr lvl="1">
                  <a:spcAft>
                    <a:spcPts val="400"/>
                  </a:spcAft>
                </a:pPr>
                <a:r>
                  <a:rPr lang="en-US" sz="2600" dirty="0"/>
                  <a:t>Hessian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func>
                  </m:oMath>
                </a14:m>
                <a:r>
                  <a:rPr lang="en-US" sz="2600" dirty="0"/>
                  <a:t> 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600" dirty="0"/>
                  <a:t>) exists &amp; is negative definite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033" t="-13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66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Laplace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/>
                  <a:t>Taylor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/>
                  <a:t> gives </a:t>
                </a:r>
                <a:r>
                  <a:rPr lang="en-US" sz="3000" i="1" dirty="0"/>
                  <a:t>Gaussian approximation</a:t>
                </a:r>
                <a:r>
                  <a:rPr lang="en-US" sz="3000" dirty="0"/>
                  <a:t>:</a:t>
                </a:r>
              </a:p>
              <a:p>
                <a:pPr marL="0" indent="0" defTabSz="447675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 sz="3000" b="0" i="1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endChr m:val=""/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endChr m:val=""/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/>
                  <a:t>Integrate for </a:t>
                </a:r>
                <a:r>
                  <a:rPr lang="en-US" sz="3000" i="1" dirty="0"/>
                  <a:t>Laplace approximation</a:t>
                </a:r>
                <a:r>
                  <a:rPr lang="en-US" sz="3000" dirty="0"/>
                  <a:t>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000" dirty="0"/>
                  <a:t>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None/>
                  <a:tabLst>
                    <a:tab pos="6286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30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ad>
                        <m:radPr>
                          <m:degHide m:val="on"/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𝑑𝑒𝑡</m:t>
                          </m:r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3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sz="3000" i="1" dirty="0"/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000" dirty="0"/>
                  <a:t>Exact when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3000" dirty="0"/>
                  <a:t> Gaussian with 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000" dirty="0"/>
                  <a:t> and covariance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033" t="-1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8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But here’s the thing…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43A99-1BB7-6942-93E2-EC5D7451E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645" y="1523051"/>
            <a:ext cx="11798709" cy="5334949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3000" dirty="0"/>
              <a:t>Laplace approximation assumes roughly Gaussian shape</a:t>
            </a:r>
          </a:p>
          <a:p>
            <a:pPr>
              <a:spcAft>
                <a:spcPts val="400"/>
              </a:spcAft>
            </a:pPr>
            <a:r>
              <a:rPr lang="en-US" sz="3000" dirty="0"/>
              <a:t>Easy, but possibly inaccurate (e.g. nonlinear SSM)</a:t>
            </a:r>
          </a:p>
          <a:p>
            <a:pPr>
              <a:spcAft>
                <a:spcPts val="400"/>
              </a:spcAft>
            </a:pPr>
            <a:r>
              <a:rPr lang="en-US" sz="3000" dirty="0"/>
              <a:t>Monte Carlo or numerical methods can be more accurate, but difficult (esp. in high dimensions)</a:t>
            </a:r>
          </a:p>
          <a:p>
            <a:pPr>
              <a:spcAft>
                <a:spcPts val="400"/>
              </a:spcAft>
            </a:pPr>
            <a:r>
              <a:rPr lang="en-US" sz="3000" dirty="0"/>
              <a:t>Thus, want </a:t>
            </a:r>
            <a:r>
              <a:rPr lang="en-US" sz="3000" i="1" dirty="0"/>
              <a:t>diagnostic</a:t>
            </a:r>
            <a:r>
              <a:rPr lang="en-US" sz="3000" dirty="0"/>
              <a:t> to answer main question:</a:t>
            </a:r>
          </a:p>
          <a:p>
            <a:pPr marL="0" indent="0" algn="ctr">
              <a:spcAft>
                <a:spcPts val="400"/>
              </a:spcAft>
              <a:buNone/>
            </a:pPr>
            <a:r>
              <a:rPr lang="en-US" sz="3000" b="1" i="1" dirty="0"/>
              <a:t>Is the shape of the full function close enough to Gaussian?</a:t>
            </a:r>
          </a:p>
          <a:p>
            <a:pPr>
              <a:spcAft>
                <a:spcPts val="400"/>
              </a:spcAft>
            </a:pPr>
            <a:r>
              <a:rPr lang="en-US" sz="3000" dirty="0"/>
              <a:t>If yes: LA is accurate enough to use</a:t>
            </a:r>
          </a:p>
          <a:p>
            <a:pPr>
              <a:spcAft>
                <a:spcPts val="400"/>
              </a:spcAft>
            </a:pPr>
            <a:r>
              <a:rPr lang="en-US" sz="3000" dirty="0"/>
              <a:t>If no: other methods needed</a:t>
            </a:r>
          </a:p>
        </p:txBody>
      </p:sp>
    </p:spTree>
    <p:extLst>
      <p:ext uri="{BB962C8B-B14F-4D97-AF65-F5344CB8AC3E}">
        <p14:creationId xmlns:p14="http://schemas.microsoft.com/office/powerpoint/2010/main" val="558479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4883-2BF1-2D41-9532-4DF6EE868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18" y="1915993"/>
            <a:ext cx="11467022" cy="1928733"/>
          </a:xfrm>
        </p:spPr>
        <p:txBody>
          <a:bodyPr/>
          <a:lstStyle/>
          <a:p>
            <a:r>
              <a:rPr lang="en-US" dirty="0"/>
              <a:t>Probabilistic </a:t>
            </a:r>
            <a:r>
              <a:rPr lang="en-US" dirty="0" err="1"/>
              <a:t>numerics</a:t>
            </a:r>
            <a:r>
              <a:rPr lang="en-US" dirty="0"/>
              <a:t>/</a:t>
            </a:r>
            <a:r>
              <a:rPr lang="en-US"/>
              <a:t>Bayesian quadrature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52CC-A964-9B4E-B2A9-B011D4657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18" y="4066742"/>
            <a:ext cx="10363200" cy="533480"/>
          </a:xfrm>
        </p:spPr>
        <p:txBody>
          <a:bodyPr/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Numerical analysis + probability theory = diagnostic tool</a:t>
            </a:r>
          </a:p>
        </p:txBody>
      </p:sp>
    </p:spTree>
    <p:extLst>
      <p:ext uri="{BB962C8B-B14F-4D97-AF65-F5344CB8AC3E}">
        <p14:creationId xmlns:p14="http://schemas.microsoft.com/office/powerpoint/2010/main" val="152901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Numerical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Given some function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, estimate integral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000" dirty="0"/>
                  <a:t> from limited info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466" dirty="0"/>
                  <a:t>E.g. weighted sum of </a:t>
                </a: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66" dirty="0"/>
                  <a:t>-values (quadrature)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033" t="-1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1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9E31811-AA25-284F-AEC6-50E97ABF9443}"/>
              </a:ext>
            </a:extLst>
          </p:cNvPr>
          <p:cNvSpPr/>
          <p:nvPr/>
        </p:nvSpPr>
        <p:spPr>
          <a:xfrm>
            <a:off x="0" y="178964"/>
            <a:ext cx="12192000" cy="1046732"/>
          </a:xfrm>
          <a:prstGeom prst="rect">
            <a:avLst/>
          </a:prstGeom>
          <a:solidFill>
            <a:srgbClr val="AF0F21"/>
          </a:solidFill>
          <a:ln>
            <a:noFill/>
          </a:ln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F0F2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DA1E7-0103-5948-8D95-9B0F90DD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64" y="305791"/>
            <a:ext cx="10972800" cy="793078"/>
          </a:xfrm>
        </p:spPr>
        <p:txBody>
          <a:bodyPr/>
          <a:lstStyle/>
          <a:p>
            <a:r>
              <a:rPr lang="en-US" sz="4800" dirty="0"/>
              <a:t>Bayesian quadrature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</p:spPr>
            <p:txBody>
              <a:bodyPr/>
              <a:lstStyle/>
              <a:p>
                <a:pPr>
                  <a:spcAft>
                    <a:spcPts val="400"/>
                  </a:spcAft>
                </a:pPr>
                <a:r>
                  <a:rPr lang="en-US" sz="3000" dirty="0"/>
                  <a:t>Given some function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000" dirty="0"/>
                  <a:t>, </a:t>
                </a:r>
                <a:r>
                  <a:rPr lang="en-US" sz="3000" i="1" dirty="0"/>
                  <a:t>inference on </a:t>
                </a:r>
                <a:r>
                  <a:rPr lang="en-US" sz="3000" dirty="0"/>
                  <a:t>integral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3000" dirty="0"/>
              </a:p>
              <a:p>
                <a:pPr lvl="1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CA" sz="28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466" dirty="0"/>
                  <a:t>, </a:t>
                </a:r>
                <a:endParaRPr lang="en-CA" sz="2466" b="0" i="1" dirty="0">
                  <a:latin typeface="Cambria Math" panose="02040503050406030204" pitchFamily="18" charset="0"/>
                </a:endParaRPr>
              </a:p>
              <a:p>
                <a:pPr lvl="1">
                  <a:spcAft>
                    <a:spcPts val="400"/>
                  </a:spcAft>
                </a:pPr>
                <a:r>
                  <a:rPr lang="en-CA" sz="2466" b="0" dirty="0"/>
                  <a:t>Integrate </a:t>
                </a:r>
                <a:r>
                  <a:rPr lang="en-CA" sz="2466" b="0" dirty="0" err="1"/>
                  <a:t>w.r.t.</a:t>
                </a:r>
                <a:r>
                  <a:rPr lang="en-CA" sz="2466" b="0" dirty="0"/>
                  <a:t> </a:t>
                </a: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CA" sz="2466" dirty="0"/>
                  <a:t>-dimensional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66" b="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CA" sz="2466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sz="28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CA" sz="2466" dirty="0"/>
              </a:p>
              <a:p>
                <a:pPr lvl="1">
                  <a:spcAft>
                    <a:spcPts val="400"/>
                  </a:spcAft>
                </a:pPr>
                <a:r>
                  <a:rPr lang="en-CA" sz="2466" dirty="0"/>
                  <a:t>Put (GP) prior on </a:t>
                </a: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CA" sz="2466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CA" sz="2466" b="0" i="0" smtClean="0">
                        <a:latin typeface="Cambria Math" panose="02040503050406030204" pitchFamily="18" charset="0"/>
                      </a:rPr>
                      <m:t>dΠ</m:t>
                    </m:r>
                  </m:oMath>
                </a14:m>
                <a:endParaRPr lang="en-US" sz="2466" dirty="0"/>
              </a:p>
              <a:p>
                <a:pPr lvl="1">
                  <a:spcAft>
                    <a:spcPts val="400"/>
                  </a:spcAft>
                </a:pPr>
                <a:r>
                  <a:rPr lang="en-US" sz="2466" dirty="0"/>
                  <a:t>Condition on </a:t>
                </a: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66" i="1" dirty="0"/>
                  <a:t>-</a:t>
                </a:r>
                <a:r>
                  <a:rPr lang="en-US" sz="2466" dirty="0"/>
                  <a:t>values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466" dirty="0"/>
                  <a:t>Induce posterior on </a:t>
                </a:r>
                <a14:m>
                  <m:oMath xmlns:m="http://schemas.openxmlformats.org/officeDocument/2006/math">
                    <m:r>
                      <a:rPr lang="en-CA" sz="2466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466" dirty="0"/>
              </a:p>
              <a:p>
                <a:pPr lvl="1">
                  <a:spcAft>
                    <a:spcPts val="400"/>
                  </a:spcAft>
                </a:pPr>
                <a:r>
                  <a:rPr lang="en-US" sz="2466" dirty="0"/>
                  <a:t>Posterior mean = estimate (= quadrature)</a:t>
                </a:r>
              </a:p>
              <a:p>
                <a:pPr lvl="1">
                  <a:spcAft>
                    <a:spcPts val="400"/>
                  </a:spcAft>
                </a:pPr>
                <a:r>
                  <a:rPr lang="en-US" sz="2466" dirty="0"/>
                  <a:t>Posterior variance </a:t>
                </a:r>
                <a14:m>
                  <m:oMath xmlns:m="http://schemas.openxmlformats.org/officeDocument/2006/math">
                    <m:r>
                      <a:rPr lang="en-US" sz="2466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66" dirty="0"/>
                  <a:t> uncertainty quantification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C543A99-1BB7-6942-93E2-EC5D7451E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96645" y="1523051"/>
                <a:ext cx="11798709" cy="5334949"/>
              </a:xfrm>
              <a:blipFill>
                <a:blip r:embed="rId3"/>
                <a:stretch>
                  <a:fillRect l="-1033" t="-14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633818"/>
      </p:ext>
    </p:extLst>
  </p:cSld>
  <p:clrMapOvr>
    <a:masterClrMapping/>
  </p:clrMapOvr>
</p:sld>
</file>

<file path=ppt/theme/theme1.xml><?xml version="1.0" encoding="utf-8"?>
<a:theme xmlns:a="http://schemas.openxmlformats.org/drawingml/2006/main" name="SFU - WHITE Opening + Closing">
  <a:themeElements>
    <a:clrScheme name="SFU Colour Theme">
      <a:dk1>
        <a:srgbClr val="000000"/>
      </a:dk1>
      <a:lt1>
        <a:srgbClr val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anchor="t" anchorCtr="0">
        <a:spAutoFit/>
      </a:bodyPr>
      <a:lstStyle>
        <a:defPPr algn="l">
          <a:defRPr dirty="0" smtClean="0">
            <a:solidFill>
              <a:srgbClr val="AF0F2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C13019B0-D065-C548-B2E3-24F06C2B6F69}"/>
    </a:ext>
  </a:extLst>
</a:theme>
</file>

<file path=ppt/theme/theme2.xml><?xml version="1.0" encoding="utf-8"?>
<a:theme xmlns:a="http://schemas.openxmlformats.org/drawingml/2006/main" name="SFU - White w/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ppt/theme/theme3.xml><?xml version="1.0" encoding="utf-8"?>
<a:theme xmlns:a="http://schemas.openxmlformats.org/drawingml/2006/main" name="SFU - White w/o Background Theme">
  <a:themeElements>
    <a:clrScheme name="SFU Colour Palette">
      <a:dk1>
        <a:sysClr val="windowText" lastClr="000000"/>
      </a:dk1>
      <a:lt1>
        <a:sysClr val="window" lastClr="FFFFFF"/>
      </a:lt1>
      <a:dk2>
        <a:srgbClr val="8C0E1C"/>
      </a:dk2>
      <a:lt2>
        <a:srgbClr val="F4F4F4"/>
      </a:lt2>
      <a:accent1>
        <a:srgbClr val="8A0E1C"/>
      </a:accent1>
      <a:accent2>
        <a:srgbClr val="997213"/>
      </a:accent2>
      <a:accent3>
        <a:srgbClr val="0B5C84"/>
      </a:accent3>
      <a:accent4>
        <a:srgbClr val="000000"/>
      </a:accent4>
      <a:accent5>
        <a:srgbClr val="414548"/>
      </a:accent5>
      <a:accent6>
        <a:srgbClr val="063E89"/>
      </a:accent6>
      <a:hlink>
        <a:srgbClr val="B17D18"/>
      </a:hlink>
      <a:folHlink>
        <a:srgbClr val="865F1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FU-Powerpoint-Template" id="{727E394B-4823-3F42-9E9E-498D176928DA}" vid="{8DA35012-0201-CD4F-82C2-7F131411EE5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26772</TotalTime>
  <Words>2052</Words>
  <Application>Microsoft Office PowerPoint</Application>
  <PresentationFormat>Widescreen</PresentationFormat>
  <Paragraphs>199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DIN Alternate</vt:lpstr>
      <vt:lpstr>DIN Alternate Bold</vt:lpstr>
      <vt:lpstr>Helvetica</vt:lpstr>
      <vt:lpstr>SFU - WHITE Opening + Closing</vt:lpstr>
      <vt:lpstr>SFU - White w/ Background Theme</vt:lpstr>
      <vt:lpstr>SFU - White w/o Background Theme</vt:lpstr>
      <vt:lpstr>A probabilistic diagnostic tool to assess Laplace approximations</vt:lpstr>
      <vt:lpstr>Outline</vt:lpstr>
      <vt:lpstr>High-dimensional integration with Laplace approximation</vt:lpstr>
      <vt:lpstr>General framework</vt:lpstr>
      <vt:lpstr>Laplace Approximation</vt:lpstr>
      <vt:lpstr>But here’s the thing…</vt:lpstr>
      <vt:lpstr>Probabilistic numerics/Bayesian quadrature</vt:lpstr>
      <vt:lpstr>Numerical integration</vt:lpstr>
      <vt:lpstr>Bayesian quadrature</vt:lpstr>
      <vt:lpstr>Gaussian process for LA (prior)</vt:lpstr>
      <vt:lpstr>Gaussian process for LA (posterior)</vt:lpstr>
      <vt:lpstr>Calibrating the diagnostic</vt:lpstr>
      <vt:lpstr>Choosing interrogation points</vt:lpstr>
      <vt:lpstr>Choosing interrogation points</vt:lpstr>
      <vt:lpstr>Choosing interrogation points</vt:lpstr>
      <vt:lpstr>The (typical) covariance kernel</vt:lpstr>
      <vt:lpstr>The (modified) covariance kernel</vt:lpstr>
      <vt:lpstr>How to calibrate?</vt:lpstr>
      <vt:lpstr>How to calibrate?</vt:lpstr>
      <vt:lpstr>Calibration in 2-D with T_(38, 2)</vt:lpstr>
      <vt:lpstr>Higher Dimensions</vt:lpstr>
      <vt:lpstr>State-space models</vt:lpstr>
      <vt:lpstr>Application: Stock Assessment Model </vt:lpstr>
      <vt:lpstr>Application: Stock Assessment Model </vt:lpstr>
      <vt:lpstr>Calibration</vt:lpstr>
      <vt:lpstr>Results: 1970-1975 model</vt:lpstr>
      <vt:lpstr>Results: 1972-1977 model</vt:lpstr>
      <vt:lpstr>What next?</vt:lpstr>
      <vt:lpstr>Things to consider</vt:lpstr>
      <vt:lpstr>References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Shaun McDonald</cp:lastModifiedBy>
  <cp:revision>253</cp:revision>
  <dcterms:created xsi:type="dcterms:W3CDTF">2018-03-21T22:33:25Z</dcterms:created>
  <dcterms:modified xsi:type="dcterms:W3CDTF">2021-06-25T16:57:22Z</dcterms:modified>
</cp:coreProperties>
</file>