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  <p:sldMasterId id="2147483677" r:id="rId3"/>
  </p:sldMasterIdLst>
  <p:sldIdLst>
    <p:sldId id="256" r:id="rId4"/>
    <p:sldId id="257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80" r:id="rId14"/>
    <p:sldId id="281" r:id="rId15"/>
    <p:sldId id="282" r:id="rId16"/>
    <p:sldId id="283" r:id="rId17"/>
    <p:sldId id="284" r:id="rId18"/>
    <p:sldId id="278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2" autoAdjust="0"/>
  </p:normalViewPr>
  <p:slideViewPr>
    <p:cSldViewPr snapToGrid="0" snapToObjects="1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2"/>
          <p:cNvSpPr>
            <a:spLocks noGrp="1"/>
          </p:cNvSpPr>
          <p:nvPr>
            <p:ph type="title" hasCustomPrompt="1"/>
          </p:nvPr>
        </p:nvSpPr>
        <p:spPr>
          <a:xfrm>
            <a:off x="542257" y="2970451"/>
            <a:ext cx="10905391" cy="1928733"/>
          </a:xfrm>
          <a:prstGeom prst="rect">
            <a:avLst/>
          </a:prstGeom>
        </p:spPr>
        <p:txBody>
          <a:bodyPr wrap="none" anchor="t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  <a:br>
              <a:rPr lang="en-CA" dirty="0"/>
            </a:br>
            <a:r>
              <a:rPr lang="en-CA" dirty="0"/>
              <a:t>Add Sub-title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42255" y="4900084"/>
            <a:ext cx="10905391" cy="49244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CA" dirty="0"/>
              <a:t>Add Name or Department/Sub-division/Program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910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32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275301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426698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TABLE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4988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31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C00000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43043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1803312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620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25528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E3C6A-B1DE-154C-B4AD-C4BB3AD19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868" y="2169762"/>
            <a:ext cx="5130512" cy="3388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YOUR THANK YOU NOTE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7EF44-E2C2-4141-86E2-F93256894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424" y="2386739"/>
            <a:ext cx="5315725" cy="3171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your contact information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F3BE6-2541-2444-9F0B-71EBC4C5BC0C}"/>
              </a:ext>
            </a:extLst>
          </p:cNvPr>
          <p:cNvSpPr/>
          <p:nvPr userDrawn="1"/>
        </p:nvSpPr>
        <p:spPr>
          <a:xfrm>
            <a:off x="10704164" y="5973224"/>
            <a:ext cx="103265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67" b="1" dirty="0" err="1">
                <a:solidFill>
                  <a:srgbClr val="AF0F21"/>
                </a:solidFill>
                <a:latin typeface="DIN Alternate" panose="020B0500000000000000" pitchFamily="34" charset="77"/>
              </a:rPr>
              <a:t>sfu.ca</a:t>
            </a:r>
            <a:endParaRPr lang="en-US" sz="2667" b="1" dirty="0">
              <a:solidFill>
                <a:srgbClr val="AF0F21"/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96201-6339-4748-B6F4-96E1339DC614}"/>
              </a:ext>
            </a:extLst>
          </p:cNvPr>
          <p:cNvSpPr txBox="1"/>
          <p:nvPr userDrawn="1"/>
        </p:nvSpPr>
        <p:spPr>
          <a:xfrm>
            <a:off x="431083" y="6137372"/>
            <a:ext cx="9687013" cy="338554"/>
          </a:xfrm>
          <a:prstGeom prst="rect">
            <a:avLst/>
          </a:prstGeom>
        </p:spPr>
        <p:txBody>
          <a:bodyPr wrap="square" rtlCol="0" anchor="t" anchorCtr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Facebook/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SimonFraserUniversity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Twitter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@SFU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Instagram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8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46413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55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29371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99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3903062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1390539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901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02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AF0D1E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75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782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8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9357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510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9119B-BBDB-674B-BA2E-E16F70A344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6692" y="561167"/>
            <a:ext cx="4461868" cy="6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noFill/>
          <a:latin typeface="DIN Alternate Bold"/>
          <a:ea typeface="+mj-ea"/>
          <a:cs typeface="DIN Alternate Bold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House2015_Presentation_Background_White-05.png">
            <a:extLst>
              <a:ext uri="{FF2B5EF4-FFF2-40B4-BE49-F238E27FC236}">
                <a16:creationId xmlns:a16="http://schemas.microsoft.com/office/drawing/2014/main" id="{6B53B0AF-C405-C145-8A86-506489C7634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5" r:id="rId9"/>
    <p:sldLayoutId id="2147483676" r:id="rId10"/>
    <p:sldLayoutId id="2147483674" r:id="rId11"/>
    <p:sldLayoutId id="2147483716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18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3" descr="6677.jpg">
            <a:extLst>
              <a:ext uri="{FF2B5EF4-FFF2-40B4-BE49-F238E27FC236}">
                <a16:creationId xmlns:a16="http://schemas.microsoft.com/office/drawing/2014/main" id="{4FDFC25F-0DB8-9249-9CA4-B9BD67C0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>
            <a:fillRect/>
          </a:stretch>
        </p:blipFill>
        <p:spPr>
          <a:xfrm>
            <a:off x="-2" y="-6351"/>
            <a:ext cx="12192001" cy="6864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F46302-CD8A-5245-B7FF-721360BFD3D5}"/>
              </a:ext>
            </a:extLst>
          </p:cNvPr>
          <p:cNvSpPr/>
          <p:nvPr/>
        </p:nvSpPr>
        <p:spPr>
          <a:xfrm>
            <a:off x="0" y="1585609"/>
            <a:ext cx="12191999" cy="4984514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EB50-066E-E447-BFB0-CCBB3836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61" y="1951704"/>
            <a:ext cx="11664274" cy="1898084"/>
          </a:xfrm>
        </p:spPr>
        <p:txBody>
          <a:bodyPr wrap="square">
            <a:noAutofit/>
          </a:bodyPr>
          <a:lstStyle/>
          <a:p>
            <a:pPr algn="ctr"/>
            <a:r>
              <a:rPr lang="en-US" sz="5400" dirty="0"/>
              <a:t>Toward the development of a diagnostic tool for Laplace Approximations via Probabilistic </a:t>
            </a:r>
            <a:r>
              <a:rPr lang="en-US" sz="5400" dirty="0" err="1"/>
              <a:t>Numerics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36BF-E373-E44B-92D9-D1ED3E79B9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2255" y="5195526"/>
            <a:ext cx="11040145" cy="492443"/>
          </a:xfrm>
        </p:spPr>
        <p:txBody>
          <a:bodyPr/>
          <a:lstStyle/>
          <a:p>
            <a:r>
              <a:rPr lang="en-US" dirty="0"/>
              <a:t>Shaun McDonald, Dave Campbell, </a:t>
            </a:r>
            <a:r>
              <a:rPr lang="en-US" dirty="0" err="1"/>
              <a:t>Haoxuan</a:t>
            </a:r>
            <a:r>
              <a:rPr lang="en-US" dirty="0"/>
              <a:t> Zhou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7B4BC1-9C9C-3C4A-9E14-60BEF526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4" y="287877"/>
            <a:ext cx="5062436" cy="11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3. Initial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9CF8-2023-4FC8-A33A-7921683E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3941960"/>
            <a:ext cx="10363200" cy="533480"/>
          </a:xfrm>
        </p:spPr>
        <p:txBody>
          <a:bodyPr/>
          <a:lstStyle/>
          <a:p>
            <a:r>
              <a:rPr lang="en-US" dirty="0"/>
              <a:t>Few interrogation points, optimize placement</a:t>
            </a:r>
          </a:p>
        </p:txBody>
      </p:sp>
    </p:spTree>
    <p:extLst>
      <p:ext uri="{BB962C8B-B14F-4D97-AF65-F5344CB8AC3E}">
        <p14:creationId xmlns:p14="http://schemas.microsoft.com/office/powerpoint/2010/main" val="20232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</p:spPr>
            <p:txBody>
              <a:bodyPr/>
              <a:lstStyle/>
              <a:p>
                <a:r>
                  <a:rPr lang="en-US" sz="2800" dirty="0"/>
                  <a:t>1-D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for now</a:t>
                </a:r>
                <a:endParaRPr lang="en-US" sz="2267" dirty="0"/>
              </a:p>
              <a:p>
                <a:r>
                  <a:rPr lang="en-US" sz="2800" dirty="0"/>
                  <a:t>Only three interrogation points: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800" dirty="0"/>
                  <a:t>,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sz="2800" dirty="0"/>
              </a:p>
              <a:p>
                <a:pPr lvl="1"/>
                <a:r>
                  <a:rPr lang="en-US" sz="2270" dirty="0"/>
                  <a:t>(mode and </a:t>
                </a:r>
                <a14:m>
                  <m:oMath xmlns:m="http://schemas.openxmlformats.org/officeDocument/2006/math">
                    <m:r>
                      <a:rPr lang="en-US" sz="227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70" dirty="0"/>
                  <a:t> standard deviations in each direction)</a:t>
                </a:r>
              </a:p>
              <a:p>
                <a:r>
                  <a:rPr lang="en-US" sz="2803" dirty="0"/>
                  <a:t>Hyperparameters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3" dirty="0"/>
                  <a:t> proportional to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3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  <a:blipFill>
                <a:blip r:embed="rId2"/>
                <a:stretch>
                  <a:fillRect l="-2029" t="-1377" r="-12627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00AB4E5-80B1-4A9D-8777-85659646B28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F22FA4-5895-40C8-B94A-973E96BC8B6B}"/>
              </a:ext>
            </a:extLst>
          </p:cNvPr>
          <p:cNvSpPr txBox="1">
            <a:spLocks/>
          </p:cNvSpPr>
          <p:nvPr/>
        </p:nvSpPr>
        <p:spPr>
          <a:xfrm>
            <a:off x="721664" y="305791"/>
            <a:ext cx="10972800" cy="7930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bg1"/>
                </a:solidFill>
                <a:latin typeface="DIN Alternate Bold"/>
                <a:ea typeface="+mj-ea"/>
                <a:cs typeface="DIN Alternate Bold"/>
              </a:defRPr>
            </a:lvl1pPr>
          </a:lstStyle>
          <a:p>
            <a:r>
              <a:rPr lang="en-US" sz="4800" dirty="0"/>
              <a:t>Small grid, one dimension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ECFD8-60D5-44D7-9C6B-285FE2119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42"/>
          <a:stretch/>
        </p:blipFill>
        <p:spPr>
          <a:xfrm>
            <a:off x="497536" y="2142370"/>
            <a:ext cx="4939306" cy="1430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304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</p:spPr>
            <p:txBody>
              <a:bodyPr/>
              <a:lstStyle/>
              <a:p>
                <a:r>
                  <a:rPr lang="en-US" sz="2800" dirty="0"/>
                  <a:t>Want max sensitivity to deviations from L.A.</a:t>
                </a:r>
              </a:p>
              <a:p>
                <a:r>
                  <a:rPr lang="en-US" sz="2800" b="1" dirty="0"/>
                  <a:t>Note: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3" b="1" dirty="0"/>
                  <a:t> </a:t>
                </a:r>
                <a:r>
                  <a:rPr lang="en-US" sz="2803" dirty="0"/>
                  <a:t>Gaussian, L.A. holds and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𝒢𝒫</m:t>
                    </m:r>
                    <m:d>
                      <m:d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803" b="1" dirty="0"/>
              </a:p>
              <a:p>
                <a:r>
                  <a:rPr lang="en-US" sz="2803" b="1" dirty="0"/>
                  <a:t>Idea: </a:t>
                </a:r>
                <a:r>
                  <a:rPr lang="en-US" sz="2803" dirty="0"/>
                  <a:t>let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3" b="1" dirty="0"/>
                  <a:t> </a:t>
                </a:r>
                <a:r>
                  <a:rPr lang="en-US" sz="2803" dirty="0"/>
                  <a:t>maximize KL-divergence between </a:t>
                </a:r>
                <a14:m>
                  <m:oMath xmlns:m="http://schemas.openxmlformats.org/officeDocument/2006/math">
                    <m:r>
                      <a:rPr lang="en-US" sz="2803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3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3" b="1" dirty="0"/>
                  <a:t> </a:t>
                </a:r>
                <a:r>
                  <a:rPr lang="en-US" sz="2803" dirty="0"/>
                  <a:t>and “null” </a:t>
                </a:r>
                <a14:m>
                  <m:oMath xmlns:m="http://schemas.openxmlformats.org/officeDocument/2006/math">
                    <m:r>
                      <a:rPr lang="en-US" sz="2803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3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3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803" dirty="0"/>
              </a:p>
              <a:p>
                <a:pPr lvl="1"/>
                <a:r>
                  <a:rPr lang="en-US" sz="2270" dirty="0"/>
                  <a:t>(Just squared bias/variance ratio)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B38E119-45D0-E343-AACB-5CC27EDE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81981" y="1914544"/>
                <a:ext cx="5412483" cy="4425295"/>
              </a:xfrm>
              <a:blipFill>
                <a:blip r:embed="rId2"/>
                <a:stretch>
                  <a:fillRect l="-2029" t="-1377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300AB4E5-80B1-4A9D-8777-85659646B28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5EF22FA4-5895-40C8-B94A-973E96BC8B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664" y="305791"/>
                <a:ext cx="10972800" cy="793078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609585" rtl="0" eaLnBrk="1" latinLnBrk="0" hangingPunct="1">
                  <a:spcBef>
                    <a:spcPct val="0"/>
                  </a:spcBef>
                  <a:buNone/>
                  <a:defRPr sz="5867" kern="1200">
                    <a:solidFill>
                      <a:schemeClr val="bg1"/>
                    </a:solidFill>
                    <a:latin typeface="DIN Alternate Bold"/>
                    <a:ea typeface="+mj-ea"/>
                    <a:cs typeface="DIN Alternate Bold"/>
                  </a:defRPr>
                </a:lvl1pPr>
              </a:lstStyle>
              <a:p>
                <a:r>
                  <a:rPr lang="en-US" sz="4800" dirty="0"/>
                  <a:t>How to pick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4800" dirty="0"/>
                  <a:t>?</a:t>
                </a:r>
              </a:p>
            </p:txBody>
          </p:sp>
        </mc:Choice>
        <mc:Fallback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5EF22FA4-5895-40C8-B94A-973E96BC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64" y="305791"/>
                <a:ext cx="10972800" cy="793078"/>
              </a:xfrm>
              <a:prstGeom prst="rect">
                <a:avLst/>
              </a:prstGeom>
              <a:blipFill>
                <a:blip r:embed="rId3"/>
                <a:stretch>
                  <a:fillRect l="-2500" t="-16923" b="-4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70ECFD8-60D5-44D7-9C6B-285FE21199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42"/>
          <a:stretch/>
        </p:blipFill>
        <p:spPr>
          <a:xfrm>
            <a:off x="497536" y="2142370"/>
            <a:ext cx="4939306" cy="1430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056950-EEFB-41EF-B832-750F14B1D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36" y="3582712"/>
            <a:ext cx="4939306" cy="12422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70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Some results (JSM 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8C1B4-55BD-484D-9EBA-B7D65973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9" y="1689748"/>
            <a:ext cx="8279592" cy="4415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E503C8-914D-470F-B86E-7DDF4955C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6802" y="1689748"/>
            <a:ext cx="3271518" cy="5168252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 dirty="0"/>
              <a:t>Nothing analytic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Results vary based on shape</a:t>
            </a:r>
          </a:p>
        </p:txBody>
      </p:sp>
    </p:spTree>
    <p:extLst>
      <p:ext uri="{BB962C8B-B14F-4D97-AF65-F5344CB8AC3E}">
        <p14:creationId xmlns:p14="http://schemas.microsoft.com/office/powerpoint/2010/main" val="240947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Some results (JSM 2018)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E503C8-914D-470F-B86E-7DDF4955C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8438" y="1689748"/>
            <a:ext cx="2829881" cy="5168252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 dirty="0"/>
              <a:t>Three 1-D diagnostics per coordinate from conditionals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Assess L.A. in each dimension </a:t>
            </a:r>
            <a:r>
              <a:rPr lang="en-US" sz="2400" i="1" dirty="0"/>
              <a:t>and</a:t>
            </a:r>
            <a:r>
              <a:rPr lang="en-US" sz="2400" dirty="0"/>
              <a:t> independence</a:t>
            </a:r>
          </a:p>
          <a:p>
            <a:pPr>
              <a:spcAft>
                <a:spcPts val="400"/>
              </a:spcAft>
            </a:pPr>
            <a:r>
              <a:rPr lang="en-US" sz="2400" b="1" dirty="0"/>
              <a:t>But…</a:t>
            </a:r>
            <a:r>
              <a:rPr lang="en-US" sz="2400" dirty="0"/>
              <a:t>hard to qualify deviations</a:t>
            </a:r>
            <a:endParaRPr lang="en-US" sz="2400" b="1" dirty="0"/>
          </a:p>
          <a:p>
            <a:pPr>
              <a:spcAft>
                <a:spcPts val="400"/>
              </a:spcAft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CB10A-8E06-4430-AD8B-F248ACD7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" y="1562921"/>
            <a:ext cx="9039664" cy="4137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1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4. What next?</a:t>
            </a:r>
          </a:p>
        </p:txBody>
      </p:sp>
    </p:spTree>
    <p:extLst>
      <p:ext uri="{BB962C8B-B14F-4D97-AF65-F5344CB8AC3E}">
        <p14:creationId xmlns:p14="http://schemas.microsoft.com/office/powerpoint/2010/main" val="422659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Some considerations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2800" dirty="0"/>
                  <a:t>L.A. being exact does </a:t>
                </a:r>
                <a:r>
                  <a:rPr lang="en-US" sz="2800" i="1" dirty="0"/>
                  <a:t>not</a:t>
                </a:r>
                <a:r>
                  <a:rPr lang="en-US" sz="2800" dirty="0"/>
                  <a:t> imply Gaussian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E.g. suitably-truncated heavy-tailed </a:t>
                </a:r>
                <a14:m>
                  <m:oMath xmlns:m="http://schemas.openxmlformats.org/officeDocument/2006/math">
                    <m:r>
                      <a:rPr lang="en-US" sz="227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27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Which is more useful to diagnose?</a:t>
                </a: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sz="2800" dirty="0"/>
                  <a:t> interrogation points: posterior should converge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b="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Get </a:t>
                </a:r>
                <a:r>
                  <a:rPr lang="en-US" sz="2270" dirty="0" err="1"/>
                  <a:t>asymptotics</a:t>
                </a:r>
                <a:endParaRPr lang="en-US" sz="2270" dirty="0"/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How to combine this with endpoint placement/optimal point spacing?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2800" dirty="0"/>
                  <a:t>How to set up high dimensions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Extending univariate ideas (esp. endpoint selection and optimization)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70" dirty="0"/>
                  <a:t>Joint, marginal, conditional? What if L.A. holds in </a:t>
                </a:r>
                <a:r>
                  <a:rPr lang="en-US" sz="2270" i="1" dirty="0"/>
                  <a:t>some </a:t>
                </a:r>
                <a:r>
                  <a:rPr lang="en-US" sz="2270" dirty="0"/>
                  <a:t>dimensions?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11798709" cy="5334949"/>
              </a:xfrm>
              <a:blipFill>
                <a:blip r:embed="rId2"/>
                <a:stretch>
                  <a:fillRect l="-930" t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543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Formal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2800" dirty="0"/>
                  <a:t>“Null hypothesis”: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or perhaps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800" b="0" dirty="0"/>
              </a:p>
              <a:p>
                <a:pPr>
                  <a:spcAft>
                    <a:spcPts val="400"/>
                  </a:spcAft>
                </a:pPr>
                <a:r>
                  <a:rPr lang="en-US" sz="2800" dirty="0"/>
                  <a:t>Possible test statistic: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; reject null if it falls outside 95% Standard Normal interval?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2800" dirty="0"/>
                  <a:t>Or fancier Bayesian hypothesis testing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66" dirty="0"/>
                  <a:t>Note: “likelihood” is point mass since interrogations have no noise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266" dirty="0"/>
                  <a:t>Sort of a strange, semi-degenerate hierarchical model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2800" b="1" dirty="0"/>
                  <a:t>Need: </a:t>
                </a:r>
                <a:r>
                  <a:rPr lang="en-US" sz="2800" dirty="0"/>
                  <a:t>analysis of power (and other theory/</a:t>
                </a:r>
                <a:r>
                  <a:rPr lang="en-US" sz="2800" dirty="0" err="1"/>
                  <a:t>asymptotics</a:t>
                </a:r>
                <a:r>
                  <a:rPr lang="en-US" sz="2800" dirty="0"/>
                  <a:t>), finite-sample performance, etc. (esp. in higher dimensions)</a:t>
                </a:r>
              </a:p>
              <a:p>
                <a:pPr>
                  <a:spcAft>
                    <a:spcPts val="400"/>
                  </a:spcAft>
                </a:pPr>
                <a:endParaRPr lang="en-US" sz="2666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2"/>
                <a:stretch>
                  <a:fillRect l="-930" r="-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15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60" y="2270303"/>
            <a:ext cx="10972680" cy="3335840"/>
          </a:xfrm>
        </p:spPr>
        <p:txBody>
          <a:bodyPr/>
          <a:lstStyle/>
          <a:p>
            <a:r>
              <a:rPr lang="en-US" sz="3600" dirty="0"/>
              <a:t>Framework/motivation</a:t>
            </a:r>
          </a:p>
          <a:p>
            <a:r>
              <a:rPr lang="en-US" sz="3600" dirty="0"/>
              <a:t>Probabilistic </a:t>
            </a:r>
            <a:r>
              <a:rPr lang="en-US" sz="3600" dirty="0" err="1"/>
              <a:t>numerics</a:t>
            </a:r>
            <a:endParaRPr lang="en-US" sz="3600" dirty="0"/>
          </a:p>
          <a:p>
            <a:r>
              <a:rPr lang="en-US" sz="3600" dirty="0"/>
              <a:t>Initial (practical) work</a:t>
            </a:r>
          </a:p>
          <a:p>
            <a:r>
              <a:rPr lang="en-US" sz="3600" dirty="0"/>
              <a:t>Further (theoretical) goals</a:t>
            </a:r>
          </a:p>
        </p:txBody>
      </p:sp>
    </p:spTree>
    <p:extLst>
      <p:ext uri="{BB962C8B-B14F-4D97-AF65-F5344CB8AC3E}">
        <p14:creationId xmlns:p14="http://schemas.microsoft.com/office/powerpoint/2010/main" val="411476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1. Framework/motivation</a:t>
            </a:r>
          </a:p>
        </p:txBody>
      </p:sp>
    </p:spTree>
    <p:extLst>
      <p:ext uri="{BB962C8B-B14F-4D97-AF65-F5344CB8AC3E}">
        <p14:creationId xmlns:p14="http://schemas.microsoft.com/office/powerpoint/2010/main" val="23421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General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Given: </a:t>
                </a:r>
                <a:r>
                  <a:rPr lang="en-US" sz="3200" i="1" dirty="0"/>
                  <a:t>full </a:t>
                </a:r>
                <a:r>
                  <a:rPr lang="en-US" sz="3200" i="1" dirty="0" err="1"/>
                  <a:t>function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0" i="1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Want: </a:t>
                </a:r>
                <a:r>
                  <a:rPr lang="en-US" sz="3200" i="1" dirty="0"/>
                  <a:t>target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 lvl="1">
                  <a:spcAft>
                    <a:spcPts val="400"/>
                  </a:spcAft>
                </a:pPr>
                <a:r>
                  <a:rPr lang="en-US" sz="2670" dirty="0"/>
                  <a:t>E.g. marginal likelihoods, state-space models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Abuse notation: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;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Assumptions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66" dirty="0"/>
                  <a:t>Can be easily evaluated, if not analytically described or integrated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66" dirty="0"/>
                  <a:t>Mode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66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66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666" dirty="0"/>
                  <a:t>; log-concave there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66" dirty="0"/>
                  <a:t>Can evaluate Hessian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66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66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endParaRPr lang="en-US" sz="2666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188" t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General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Given: </a:t>
                </a:r>
                <a:r>
                  <a:rPr lang="en-US" sz="3200" i="1" dirty="0"/>
                  <a:t>full </a:t>
                </a:r>
                <a:r>
                  <a:rPr lang="en-US" sz="3200" i="1" dirty="0" err="1"/>
                  <a:t>function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3200" b="0" i="1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Want: </a:t>
                </a:r>
                <a:r>
                  <a:rPr lang="en-US" sz="3200" i="1" dirty="0"/>
                  <a:t>target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Taylor expansion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sz="3200" dirty="0"/>
                  <a:t>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200" dirty="0"/>
                  <a:t> gives </a:t>
                </a:r>
                <a:r>
                  <a:rPr lang="en-US" sz="3200" i="1" dirty="0"/>
                  <a:t>Laplace approximation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b="0" i="0" smtClean="0"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rad>
                  </m:oMath>
                </a14:m>
                <a:endParaRPr lang="en-US" sz="3200" i="1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Exact if (</a:t>
                </a:r>
                <a:r>
                  <a:rPr lang="en-US" sz="3200" i="1" dirty="0"/>
                  <a:t>not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iff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Gaussian shaped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L.A. is easy, but…</a:t>
                </a:r>
                <a:r>
                  <a:rPr lang="en-US" sz="3200" b="1" i="1" dirty="0"/>
                  <a:t>is it good?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Want to diagnose quality of approximation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2"/>
                <a:stretch>
                  <a:fillRect l="-1188" t="-1486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8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5F8A-1339-CD43-AC52-D399E7D3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6039"/>
            <a:ext cx="10363200" cy="1025921"/>
          </a:xfrm>
        </p:spPr>
        <p:txBody>
          <a:bodyPr/>
          <a:lstStyle/>
          <a:p>
            <a:r>
              <a:rPr lang="en-US" dirty="0"/>
              <a:t>2. Probabilistic </a:t>
            </a:r>
            <a:r>
              <a:rPr lang="en-US" dirty="0" err="1"/>
              <a:t>Numerics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6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PN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645" y="1523051"/>
            <a:ext cx="11798709" cy="5334949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3600" dirty="0"/>
              <a:t>Solve numerical problems with probability tools/framework</a:t>
            </a:r>
          </a:p>
          <a:p>
            <a:pPr>
              <a:spcAft>
                <a:spcPts val="400"/>
              </a:spcAft>
            </a:pPr>
            <a:r>
              <a:rPr lang="en-US" sz="3600" dirty="0"/>
              <a:t>Built-in uncertainty quantification via “inference”</a:t>
            </a:r>
          </a:p>
          <a:p>
            <a:pPr>
              <a:spcAft>
                <a:spcPts val="400"/>
              </a:spcAft>
            </a:pPr>
            <a:r>
              <a:rPr lang="en-US" sz="3600" dirty="0"/>
              <a:t>Uncertainty/variability from unknowns, </a:t>
            </a:r>
            <a:r>
              <a:rPr lang="en-US" sz="3600" i="1" dirty="0"/>
              <a:t>not</a:t>
            </a:r>
            <a:r>
              <a:rPr lang="en-US" sz="3600" dirty="0"/>
              <a:t> “randomness”</a:t>
            </a:r>
          </a:p>
          <a:p>
            <a:pPr>
              <a:spcAft>
                <a:spcPts val="400"/>
              </a:spcAft>
            </a:pPr>
            <a:r>
              <a:rPr lang="en-US" sz="3600" dirty="0"/>
              <a:t>E.g. </a:t>
            </a:r>
            <a:r>
              <a:rPr lang="en-US" sz="3600" dirty="0" err="1"/>
              <a:t>Chkrebtii</a:t>
            </a:r>
            <a:r>
              <a:rPr lang="en-US" sz="3600" dirty="0"/>
              <a:t> et al. (2016): Bayesian GP methods to find ODE solutions; Zhou (2017) for early work on this</a:t>
            </a:r>
          </a:p>
        </p:txBody>
      </p:sp>
    </p:spTree>
    <p:extLst>
      <p:ext uri="{BB962C8B-B14F-4D97-AF65-F5344CB8AC3E}">
        <p14:creationId xmlns:p14="http://schemas.microsoft.com/office/powerpoint/2010/main" val="65717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Gaussian process for L.A.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Jointly model functions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666" dirty="0"/>
                  <a:t> </a:t>
                </a:r>
                <a:r>
                  <a:rPr lang="en-US" sz="3200" dirty="0"/>
                  <a:t>as random process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with GP prior: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188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2920E9-8411-4300-9175-3E7098FCF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3" y="3060181"/>
            <a:ext cx="6004892" cy="2819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DF6A6-2FF5-4B88-B3D9-DEAD6D66F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639" y="3060182"/>
            <a:ext cx="5780763" cy="2063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370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Gaussian process for L.A.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200" dirty="0"/>
                  <a:t>Assess L.A. via inference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at some large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Evaluate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at </a:t>
                </a:r>
                <a:r>
                  <a:rPr lang="en-US" sz="3200" i="1" dirty="0"/>
                  <a:t>interrogation points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  <a:p>
                <a:pPr>
                  <a:spcAft>
                    <a:spcPts val="400"/>
                  </a:spcAft>
                </a:pPr>
                <a:r>
                  <a:rPr lang="en-US" sz="3200" dirty="0"/>
                  <a:t>Condition on interrogations to get “posterior”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2"/>
                <a:stretch>
                  <a:fillRect l="-1188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0878DF-2E85-4FB1-B94D-941670D22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0" r="13336"/>
          <a:stretch/>
        </p:blipFill>
        <p:spPr>
          <a:xfrm>
            <a:off x="2839553" y="4190525"/>
            <a:ext cx="6512891" cy="1958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53955"/>
      </p:ext>
    </p:extLst>
  </p:cSld>
  <p:clrMapOvr>
    <a:masterClrMapping/>
  </p:clrMapOvr>
</p:sld>
</file>

<file path=ppt/theme/theme1.xml><?xml version="1.0" encoding="utf-8"?>
<a:theme xmlns:a="http://schemas.openxmlformats.org/drawingml/2006/main" name="SFU - WHITE Opening + Closing">
  <a:themeElements>
    <a:clrScheme name="SFU Colour Theme">
      <a:dk1>
        <a:srgbClr val="000000"/>
      </a:dk1>
      <a:lt1>
        <a:srgbClr val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anchor="t" anchorCtr="0">
        <a:spAutoFit/>
      </a:bodyPr>
      <a:lstStyle>
        <a:defPPr algn="l">
          <a:defRPr dirty="0" smtClean="0">
            <a:solidFill>
              <a:srgbClr val="AF0F2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C13019B0-D065-C548-B2E3-24F06C2B6F69}"/>
    </a:ext>
  </a:extLst>
</a:theme>
</file>

<file path=ppt/theme/theme2.xml><?xml version="1.0" encoding="utf-8"?>
<a:theme xmlns:a="http://schemas.openxmlformats.org/drawingml/2006/main" name="SFU - White w/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ppt/theme/theme3.xml><?xml version="1.0" encoding="utf-8"?>
<a:theme xmlns:a="http://schemas.openxmlformats.org/drawingml/2006/main" name="SFU - White w/o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636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DIN Alternate</vt:lpstr>
      <vt:lpstr>DIN Alternate Bold</vt:lpstr>
      <vt:lpstr>Helvetica</vt:lpstr>
      <vt:lpstr>SFU - WHITE Opening + Closing</vt:lpstr>
      <vt:lpstr>SFU - White w/ Background Theme</vt:lpstr>
      <vt:lpstr>SFU - White w/o Background Theme</vt:lpstr>
      <vt:lpstr>Toward the development of a diagnostic tool for Laplace Approximations via Probabilistic Numerics</vt:lpstr>
      <vt:lpstr>Outline</vt:lpstr>
      <vt:lpstr>1. Framework/motivation</vt:lpstr>
      <vt:lpstr>General framework</vt:lpstr>
      <vt:lpstr>General framework</vt:lpstr>
      <vt:lpstr>2. Probabilistic Numerics</vt:lpstr>
      <vt:lpstr>PN ideas</vt:lpstr>
      <vt:lpstr>Gaussian process for L.A.</vt:lpstr>
      <vt:lpstr>Gaussian process for L.A.</vt:lpstr>
      <vt:lpstr>3. Initial work</vt:lpstr>
      <vt:lpstr>PowerPoint Presentation</vt:lpstr>
      <vt:lpstr>PowerPoint Presentation</vt:lpstr>
      <vt:lpstr>Some results (JSM 2018)</vt:lpstr>
      <vt:lpstr>Some results (JSM 2018)</vt:lpstr>
      <vt:lpstr>4. What next?</vt:lpstr>
      <vt:lpstr>Some considerations</vt:lpstr>
      <vt:lpstr>Formal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Shaun</cp:lastModifiedBy>
  <cp:revision>82</cp:revision>
  <dcterms:created xsi:type="dcterms:W3CDTF">2018-03-21T22:33:25Z</dcterms:created>
  <dcterms:modified xsi:type="dcterms:W3CDTF">2019-09-27T02:23:56Z</dcterms:modified>
</cp:coreProperties>
</file>