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9" r:id="rId2"/>
    <p:sldId id="270" r:id="rId3"/>
    <p:sldId id="271" r:id="rId4"/>
    <p:sldId id="273" r:id="rId5"/>
    <p:sldId id="272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40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CDFBDA-F2A4-4B44-9954-4627E2F3B4D5}" type="datetimeFigureOut">
              <a:rPr lang="en-GB" smtClean="0"/>
              <a:t>17/10/2024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19ABCA-7FC2-497F-87D3-C41D180213FB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7916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44A98-F6E8-43C0-8DEA-52F66A0C24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D7920C-2549-472E-B033-4498F00FBC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43141-64BC-4DF6-9536-6328E873A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DA773C-4A22-4BCC-8B08-8CF297663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927BF-7AB3-4A81-A084-C7F115876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BECB9-9B3C-426C-83E6-F290771ACE5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0602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DE2BB-5CD7-44A4-BA4C-A029DC632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D53FA0-8ECF-4702-9EA7-FCB82EBA60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020091-E92E-4AB0-AD0E-BAE8E1CD1B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9ED537-F670-4E36-8AB6-27BFC042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3E0EC9-3890-48FA-831F-44310E141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00D8DF-2F3C-4A19-ACDD-179FAFE3B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BECB9-9B3C-426C-83E6-F290771ACE5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8470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829C0-7E90-4BC1-8CEA-548A81872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7FA9E-1D75-43DE-BBD9-2703C68C6E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CC4AA-D24E-4F61-81D9-CDD03B044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75C2D-CA12-4741-9335-CAB35E2D9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F8D48-2F1E-466D-BA49-6C2E03EF0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BECB9-9B3C-426C-83E6-F290771ACE5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94167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74178B-AB93-483F-9A4D-A9FADC4ACF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6C3CA3-80BB-4D4E-8AA5-2C6ED063E6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4FA482-31D2-46CB-8E87-255042536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4DC90-9ED1-48EB-B3F1-CD2918101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B9B2E-67BB-4F6C-B11D-025AAA305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BECB9-9B3C-426C-83E6-F290771ACE5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9082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7B82F-E4E9-499C-A3B0-E04168F36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67AF5-E0C2-47E6-AB94-5E43118EB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147C7-776B-43C1-808E-05CD7A9FA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C3660-C619-4C12-8055-D9486A63B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55454B-64B8-4D5C-A120-D28F5A09B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BECB9-9B3C-426C-83E6-F290771ACE5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549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-19050" y="1168401"/>
            <a:ext cx="12192001" cy="5732463"/>
          </a:xfrm>
          <a:prstGeom prst="rect">
            <a:avLst/>
          </a:prstGeom>
          <a:solidFill>
            <a:srgbClr val="0F5494"/>
          </a:solidFill>
          <a:ln w="73025" algn="ctr">
            <a:solidFill>
              <a:srgbClr val="0F5494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>
            <a:lvl1pPr defTabSz="457200" eaLnBrk="0" hangingPunct="0"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1pPr>
            <a:lvl2pPr marL="742950" indent="-285750" defTabSz="457200" eaLnBrk="0" hangingPunct="0"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2pPr>
            <a:lvl3pPr marL="1143000" indent="-228600" defTabSz="457200" eaLnBrk="0" hangingPunct="0"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3pPr>
            <a:lvl4pPr marL="1600200" indent="-228600" defTabSz="457200" eaLnBrk="0" hangingPunct="0"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4pPr>
            <a:lvl5pPr marL="2057400" indent="-228600" defTabSz="457200" eaLnBrk="0" hangingPunct="0"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endParaRPr lang="en-US" altLang="de-DE" sz="1800" b="0">
              <a:solidFill>
                <a:srgbClr val="FFFFFF"/>
              </a:solidFill>
            </a:endParaRPr>
          </a:p>
        </p:txBody>
      </p:sp>
      <p:pic>
        <p:nvPicPr>
          <p:cNvPr id="5" name="Picture 6" descr="LOGO CE-EN-quadri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001" y="309563"/>
            <a:ext cx="2112433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5640918" y="6524626"/>
            <a:ext cx="1511300" cy="360363"/>
          </a:xfrm>
          <a:prstGeom prst="rect">
            <a:avLst/>
          </a:prstGeom>
          <a:solidFill>
            <a:srgbClr val="133176"/>
          </a:solidFill>
          <a:ln>
            <a:solidFill>
              <a:srgbClr val="13317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0" i="1" dirty="0">
                <a:solidFill>
                  <a:schemeClr val="bg1">
                    <a:lumMod val="95000"/>
                  </a:schemeClr>
                </a:solidFill>
              </a:rPr>
              <a:t>Eurostat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9936" y="1641600"/>
            <a:ext cx="6048672" cy="2088232"/>
          </a:xfrm>
        </p:spPr>
        <p:txBody>
          <a:bodyPr/>
          <a:lstStyle>
            <a:lvl1pPr indent="0">
              <a:defRPr sz="4800">
                <a:solidFill>
                  <a:srgbClr val="FFD62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392" y="3933056"/>
            <a:ext cx="4992555" cy="1872208"/>
          </a:xfrm>
        </p:spPr>
        <p:txBody>
          <a:bodyPr/>
          <a:lstStyle>
            <a:lvl1pPr indent="0">
              <a:buNone/>
              <a:defRPr sz="3000" b="1" i="0">
                <a:solidFill>
                  <a:schemeClr val="bg1"/>
                </a:solidFill>
              </a:defRPr>
            </a:lvl1pPr>
            <a:lvl3pPr marL="228600" indent="-228600" algn="l">
              <a:defRPr sz="3000" b="1">
                <a:solidFill>
                  <a:schemeClr val="bg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1" y="6381751"/>
            <a:ext cx="1742017" cy="3397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15-17/10/2024</a:t>
            </a: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832100" y="6245225"/>
            <a:ext cx="8257117" cy="476250"/>
          </a:xfrm>
        </p:spPr>
        <p:txBody>
          <a:bodyPr/>
          <a:lstStyle>
            <a:lvl1pPr>
              <a:defRPr sz="9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t>CONTRACTORS ORGANISING SOME OF THE COURSES ARE ACTING UNDER A FRAMEWORK CONTRACT CONCLUDED WITH THE COMMISSION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1184467" y="6327775"/>
            <a:ext cx="768351" cy="3952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F3AD73D-0CA2-4FC6-A091-8E572CE299FB}" type="slidenum">
              <a:rPr lang="en-GB"/>
              <a:pPr>
                <a:defRPr/>
              </a:pPr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919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10233-F774-4BF2-9AF0-4445F263E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F19C97-876C-4CFB-8B38-68AE2E11A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FB5C7-CD93-47EA-BE6B-80A759E5D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C428B5-215E-40DC-9F95-8301DA066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683F8-D9BF-46F0-8812-491310660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BECB9-9B3C-426C-83E6-F290771ACE5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6149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9F32A-0A92-4191-87BD-8F7E52C8C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66662-1995-447C-B4A6-9F4A4106C4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B15D44-73E5-4F46-B10C-321FCEF609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4AFCE3-8757-4B11-AFA0-7914CA5E0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2602B8-B239-4BB6-BDD0-89CD3FB91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80C08B-4977-4EDB-8248-EADBED6E0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BECB9-9B3C-426C-83E6-F290771ACE5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0963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66BD3-1266-4A65-9BD9-DE5B1DD7D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7B314F-B15C-4C21-B133-B8E7B0B48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B83103-16CD-4D84-BDD8-C09951E1AF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629666-17AE-4188-8110-85ABDAD254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D624B5-181C-4CDA-9323-17749383E3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2420FB-4CCD-446E-805F-8C5D0616B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3CA656-B8F5-4DDC-B7D2-C365F58B4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70B29E-CF1C-4220-96AC-AD31922B5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BECB9-9B3C-426C-83E6-F290771ACE5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0495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9A5DD-4184-4E92-AAF8-EB9D01F27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659508-008F-4158-B930-A177D1C59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79506-1F91-4647-A764-7E1FBBE68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5D4CDB-CBC0-46F0-954E-15C297622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BECB9-9B3C-426C-83E6-F290771ACE5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D9BC9D-39EE-4E11-B03A-D5961C2A9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E12516-7CDB-4AE0-9772-58E2D4012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E5A197-1B19-4A79-8F96-F1C48DAC4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BECB9-9B3C-426C-83E6-F290771ACE5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3487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C4D0C-D326-440F-A1E1-831631F95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AD20B-D1D9-4991-B486-0645F37FF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522473-C898-4065-B3D4-132815C3A1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48B434-19C3-47EB-B9E6-DEBA11A8E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5F8E44-401E-4ED2-80D5-88506C30C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22E105-60BB-4865-A527-ECE61AB6C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BECB9-9B3C-426C-83E6-F290771ACE5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3283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9D93A0-0362-4835-871A-DA0E701AE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17F394-EFA1-4951-B6A6-4930595AAA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97D1F-337D-4CFA-96E6-A8A1066960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15-17/10/2024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B08C1-AC6E-4B18-8098-CD8128D5E4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B2CB7-061B-45E1-8454-60983302E0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BECB9-9B3C-426C-83E6-F290771ACE5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9243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D4EB1-4A00-4B4C-9547-498556197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7136" y="2312453"/>
            <a:ext cx="7051472" cy="2088232"/>
          </a:xfrm>
        </p:spPr>
        <p:txBody>
          <a:bodyPr/>
          <a:lstStyle/>
          <a:p>
            <a:r>
              <a:rPr lang="en-GB" dirty="0"/>
              <a:t>3.3 Addendum: bias correction in SA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27AB5-D6D9-4A45-9ABF-EEA0F9599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ESTP training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389F45-548F-45B1-9F4D-2190C5063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15-17/10/2024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645F5B-748C-4E04-943B-0164B0665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CONTRACTORS ORGANISING SOME OF THE COURSES ARE ACTING UNDER A FRAMEWORK CONTRACT CONCLUDED WITH THE COMMISSION</a:t>
            </a:r>
          </a:p>
        </p:txBody>
      </p:sp>
    </p:spTree>
    <p:extLst>
      <p:ext uri="{BB962C8B-B14F-4D97-AF65-F5344CB8AC3E}">
        <p14:creationId xmlns:p14="http://schemas.microsoft.com/office/powerpoint/2010/main" val="64938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57B7B4-740A-149F-F044-2686E786C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Description of the </a:t>
            </a:r>
            <a:r>
              <a:rPr lang="fr-BE" dirty="0" err="1"/>
              <a:t>problem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FCAB4412-9C77-F8EA-802D-124FF63E50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Log-additive decompositions</a:t>
                </a:r>
              </a:p>
              <a:p>
                <a:pPr lvl="1"/>
                <a:r>
                  <a:rPr lang="en-GB" dirty="0"/>
                  <a:t>SEATS with log transformation, X11 with log-additive mode</a:t>
                </a:r>
              </a:p>
              <a:p>
                <a:pPr marL="457200" lvl="1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dirty="0"/>
                  <a:t> </a:t>
                </a: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GB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func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unc>
                        <m:func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GB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func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unc>
                        <m:func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func>
                      <m:r>
                        <a:rPr lang="en-GB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  <a:p>
                <a:pPr marL="457200" lvl="1" indent="0" algn="ctr">
                  <a:buNone/>
                </a:pPr>
                <a:endParaRPr lang="en-GB" dirty="0"/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𝑒𝑎𝑟𝑙𝑦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nary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0↔</m:t>
                      </m:r>
                      <m:rad>
                        <m:rad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deg>
                        <m:e>
                          <m:func>
                            <m:func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func>
                        </m:e>
                      </m:rad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GB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𝑒𝑎𝑟𝑙𝑦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GB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nary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dirty="0"/>
              </a:p>
              <a:p>
                <a:pPr marL="457200" lvl="1" indent="0" algn="ctr">
                  <a:buNone/>
                </a:pPr>
                <a:endParaRPr lang="en-GB" dirty="0"/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GB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𝑒𝑎𝑟𝑙𝑦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𝑆𝐴</m:t>
                              </m:r>
                            </m:e>
                            <m:sub>
                              <m:r>
                                <a:rPr lang="en-GB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nary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GB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𝑒𝑎𝑟𝑙𝑦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GB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GB" dirty="0"/>
              </a:p>
              <a:p>
                <a:pPr marL="0" indent="0" algn="ctr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FCAB4412-9C77-F8EA-802D-124FF63E50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8C09079-6781-4136-3357-803A97B48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2FD034-386A-2630-5453-BBFD802CC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</p:spTree>
    <p:extLst>
      <p:ext uri="{BB962C8B-B14F-4D97-AF65-F5344CB8AC3E}">
        <p14:creationId xmlns:p14="http://schemas.microsoft.com/office/powerpoint/2010/main" val="213364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706658-95F9-4FAB-9E9D-AA22B6641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Possible solutions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35BBF6-5417-25AF-0283-6226308A7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Avoid log transformations </a:t>
            </a:r>
            <a:r>
              <a:rPr lang="en-GB"/>
              <a:t>(multiplicative X11)</a:t>
            </a:r>
            <a:endParaRPr lang="en-GB" dirty="0"/>
          </a:p>
          <a:p>
            <a:r>
              <a:rPr lang="en-GB" dirty="0"/>
              <a:t>Correct S, I and T for their average bias on the whole series (</a:t>
            </a:r>
            <a:r>
              <a:rPr lang="en-GB" dirty="0" err="1"/>
              <a:t>Tramo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But…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Don’t correct the bias (SA below the raw figures)</a:t>
            </a:r>
          </a:p>
          <a:p>
            <a:r>
              <a:rPr lang="en-GB" dirty="0"/>
              <a:t>Experimental options (X12): smooth correction</a:t>
            </a:r>
          </a:p>
          <a:p>
            <a:r>
              <a:rPr lang="en-GB" dirty="0"/>
              <a:t>Don’t correct and apply benchmarking</a:t>
            </a:r>
          </a:p>
          <a:p>
            <a:endParaRPr lang="en-GB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6B775EB-E909-E35E-7924-ACFD59128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B01C036-F06B-EB84-D6B9-54C41D748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DFDA2E57-D75D-E439-324C-04BD0BD16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2866" y="3877578"/>
            <a:ext cx="2789270" cy="1297897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83D3ED46-B407-7DF2-4B14-A123824A2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5233" y="2941184"/>
            <a:ext cx="2658641" cy="1313953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0AB5F1BA-3EA9-F669-163B-B5A41944C4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2865" y="5282512"/>
            <a:ext cx="2743199" cy="1403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655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AF75801-4457-C720-D981-B99B5379C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en-GB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50DB2F5-6F04-8BA4-B00B-684F72A88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7995EBC-55B5-0114-871F-FEFFE8323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502" y="0"/>
            <a:ext cx="11163300" cy="58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154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B12816-01EA-AF56-D770-19BCA10C3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Additional</a:t>
            </a:r>
            <a:r>
              <a:rPr lang="fr-BE" dirty="0"/>
              <a:t> </a:t>
            </a:r>
            <a:r>
              <a:rPr lang="fr-BE" dirty="0" err="1"/>
              <a:t>remarks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7A574E-3CFA-446C-EBCB-07198D1B3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Bias correction will generate some revisions (constant factor)</a:t>
            </a:r>
          </a:p>
          <a:p>
            <a:r>
              <a:rPr lang="en-GB" dirty="0"/>
              <a:t>No good solution if the seasonal factors highly differ following the periods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4E71EC-81C4-A2DC-959D-0F151CAE2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7275EEA-CA5A-BD31-F867-A63EAD4E4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</p:spTree>
    <p:extLst>
      <p:ext uri="{BB962C8B-B14F-4D97-AF65-F5344CB8AC3E}">
        <p14:creationId xmlns:p14="http://schemas.microsoft.com/office/powerpoint/2010/main" val="648431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2858</TotalTime>
  <Words>223</Words>
  <Application>Microsoft Office PowerPoint</Application>
  <PresentationFormat>Grand écran</PresentationFormat>
  <Paragraphs>34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3.3 Addendum: bias correction in SA algorithms</vt:lpstr>
      <vt:lpstr>Description of the problem</vt:lpstr>
      <vt:lpstr>Possible solutions</vt:lpstr>
      <vt:lpstr>Présentation PowerPoint</vt:lpstr>
      <vt:lpstr>Additional remarks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series analysis</dc:title>
  <dc:creator>Palate Jean</dc:creator>
  <cp:lastModifiedBy>Jean Palate</cp:lastModifiedBy>
  <cp:revision>39</cp:revision>
  <dcterms:created xsi:type="dcterms:W3CDTF">2019-09-02T14:25:08Z</dcterms:created>
  <dcterms:modified xsi:type="dcterms:W3CDTF">2024-10-17T08:22:57Z</dcterms:modified>
</cp:coreProperties>
</file>