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80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136" y="2312453"/>
            <a:ext cx="7051472" cy="2088232"/>
          </a:xfrm>
        </p:spPr>
        <p:txBody>
          <a:bodyPr/>
          <a:lstStyle/>
          <a:p>
            <a:r>
              <a:rPr lang="en-GB" dirty="0"/>
              <a:t>Quality diagnostics in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E74FE-5A9F-B14F-AF9A-F47FCA61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1E2B-599E-BFE5-FBA1-CF3020A4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en-GB" dirty="0"/>
              <a:t>Residual trading days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FCEF7-FAC6-F159-6182-9BD49584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Disabled for quarterly series, rather important for monthly series</a:t>
            </a:r>
          </a:p>
          <a:p>
            <a:r>
              <a:rPr lang="en-GB" dirty="0"/>
              <a:t>F-test on trading days variables </a:t>
            </a:r>
          </a:p>
          <a:p>
            <a:r>
              <a:rPr lang="en-GB" dirty="0"/>
              <a:t>On the SA series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3BF87-E4AB-B07C-9E7E-B7198316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91BD4-A2AF-963F-829B-37CC4E9A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61548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8EDD7-05EE-6561-BC2E-A107FCFE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3.51 </a:t>
            </a:r>
            <a:r>
              <a:rPr lang="fr-BE" dirty="0" err="1"/>
              <a:t>Seats</a:t>
            </a:r>
            <a:r>
              <a:rPr lang="fr-BE" dirty="0"/>
              <a:t> diagnostics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2B225-5DE3-9831-4F66-BE40F6FE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Model-based diagnostics</a:t>
            </a:r>
          </a:p>
          <a:p>
            <a:pPr lvl="1"/>
            <a:r>
              <a:rPr lang="en-GB" dirty="0"/>
              <a:t>Comparison of the variances of the theoretical estimators of the (stationary) components (seasonal, irregular) and of their estimates</a:t>
            </a:r>
          </a:p>
          <a:p>
            <a:pPr lvl="1"/>
            <a:r>
              <a:rPr lang="en-GB" dirty="0"/>
              <a:t>More detailed information available in the interactive module (not used in the diagnostics)</a:t>
            </a:r>
          </a:p>
          <a:p>
            <a:pPr lvl="1"/>
            <a:r>
              <a:rPr lang="en-GB" dirty="0"/>
              <a:t>Possible problems when</a:t>
            </a:r>
          </a:p>
          <a:p>
            <a:pPr lvl="2"/>
            <a:r>
              <a:rPr lang="en-GB" dirty="0"/>
              <a:t>The ARIMA model is changed by SEATS</a:t>
            </a:r>
          </a:p>
          <a:p>
            <a:pPr lvl="2"/>
            <a:r>
              <a:rPr lang="en-GB" dirty="0"/>
              <a:t>The chosen ARIMA model doesn’t fit correctly the data (see also ARIMA residuals)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734CF-F89C-7C18-2B5B-AF70C9AB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6E32D-6749-E7C6-0B22-F410D686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54913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ED722-D35A-74A6-290C-FD4BABC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3.52 X11 Diagnostics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6F57F-506A-8C0E-AAF0-C00F1D3B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M-</a:t>
            </a:r>
            <a:r>
              <a:rPr lang="fr-BE" dirty="0" err="1"/>
              <a:t>Statistics</a:t>
            </a:r>
            <a:r>
              <a:rPr lang="fr-BE" dirty="0"/>
              <a:t>: global </a:t>
            </a:r>
            <a:r>
              <a:rPr lang="fr-BE" dirty="0" err="1"/>
              <a:t>indicators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Ladiray-Quenneville…)</a:t>
            </a:r>
          </a:p>
          <a:p>
            <a:pPr lvl="1"/>
            <a:r>
              <a:rPr lang="fr-BE" dirty="0"/>
              <a:t>Q</a:t>
            </a:r>
          </a:p>
          <a:p>
            <a:pPr lvl="1"/>
            <a:r>
              <a:rPr lang="fr-BE" dirty="0"/>
              <a:t>Q-M2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2B5BB-44EB-0064-D2C7-00E6660C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FCA6C-4CED-1F82-8D27-AB6039F5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59054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A1617-C552-B179-1B1F-01E4CBC9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Possible outcomes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325CFF6-6A13-3325-6E5F-14DEA2B92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386714"/>
              </p:ext>
            </p:extLst>
          </p:nvPr>
        </p:nvGraphicFramePr>
        <p:xfrm>
          <a:off x="941832" y="1924018"/>
          <a:ext cx="7607808" cy="3655822"/>
        </p:xfrm>
        <a:graphic>
          <a:graphicData uri="http://schemas.openxmlformats.org/drawingml/2006/table">
            <a:tbl>
              <a:tblPr firstRow="1" firstCol="1" bandRow="1"/>
              <a:tblGrid>
                <a:gridCol w="1698882">
                  <a:extLst>
                    <a:ext uri="{9D8B030D-6E8A-4147-A177-3AD203B41FA5}">
                      <a16:colId xmlns:a16="http://schemas.microsoft.com/office/drawing/2014/main" val="2298859349"/>
                    </a:ext>
                  </a:extLst>
                </a:gridCol>
                <a:gridCol w="5908926">
                  <a:extLst>
                    <a:ext uri="{9D8B030D-6E8A-4147-A177-3AD203B41FA5}">
                      <a16:colId xmlns:a16="http://schemas.microsoft.com/office/drawing/2014/main" val="3117818289"/>
                    </a:ext>
                  </a:extLst>
                </a:gridCol>
              </a:tblGrid>
              <a:tr h="274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529048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quality is undefined: unprocessed test, meaningless test, failure in the computation of the test...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79037"/>
                  </a:ext>
                </a:extLst>
              </a:tr>
              <a:tr h="8576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an error in the results. The processing should be rejected (for instance, it contains aberrant values or some numerical constraints are not fulfilled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178156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Severe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logical error in the results, but they should not be accepted for some statistical reasons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11476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quality of the results is bad, following a specific criterion, but there is no actual error and the results could be used.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349904"/>
                  </a:ext>
                </a:extLst>
              </a:tr>
              <a:tr h="274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Uncertain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of the test is uncertain. Consider it with caution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24815"/>
                  </a:ext>
                </a:extLst>
              </a:tr>
              <a:tr h="274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of the test is good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7131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EBE1F-405B-A624-F595-FF072B13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E6DCC-6324-EDE7-51DB-57B12A09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C84196-9C88-1D6C-FAFA-56487DF7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10" y="1403689"/>
            <a:ext cx="276263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4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C8856-DCD3-80FE-95FD-CAB4B32D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1.1 Computation of the global </a:t>
            </a:r>
            <a:r>
              <a:rPr lang="fr-BE" sz="4000" dirty="0" err="1"/>
              <a:t>indicator</a:t>
            </a:r>
            <a:r>
              <a:rPr lang="fr-BE" sz="4000" dirty="0"/>
              <a:t> (</a:t>
            </a:r>
            <a:r>
              <a:rPr lang="fr-BE" sz="4000" dirty="0" err="1"/>
              <a:t>summary</a:t>
            </a:r>
            <a:r>
              <a:rPr lang="fr-BE" sz="4000" dirty="0"/>
              <a:t>)</a:t>
            </a:r>
            <a:endParaRPr lang="en-GB" sz="4000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5A84C06-4FF6-4072-4D26-A16B2B401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57726"/>
              </p:ext>
            </p:extLst>
          </p:nvPr>
        </p:nvGraphicFramePr>
        <p:xfrm>
          <a:off x="921766" y="1723740"/>
          <a:ext cx="5849620" cy="4286758"/>
        </p:xfrm>
        <a:graphic>
          <a:graphicData uri="http://schemas.openxmlformats.org/drawingml/2006/table">
            <a:tbl>
              <a:tblPr firstRow="1" firstCol="1" bandRow="1"/>
              <a:tblGrid>
                <a:gridCol w="1329055">
                  <a:extLst>
                    <a:ext uri="{9D8B030D-6E8A-4147-A177-3AD203B41FA5}">
                      <a16:colId xmlns:a16="http://schemas.microsoft.com/office/drawing/2014/main" val="510482419"/>
                    </a:ext>
                  </a:extLst>
                </a:gridCol>
                <a:gridCol w="4520565">
                  <a:extLst>
                    <a:ext uri="{9D8B030D-6E8A-4147-A177-3AD203B41FA5}">
                      <a16:colId xmlns:a16="http://schemas.microsoft.com/office/drawing/2014/main" val="2560051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i="1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GB" sz="1800" noProof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i="1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GB" sz="1800" noProof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09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diagnostics are Undefined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66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at least 1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8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Severe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at least 1 "severe" diagnostic but no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488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error, no severe diagnostics;  the average of the (defined) diagnostics (Bad=1, Uncertain=2, Good=3) is &lt; 1.5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855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Uncertain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error, no severe diagnostics;  the average of the  (defined) diagnostics (Bad=1, Uncertain=2, Good=3) is in [1.5, 2.5[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08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error, no severe diagnostics;  the average of the  (defined) diagnostics (Bad=1, Uncertain=2, Good=3) is ≥ 2.5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301564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1192F-15F6-46E8-7C9F-78B3A99F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261AE-28DB-9266-1D0B-B8418462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6BACEA-4226-8CC3-B7B0-E512F4317DF6}"/>
              </a:ext>
            </a:extLst>
          </p:cNvPr>
          <p:cNvSpPr txBox="1"/>
          <p:nvPr/>
        </p:nvSpPr>
        <p:spPr>
          <a:xfrm>
            <a:off x="7525512" y="2185415"/>
            <a:ext cx="352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most cases, we can’t say that one seasonal adjustment is « better » than another one → NO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even can’t say that a SA is really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just can say that there is probably a problem in a given SA (or not)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0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6473F-3D38-53E1-1DC6-9CE608B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Customization of the diagnostics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22BFA-FB58-B927-AE9A-0A6C8EC4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GB" dirty="0"/>
              <a:t>Diagnostics can be enabled/disabled</a:t>
            </a:r>
          </a:p>
          <a:p>
            <a:r>
              <a:rPr lang="en-GB" dirty="0"/>
              <a:t>Thresholds can be modified</a:t>
            </a:r>
          </a:p>
          <a:p>
            <a:r>
              <a:rPr lang="en-GB" dirty="0"/>
              <a:t>Different diagnostics following the algorithm (new in v3)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55B933-B559-5270-B158-5D9B02A4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CAE098-167D-69C1-C979-7EC7E8C6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84EE1B-822D-A34F-A931-E7540265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54" y="1825623"/>
            <a:ext cx="436624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C563B-50C1-B813-B763-9702C339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3.1 Basic checks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3840A-7BF0-ECCA-B917-7845F0D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D5963-A85D-0026-80B1-22FA3DC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12">
                <a:extLst>
                  <a:ext uri="{FF2B5EF4-FFF2-40B4-BE49-F238E27FC236}">
                    <a16:creationId xmlns:a16="http://schemas.microsoft.com/office/drawing/2014/main" id="{FD9858F6-A432-15A3-9E08-09C8710F3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Definition</a:t>
                </a:r>
              </a:p>
              <a:p>
                <a:pPr lvl="1"/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Verification that the definition constraints implied by the model of the series are well respected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fr-BE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Error → Bug in the software (→ </a:t>
                </a:r>
                <a:r>
                  <a:rPr lang="en-GB" dirty="0" err="1"/>
                  <a:t>github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Annual totals</a:t>
                </a:r>
              </a:p>
              <a:p>
                <a:pPr lvl="1"/>
                <a:r>
                  <a:rPr lang="en-GB" dirty="0"/>
                  <a:t>Comparison of the annuals totals of the original series and those of the seasonally adjusted series </a:t>
                </a:r>
              </a:p>
              <a:p>
                <a:pPr lvl="1"/>
                <a:r>
                  <a:rPr lang="en-GB" dirty="0"/>
                  <a:t>Error ≡ not an actual bug, but an unacceptable result (→ additive decomposition, benchmarking)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3" name="Espace réservé du contenu 12">
                <a:extLst>
                  <a:ext uri="{FF2B5EF4-FFF2-40B4-BE49-F238E27FC236}">
                    <a16:creationId xmlns:a16="http://schemas.microsoft.com/office/drawing/2014/main" id="{FD9858F6-A432-15A3-9E08-09C8710F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39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F5D3B-13B7-360A-44A5-4B1ACD61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3.21 Modeling: REGARIMA </a:t>
            </a:r>
            <a:r>
              <a:rPr lang="fr-BE" dirty="0" err="1"/>
              <a:t>residuals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BDE33-26C2-A0A7-5277-ADD5CD6E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NIID tests on the residuals of the REGARIMA pre-processing.</a:t>
            </a:r>
          </a:p>
          <a:p>
            <a:pPr lvl="1"/>
            <a:r>
              <a:rPr lang="en-GB" dirty="0"/>
              <a:t>Normality (</a:t>
            </a:r>
            <a:r>
              <a:rPr lang="en-GB" dirty="0" err="1"/>
              <a:t>Doornik</a:t>
            </a:r>
            <a:r>
              <a:rPr lang="en-GB" dirty="0"/>
              <a:t>-Hansen)</a:t>
            </a:r>
          </a:p>
          <a:p>
            <a:pPr lvl="1"/>
            <a:r>
              <a:rPr lang="en-GB" dirty="0"/>
              <a:t>Independence (</a:t>
            </a:r>
            <a:r>
              <a:rPr lang="en-GB" dirty="0" err="1"/>
              <a:t>Ljung</a:t>
            </a:r>
            <a:r>
              <a:rPr lang="en-GB" dirty="0"/>
              <a:t>-Box)</a:t>
            </a:r>
          </a:p>
          <a:p>
            <a:pPr lvl="1"/>
            <a:r>
              <a:rPr lang="en-GB" dirty="0"/>
              <a:t>Spectral TD (periodogram). </a:t>
            </a:r>
          </a:p>
          <a:p>
            <a:pPr lvl="1"/>
            <a:r>
              <a:rPr lang="en-GB" dirty="0"/>
              <a:t>Spectral Seas (periodogram)</a:t>
            </a:r>
          </a:p>
          <a:p>
            <a:r>
              <a:rPr lang="en-GB" dirty="0"/>
              <a:t>Should not be overstated</a:t>
            </a:r>
          </a:p>
          <a:p>
            <a:pPr lvl="1"/>
            <a:r>
              <a:rPr lang="en-GB" dirty="0"/>
              <a:t>especially normality, independence</a:t>
            </a:r>
          </a:p>
          <a:p>
            <a:pPr lvl="1"/>
            <a:r>
              <a:rPr lang="en-GB" dirty="0"/>
              <a:t>especially for X12</a:t>
            </a:r>
          </a:p>
          <a:p>
            <a:r>
              <a:rPr lang="en-GB" dirty="0"/>
              <a:t>Show possible problems in the decomposition part.</a:t>
            </a:r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9C687-41D9-F79A-2B9F-CE13825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E2445-D906-6C97-FC3B-FE9A7CC7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23314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668E9-3803-6D4F-30A7-BA85CD8E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3.22 Modeling:</a:t>
            </a:r>
            <a:br>
              <a:rPr lang="fr-BE" dirty="0"/>
            </a:br>
            <a:r>
              <a:rPr lang="fr-BE" dirty="0" err="1"/>
              <a:t>Outliers</a:t>
            </a:r>
            <a:r>
              <a:rPr lang="fr-BE" dirty="0"/>
              <a:t>, out-of-</a:t>
            </a:r>
            <a:r>
              <a:rPr lang="fr-BE" dirty="0" err="1"/>
              <a:t>sample</a:t>
            </a:r>
            <a:r>
              <a:rPr lang="fr-BE" dirty="0"/>
              <a:t> diagnostics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5827C-F2A6-BF48-9375-1EE93380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we accept a series with many outliers ?</a:t>
            </a:r>
          </a:p>
          <a:p>
            <a:r>
              <a:rPr lang="en-GB" dirty="0"/>
              <a:t>Should we accept a model that provides biased/bad forecasts (mean/variance) at the end of the series ?</a:t>
            </a:r>
          </a:p>
          <a:p>
            <a:r>
              <a:rPr lang="en-GB" dirty="0"/>
              <a:t>Not enabled by default, but used for model selection in </a:t>
            </a:r>
            <a:r>
              <a:rPr lang="en-GB" dirty="0" err="1"/>
              <a:t>Tramo</a:t>
            </a:r>
            <a:r>
              <a:rPr lang="en-GB" dirty="0"/>
              <a:t> (AMI)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1279F-033F-1CB4-284B-5788B744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DC23C-F70E-66AF-0212-0F0E9D0C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2497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E0E9F-29D0-89ED-18E0-FB89A4FD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3.31 </a:t>
            </a:r>
            <a:r>
              <a:rPr lang="en-GB" dirty="0"/>
              <a:t>Residual seasonality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18B25-3954-DFF9-AC5E-BCCB7B20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important test</a:t>
            </a:r>
          </a:p>
          <a:p>
            <a:r>
              <a:rPr lang="en-GB" dirty="0"/>
              <a:t>Qs test and F-test on seasonal dummies (last 12 years)</a:t>
            </a:r>
          </a:p>
          <a:p>
            <a:r>
              <a:rPr lang="en-GB" dirty="0"/>
              <a:t>On the SA series and on the irregular component (sufficiently large)</a:t>
            </a:r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25CCC0-F9B0-32AD-57A1-ED1E9E53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F56BD-B0E1-6B03-34D1-9C5E00A4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91561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0EC30-F3A8-AD19-F0F6-7494D0EB0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68D2D-75DF-D509-7331-3AA8773A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3.32 </a:t>
            </a:r>
            <a:r>
              <a:rPr lang="en-GB" dirty="0"/>
              <a:t>Combined seasonality tests [TODO]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CB6EA-1876-09CD-612B-0FBAE167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X12-like</a:t>
            </a:r>
          </a:p>
          <a:p>
            <a:r>
              <a:rPr lang="en-GB" dirty="0"/>
              <a:t>Seasonality tests on SA, I</a:t>
            </a:r>
          </a:p>
          <a:p>
            <a:r>
              <a:rPr lang="en-GB" dirty="0"/>
              <a:t>Computed on the whole series</a:t>
            </a:r>
            <a:r>
              <a:rPr lang="en-GB"/>
              <a:t>, on the last 3 years 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FF3A9-0A25-E5D3-DD8A-E9A54867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D9569-D7DC-F367-60A2-A7CA549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50667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888</Words>
  <Application>Microsoft Office PowerPoint</Application>
  <PresentationFormat>Grand écran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Quality diagnostics in JD+</vt:lpstr>
      <vt:lpstr>1. Possible outcomes</vt:lpstr>
      <vt:lpstr>1.1 Computation of the global indicator (summary)</vt:lpstr>
      <vt:lpstr>2. Customization of the diagnostics</vt:lpstr>
      <vt:lpstr>3.1 Basic checks</vt:lpstr>
      <vt:lpstr>3.21 Modeling: REGARIMA residuals</vt:lpstr>
      <vt:lpstr>3.22 Modeling: Outliers, out-of-sample diagnostics</vt:lpstr>
      <vt:lpstr>3.31 Residual seasonality tests</vt:lpstr>
      <vt:lpstr>3.32 Combined seasonality tests [TODO]</vt:lpstr>
      <vt:lpstr>3.4 Residual trading days tests</vt:lpstr>
      <vt:lpstr>3.51 Seats diagnostics</vt:lpstr>
      <vt:lpstr>3.52 X11 Diagnostics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Jean Palate</cp:lastModifiedBy>
  <cp:revision>32</cp:revision>
  <dcterms:created xsi:type="dcterms:W3CDTF">2019-09-02T14:25:08Z</dcterms:created>
  <dcterms:modified xsi:type="dcterms:W3CDTF">2024-10-14T10:21:00Z</dcterms:modified>
</cp:coreProperties>
</file>