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78" r:id="rId3"/>
    <p:sldId id="257" r:id="rId4"/>
    <p:sldId id="264" r:id="rId5"/>
    <p:sldId id="258" r:id="rId6"/>
    <p:sldId id="263" r:id="rId7"/>
    <p:sldId id="279" r:id="rId8"/>
    <p:sldId id="259" r:id="rId9"/>
    <p:sldId id="260" r:id="rId10"/>
    <p:sldId id="261" r:id="rId11"/>
    <p:sldId id="262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203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BAFA2-C751-43EF-B9D8-D85D518624AA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5ECB4-E38A-49CA-8D94-E987C1BF1BF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48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EAC0-5B23-41FC-B9A5-2681735F7C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EAC0-5B23-41FC-B9A5-2681735F7C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9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EAC0-5B23-41FC-B9A5-2681735F7C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80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9055-EBAA-485E-B4DE-87A235C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D8210-E4BC-4B3A-B755-C81975A81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61DB1-EF94-437A-A9A5-278178AD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A86E6-5BB3-4F54-AF1F-CFCAC03F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4C6EB-C5B0-4EE6-B875-50ECF1EF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17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4287" y="1168402"/>
            <a:ext cx="9144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350" b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1" y="309563"/>
            <a:ext cx="1584325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4230689" y="6524627"/>
            <a:ext cx="1133475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75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952" y="1641600"/>
            <a:ext cx="4536504" cy="2088232"/>
          </a:xfrm>
        </p:spPr>
        <p:txBody>
          <a:bodyPr/>
          <a:lstStyle>
            <a:lvl1pPr indent="0">
              <a:defRPr sz="36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3933056"/>
            <a:ext cx="3744416" cy="1872208"/>
          </a:xfrm>
        </p:spPr>
        <p:txBody>
          <a:bodyPr/>
          <a:lstStyle>
            <a:lvl1pPr indent="0">
              <a:buNone/>
              <a:defRPr sz="2250" b="1" i="0">
                <a:solidFill>
                  <a:schemeClr val="bg1"/>
                </a:solidFill>
              </a:defRPr>
            </a:lvl1pPr>
            <a:lvl3pPr marL="171450" indent="-171450" algn="l">
              <a:defRPr sz="225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1" y="6381752"/>
            <a:ext cx="1306513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15-17/10/2024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24075" y="6245225"/>
            <a:ext cx="6192838" cy="476250"/>
          </a:xfrm>
        </p:spPr>
        <p:txBody>
          <a:bodyPr/>
          <a:lstStyle>
            <a:lvl1pPr>
              <a:defRPr sz="675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t>CONTRACTORS ORGANISING SOME OF THE COURSES ARE ACTING UNDER A FRAMEWORK CONTRACT CONCLUDED WITH THE COMMISSION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351" y="6327775"/>
            <a:ext cx="576263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9863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6CE0-16D5-44D5-AEDF-3BB46BA4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230BE-0C61-494B-9BB1-76CA7A3F0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0A786-F257-4A83-A593-032672F8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2980-ABA5-4CFA-B92D-BF9D8FCA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DCE39-5077-4F17-BD36-A46ED308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207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DF38-401E-4004-95EA-AB08352F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86084-23D2-46D8-95B4-F4F6D44AF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BD104-9645-4562-882E-AB11A043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10845-C581-422D-8E15-CA0FF50E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E1A64-703E-45E8-8837-24B8DA30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397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B42E-3512-40A3-BC64-441099BF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10469-8E43-40EF-87DE-5EC09582F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97A80-B530-4E80-9C38-15E8FC11B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7DA2C-F0B5-4B34-912E-8C5BCEBC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6EA15-1D2A-4870-8D80-6B58378C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64123-1893-47BC-BF87-45054124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179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7062-46DB-42EA-9ACB-8AE12026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2CAB1-B3DE-48A1-BC4D-178988932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9501A-42A5-4804-948D-72149040B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402DE-7DBC-4C43-8AB3-E5D500419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8CB14-07C8-40B5-80CF-ACC21DDA6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0CAD9-1A40-4400-89F5-1A923867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D0C5C-5072-4042-BD18-21A6B3A9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AC755-5691-4A69-8860-FBF0B8FB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0234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AC2A-49B0-4074-AE17-C5D3F018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81532-1FD2-458B-BE6B-AC308BD71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C9A26-CE78-42B1-A9A9-E1E54A98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561E2-8AE1-4881-AC9A-8FF4F070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1767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CEE22-A798-4FD5-B959-327C65D5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A9602-6101-4CBF-8542-82B0D57C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B5F0F-84C8-4B10-87DC-DF298420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87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EAC0-5B23-41FC-B9A5-2681735F7C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95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9F51-BF50-4730-93AA-67672608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4F777-AB8C-4A84-BA3C-226CC8B1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2767D-0322-492F-AD7A-581666E95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434FE-6F81-46BE-8B3E-98534DBA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89292-5E3E-446F-9427-F55F9F81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5C4A1-B27A-424C-AA19-B1C4A847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733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ABC5-446C-4BC0-B79E-4E609D3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3CEC8-2C95-4D4C-9397-2AD0C52C6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20E4B-A56E-4D74-99AF-D047D72FB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BDFF3-EF27-4010-B516-930DBD9D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1FF53-D5F6-4108-9FE4-692C7971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E76EE-5611-4577-9E36-03C99BDD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8586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EA7B-2D96-4CFE-8779-71D931FB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D18C0-E118-428B-9CE2-2195CBB4F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68452-8E1E-48F9-A5FE-6CF25734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8C7D9-F7BD-4F4C-95EE-18C376FF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1E3AF-8872-4FBF-A7BA-A1D56B43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461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B6B6D-A340-4C38-BBE8-2BD60B393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C82D0-7BCA-4E46-B731-E42D6BE95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22BAF-98E2-4FAC-8165-1DE7A2B4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7BA4F-B3A8-4553-941B-07A37C07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A4D23-859C-4E23-9E91-6B57D951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72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EAC0-5B23-41FC-B9A5-2681735F7C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EAC0-5B23-41FC-B9A5-2681735F7C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0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EAC0-5B23-41FC-B9A5-2681735F7C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1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EAC0-5B23-41FC-B9A5-2681735F7C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1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EAC0-5B23-41FC-B9A5-2681735F7C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7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EAC0-5B23-41FC-B9A5-2681735F7C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EAC0-5B23-41FC-B9A5-2681735F7C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4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AEAC0-5B23-41FC-B9A5-2681735F7C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3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E4F87-8276-47ED-B9D8-5D3B2577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21B07-3030-4120-99DB-ACD5C86C0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19FF9-33D1-42BB-8239-FD26BBD75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1FCD-9121-4E16-8BE7-370AF0A7E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77B69-50B7-4019-AA44-20E2A4A22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68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BA92-EFA5-49FA-9EC7-98F1323A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Routine SA processing with JD+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71226-CD81-43C2-85F9-9F6472C3C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560B0-9B5C-4039-8FD9-0BC31640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r>
              <a:rPr lang="en-US">
                <a:solidFill>
                  <a:prstClr val="white"/>
                </a:solidFill>
                <a:latin typeface="Calibri" panose="020F0502020204030204"/>
              </a:rPr>
              <a:t>15-17/10/2024</a:t>
            </a: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D75C4-CAF0-41B8-A1A2-CAB714DF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r>
              <a:rPr lang="en-US">
                <a:solidFill>
                  <a:prstClr val="white"/>
                </a:solidFill>
                <a:latin typeface="Calibri" panose="020F0502020204030204"/>
              </a:rPr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1650650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JWSACruncher</a:t>
            </a:r>
            <a:r>
              <a:rPr lang="fr-BE" dirty="0"/>
              <a:t>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fr-BE" dirty="0" err="1"/>
              <a:t>Define</a:t>
            </a:r>
            <a:r>
              <a:rPr lang="fr-BE" dirty="0"/>
              <a:t> the setting file for the </a:t>
            </a:r>
            <a:r>
              <a:rPr lang="fr-BE" dirty="0" err="1"/>
              <a:t>cruncher</a:t>
            </a:r>
            <a:endParaRPr lang="fr-BE" dirty="0"/>
          </a:p>
          <a:p>
            <a:pPr lvl="3"/>
            <a:r>
              <a:rPr lang="fr-BE" dirty="0"/>
              <a:t>Output, format, </a:t>
            </a:r>
            <a:r>
              <a:rPr lang="fr-BE" dirty="0" err="1"/>
              <a:t>paths</a:t>
            </a:r>
            <a:r>
              <a:rPr lang="fr-BE" dirty="0"/>
              <a:t>…</a:t>
            </a:r>
          </a:p>
          <a:p>
            <a:pPr lvl="2"/>
            <a:endParaRPr lang="fr-BE" dirty="0"/>
          </a:p>
          <a:p>
            <a:pPr lvl="2"/>
            <a:endParaRPr lang="fr-BE" dirty="0"/>
          </a:p>
          <a:p>
            <a:pPr lvl="2"/>
            <a:endParaRPr lang="fr-BE" dirty="0"/>
          </a:p>
          <a:p>
            <a:pPr lvl="2"/>
            <a:endParaRPr lang="fr-BE" dirty="0"/>
          </a:p>
          <a:p>
            <a:pPr lvl="2"/>
            <a:r>
              <a:rPr lang="fr-BE" dirty="0"/>
              <a:t>Call the command line </a:t>
            </a:r>
          </a:p>
          <a:p>
            <a:pPr lvl="1"/>
            <a:r>
              <a:rPr lang="fr-BE" dirty="0" err="1"/>
              <a:t>Next</a:t>
            </a:r>
            <a:r>
              <a:rPr lang="fr-BE" dirty="0"/>
              <a:t> estimations</a:t>
            </a:r>
          </a:p>
          <a:p>
            <a:pPr lvl="2"/>
            <a:r>
              <a:rPr lang="fr-BE" dirty="0" err="1"/>
              <a:t>Modify</a:t>
            </a:r>
            <a:r>
              <a:rPr lang="fr-BE" dirty="0"/>
              <a:t> the setting file (if </a:t>
            </a:r>
            <a:r>
              <a:rPr lang="fr-BE" dirty="0" err="1"/>
              <a:t>need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)</a:t>
            </a:r>
          </a:p>
          <a:p>
            <a:pPr lvl="2"/>
            <a:r>
              <a:rPr lang="fr-BE" dirty="0" err="1"/>
              <a:t>Re</a:t>
            </a:r>
            <a:r>
              <a:rPr lang="fr-BE" dirty="0"/>
              <a:t>-call </a:t>
            </a:r>
            <a:r>
              <a:rPr lang="fr-BE"/>
              <a:t>the command line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564904"/>
            <a:ext cx="6184596" cy="12391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55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D72EB-9997-95EF-5F69-85120C13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RJDemetra3</a:t>
            </a:r>
            <a:endParaRPr lang="en-GB" dirty="0"/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2BFD2C2E-0EF1-FD28-8F32-05199EADD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48026"/>
            <a:ext cx="8229600" cy="3230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EEA4E6-E096-8B34-F8B6-90F4179D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486ADF-B700-101E-FFFE-D0AEAF10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2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In-house </a:t>
            </a:r>
            <a:r>
              <a:rPr lang="fr-BE" dirty="0" err="1"/>
              <a:t>developments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3447938" y="1484784"/>
            <a:ext cx="2376264" cy="9361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Retrieve</a:t>
            </a:r>
            <a:r>
              <a:rPr lang="fr-BE" dirty="0"/>
              <a:t> data/</a:t>
            </a:r>
            <a:r>
              <a:rPr lang="fr-BE" dirty="0" err="1"/>
              <a:t>models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user </a:t>
            </a:r>
            <a:r>
              <a:rPr lang="fr-BE" dirty="0" err="1"/>
              <a:t>environment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682258" y="1484784"/>
            <a:ext cx="1296144" cy="936104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DB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1"/>
            <a:endCxn id="5" idx="4"/>
          </p:cNvCxnSpPr>
          <p:nvPr/>
        </p:nvCxnSpPr>
        <p:spPr>
          <a:xfrm flipH="1">
            <a:off x="1978402" y="1952836"/>
            <a:ext cx="14695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3447937" y="2801531"/>
            <a:ext cx="2376264" cy="6828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Create</a:t>
            </a:r>
            <a:r>
              <a:rPr lang="fr-BE" dirty="0"/>
              <a:t> </a:t>
            </a:r>
            <a:r>
              <a:rPr lang="fr-BE" dirty="0" err="1"/>
              <a:t>ts</a:t>
            </a:r>
            <a:r>
              <a:rPr lang="fr-BE" dirty="0"/>
              <a:t>, </a:t>
            </a:r>
            <a:r>
              <a:rPr lang="fr-BE" dirty="0" err="1"/>
              <a:t>spec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2"/>
            <a:endCxn id="8" idx="0"/>
          </p:cNvCxnSpPr>
          <p:nvPr/>
        </p:nvCxnSpPr>
        <p:spPr>
          <a:xfrm flipH="1">
            <a:off x="4636069" y="2420888"/>
            <a:ext cx="1" cy="380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Process 10"/>
          <p:cNvSpPr/>
          <p:nvPr/>
        </p:nvSpPr>
        <p:spPr>
          <a:xfrm>
            <a:off x="3447938" y="3825833"/>
            <a:ext cx="2376264" cy="6828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Call JD+ routines</a:t>
            </a:r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>
            <a:off x="3458702" y="4754437"/>
            <a:ext cx="2376264" cy="6828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Retrieve</a:t>
            </a:r>
            <a:r>
              <a:rPr lang="fr-BE" dirty="0"/>
              <a:t> </a:t>
            </a:r>
            <a:r>
              <a:rPr lang="fr-BE" dirty="0" err="1"/>
              <a:t>results</a:t>
            </a:r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3470356" y="5733256"/>
            <a:ext cx="2376264" cy="9361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Store data/</a:t>
            </a:r>
            <a:r>
              <a:rPr lang="fr-BE" dirty="0" err="1"/>
              <a:t>models</a:t>
            </a:r>
            <a:r>
              <a:rPr lang="fr-BE" dirty="0"/>
              <a:t> in user </a:t>
            </a:r>
            <a:r>
              <a:rPr lang="fr-BE" dirty="0" err="1"/>
              <a:t>environment</a:t>
            </a:r>
            <a:endParaRPr lang="en-US" dirty="0"/>
          </a:p>
        </p:txBody>
      </p:sp>
      <p:cxnSp>
        <p:nvCxnSpPr>
          <p:cNvPr id="17" name="Elbow Connector 16"/>
          <p:cNvCxnSpPr>
            <a:stCxn id="15" idx="1"/>
            <a:endCxn id="5" idx="3"/>
          </p:cNvCxnSpPr>
          <p:nvPr/>
        </p:nvCxnSpPr>
        <p:spPr>
          <a:xfrm rot="10800000">
            <a:off x="1330330" y="2420888"/>
            <a:ext cx="2140026" cy="37804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883215" y="2869918"/>
            <a:ext cx="1728192" cy="25947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>
                <a:solidFill>
                  <a:schemeClr val="tx1"/>
                </a:solidFill>
              </a:rPr>
              <a:t>JD+ </a:t>
            </a:r>
            <a:r>
              <a:rPr lang="fr-BE" b="1" dirty="0" err="1">
                <a:solidFill>
                  <a:schemeClr val="tx1"/>
                </a:solidFill>
              </a:rPr>
              <a:t>core</a:t>
            </a:r>
            <a:r>
              <a:rPr lang="fr-BE" b="1" dirty="0">
                <a:solidFill>
                  <a:schemeClr val="tx1"/>
                </a:solidFill>
              </a:rPr>
              <a:t> </a:t>
            </a:r>
            <a:r>
              <a:rPr lang="fr-BE" b="1" dirty="0" err="1">
                <a:solidFill>
                  <a:schemeClr val="tx1"/>
                </a:solidFill>
              </a:rPr>
              <a:t>libraries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1" name="Elbow Connector 20"/>
          <p:cNvCxnSpPr>
            <a:stCxn id="8" idx="3"/>
            <a:endCxn id="19" idx="1"/>
          </p:cNvCxnSpPr>
          <p:nvPr/>
        </p:nvCxnSpPr>
        <p:spPr>
          <a:xfrm>
            <a:off x="5824201" y="3142975"/>
            <a:ext cx="1059014" cy="102430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1" idx="3"/>
            <a:endCxn id="19" idx="1"/>
          </p:cNvCxnSpPr>
          <p:nvPr/>
        </p:nvCxnSpPr>
        <p:spPr>
          <a:xfrm flipV="1">
            <a:off x="5824202" y="4167276"/>
            <a:ext cx="1059013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2" idx="3"/>
            <a:endCxn id="19" idx="1"/>
          </p:cNvCxnSpPr>
          <p:nvPr/>
        </p:nvCxnSpPr>
        <p:spPr>
          <a:xfrm flipV="1">
            <a:off x="5834966" y="4167276"/>
            <a:ext cx="1048249" cy="928605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  <a:endCxn id="11" idx="0"/>
          </p:cNvCxnSpPr>
          <p:nvPr/>
        </p:nvCxnSpPr>
        <p:spPr>
          <a:xfrm>
            <a:off x="4636069" y="3484418"/>
            <a:ext cx="1" cy="341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2"/>
            <a:endCxn id="12" idx="0"/>
          </p:cNvCxnSpPr>
          <p:nvPr/>
        </p:nvCxnSpPr>
        <p:spPr>
          <a:xfrm>
            <a:off x="4636070" y="4508720"/>
            <a:ext cx="10764" cy="245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2"/>
            <a:endCxn id="15" idx="0"/>
          </p:cNvCxnSpPr>
          <p:nvPr/>
        </p:nvCxnSpPr>
        <p:spPr>
          <a:xfrm>
            <a:off x="4646834" y="5437324"/>
            <a:ext cx="11654" cy="295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1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6807D4-8103-66D6-934B-CAC435AD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Java code</a:t>
            </a:r>
            <a:endParaRPr lang="en-GB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170427-0754-7CCE-A711-3009DF22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F36891-71DE-9DCE-E4B0-89545E5D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B5D00F3-F6B8-481E-76AE-852DFF051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17638"/>
            <a:ext cx="8686800" cy="43948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1841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JD+ solution. Principles</a:t>
            </a:r>
          </a:p>
        </p:txBody>
      </p:sp>
      <p:sp>
        <p:nvSpPr>
          <p:cNvPr id="5" name="Oval 4"/>
          <p:cNvSpPr/>
          <p:nvPr/>
        </p:nvSpPr>
        <p:spPr>
          <a:xfrm>
            <a:off x="683568" y="1700808"/>
            <a:ext cx="2664296" cy="2016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1239142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/>
              <a:t>Domain </a:t>
            </a:r>
            <a:r>
              <a:rPr lang="fr-BE" sz="2400" dirty="0" err="1"/>
              <a:t>specification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1756399" y="2942946"/>
            <a:ext cx="126014" cy="1260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47664" y="3088227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/>
              <a:t>Point </a:t>
            </a:r>
            <a:r>
              <a:rPr lang="fr-BE" sz="2400" dirty="0" err="1"/>
              <a:t>specification</a:t>
            </a:r>
            <a:endParaRPr lang="en-US" sz="2400" dirty="0"/>
          </a:p>
        </p:txBody>
      </p:sp>
      <p:cxnSp>
        <p:nvCxnSpPr>
          <p:cNvPr id="10" name="Elbow Connector 9"/>
          <p:cNvCxnSpPr>
            <a:stCxn id="5" idx="7"/>
          </p:cNvCxnSpPr>
          <p:nvPr/>
        </p:nvCxnSpPr>
        <p:spPr>
          <a:xfrm rot="16200000" flipH="1" flipV="1">
            <a:off x="1842472" y="1973011"/>
            <a:ext cx="1092150" cy="1138281"/>
          </a:xfrm>
          <a:prstGeom prst="bentConnector4">
            <a:avLst>
              <a:gd name="adj1" fmla="val 2775"/>
              <a:gd name="adj2" fmla="val -117653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55976" y="242088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i="1" dirty="0" err="1"/>
              <a:t>Estimate</a:t>
            </a:r>
            <a:endParaRPr lang="en-US" i="1" dirty="0"/>
          </a:p>
        </p:txBody>
      </p:sp>
      <p:sp>
        <p:nvSpPr>
          <p:cNvPr id="15" name="Oval 14"/>
          <p:cNvSpPr/>
          <p:nvPr/>
        </p:nvSpPr>
        <p:spPr>
          <a:xfrm>
            <a:off x="835968" y="4293096"/>
            <a:ext cx="2664296" cy="2016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908799" y="5535234"/>
            <a:ext cx="126014" cy="1260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43608" y="4667944"/>
            <a:ext cx="2304256" cy="149736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545299" y="4293096"/>
            <a:ext cx="345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/>
              <a:t>Estimation </a:t>
            </a:r>
            <a:r>
              <a:rPr lang="fr-BE" sz="2400" dirty="0" err="1"/>
              <a:t>specification</a:t>
            </a:r>
            <a:endParaRPr lang="en-US" sz="2400" dirty="0"/>
          </a:p>
        </p:txBody>
      </p:sp>
      <p:cxnSp>
        <p:nvCxnSpPr>
          <p:cNvPr id="24" name="Straight Arrow Connector 23"/>
          <p:cNvCxnSpPr>
            <a:stCxn id="16" idx="6"/>
          </p:cNvCxnSpPr>
          <p:nvPr/>
        </p:nvCxnSpPr>
        <p:spPr>
          <a:xfrm flipV="1">
            <a:off x="2034813" y="4898777"/>
            <a:ext cx="664979" cy="699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034813" y="4667944"/>
            <a:ext cx="133303" cy="9302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88547" y="537388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i="1" dirty="0" err="1"/>
              <a:t>Refresh</a:t>
            </a:r>
            <a:endParaRPr lang="en-US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5940152" y="1469974"/>
            <a:ext cx="2880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Define</a:t>
            </a:r>
            <a:r>
              <a:rPr lang="fr-BE" dirty="0"/>
              <a:t> the initial(or </a:t>
            </a:r>
            <a:r>
              <a:rPr lang="fr-BE" dirty="0" err="1"/>
              <a:t>domain</a:t>
            </a:r>
            <a:r>
              <a:rPr lang="fr-BE" dirty="0"/>
              <a:t>) </a:t>
            </a:r>
            <a:r>
              <a:rPr lang="fr-BE" dirty="0" err="1"/>
              <a:t>specification</a:t>
            </a:r>
            <a:endParaRPr lang="fr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The estimation </a:t>
            </a:r>
            <a:r>
              <a:rPr lang="fr-BE" dirty="0" err="1"/>
              <a:t>gives</a:t>
            </a:r>
            <a:r>
              <a:rPr lang="fr-BE" dirty="0"/>
              <a:t> the point </a:t>
            </a:r>
            <a:r>
              <a:rPr lang="fr-BE" dirty="0" err="1"/>
              <a:t>specification</a:t>
            </a:r>
            <a:r>
              <a:rPr lang="fr-BE" dirty="0"/>
              <a:t> (=the </a:t>
            </a:r>
            <a:r>
              <a:rPr lang="fr-BE" dirty="0" err="1"/>
              <a:t>result</a:t>
            </a:r>
            <a:r>
              <a:rPr lang="fr-B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Refreshing</a:t>
            </a:r>
            <a:r>
              <a:rPr lang="fr-BE" dirty="0"/>
              <a:t> the model « relaxes »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dirty="0" err="1"/>
              <a:t>constraints</a:t>
            </a:r>
            <a:r>
              <a:rPr lang="fr-BE" dirty="0"/>
              <a:t>; the new </a:t>
            </a:r>
            <a:r>
              <a:rPr lang="fr-BE" dirty="0" err="1"/>
              <a:t>specification</a:t>
            </a:r>
            <a:r>
              <a:rPr lang="fr-BE" dirty="0"/>
              <a:t> (=estimation </a:t>
            </a:r>
            <a:r>
              <a:rPr lang="fr-BE" dirty="0" err="1"/>
              <a:t>specification</a:t>
            </a:r>
            <a:r>
              <a:rPr lang="fr-BE" dirty="0"/>
              <a:t>)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always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the </a:t>
            </a:r>
            <a:r>
              <a:rPr lang="fr-BE" dirty="0" err="1"/>
              <a:t>domain</a:t>
            </a:r>
            <a:r>
              <a:rPr lang="fr-BE" dirty="0"/>
              <a:t> </a:t>
            </a:r>
            <a:r>
              <a:rPr lang="fr-BE" dirty="0" err="1"/>
              <a:t>specification</a:t>
            </a:r>
            <a:endParaRPr lang="fr-B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solidFill>
                  <a:srgbClr val="FF0000"/>
                </a:solidFill>
              </a:rPr>
              <a:t>Tip: </a:t>
            </a:r>
            <a:r>
              <a:rPr lang="fr-BE" dirty="0" err="1">
                <a:solidFill>
                  <a:srgbClr val="FF0000"/>
                </a:solidFill>
              </a:rPr>
              <a:t>keep</a:t>
            </a:r>
            <a:r>
              <a:rPr lang="fr-BE" dirty="0">
                <a:solidFill>
                  <a:srgbClr val="FF0000"/>
                </a:solidFill>
              </a:rPr>
              <a:t> the initial </a:t>
            </a:r>
            <a:r>
              <a:rPr lang="fr-BE" dirty="0" err="1">
                <a:solidFill>
                  <a:srgbClr val="FF0000"/>
                </a:solidFill>
              </a:rPr>
              <a:t>specification</a:t>
            </a:r>
            <a:r>
              <a:rPr lang="fr-BE" dirty="0">
                <a:solidFill>
                  <a:srgbClr val="FF0000"/>
                </a:solidFill>
              </a:rPr>
              <a:t> as large as possible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484040" y="4949552"/>
            <a:ext cx="1863824" cy="1044737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16" idx="6"/>
          </p:cNvCxnSpPr>
          <p:nvPr/>
        </p:nvCxnSpPr>
        <p:spPr>
          <a:xfrm flipV="1">
            <a:off x="2034813" y="5006772"/>
            <a:ext cx="731630" cy="591469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Updating</a:t>
            </a:r>
            <a:r>
              <a:rPr lang="fr-BE" dirty="0"/>
              <a:t> </a:t>
            </a:r>
            <a:r>
              <a:rPr lang="fr-BE" dirty="0" err="1"/>
              <a:t>policies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  <p:graphicFrame>
        <p:nvGraphicFramePr>
          <p:cNvPr id="12" name="Espace réservé du contenu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520693"/>
              </p:ext>
            </p:extLst>
          </p:nvPr>
        </p:nvGraphicFramePr>
        <p:xfrm>
          <a:off x="395536" y="1600200"/>
          <a:ext cx="4968552" cy="46371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1899877688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4031656552"/>
                    </a:ext>
                  </a:extLst>
                </a:gridCol>
              </a:tblGrid>
              <a:tr h="579639">
                <a:tc>
                  <a:txBody>
                    <a:bodyPr/>
                    <a:lstStyle/>
                    <a:p>
                      <a:r>
                        <a:rPr lang="fr-BE" sz="1600" dirty="0"/>
                        <a:t>Policy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Re</a:t>
                      </a:r>
                      <a:r>
                        <a:rPr lang="fr-BE" sz="1600" dirty="0"/>
                        <a:t>-estimation (cumulative)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69030"/>
                  </a:ext>
                </a:extLst>
              </a:tr>
              <a:tr h="579639">
                <a:tc>
                  <a:txBody>
                    <a:bodyPr/>
                    <a:lstStyle/>
                    <a:p>
                      <a:r>
                        <a:rPr lang="fr-BE" sz="1600" dirty="0" err="1"/>
                        <a:t>Fixed</a:t>
                      </a:r>
                      <a:r>
                        <a:rPr lang="fr-BE" sz="1600" dirty="0"/>
                        <a:t> model (partial concurrent)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Nothing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206219"/>
                  </a:ext>
                </a:extLst>
              </a:tr>
              <a:tr h="579639">
                <a:tc>
                  <a:txBody>
                    <a:bodyPr/>
                    <a:lstStyle/>
                    <a:p>
                      <a:r>
                        <a:rPr lang="fr-BE" sz="1600" dirty="0" err="1"/>
                        <a:t>Regression</a:t>
                      </a:r>
                      <a:r>
                        <a:rPr lang="fr-BE" sz="1600" dirty="0"/>
                        <a:t> coefficients (partial concurrent)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 err="1"/>
                        <a:t>Regression</a:t>
                      </a:r>
                      <a:r>
                        <a:rPr lang="fr-BE" sz="1600" dirty="0"/>
                        <a:t> coefficients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226791"/>
                  </a:ext>
                </a:extLst>
              </a:tr>
              <a:tr h="579639">
                <a:tc>
                  <a:txBody>
                    <a:bodyPr/>
                    <a:lstStyle/>
                    <a:p>
                      <a:r>
                        <a:rPr lang="fr-BE" sz="1600" dirty="0" err="1"/>
                        <a:t>Parameters</a:t>
                      </a:r>
                      <a:r>
                        <a:rPr lang="fr-BE" sz="1600" dirty="0"/>
                        <a:t> (partial concurrent)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Coefficients of the ARIMA model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303380"/>
                  </a:ext>
                </a:extLst>
              </a:tr>
              <a:tr h="579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/>
                        <a:t>Last </a:t>
                      </a:r>
                      <a:r>
                        <a:rPr lang="fr-BE" sz="1600" dirty="0" err="1"/>
                        <a:t>outliers</a:t>
                      </a:r>
                      <a:r>
                        <a:rPr lang="fr-BE" sz="1600" dirty="0"/>
                        <a:t> (partial concurrent)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Outliers</a:t>
                      </a:r>
                      <a:r>
                        <a:rPr lang="fr-BE" sz="1600" baseline="0" dirty="0"/>
                        <a:t> of the last </a:t>
                      </a:r>
                      <a:r>
                        <a:rPr lang="fr-BE" sz="1600" baseline="0" dirty="0" err="1"/>
                        <a:t>year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788750"/>
                  </a:ext>
                </a:extLst>
              </a:tr>
              <a:tr h="579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 err="1"/>
                        <a:t>Outliers</a:t>
                      </a:r>
                      <a:r>
                        <a:rPr lang="fr-BE" sz="1600" dirty="0"/>
                        <a:t> (partial concurrent)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All </a:t>
                      </a:r>
                      <a:r>
                        <a:rPr lang="fr-BE" sz="1600" dirty="0" err="1"/>
                        <a:t>outliers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096553"/>
                  </a:ext>
                </a:extLst>
              </a:tr>
              <a:tr h="579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 err="1"/>
                        <a:t>Arima</a:t>
                      </a:r>
                      <a:r>
                        <a:rPr lang="fr-BE" sz="1600" dirty="0"/>
                        <a:t> (partial concurrent)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ARIMA </a:t>
                      </a:r>
                      <a:r>
                        <a:rPr lang="fr-BE" sz="1600" dirty="0" err="1"/>
                        <a:t>orders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190382"/>
                  </a:ext>
                </a:extLst>
              </a:tr>
              <a:tr h="579639">
                <a:tc>
                  <a:txBody>
                    <a:bodyPr/>
                    <a:lstStyle/>
                    <a:p>
                      <a:r>
                        <a:rPr lang="fr-BE" sz="1600" dirty="0"/>
                        <a:t>Concurrent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Log/</a:t>
                      </a:r>
                      <a:r>
                        <a:rPr lang="fr-BE" sz="1600" dirty="0" err="1"/>
                        <a:t>level</a:t>
                      </a:r>
                      <a:r>
                        <a:rPr lang="fr-BE" sz="1600" dirty="0"/>
                        <a:t> + </a:t>
                      </a:r>
                      <a:r>
                        <a:rPr lang="fr-BE" sz="1600" dirty="0" err="1"/>
                        <a:t>calendar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effects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03236"/>
                  </a:ext>
                </a:extLst>
              </a:tr>
            </a:tbl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BF581B33-F907-4EDF-BF3C-2C6E75F08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815" y="1340768"/>
            <a:ext cx="4235092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C3075-9C51-B260-C7EB-DCDF3DC1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Updating</a:t>
            </a:r>
            <a:r>
              <a:rPr lang="fr-BE" dirty="0"/>
              <a:t> </a:t>
            </a:r>
            <a:r>
              <a:rPr lang="fr-BE" dirty="0" err="1"/>
              <a:t>policies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489FEC-16A5-A1C5-E9DA-215277FD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Why?</a:t>
            </a:r>
          </a:p>
          <a:p>
            <a:pPr lvl="1"/>
            <a:r>
              <a:rPr lang="en-GB" dirty="0"/>
              <a:t>We want to minimize the revisions (at least in the short term).</a:t>
            </a:r>
          </a:p>
          <a:p>
            <a:pPr lvl="1"/>
            <a:r>
              <a:rPr lang="en-GB" dirty="0"/>
              <a:t>Origins of the revisions (decreasing importance)</a:t>
            </a:r>
          </a:p>
          <a:p>
            <a:pPr lvl="2"/>
            <a:r>
              <a:rPr lang="en-GB" dirty="0"/>
              <a:t>Structure of the model (outliers, ARIMA…)</a:t>
            </a:r>
          </a:p>
          <a:p>
            <a:pPr lvl="2"/>
            <a:r>
              <a:rPr lang="en-GB" dirty="0"/>
              <a:t>Parameters of the ARIMA model (Seats!)</a:t>
            </a:r>
          </a:p>
          <a:p>
            <a:pPr lvl="2"/>
            <a:r>
              <a:rPr lang="en-GB" dirty="0"/>
              <a:t>Coefficients of the regression variables</a:t>
            </a:r>
          </a:p>
          <a:p>
            <a:pPr lvl="2"/>
            <a:r>
              <a:rPr lang="en-GB" dirty="0"/>
              <a:t>News (forecasts ≠ actual data) →use forecasted seasonal factors or AO (fixed for revisions, free for </a:t>
            </a:r>
            <a:r>
              <a:rPr lang="en-GB"/>
              <a:t>new observations)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044A43-6A0E-8E86-2B07-04F1E9735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E767E7-E8FD-5220-0678-FD7DE8D2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2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JD+ GUI 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Suitable</a:t>
            </a:r>
            <a:r>
              <a:rPr lang="fr-BE" dirty="0"/>
              <a:t> for sets &lt; 3000 </a:t>
            </a:r>
            <a:r>
              <a:rPr lang="fr-BE" dirty="0" err="1"/>
              <a:t>series</a:t>
            </a:r>
            <a:endParaRPr lang="fr-BE" dirty="0"/>
          </a:p>
          <a:p>
            <a:r>
              <a:rPr lang="fr-BE" dirty="0" err="1"/>
              <a:t>Steps</a:t>
            </a:r>
            <a:endParaRPr lang="fr-BE" dirty="0"/>
          </a:p>
          <a:p>
            <a:pPr lvl="1"/>
            <a:r>
              <a:rPr lang="fr-BE" dirty="0" err="1"/>
              <a:t>Initialization</a:t>
            </a:r>
            <a:endParaRPr lang="fr-BE" dirty="0"/>
          </a:p>
          <a:p>
            <a:pPr lvl="2"/>
            <a:r>
              <a:rPr lang="fr-BE" dirty="0" err="1"/>
              <a:t>Define</a:t>
            </a:r>
            <a:r>
              <a:rPr lang="fr-BE" dirty="0"/>
              <a:t> the default </a:t>
            </a:r>
            <a:r>
              <a:rPr lang="fr-BE" dirty="0" err="1"/>
              <a:t>specification</a:t>
            </a:r>
            <a:r>
              <a:rPr lang="fr-BE" dirty="0"/>
              <a:t> (or use an </a:t>
            </a:r>
            <a:r>
              <a:rPr lang="fr-BE" dirty="0" err="1"/>
              <a:t>existing</a:t>
            </a:r>
            <a:r>
              <a:rPr lang="fr-BE" dirty="0"/>
              <a:t> one)</a:t>
            </a:r>
          </a:p>
          <a:p>
            <a:pPr lvl="2"/>
            <a:r>
              <a:rPr lang="fr-BE" dirty="0" err="1"/>
              <a:t>Modify</a:t>
            </a:r>
            <a:r>
              <a:rPr lang="fr-BE" dirty="0"/>
              <a:t>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dirty="0" err="1"/>
              <a:t>specifications</a:t>
            </a:r>
            <a:r>
              <a:rPr lang="fr-BE" dirty="0"/>
              <a:t> (</a:t>
            </a:r>
            <a:r>
              <a:rPr lang="fr-BE" dirty="0" err="1"/>
              <a:t>keep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« large »)</a:t>
            </a:r>
          </a:p>
          <a:p>
            <a:pPr lvl="2"/>
            <a:r>
              <a:rPr lang="fr-BE" dirty="0" err="1"/>
              <a:t>Generate</a:t>
            </a:r>
            <a:r>
              <a:rPr lang="fr-BE" dirty="0"/>
              <a:t> and export the </a:t>
            </a:r>
            <a:r>
              <a:rPr lang="fr-BE" dirty="0" err="1"/>
              <a:t>results</a:t>
            </a:r>
            <a:endParaRPr lang="fr-BE" dirty="0"/>
          </a:p>
          <a:p>
            <a:pPr lvl="2"/>
            <a:r>
              <a:rPr lang="fr-BE" dirty="0"/>
              <a:t>Save the </a:t>
            </a:r>
            <a:r>
              <a:rPr lang="fr-BE" dirty="0" err="1"/>
              <a:t>processing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0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JD+ GUI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BE" dirty="0" err="1"/>
              <a:t>Next</a:t>
            </a:r>
            <a:r>
              <a:rPr lang="fr-BE" dirty="0"/>
              <a:t> estimations</a:t>
            </a:r>
          </a:p>
          <a:p>
            <a:pPr lvl="2"/>
            <a:r>
              <a:rPr lang="fr-BE" dirty="0" err="1"/>
              <a:t>Re-load</a:t>
            </a:r>
            <a:r>
              <a:rPr lang="fr-BE" dirty="0"/>
              <a:t> the </a:t>
            </a:r>
            <a:r>
              <a:rPr lang="fr-BE" dirty="0" err="1"/>
              <a:t>workspace</a:t>
            </a:r>
            <a:endParaRPr lang="fr-BE" dirty="0"/>
          </a:p>
          <a:p>
            <a:pPr lvl="2"/>
            <a:r>
              <a:rPr lang="fr-BE" dirty="0" err="1"/>
              <a:t>Refresh</a:t>
            </a:r>
            <a:r>
              <a:rPr lang="fr-BE" dirty="0"/>
              <a:t> the </a:t>
            </a:r>
            <a:r>
              <a:rPr lang="fr-BE" dirty="0" err="1"/>
              <a:t>processing</a:t>
            </a:r>
            <a:r>
              <a:rPr lang="fr-BE" dirty="0"/>
              <a:t> (for instance)</a:t>
            </a:r>
          </a:p>
          <a:p>
            <a:pPr lvl="3"/>
            <a:r>
              <a:rPr lang="fr-BE" dirty="0"/>
              <a:t>For normal </a:t>
            </a:r>
            <a:r>
              <a:rPr lang="fr-BE" dirty="0" err="1"/>
              <a:t>re</a:t>
            </a:r>
            <a:r>
              <a:rPr lang="fr-BE" dirty="0"/>
              <a:t>-estimation, </a:t>
            </a:r>
            <a:r>
              <a:rPr lang="fr-BE" dirty="0" err="1"/>
              <a:t>refresh</a:t>
            </a:r>
            <a:r>
              <a:rPr lang="fr-BE" dirty="0"/>
              <a:t> </a:t>
            </a:r>
            <a:r>
              <a:rPr lang="fr-BE" dirty="0" err="1"/>
              <a:t>only</a:t>
            </a:r>
            <a:r>
              <a:rPr lang="fr-BE" dirty="0"/>
              <a:t> the </a:t>
            </a:r>
            <a:r>
              <a:rPr lang="fr-BE" dirty="0" err="1"/>
              <a:t>parameters</a:t>
            </a:r>
            <a:r>
              <a:rPr lang="fr-BE" dirty="0"/>
              <a:t> </a:t>
            </a:r>
          </a:p>
          <a:p>
            <a:pPr lvl="3"/>
            <a:r>
              <a:rPr lang="fr-BE" dirty="0" err="1"/>
              <a:t>Refresh</a:t>
            </a:r>
            <a:r>
              <a:rPr lang="fr-BE" dirty="0"/>
              <a:t> the model once </a:t>
            </a:r>
            <a:r>
              <a:rPr lang="fr-BE" dirty="0" err="1"/>
              <a:t>each</a:t>
            </a:r>
            <a:r>
              <a:rPr lang="fr-BE" dirty="0"/>
              <a:t> </a:t>
            </a:r>
            <a:r>
              <a:rPr lang="fr-BE" dirty="0" err="1"/>
              <a:t>year</a:t>
            </a:r>
            <a:r>
              <a:rPr lang="fr-BE" dirty="0"/>
              <a:t> (or </a:t>
            </a:r>
            <a:r>
              <a:rPr lang="fr-BE" dirty="0" err="1"/>
              <a:t>each</a:t>
            </a:r>
            <a:r>
              <a:rPr lang="fr-BE" dirty="0"/>
              <a:t>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years</a:t>
            </a:r>
            <a:r>
              <a:rPr lang="fr-BE"/>
              <a:t>)</a:t>
            </a:r>
            <a:endParaRPr lang="fr-BE" dirty="0"/>
          </a:p>
          <a:p>
            <a:pPr lvl="3"/>
            <a:r>
              <a:rPr lang="fr-BE" dirty="0" err="1"/>
              <a:t>Inspect</a:t>
            </a:r>
            <a:r>
              <a:rPr lang="fr-BE" dirty="0"/>
              <a:t> the </a:t>
            </a:r>
            <a:r>
              <a:rPr lang="fr-BE" dirty="0" err="1"/>
              <a:t>results</a:t>
            </a:r>
            <a:r>
              <a:rPr lang="fr-BE" dirty="0"/>
              <a:t> and </a:t>
            </a:r>
            <a:r>
              <a:rPr lang="fr-BE" dirty="0" err="1"/>
              <a:t>modify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if </a:t>
            </a:r>
            <a:r>
              <a:rPr lang="fr-BE" dirty="0" err="1"/>
              <a:t>need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(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modify</a:t>
            </a:r>
            <a:r>
              <a:rPr lang="fr-BE" dirty="0"/>
              <a:t> </a:t>
            </a:r>
            <a:r>
              <a:rPr lang="fr-BE" dirty="0" err="1"/>
              <a:t>some</a:t>
            </a:r>
            <a:r>
              <a:rPr lang="fr-BE" dirty="0"/>
              <a:t> « </a:t>
            </a:r>
            <a:r>
              <a:rPr lang="fr-BE" dirty="0" err="1"/>
              <a:t>domain</a:t>
            </a:r>
            <a:r>
              <a:rPr lang="fr-BE" dirty="0"/>
              <a:t> </a:t>
            </a:r>
            <a:r>
              <a:rPr lang="fr-BE" dirty="0" err="1"/>
              <a:t>specifications</a:t>
            </a:r>
            <a:r>
              <a:rPr lang="fr-BE" dirty="0"/>
              <a:t> » </a:t>
            </a:r>
          </a:p>
          <a:p>
            <a:pPr lvl="2"/>
            <a:r>
              <a:rPr lang="fr-BE" dirty="0"/>
              <a:t>Exports the </a:t>
            </a:r>
            <a:r>
              <a:rPr lang="fr-BE" dirty="0" err="1"/>
              <a:t>results</a:t>
            </a:r>
            <a:r>
              <a:rPr lang="fr-BE" dirty="0"/>
              <a:t> and </a:t>
            </a:r>
            <a:r>
              <a:rPr lang="fr-BE" dirty="0" err="1"/>
              <a:t>save</a:t>
            </a:r>
            <a:r>
              <a:rPr lang="fr-BE" dirty="0"/>
              <a:t> the </a:t>
            </a:r>
            <a:r>
              <a:rPr lang="fr-BE" dirty="0" err="1"/>
              <a:t>workspace</a:t>
            </a:r>
            <a:r>
              <a:rPr lang="fr-BE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JWSACruncher</a:t>
            </a:r>
            <a:r>
              <a:rPr lang="fr-BE" dirty="0"/>
              <a:t>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err="1"/>
              <a:t>Suitable</a:t>
            </a:r>
            <a:r>
              <a:rPr lang="fr-BE" dirty="0"/>
              <a:t> for </a:t>
            </a:r>
            <a:r>
              <a:rPr lang="fr-BE" dirty="0" err="1"/>
              <a:t>any</a:t>
            </a:r>
            <a:r>
              <a:rPr lang="fr-BE" dirty="0"/>
              <a:t> </a:t>
            </a:r>
            <a:r>
              <a:rPr lang="fr-BE" dirty="0" err="1"/>
              <a:t>number</a:t>
            </a:r>
            <a:r>
              <a:rPr lang="fr-BE" dirty="0"/>
              <a:t> of </a:t>
            </a:r>
            <a:r>
              <a:rPr lang="fr-BE" dirty="0" err="1"/>
              <a:t>series</a:t>
            </a:r>
            <a:r>
              <a:rPr lang="fr-BE" dirty="0"/>
              <a:t> (split the </a:t>
            </a:r>
            <a:r>
              <a:rPr lang="fr-BE" dirty="0" err="1"/>
              <a:t>workspace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several</a:t>
            </a:r>
            <a:r>
              <a:rPr lang="fr-BE" dirty="0"/>
              <a:t> </a:t>
            </a:r>
            <a:r>
              <a:rPr lang="fr-BE" dirty="0" err="1"/>
              <a:t>SAProcessing</a:t>
            </a:r>
            <a:r>
              <a:rPr lang="fr-BE" dirty="0"/>
              <a:t>) if </a:t>
            </a:r>
            <a:r>
              <a:rPr lang="fr-BE" dirty="0" err="1"/>
              <a:t>need</a:t>
            </a:r>
            <a:r>
              <a:rPr lang="fr-BE" dirty="0"/>
              <a:t> </a:t>
            </a:r>
            <a:r>
              <a:rPr lang="fr-BE" dirty="0" err="1"/>
              <a:t>be</a:t>
            </a:r>
            <a:endParaRPr lang="fr-BE" dirty="0"/>
          </a:p>
          <a:p>
            <a:r>
              <a:rPr lang="fr-BE" dirty="0" err="1"/>
              <a:t>Steps</a:t>
            </a:r>
            <a:endParaRPr lang="fr-BE" dirty="0"/>
          </a:p>
          <a:p>
            <a:pPr lvl="1"/>
            <a:r>
              <a:rPr lang="fr-BE" dirty="0" err="1"/>
              <a:t>Initialization</a:t>
            </a:r>
            <a:r>
              <a:rPr lang="fr-BE" dirty="0"/>
              <a:t>: </a:t>
            </a:r>
          </a:p>
          <a:p>
            <a:pPr lvl="2"/>
            <a:r>
              <a:rPr lang="fr-BE" dirty="0" err="1"/>
              <a:t>generate</a:t>
            </a:r>
            <a:r>
              <a:rPr lang="fr-BE" dirty="0"/>
              <a:t> the input file (=</a:t>
            </a:r>
            <a:r>
              <a:rPr lang="fr-BE" dirty="0" err="1"/>
              <a:t>workspace</a:t>
            </a:r>
            <a:r>
              <a:rPr lang="fr-BE" dirty="0"/>
              <a:t>), </a:t>
            </a:r>
            <a:r>
              <a:rPr lang="fr-BE" dirty="0" err="1"/>
              <a:t>using</a:t>
            </a:r>
            <a:r>
              <a:rPr lang="fr-BE" dirty="0"/>
              <a:t> the GUI (</a:t>
            </a:r>
            <a:r>
              <a:rPr lang="fr-BE" dirty="0" err="1"/>
              <a:t>don’t</a:t>
            </a:r>
            <a:r>
              <a:rPr lang="fr-BE" dirty="0"/>
              <a:t> </a:t>
            </a:r>
            <a:r>
              <a:rPr lang="fr-BE" dirty="0" err="1"/>
              <a:t>process</a:t>
            </a:r>
            <a:r>
              <a:rPr lang="fr-BE" dirty="0"/>
              <a:t> the multi-</a:t>
            </a:r>
            <a:r>
              <a:rPr lang="fr-BE" dirty="0" err="1"/>
              <a:t>processing</a:t>
            </a:r>
            <a:r>
              <a:rPr lang="fr-BE" dirty="0"/>
              <a:t>) or </a:t>
            </a:r>
            <a:r>
              <a:rPr lang="fr-BE" dirty="0" err="1"/>
              <a:t>using</a:t>
            </a:r>
            <a:r>
              <a:rPr lang="fr-BE" dirty="0"/>
              <a:t> in-house programs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9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613</Words>
  <Application>Microsoft Office PowerPoint</Application>
  <PresentationFormat>Affichage à l'écran (4:3)</PresentationFormat>
  <Paragraphs>104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1_Office Theme</vt:lpstr>
      <vt:lpstr>Routine SA processing with JD+</vt:lpstr>
      <vt:lpstr>In-house developments</vt:lpstr>
      <vt:lpstr>Java code</vt:lpstr>
      <vt:lpstr>JD+ solution. Principles</vt:lpstr>
      <vt:lpstr>Updating policies</vt:lpstr>
      <vt:lpstr>Updating policies</vt:lpstr>
      <vt:lpstr>JD+ GUI  (I)</vt:lpstr>
      <vt:lpstr>JD+ GUI (II)</vt:lpstr>
      <vt:lpstr>JWSACruncher (I)</vt:lpstr>
      <vt:lpstr>JWSACruncher (II)</vt:lpstr>
      <vt:lpstr>RJDemetra3</vt:lpstr>
    </vt:vector>
  </TitlesOfParts>
  <Company>National Bank of Belgium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Routine SA processing</dc:title>
  <dc:creator>PCUser</dc:creator>
  <cp:lastModifiedBy>Jean Palate</cp:lastModifiedBy>
  <cp:revision>21</cp:revision>
  <dcterms:created xsi:type="dcterms:W3CDTF">2014-10-27T17:18:24Z</dcterms:created>
  <dcterms:modified xsi:type="dcterms:W3CDTF">2024-10-17T07:59:53Z</dcterms:modified>
</cp:coreProperties>
</file>