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425" r:id="rId2"/>
    <p:sldId id="402" r:id="rId3"/>
    <p:sldId id="415" r:id="rId4"/>
    <p:sldId id="416" r:id="rId5"/>
    <p:sldId id="411" r:id="rId6"/>
    <p:sldId id="412" r:id="rId7"/>
    <p:sldId id="424" r:id="rId8"/>
    <p:sldId id="403" r:id="rId9"/>
    <p:sldId id="418" r:id="rId10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E48F"/>
    <a:srgbClr val="FFFF66"/>
    <a:srgbClr val="C98DC6"/>
    <a:srgbClr val="FFFF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2884" autoAdjust="0"/>
  </p:normalViewPr>
  <p:slideViewPr>
    <p:cSldViewPr>
      <p:cViewPr varScale="1">
        <p:scale>
          <a:sx n="103" d="100"/>
          <a:sy n="103" d="100"/>
        </p:scale>
        <p:origin x="20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9BBAC7B0-58A7-46B9-B186-D05D0CD69127}"/>
    <pc:docChg chg="custSel addSld modSld">
      <pc:chgData name="Palate Jean" userId="e44b8056-0d57-42f7-acd1-ff6af1acf077" providerId="ADAL" clId="{9BBAC7B0-58A7-46B9-B186-D05D0CD69127}" dt="2021-10-11T13:13:58.685" v="65" actId="6549"/>
      <pc:docMkLst>
        <pc:docMk/>
      </pc:docMkLst>
      <pc:sldChg chg="modSp new mod">
        <pc:chgData name="Palate Jean" userId="e44b8056-0d57-42f7-acd1-ff6af1acf077" providerId="ADAL" clId="{9BBAC7B0-58A7-46B9-B186-D05D0CD69127}" dt="2021-10-11T13:13:58.685" v="65" actId="6549"/>
        <pc:sldMkLst>
          <pc:docMk/>
          <pc:sldMk cId="4219135367" sldId="425"/>
        </pc:sldMkLst>
        <pc:spChg chg="mod">
          <ac:chgData name="Palate Jean" userId="e44b8056-0d57-42f7-acd1-ff6af1acf077" providerId="ADAL" clId="{9BBAC7B0-58A7-46B9-B186-D05D0CD69127}" dt="2021-10-11T13:13:58.685" v="65" actId="6549"/>
          <ac:spMkLst>
            <pc:docMk/>
            <pc:sldMk cId="4219135367" sldId="425"/>
            <ac:spMk id="2" creationId="{9C3A11FB-6F99-461F-A494-61D4C03F432A}"/>
          </ac:spMkLst>
        </pc:spChg>
        <pc:spChg chg="mod">
          <ac:chgData name="Palate Jean" userId="e44b8056-0d57-42f7-acd1-ff6af1acf077" providerId="ADAL" clId="{9BBAC7B0-58A7-46B9-B186-D05D0CD69127}" dt="2021-10-11T13:13:25.701" v="40" actId="6549"/>
          <ac:spMkLst>
            <pc:docMk/>
            <pc:sldMk cId="4219135367" sldId="425"/>
            <ac:spMk id="3" creationId="{30C4FC30-7AFA-43D6-9E3E-E62298CBEE4E}"/>
          </ac:spMkLst>
        </pc:spChg>
        <pc:spChg chg="mod">
          <ac:chgData name="Palate Jean" userId="e44b8056-0d57-42f7-acd1-ff6af1acf077" providerId="ADAL" clId="{9BBAC7B0-58A7-46B9-B186-D05D0CD69127}" dt="2021-10-11T13:13:35.741" v="59" actId="20577"/>
          <ac:spMkLst>
            <pc:docMk/>
            <pc:sldMk cId="4219135367" sldId="425"/>
            <ac:spMk id="4" creationId="{F151E27E-F4A9-432B-B572-8AF5C28360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B81BB-546A-416C-AF24-239CF690404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FD5448-11EA-42AF-87B9-4330A5A1D0B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ESTP Training. JD+ Overview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demetr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1FB-6F99-461F-A494-61D4C03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JDemetra+</a:t>
            </a:r>
            <a:br>
              <a:rPr lang="fr-BE" dirty="0"/>
            </a:br>
            <a:r>
              <a:rPr lang="fr-BE" sz="2700" i="1" dirty="0"/>
              <a:t>an open </a:t>
            </a:r>
            <a:r>
              <a:rPr lang="fr-BE" sz="2700" i="1" dirty="0" err="1"/>
              <a:t>framework</a:t>
            </a:r>
            <a:r>
              <a:rPr lang="fr-BE" sz="2700" i="1" dirty="0"/>
              <a:t> for </a:t>
            </a:r>
            <a:r>
              <a:rPr lang="fr-BE" sz="2700" i="1" dirty="0" err="1"/>
              <a:t>seasonal</a:t>
            </a:r>
            <a:r>
              <a:rPr lang="fr-BE" sz="2700" i="1" dirty="0"/>
              <a:t> </a:t>
            </a:r>
            <a:r>
              <a:rPr lang="fr-BE" sz="2700" i="1" dirty="0" err="1"/>
              <a:t>adjustment</a:t>
            </a:r>
            <a:r>
              <a:rPr lang="fr-BE" sz="2700" i="1" dirty="0"/>
              <a:t> and time </a:t>
            </a:r>
            <a:r>
              <a:rPr lang="fr-BE" sz="2700" i="1" dirty="0" err="1"/>
              <a:t>series</a:t>
            </a:r>
            <a:r>
              <a:rPr lang="fr-BE" sz="2700" i="1" dirty="0"/>
              <a:t> </a:t>
            </a:r>
            <a:r>
              <a:rPr lang="fr-BE" sz="2700" i="1" dirty="0" err="1"/>
              <a:t>methods</a:t>
            </a:r>
            <a:r>
              <a:rPr lang="fr-BE" sz="2700" i="1" dirty="0"/>
              <a:t> for official </a:t>
            </a:r>
            <a:r>
              <a:rPr lang="fr-BE" sz="2700" i="1" dirty="0" err="1"/>
              <a:t>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C30-7AFA-43D6-9E3E-E62298C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E27E-F4A9-432B-B572-8AF5C28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919-775C-459E-A5D4-2860459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ESTP Training. JD+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909-A726-48A8-A563-62AB71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0.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Statistical content</a:t>
            </a:r>
          </a:p>
          <a:p>
            <a:r>
              <a:rPr lang="en-GB" sz="2400" dirty="0"/>
              <a:t>Seasonal adjustment framework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b="0" dirty="0"/>
              <a:t>1.1 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Regular time series (from monthly to yearly)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(forecasting, estimation of missing values, outliers detection)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R, WEB services...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1.2 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dirty="0" err="1"/>
              <a:t>Tramo</a:t>
            </a:r>
            <a:r>
              <a:rPr lang="en-GB" dirty="0"/>
              <a:t>-Seats, X12-ARIMA...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32048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2.1 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7728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8125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4839196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2.2 What is JD+ ? (II)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Bundesbank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INSEE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2689C-90CC-756F-0DF8-D42C9146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0" y="1556792"/>
            <a:ext cx="5542296" cy="324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3. </a:t>
            </a:r>
            <a:r>
              <a:rPr lang="fr-BE" dirty="0" err="1"/>
              <a:t>Statistical</a:t>
            </a:r>
            <a:r>
              <a:rPr lang="fr-BE" dirty="0"/>
              <a:t> content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B1D91-E14E-4234-A2A7-0D4682F75BF2}"/>
              </a:ext>
            </a:extLst>
          </p:cNvPr>
          <p:cNvGrpSpPr/>
          <p:nvPr/>
        </p:nvGrpSpPr>
        <p:grpSpPr>
          <a:xfrm>
            <a:off x="152400" y="1658561"/>
            <a:ext cx="8812087" cy="4501862"/>
            <a:chOff x="152400" y="1658561"/>
            <a:chExt cx="8812087" cy="4501862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52400" y="1658561"/>
              <a:ext cx="8812087" cy="45018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47095" y="2273569"/>
              <a:ext cx="2208161" cy="42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47095" y="1740944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7095" y="280791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47095" y="3342826"/>
              <a:ext cx="2208161" cy="420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7095" y="387545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7095" y="5568871"/>
              <a:ext cx="8293302" cy="42106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095" y="4408650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7095" y="4941848"/>
              <a:ext cx="2208161" cy="419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25766" y="1742088"/>
              <a:ext cx="1782492" cy="41992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25766" y="4232443"/>
              <a:ext cx="1782492" cy="48743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Arima, Ucarima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842184" y="2786317"/>
              <a:ext cx="1782492" cy="7729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factor model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78768" y="3805656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716256" y="3290765"/>
              <a:ext cx="1919141" cy="3855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18511" y="4941848"/>
              <a:ext cx="5914631" cy="4199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25766" y="2288444"/>
              <a:ext cx="1782492" cy="8409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31976" y="2345082"/>
              <a:ext cx="1919141" cy="3175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31976" y="1866234"/>
              <a:ext cx="1919141" cy="3169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725766" y="3228978"/>
              <a:ext cx="1782492" cy="86787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Seasonal adjustment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716256" y="2803335"/>
              <a:ext cx="1919141" cy="33925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6850649" y="1866234"/>
              <a:ext cx="1774027" cy="7963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60E6EABA-5613-4BB8-AB1C-3564D1BC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211" y="4330273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E36948B1-784E-4F8F-808F-ABDA8C5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767" y="369782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High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frequency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38E247E-D602-4E21-86E0-C5F045C5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538" y="430871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Revisions</a:t>
              </a: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analysis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84"/>
            <a:ext cx="8229600" cy="1143000"/>
          </a:xfrm>
        </p:spPr>
        <p:txBody>
          <a:bodyPr/>
          <a:lstStyle/>
          <a:p>
            <a:pPr algn="l"/>
            <a:r>
              <a:rPr lang="en-GB" b="0" dirty="0"/>
              <a:t>4. Seasonal adjustment framework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312876"/>
            <a:ext cx="4752528" cy="4104456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SA </a:t>
            </a:r>
            <a:r>
              <a:rPr kumimoji="0" lang="fr-BE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methods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32240" y="993334"/>
            <a:ext cx="223224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Generic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Seasonality tests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Revision analysis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Sliding spans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I/O (common xml schema)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lvl="1">
              <a:buFont typeface="Arial" pitchFamily="34" charset="0"/>
              <a:buChar char="•"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Charts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SI ratios...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Elbow Connector 14"/>
          <p:cNvCxnSpPr>
            <a:stCxn id="5" idx="1"/>
            <a:endCxn id="4" idx="0"/>
          </p:cNvCxnSpPr>
          <p:nvPr/>
        </p:nvCxnSpPr>
        <p:spPr bwMode="auto">
          <a:xfrm rot="10800000" flipV="1">
            <a:off x="3995936" y="2037450"/>
            <a:ext cx="2736304" cy="2754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835696" y="2960948"/>
            <a:ext cx="2448272" cy="3096344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Tramo-Seats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, X12-Arima...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31840" y="4833156"/>
            <a:ext cx="3024336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Model-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based</a:t>
            </a:r>
            <a:r>
              <a:rPr kumimoji="0" lang="fr-BE" sz="12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decomposition</a:t>
            </a:r>
            <a:endParaRPr kumimoji="0" lang="fr-BE" sz="1200" b="0" i="0" u="none" strike="noStrike" cap="none" normalizeH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(canonical </a:t>
            </a:r>
            <a:r>
              <a:rPr lang="fr-BE" sz="1200" dirty="0" err="1">
                <a:solidFill>
                  <a:schemeClr val="bg2"/>
                </a:solidFill>
              </a:rPr>
              <a:t>decomposition</a:t>
            </a:r>
            <a:r>
              <a:rPr lang="fr-BE" sz="1200" dirty="0">
                <a:solidFill>
                  <a:schemeClr val="bg2"/>
                </a:solidFill>
              </a:rPr>
              <a:t>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structural </a:t>
            </a:r>
            <a:r>
              <a:rPr lang="fr-BE" sz="1200" dirty="0" err="1">
                <a:solidFill>
                  <a:schemeClr val="bg2"/>
                </a:solidFill>
              </a:rPr>
              <a:t>models</a:t>
            </a:r>
            <a:r>
              <a:rPr lang="fr-BE" sz="1200" dirty="0">
                <a:solidFill>
                  <a:schemeClr val="bg2"/>
                </a:solidFill>
              </a:rPr>
              <a:t>...) </a:t>
            </a:r>
            <a:endParaRPr kumimoji="0" lang="fr-BE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6356" y="5229200"/>
            <a:ext cx="21602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Signal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extraction tools: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</p:txBody>
      </p:sp>
      <p:cxnSp>
        <p:nvCxnSpPr>
          <p:cNvPr id="34" name="Elbow Connector 33"/>
          <p:cNvCxnSpPr>
            <a:stCxn id="32" idx="1"/>
            <a:endCxn id="19" idx="3"/>
          </p:cNvCxnSpPr>
          <p:nvPr/>
        </p:nvCxnSpPr>
        <p:spPr bwMode="auto">
          <a:xfrm rot="10800000">
            <a:off x="6156176" y="5373216"/>
            <a:ext cx="5801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79512" y="2816932"/>
            <a:ext cx="1224136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Specific modules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(X11..</a:t>
            </a:r>
            <a:r>
              <a:rPr lang="fr-BE" sz="1600" dirty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fr-B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907704" y="4833156"/>
            <a:ext cx="1152128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Other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filters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(X11...)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Elbow Connector 48"/>
          <p:cNvCxnSpPr>
            <a:stCxn id="47" idx="3"/>
            <a:endCxn id="48" idx="1"/>
          </p:cNvCxnSpPr>
          <p:nvPr/>
        </p:nvCxnSpPr>
        <p:spPr bwMode="auto">
          <a:xfrm>
            <a:off x="1403648" y="4365104"/>
            <a:ext cx="504056" cy="1008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907704" y="3563846"/>
            <a:ext cx="2304256" cy="1152128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REGARIMA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pre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processing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749899" y="3185805"/>
            <a:ext cx="223224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REGARIMA 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Common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Automatic modelling routines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tools (residuals, forecasts...)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B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65" idx="1"/>
            <a:endCxn id="64" idx="3"/>
          </p:cNvCxnSpPr>
          <p:nvPr/>
        </p:nvCxnSpPr>
        <p:spPr bwMode="auto">
          <a:xfrm rot="10800000">
            <a:off x="4211961" y="4139911"/>
            <a:ext cx="253793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32" grpId="0" animBg="1"/>
      <p:bldP spid="47" grpId="0" animBg="1"/>
      <p:bldP spid="48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5. 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JD+ is a complete re-factoring of </a:t>
            </a:r>
            <a:r>
              <a:rPr lang="en-GB" dirty="0" err="1"/>
              <a:t>Tramo</a:t>
            </a:r>
            <a:r>
              <a:rPr lang="en-GB" dirty="0"/>
              <a:t>-Seats an of X12-Arima in an open OO framework. In some cases, the new algorithms may lead to (usually slightly) different results .</a:t>
            </a:r>
          </a:p>
          <a:p>
            <a:endParaRPr lang="en-GB" dirty="0"/>
          </a:p>
          <a:p>
            <a:r>
              <a:rPr lang="en-GB" dirty="0"/>
              <a:t>JD+ is also designed for the handling of related time series problems, especially through a rich state space library.</a:t>
            </a:r>
          </a:p>
          <a:p>
            <a:endParaRPr lang="en-GB" dirty="0"/>
          </a:p>
          <a:p>
            <a:r>
              <a:rPr lang="en-GB" dirty="0"/>
              <a:t>By developing it as an open source solution, we have tried to create an environment appropriate to external collaborations.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BNB</Template>
  <TotalTime>5909</TotalTime>
  <Words>553</Words>
  <Application>Microsoft Office PowerPoint</Application>
  <PresentationFormat>Affichage à l'écran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JDemetra+ an open framework for seasonal adjustment and time series methods for official statistics</vt:lpstr>
      <vt:lpstr>0. Outline</vt:lpstr>
      <vt:lpstr>1.1 General Objectives</vt:lpstr>
      <vt:lpstr>1.2 Objectives for SA</vt:lpstr>
      <vt:lpstr>2.1 What is JD+ (I) ?</vt:lpstr>
      <vt:lpstr>2.2 What is JD+ ? (II)</vt:lpstr>
      <vt:lpstr>3. Statistical content</vt:lpstr>
      <vt:lpstr>4. Seasonal adjustment framework</vt:lpstr>
      <vt:lpstr>5. 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with the Central Server for Statistical Reporting</dc:title>
  <dc:creator>André Peters</dc:creator>
  <cp:lastModifiedBy>Jean Palate</cp:lastModifiedBy>
  <cp:revision>521</cp:revision>
  <dcterms:created xsi:type="dcterms:W3CDTF">1988-01-01T20:06:40Z</dcterms:created>
  <dcterms:modified xsi:type="dcterms:W3CDTF">2024-09-30T10:08:21Z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1011806083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Frankie.Osaer@nbb.be</vt:lpwstr>
  </property>
  <property fmtid="{D5CDD505-2E9C-101B-9397-08002B2CF9AE}" pid="6" name="_AuthorEmailDisplayName">
    <vt:lpwstr>Osaer Frankie</vt:lpwstr>
  </property>
</Properties>
</file>