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80" r:id="rId3"/>
    <p:sldId id="301" r:id="rId4"/>
    <p:sldId id="294" r:id="rId5"/>
    <p:sldId id="295" r:id="rId6"/>
    <p:sldId id="293" r:id="rId7"/>
    <p:sldId id="270" r:id="rId8"/>
    <p:sldId id="277" r:id="rId9"/>
    <p:sldId id="269" r:id="rId10"/>
    <p:sldId id="278" r:id="rId11"/>
    <p:sldId id="279" r:id="rId12"/>
    <p:sldId id="257" r:id="rId13"/>
    <p:sldId id="259" r:id="rId14"/>
    <p:sldId id="261" r:id="rId15"/>
    <p:sldId id="281" r:id="rId16"/>
    <p:sldId id="271" r:id="rId17"/>
    <p:sldId id="283" r:id="rId18"/>
    <p:sldId id="291" r:id="rId19"/>
    <p:sldId id="285" r:id="rId20"/>
    <p:sldId id="286" r:id="rId21"/>
    <p:sldId id="267" r:id="rId22"/>
    <p:sldId id="292" r:id="rId23"/>
    <p:sldId id="296" r:id="rId24"/>
    <p:sldId id="297" r:id="rId25"/>
    <p:sldId id="298" r:id="rId26"/>
    <p:sldId id="299" r:id="rId27"/>
    <p:sldId id="264" r:id="rId28"/>
    <p:sldId id="260" r:id="rId29"/>
    <p:sldId id="274" r:id="rId30"/>
    <p:sldId id="273" r:id="rId31"/>
    <p:sldId id="275" r:id="rId32"/>
    <p:sldId id="300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28-09-24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2FB7-9BF9-F727-ADFB-5E13D30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1.2.1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fr-B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dirty="0"/>
              </a:p>
              <a:p>
                <a:pPr marL="1257300" lvl="3" indent="0">
                  <a:buNone/>
                </a:pPr>
                <a:r>
                  <a:rPr lang="fr-BE" sz="2400" dirty="0"/>
                  <a:t>Or</a:t>
                </a:r>
              </a:p>
              <a:p>
                <a:pPr marL="1257300" lvl="3" indent="0">
                  <a:buNone/>
                </a:pPr>
                <a:endParaRPr lang="fr-BE" sz="24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B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63AF-F09B-C540-A363-27FB4CA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D8E-AE2E-90C1-822F-C7FC775E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608-F47B-3B45-8DF7-02AC1631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42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0D0-AEDF-12EB-6FFB-85F8D68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1.2.2 </a:t>
            </a:r>
            <a:r>
              <a:rPr lang="fr-BE" dirty="0" err="1"/>
              <a:t>Airline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3715-946C-7B1D-72D7-C2A688B7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5" y="1600200"/>
            <a:ext cx="77805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B35A-1185-31B3-15A7-8ED6432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150-41A2-F1B3-45D6-BA19EB3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6A8-B214-AD16-058D-5BF2789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1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SEATS </a:t>
            </a:r>
            <a:r>
              <a:rPr lang="fr-BE" dirty="0" err="1"/>
              <a:t>algorithm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Algorithm</a:t>
            </a:r>
            <a:r>
              <a:rPr lang="fr-BE" dirty="0"/>
              <a:t>. Details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BE" dirty="0"/>
                  <a:t>ARIMA: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fr-BE" b="0" i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r>
                  <a:rPr lang="fr-BE" dirty="0" err="1"/>
                  <a:t>Factorization</a:t>
                </a:r>
                <a:r>
                  <a:rPr lang="fr-BE" dirty="0"/>
                  <a:t> of the AR polynomial: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34383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748-FE54-722D-E79F-3354071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34-4CB1-DF29-A83B-19885288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 err="1"/>
              <a:t>Splitting</a:t>
            </a:r>
            <a:r>
              <a:rPr lang="fr-BE" sz="2000" dirty="0"/>
              <a:t> of the </a:t>
            </a:r>
            <a:r>
              <a:rPr lang="fr-BE" sz="2000" dirty="0" err="1"/>
              <a:t>spectrum</a:t>
            </a:r>
            <a:r>
              <a:rPr lang="fr-BE" sz="2000" dirty="0"/>
              <a:t> </a:t>
            </a:r>
            <a:r>
              <a:rPr lang="fr-BE" sz="2000" dirty="0" err="1"/>
              <a:t>following</a:t>
            </a:r>
            <a:r>
              <a:rPr lang="fr-BE" sz="2000" dirty="0"/>
              <a:t> the </a:t>
            </a:r>
            <a:r>
              <a:rPr lang="fr-BE" sz="2000" dirty="0" err="1"/>
              <a:t>different</a:t>
            </a:r>
            <a:r>
              <a:rPr lang="fr-BE" sz="2000" dirty="0"/>
              <a:t> « types » of </a:t>
            </a:r>
            <a:r>
              <a:rPr lang="fr-BE" sz="2000" dirty="0" err="1"/>
              <a:t>frequencies</a:t>
            </a:r>
            <a:r>
              <a:rPr lang="fr-BE" sz="2000" dirty="0"/>
              <a:t> </a:t>
            </a:r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2781-6004-3D28-5C77-FF6B1A7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9A2-8A8A-14DD-BB87-04B614F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35E5-F37A-1817-A8C7-CDD458F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49F4-8760-3289-86D1-34A3F7B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1565"/>
            <a:ext cx="6488595" cy="359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44850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20391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2.2 SEATS spectral </a:t>
            </a:r>
            <a:r>
              <a:rPr lang="fr-BE" dirty="0" err="1"/>
              <a:t>decomposition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134B99-27A4-DBE8-B314-9E5E5E64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5241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 Arrow 7">
            <a:extLst>
              <a:ext uri="{FF2B5EF4-FFF2-40B4-BE49-F238E27FC236}">
                <a16:creationId xmlns:a16="http://schemas.microsoft.com/office/drawing/2014/main" id="{A1632C9B-2199-73B3-1563-DD988A1D75BC}"/>
              </a:ext>
            </a:extLst>
          </p:cNvPr>
          <p:cNvSpPr/>
          <p:nvPr/>
        </p:nvSpPr>
        <p:spPr>
          <a:xfrm>
            <a:off x="1187624" y="2473062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51DF-C380-7E9F-E2E4-22D5F4BB3E9C}"/>
              </a:ext>
            </a:extLst>
          </p:cNvPr>
          <p:cNvSpPr txBox="1"/>
          <p:nvPr/>
        </p:nvSpPr>
        <p:spPr>
          <a:xfrm>
            <a:off x="1959354" y="2288396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5F48E7-2C30-C442-7B5C-8E3CA54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07032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9">
            <a:extLst>
              <a:ext uri="{FF2B5EF4-FFF2-40B4-BE49-F238E27FC236}">
                <a16:creationId xmlns:a16="http://schemas.microsoft.com/office/drawing/2014/main" id="{1DEEFF3A-8910-ED8B-17DC-23FBFE350A3A}"/>
              </a:ext>
            </a:extLst>
          </p:cNvPr>
          <p:cNvSpPr/>
          <p:nvPr/>
        </p:nvSpPr>
        <p:spPr>
          <a:xfrm>
            <a:off x="3018361" y="5542396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Left Arrow 10">
            <a:extLst>
              <a:ext uri="{FF2B5EF4-FFF2-40B4-BE49-F238E27FC236}">
                <a16:creationId xmlns:a16="http://schemas.microsoft.com/office/drawing/2014/main" id="{BCB10444-3B9A-E044-75CC-84D0EE5C90C5}"/>
              </a:ext>
            </a:extLst>
          </p:cNvPr>
          <p:cNvSpPr/>
          <p:nvPr/>
        </p:nvSpPr>
        <p:spPr>
          <a:xfrm>
            <a:off x="3680327" y="5542396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C0B5-DAE2-8C1F-75F8-5D7AE9D7B204}"/>
              </a:ext>
            </a:extLst>
          </p:cNvPr>
          <p:cNvSpPr txBox="1"/>
          <p:nvPr/>
        </p:nvSpPr>
        <p:spPr>
          <a:xfrm>
            <a:off x="4402227" y="544084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8E0DAE94-8753-5F8A-81AD-6BF7A169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9" y="2195919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1">
            <a:extLst>
              <a:ext uri="{FF2B5EF4-FFF2-40B4-BE49-F238E27FC236}">
                <a16:creationId xmlns:a16="http://schemas.microsoft.com/office/drawing/2014/main" id="{85CD3DBA-9D6B-1118-017D-B142E4B2C168}"/>
              </a:ext>
            </a:extLst>
          </p:cNvPr>
          <p:cNvSpPr/>
          <p:nvPr/>
        </p:nvSpPr>
        <p:spPr>
          <a:xfrm>
            <a:off x="7454852" y="3877768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54808-8CB3-4710-3BB6-3F00ABD5260E}"/>
              </a:ext>
            </a:extLst>
          </p:cNvPr>
          <p:cNvSpPr txBox="1"/>
          <p:nvPr/>
        </p:nvSpPr>
        <p:spPr>
          <a:xfrm>
            <a:off x="5654652" y="3373712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241111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E25-3836-11DD-1D74-7F5BE26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 Estimation of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02C-D659-1550-D595-602CA6D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C05-5166-3B66-D2FA-4CF09A2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039-FAF1-E70D-E3E0-2FC704B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18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B2F49-3D4E-2F35-2BA9-94A72641CB2B}"/>
              </a:ext>
            </a:extLst>
          </p:cNvPr>
          <p:cNvSpPr/>
          <p:nvPr/>
        </p:nvSpPr>
        <p:spPr>
          <a:xfrm>
            <a:off x="1547664" y="1916832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Components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9B5CF-A841-CDCA-4C8E-654B752E53B5}"/>
              </a:ext>
            </a:extLst>
          </p:cNvPr>
          <p:cNvSpPr/>
          <p:nvPr/>
        </p:nvSpPr>
        <p:spPr>
          <a:xfrm>
            <a:off x="1546669" y="3413771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CF7EB-3B60-3805-9362-A70512C4D7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37681" y="2538615"/>
            <a:ext cx="995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89681-7FAA-0887-AF59-2A507E8A5C52}"/>
              </a:ext>
            </a:extLst>
          </p:cNvPr>
          <p:cNvSpPr txBox="1"/>
          <p:nvPr/>
        </p:nvSpPr>
        <p:spPr>
          <a:xfrm>
            <a:off x="3068567" y="2676159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Estimators</a:t>
            </a:r>
            <a:r>
              <a:rPr lang="fr-BE" dirty="0"/>
              <a:t> = </a:t>
            </a:r>
            <a:r>
              <a:rPr lang="fr-BE" dirty="0" err="1"/>
              <a:t>Linear</a:t>
            </a:r>
            <a:r>
              <a:rPr lang="fr-BE" dirty="0"/>
              <a:t> transformations of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MMSE </a:t>
            </a:r>
            <a:r>
              <a:rPr lang="fr-BE" dirty="0" err="1"/>
              <a:t>criterion</a:t>
            </a:r>
            <a:endParaRPr lang="fr-B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641E74-2348-C5AF-5F71-2EA850622B61}"/>
              </a:ext>
            </a:extLst>
          </p:cNvPr>
          <p:cNvSpPr/>
          <p:nvPr/>
        </p:nvSpPr>
        <p:spPr>
          <a:xfrm>
            <a:off x="1546669" y="4910710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estimates</a:t>
            </a:r>
            <a:endParaRPr lang="fr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AC512-4C69-EA65-4228-ECF7D8F8B10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37681" y="4035554"/>
            <a:ext cx="0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ADE995-A868-A836-7ABA-2A6F3AA9117C}"/>
              </a:ext>
            </a:extLst>
          </p:cNvPr>
          <p:cNvSpPr txBox="1"/>
          <p:nvPr/>
        </p:nvSpPr>
        <p:spPr>
          <a:xfrm>
            <a:off x="3068567" y="4136402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Estimation by </a:t>
            </a:r>
            <a:r>
              <a:rPr lang="fr-BE" dirty="0" err="1"/>
              <a:t>means</a:t>
            </a:r>
            <a:r>
              <a:rPr lang="fr-BE" dirty="0"/>
              <a:t> of KF, </a:t>
            </a:r>
            <a:r>
              <a:rPr lang="fr-BE" dirty="0" err="1"/>
              <a:t>Burman’s</a:t>
            </a:r>
            <a:r>
              <a:rPr lang="fr-BE" dirty="0"/>
              <a:t>, </a:t>
            </a:r>
            <a:r>
              <a:rPr lang="fr-BE" dirty="0" err="1"/>
              <a:t>McElroy’s</a:t>
            </a:r>
            <a:r>
              <a:rPr lang="fr-BE" dirty="0"/>
              <a:t> </a:t>
            </a:r>
            <a:r>
              <a:rPr lang="fr-BE" dirty="0" err="1"/>
              <a:t>algorithms</a:t>
            </a:r>
            <a:r>
              <a:rPr lang="fr-BE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ADC4F-CAE7-5577-87CA-865394C61221}"/>
              </a:ext>
            </a:extLst>
          </p:cNvPr>
          <p:cNvSpPr txBox="1"/>
          <p:nvPr/>
        </p:nvSpPr>
        <p:spPr>
          <a:xfrm>
            <a:off x="4680020" y="1770523"/>
            <a:ext cx="31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Independant</a:t>
            </a:r>
            <a:r>
              <a:rPr lang="fr-BE" dirty="0">
                <a:solidFill>
                  <a:srgbClr val="0070C0"/>
                </a:solidFill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Sum</a:t>
            </a:r>
            <a:r>
              <a:rPr lang="fr-BE" dirty="0">
                <a:solidFill>
                  <a:srgbClr val="0070C0"/>
                </a:solidFill>
              </a:rPr>
              <a:t> of </a:t>
            </a:r>
            <a:r>
              <a:rPr lang="fr-BE" dirty="0" err="1">
                <a:solidFill>
                  <a:srgbClr val="0070C0"/>
                </a:solidFill>
              </a:rPr>
              <a:t>cmps</a:t>
            </a:r>
            <a:r>
              <a:rPr lang="fr-BE" dirty="0">
                <a:solidFill>
                  <a:srgbClr val="0070C0"/>
                </a:solidFill>
              </a:rPr>
              <a:t> &lt;=&gt;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/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>
                    <a:solidFill>
                      <a:srgbClr val="0070C0"/>
                    </a:solidFill>
                  </a:rPr>
                  <a:t>Correlated</a:t>
                </a:r>
                <a:r>
                  <a:rPr lang="fr-BE" dirty="0">
                    <a:solidFill>
                      <a:srgbClr val="0070C0"/>
                    </a:solidFill>
                  </a:rPr>
                  <a:t> </a:t>
                </a:r>
                <a:r>
                  <a:rPr lang="fr-BE" dirty="0" err="1">
                    <a:solidFill>
                      <a:srgbClr val="0070C0"/>
                    </a:solidFill>
                  </a:rPr>
                  <a:t>estimators</a:t>
                </a:r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blipFill>
                <a:blip r:embed="rId2"/>
                <a:stretch>
                  <a:fillRect l="-1152" t="-4673" b="-149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/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blipFill>
                <a:blip r:embed="rId3"/>
                <a:stretch>
                  <a:fillRect l="-1152" t="-3670" b="-7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2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138-E9CF-F51D-0B42-9E6879E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3.1 Basic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DE83-37F3-5B65-14EE-5A39C8C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660A-C777-FA3B-E8BC-BFA21C07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D5AD-D169-F171-4F32-C046CC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19</a:t>
            </a:fld>
            <a:endParaRPr lang="fr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8C446-E47A-D087-97DB-044B66F5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7308"/>
            <a:ext cx="7643192" cy="4899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BCC9A6-71A7-7CFB-1DA1-34C120F422FE}"/>
              </a:ext>
            </a:extLst>
          </p:cNvPr>
          <p:cNvSpPr/>
          <p:nvPr/>
        </p:nvSpPr>
        <p:spPr>
          <a:xfrm>
            <a:off x="2483768" y="2636912"/>
            <a:ext cx="273630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110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4D6-BD49-28BA-B570-742D03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0. </a:t>
            </a:r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1C7-B8A7-F246-DD55-FBE3919F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/>
              <a:t>Unobserved</a:t>
            </a:r>
            <a:r>
              <a:rPr lang="fr-BE" dirty="0"/>
              <a:t> component </a:t>
            </a:r>
            <a:r>
              <a:rPr lang="fr-BE" dirty="0" err="1"/>
              <a:t>models</a:t>
            </a:r>
            <a:endParaRPr lang="fr-BE" dirty="0"/>
          </a:p>
          <a:p>
            <a:pPr lvl="1"/>
            <a:r>
              <a:rPr lang="fr-BE" dirty="0"/>
              <a:t>STS, AMB</a:t>
            </a:r>
          </a:p>
          <a:p>
            <a:r>
              <a:rPr lang="fr-BE" dirty="0"/>
              <a:t>SEATS </a:t>
            </a:r>
            <a:r>
              <a:rPr lang="fr-BE" dirty="0" err="1"/>
              <a:t>algorithm</a:t>
            </a:r>
            <a:endParaRPr lang="fr-BE" dirty="0"/>
          </a:p>
          <a:p>
            <a:r>
              <a:rPr lang="fr-BE" dirty="0"/>
              <a:t>Estimation</a:t>
            </a:r>
          </a:p>
          <a:p>
            <a:pPr lvl="1"/>
            <a:r>
              <a:rPr lang="fr-BE" dirty="0"/>
              <a:t>MMSE </a:t>
            </a:r>
            <a:r>
              <a:rPr lang="fr-BE" dirty="0" err="1"/>
              <a:t>estimators</a:t>
            </a:r>
            <a:r>
              <a:rPr lang="fr-BE" dirty="0"/>
              <a:t>, </a:t>
            </a:r>
            <a:r>
              <a:rPr lang="fr-BE" dirty="0" err="1"/>
              <a:t>algorithms</a:t>
            </a:r>
            <a:endParaRPr lang="fr-BE" dirty="0"/>
          </a:p>
          <a:p>
            <a:r>
              <a:rPr lang="fr-BE" dirty="0" err="1"/>
              <a:t>Analysis</a:t>
            </a:r>
            <a:endParaRPr lang="fr-BE" dirty="0"/>
          </a:p>
          <a:p>
            <a:pPr lvl="1"/>
            <a:r>
              <a:rPr lang="fr-BE" dirty="0" err="1"/>
              <a:t>Finite</a:t>
            </a:r>
            <a:r>
              <a:rPr lang="fr-BE" dirty="0"/>
              <a:t> / </a:t>
            </a:r>
            <a:r>
              <a:rPr lang="fr-BE" dirty="0" err="1"/>
              <a:t>infinite</a:t>
            </a:r>
            <a:r>
              <a:rPr lang="fr-BE" dirty="0"/>
              <a:t> </a:t>
            </a:r>
            <a:r>
              <a:rPr lang="fr-BE" dirty="0" err="1"/>
              <a:t>approaches</a:t>
            </a:r>
            <a:endParaRPr lang="fr-BE" dirty="0"/>
          </a:p>
          <a:p>
            <a:r>
              <a:rPr lang="fr-BE" dirty="0"/>
              <a:t>SEATS in JD+</a:t>
            </a:r>
          </a:p>
          <a:p>
            <a:pPr lvl="1"/>
            <a:r>
              <a:rPr lang="fr-BE" dirty="0" err="1"/>
              <a:t>Parameters</a:t>
            </a:r>
            <a:r>
              <a:rPr lang="fr-BE" dirty="0"/>
              <a:t>,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, estimation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BAD-B635-C891-CF2A-3457CCE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03FE-6836-C279-9389-A9532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090C-9C88-CB17-62D5-03FB12F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40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BCF7-0A28-5D7F-E4C7-AF5DCFE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3.2 Wiener-Kolmogorov </a:t>
            </a:r>
            <a:r>
              <a:rPr lang="fr-BE" dirty="0" err="1"/>
              <a:t>filters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9E5A-BA80-5683-7DB9-605D5D95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B29F-C469-3FCB-7653-F79C031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DC6-D83A-0996-5359-0472E8F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20</a:t>
            </a:fld>
            <a:endParaRPr lang="fr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8C2F0-0C22-BEC3-E521-904DB3D9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 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GB" dirty="0"/>
              <a:t>STS and AMB → UCARIMA models</a:t>
            </a:r>
          </a:p>
          <a:p>
            <a:pPr lvl="1"/>
            <a:r>
              <a:rPr lang="en-GB" dirty="0"/>
              <a:t>Same estimation algorithms </a:t>
            </a:r>
          </a:p>
          <a:p>
            <a:pPr lvl="1"/>
            <a:r>
              <a:rPr lang="en-GB" dirty="0"/>
              <a:t>Common analysis tools</a:t>
            </a:r>
          </a:p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and default solution, fastest</a:t>
            </a:r>
          </a:p>
          <a:p>
            <a:pPr lvl="1"/>
            <a:r>
              <a:rPr lang="en-GB" b="1" dirty="0" err="1"/>
              <a:t>Kalman</a:t>
            </a:r>
            <a:r>
              <a:rPr lang="en-GB" b="1" dirty="0"/>
              <a:t> smoother</a:t>
            </a:r>
            <a:r>
              <a:rPr lang="en-GB" dirty="0"/>
              <a:t>: more stable, exact SD</a:t>
            </a:r>
          </a:p>
          <a:p>
            <a:pPr lvl="1"/>
            <a:r>
              <a:rPr lang="en-GB" dirty="0"/>
              <a:t>[Matrix computation]: Not available in JD+ 3.x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8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71C-F3D5-F488-1E4E-3C27781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6B21-F381-E9B6-6488-C58EDD14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A90-BDCD-8CC1-3052-B0F3400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4C00-2E9B-BBCA-6C2C-BD2329FF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22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067586-7217-6A73-C016-5D09324C61E9}"/>
              </a:ext>
            </a:extLst>
          </p:cNvPr>
          <p:cNvSpPr/>
          <p:nvPr/>
        </p:nvSpPr>
        <p:spPr>
          <a:xfrm>
            <a:off x="342177" y="2597104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/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McElroy: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fr-B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b="0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  <a:blipFill>
                <a:blip r:embed="rId2"/>
                <a:stretch>
                  <a:fillRect t="-41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Maravall</a:t>
                </a:r>
                <a:r>
                  <a:rPr lang="en-GB" dirty="0"/>
                  <a:t> (whittle…)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    [WK filters]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[</a:t>
                </a:r>
                <a:r>
                  <a:rPr lang="en-GB" dirty="0" err="1"/>
                  <a:t>PsiE</a:t>
                </a:r>
                <a:r>
                  <a:rPr lang="en-GB" dirty="0"/>
                  <a:t>-weights]</a:t>
                </a:r>
              </a:p>
              <a:p>
                <a:endParaRPr lang="en-GB" dirty="0"/>
              </a:p>
              <a:p>
                <a:r>
                  <a:rPr lang="en-GB" dirty="0"/>
                  <a:t>Error analysis based on the </a:t>
                </a:r>
                <a:r>
                  <a:rPr lang="en-GB" dirty="0" err="1"/>
                  <a:t>PsiE</a:t>
                </a:r>
                <a:r>
                  <a:rPr lang="en-GB" dirty="0"/>
                  <a:t>-weights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Analysis of the final and preliminary estimators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Revision analysis</a:t>
                </a:r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  <a:blipFill>
                <a:blip r:embed="rId3"/>
                <a:stretch>
                  <a:fillRect t="-34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340-0B02-A531-CA42-4377E72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65F-B713-924D-397C-F196048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E93A-7F5C-BECB-F8D9-0201F10C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1FDF-E87B-3491-F4AD-DD7B8664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23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6357E-7098-7BD9-3A07-E8456E92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7386834" cy="4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F7A-3A41-75A5-7D96-D70BDCDE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4.1 </a:t>
            </a:r>
            <a:r>
              <a:rPr lang="fr-BE" dirty="0" err="1"/>
              <a:t>Analysis</a:t>
            </a:r>
            <a:r>
              <a:rPr lang="fr-BE" dirty="0"/>
              <a:t> in the </a:t>
            </a:r>
            <a:r>
              <a:rPr lang="fr-BE" dirty="0" err="1"/>
              <a:t>frequency</a:t>
            </a:r>
            <a:r>
              <a:rPr lang="fr-BE" dirty="0"/>
              <a:t> </a:t>
            </a:r>
            <a:r>
              <a:rPr lang="fr-BE" dirty="0" err="1"/>
              <a:t>domain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C434-E60D-2C98-5EC3-5A649F3E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(Squared-) gain of the filters:</a:t>
            </a:r>
          </a:p>
          <a:p>
            <a:pPr lvl="1"/>
            <a:r>
              <a:rPr lang="en-GB" dirty="0"/>
              <a:t>What are the frequencies that are kept/removed by the filter</a:t>
            </a:r>
          </a:p>
          <a:p>
            <a:r>
              <a:rPr lang="en-GB" dirty="0"/>
              <a:t>The estimators “underestimate” the variance of the components</a:t>
            </a:r>
          </a:p>
          <a:p>
            <a:r>
              <a:rPr lang="en-GB" dirty="0"/>
              <a:t>Similar analysis for the preliminary estimators</a:t>
            </a:r>
          </a:p>
          <a:p>
            <a:pPr lvl="1"/>
            <a:r>
              <a:rPr lang="en-GB" dirty="0"/>
              <a:t>Non-symmetric filters → phase effects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8381-4523-23AF-859D-40E129E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BBB5-236A-D99A-D014-5820D537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F830-2FF5-B6E1-27DF-A1E4899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38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D1AE-E525-EC26-EB9A-017CE0E3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4.2 Graphical representations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F86C-6750-1C5D-1DB1-4305A4A8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0DF1-FDB0-291E-0691-2C2AE2E8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FF5A-FBFD-1435-BB6B-E5DF84C3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25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987A8-3831-C037-6603-CF1DD647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2" y="1268760"/>
            <a:ext cx="7236296" cy="47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9BAF-2896-3F44-40B7-6FB3EBDE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4.2 </a:t>
            </a:r>
            <a:r>
              <a:rPr lang="fr-BE" dirty="0" err="1"/>
              <a:t>PsiE-weights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0478-5CC6-2409-52DC-F48AF4D6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=Psi </a:t>
            </a:r>
            <a:r>
              <a:rPr lang="fr-BE" dirty="0" err="1"/>
              <a:t>weights</a:t>
            </a:r>
            <a:r>
              <a:rPr lang="fr-BE" dirty="0"/>
              <a:t> for </a:t>
            </a:r>
            <a:r>
              <a:rPr lang="fr-BE" dirty="0" err="1"/>
              <a:t>estimators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8405-F1E2-5FB6-7B51-4AF6CCF5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AD4E-C8F3-3DC2-0973-29E9E53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563C-3593-AA7F-B46F-85118892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26</a:t>
            </a:fld>
            <a:endParaRPr lang="fr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D4CCA-0793-9DBF-8F74-EFDB0CDB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2438538"/>
            <a:ext cx="6876256" cy="36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9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4.3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70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28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5.1 SEATS in JD+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/>
              <a:t>Impact of the parameters  </a:t>
            </a:r>
          </a:p>
          <a:p>
            <a:pPr lvl="1"/>
            <a:r>
              <a:rPr lang="en-GB" sz="2400" b="1" dirty="0"/>
              <a:t>Only in case of AR polynomials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0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236B-9B13-249F-1DE2-18A26DA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Always keep in mind…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9E60-1756-2693-EF9A-4836DE42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0615-59F6-C6EE-84E2-3ADFD485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8DB6-3CC7-2B7B-6E0D-4D494AF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F6847-6455-88FF-3DB1-01D8AE52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958181"/>
            <a:ext cx="809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5.2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(→airline) 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original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624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6.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2C74-A04F-BE1D-E998-A722B43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6. Final </a:t>
            </a:r>
            <a:r>
              <a:rPr lang="fr-BE" dirty="0" err="1"/>
              <a:t>remarks</a:t>
            </a:r>
            <a:r>
              <a:rPr lang="fr-BE" dirty="0"/>
              <a:t>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4584-30A5-8147-6BEC-0A537D94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Advantages and drawbacks of model-based decomposition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+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« Optimal filters », tailored for each series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Many useful additional information (uncertainty…)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Might generate huge revisions</a:t>
            </a:r>
          </a:p>
          <a:p>
            <a:r>
              <a:rPr lang="en-GB" sz="2800" dirty="0"/>
              <a:t>Some recommendations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series in the past (5 year revisions)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Fix the parameters and revise them when you revise the raw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Be pragmatic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42DE9-5680-CAE0-606F-6E33AF6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0AC-6C2F-164E-F80F-183D5B17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6E9F-A2FE-7F23-6862-DBD18B2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1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DA4C-C5A2-ACE0-5030-7597827A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0.1 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Operators</a:t>
                </a:r>
              </a:p>
              <a:p>
                <a:pPr lvl="1"/>
                <a:r>
                  <a:rPr lang="en-GB" sz="2400" dirty="0"/>
                  <a:t>Backward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Forward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Differencing: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BE" sz="2400" b="0" dirty="0"/>
              </a:p>
              <a:p>
                <a:pPr lvl="1"/>
                <a:r>
                  <a:rPr lang="en-GB" sz="2400" dirty="0"/>
                  <a:t>Seasonal differencing: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BE" sz="2400" i="1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r-BE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400" dirty="0"/>
                  <a:t>Annual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800" dirty="0"/>
                  <a:t>ARIMA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B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D28D0-8CD2-E539-618D-40155CD75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5AC1-1959-C659-7527-15B127D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EB32-8EC5-80C4-3D7B-ECFC84A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218E-5C59-4E6A-2A40-F6837AD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22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DDA1-2249-77A4-B3E8-8315032F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0.2 </a:t>
            </a:r>
            <a:r>
              <a:rPr lang="fr-BE" dirty="0" err="1"/>
              <a:t>Useful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 err="1"/>
                  <a:t>Wold</a:t>
                </a:r>
                <a:r>
                  <a:rPr lang="en-GB" sz="2800" dirty="0"/>
                  <a:t> representation of an ARMA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sz="2800" dirty="0"/>
                  <a:t>Auto-covariance generating function (</a:t>
                </a:r>
                <a:r>
                  <a:rPr lang="en-GB" sz="2800" dirty="0" err="1"/>
                  <a:t>acgf</a:t>
                </a:r>
                <a:r>
                  <a:rPr lang="en-GB" sz="28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𝑎𝑐𝑔𝑓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  <a:p>
                <a:r>
                  <a:rPr lang="en-GB" sz="2800" dirty="0"/>
                  <a:t>Spectrum ≡ Fourier transform of the </a:t>
                </a:r>
                <a:r>
                  <a:rPr lang="en-GB" sz="2800" dirty="0" err="1"/>
                  <a:t>acgf</a:t>
                </a:r>
                <a:endParaRPr lang="en-GB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  <a:p>
                <a:r>
                  <a:rPr lang="en-GB" sz="2800" dirty="0"/>
                  <a:t>Extension to the non-stationary cases</a:t>
                </a:r>
              </a:p>
              <a:p>
                <a:pPr marL="400050" lvl="1" indent="0">
                  <a:buNone/>
                </a:pPr>
                <a:endParaRPr lang="fr-B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D33AE-12F6-A11E-5128-C85E34F10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1498-590A-E7AE-C1F6-995075EC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ABBA-2328-ABD9-3553-4266F70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2747-A052-71E4-FBF8-B7E23C1E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91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0C5-9CDC-143D-F7F1-24620CE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1. </a:t>
            </a:r>
            <a:r>
              <a:rPr lang="en-GB" dirty="0"/>
              <a:t>Unobserved components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052-2B41-8FD2-F520-D0E24055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</a:t>
            </a:r>
          </a:p>
          <a:p>
            <a:pPr lvl="1"/>
            <a:r>
              <a:rPr lang="en-GB" dirty="0"/>
              <a:t>The different components of the series are “defined” by [ARIMA] models</a:t>
            </a:r>
          </a:p>
          <a:p>
            <a:pPr lvl="1"/>
            <a:r>
              <a:rPr lang="en-GB" dirty="0"/>
              <a:t>The components are independent</a:t>
            </a:r>
          </a:p>
          <a:p>
            <a:pPr lvl="1"/>
            <a:r>
              <a:rPr lang="en-GB" dirty="0"/>
              <a:t>The sum of the model of the components is the model of the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D8E-86F0-E150-B512-EFA2EE4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AA30-0D7F-CA3D-ABCF-BAD76D1A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D88C-CAA1-CCF8-0D1A-40139658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48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1.1 </a:t>
            </a:r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rgbClr val="FF0000"/>
                </a:solidFill>
              </a:rPr>
              <a:t>&lt;</a:t>
            </a:r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380-8B82-F603-4B42-22E76D7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1.1.1 Basic structural model (STS)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Local </a:t>
                </a:r>
                <a:r>
                  <a:rPr lang="fr-BE" dirty="0" err="1"/>
                  <a:t>linear</a:t>
                </a:r>
                <a:r>
                  <a:rPr lang="fr-BE" dirty="0"/>
                  <a:t> 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 err="1"/>
                  <a:t>Seasonal</a:t>
                </a:r>
                <a:r>
                  <a:rPr lang="fr-BE" dirty="0"/>
                  <a:t>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  <a:r>
                  <a:rPr lang="fr-BE" sz="2400" i="1" dirty="0"/>
                  <a:t>(</a:t>
                </a:r>
                <a:r>
                  <a:rPr lang="fr-BE" sz="2400" i="1" dirty="0" err="1"/>
                  <a:t>dummy</a:t>
                </a:r>
                <a:r>
                  <a:rPr lang="fr-BE" sz="2400" i="1" dirty="0"/>
                  <a:t> model)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/>
                  <a:t>Noise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BE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BE" dirty="0"/>
                  <a:t>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F88-2C36-6DE5-7C66-D966145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1B-DBD8-BAAF-AD9D-977B0D3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DA8-BE14-84F4-5E9B-402CE3A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04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1.2 </a:t>
            </a:r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  <a:r>
              <a:rPr lang="fr-BE" sz="3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1868</Words>
  <Application>Microsoft Office PowerPoint</Application>
  <PresentationFormat>Affichage à l'écran (4:3)</PresentationFormat>
  <Paragraphs>333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Office Theme</vt:lpstr>
      <vt:lpstr>Model-Based Decomposition</vt:lpstr>
      <vt:lpstr>0. Outline</vt:lpstr>
      <vt:lpstr>Always keep in mind…</vt:lpstr>
      <vt:lpstr>0.1 Some notations</vt:lpstr>
      <vt:lpstr>0.2 Useful tools</vt:lpstr>
      <vt:lpstr>1. Unobserved components model</vt:lpstr>
      <vt:lpstr>1.1 Unobserved components model (STS)</vt:lpstr>
      <vt:lpstr>1.1.1 Basic structural model (STS)</vt:lpstr>
      <vt:lpstr>1.2 Unobserved components model (AMB)</vt:lpstr>
      <vt:lpstr>1.2.1 Airline model</vt:lpstr>
      <vt:lpstr>1.2.2 Airline decomposition</vt:lpstr>
      <vt:lpstr>2. SEATS algorithm</vt:lpstr>
      <vt:lpstr>2.1 SEATS Algorithm. Details (I)</vt:lpstr>
      <vt:lpstr>Présentation PowerPoint</vt:lpstr>
      <vt:lpstr>2.2 SEATS spectral decomposition</vt:lpstr>
      <vt:lpstr>2.2 SEATS spectral decomposition</vt:lpstr>
      <vt:lpstr>2.2 SEATS spectral decomposition</vt:lpstr>
      <vt:lpstr>3. Estimation of the model</vt:lpstr>
      <vt:lpstr>3.1 Basic case</vt:lpstr>
      <vt:lpstr>3.2 Wiener-Kolmogorov filters</vt:lpstr>
      <vt:lpstr>3.3 Estimation of the components</vt:lpstr>
      <vt:lpstr>4. Analysis</vt:lpstr>
      <vt:lpstr>4.1 Analysis in the frequency domain</vt:lpstr>
      <vt:lpstr>4.1 Analysis in the frequency domain</vt:lpstr>
      <vt:lpstr>4.2 Graphical representations</vt:lpstr>
      <vt:lpstr>4.2 PsiE-weights</vt:lpstr>
      <vt:lpstr>4.3 Analysis</vt:lpstr>
      <vt:lpstr>5. SEATS in JD+</vt:lpstr>
      <vt:lpstr>5.1 SEATS in JD+ (cont.)</vt:lpstr>
      <vt:lpstr>5.2 Non decomposable models</vt:lpstr>
      <vt:lpstr>6. Final remarks</vt:lpstr>
      <vt:lpstr>6. Final remarks (cont.)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Jean Palate</cp:lastModifiedBy>
  <cp:revision>82</cp:revision>
  <dcterms:created xsi:type="dcterms:W3CDTF">2016-09-06T09:59:13Z</dcterms:created>
  <dcterms:modified xsi:type="dcterms:W3CDTF">2024-09-28T09:38:31Z</dcterms:modified>
</cp:coreProperties>
</file>