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84" r:id="rId2"/>
    <p:sldId id="256" r:id="rId3"/>
    <p:sldId id="257" r:id="rId4"/>
    <p:sldId id="258" r:id="rId5"/>
    <p:sldId id="259" r:id="rId6"/>
    <p:sldId id="278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  <p:sldId id="276" r:id="rId24"/>
    <p:sldId id="280" r:id="rId25"/>
    <p:sldId id="279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79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67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02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80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532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782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407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89049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0595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51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55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064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1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39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094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47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74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FC4CDCF-CC24-45D8-8979-BEC0618F570C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5172A3F-9814-4041-AAB7-BA8816EF80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663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200EF-1E53-2A14-6A93-F42E39A1E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https://youtu.be/KdNMlZYEP6U</a:t>
            </a:r>
          </a:p>
        </p:txBody>
      </p:sp>
    </p:spTree>
    <p:extLst>
      <p:ext uri="{BB962C8B-B14F-4D97-AF65-F5344CB8AC3E}">
        <p14:creationId xmlns:p14="http://schemas.microsoft.com/office/powerpoint/2010/main" val="36498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645D-853C-F5EC-15B5-8DA0862C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Subcomponents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2A0DA-A986-2F50-BA8A-F6FD1B0C8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dirty="0"/>
              <a:t>3) LLM Integration service:</a:t>
            </a:r>
            <a:br>
              <a:rPr lang="en-IN" dirty="0"/>
            </a:br>
            <a:r>
              <a:rPr lang="en-IN" dirty="0"/>
              <a:t>     - It is a gateway to the chosen integrated LLM either locally or through the cloud</a:t>
            </a:r>
            <a:br>
              <a:rPr lang="en-IN" dirty="0"/>
            </a:br>
            <a:r>
              <a:rPr lang="en-IN" dirty="0"/>
              <a:t>     - It handles provider configuration and authentication and acts as mediator       	of obtaining data from LLM</a:t>
            </a:r>
            <a:br>
              <a:rPr lang="en-IN" dirty="0"/>
            </a:br>
            <a:r>
              <a:rPr lang="en-IN" dirty="0"/>
              <a:t>     - Interactions:</a:t>
            </a:r>
            <a:br>
              <a:rPr lang="en-IN" dirty="0"/>
            </a:br>
            <a:r>
              <a:rPr lang="en-IN" dirty="0"/>
              <a:t>	-Called by Chat Orchestration to fulfil prompts</a:t>
            </a:r>
            <a:br>
              <a:rPr lang="en-IN" dirty="0"/>
            </a:br>
            <a:r>
              <a:rPr lang="en-IN" dirty="0"/>
              <a:t> 	-Used by Code Edit/Apply when a feature needs generated edits</a:t>
            </a:r>
            <a:br>
              <a:rPr lang="en-IN" dirty="0"/>
            </a:br>
            <a:r>
              <a:rPr lang="en-IN" dirty="0"/>
              <a:t>	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1941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10CB-028A-6DFC-CAE9-374920CED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Subcomponents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A8A02-D22F-74F1-2B6D-6B92FBF13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4) Chat Orchestration:</a:t>
            </a:r>
            <a:br>
              <a:rPr lang="en-IN" dirty="0"/>
            </a:br>
            <a:r>
              <a:rPr lang="en-IN" dirty="0"/>
              <a:t>     - This is a helper of the LLM integration service as it collects prompts sent to 	the LLM and organizes responses across period of time and of folders</a:t>
            </a:r>
            <a:br>
              <a:rPr lang="en-IN" dirty="0"/>
            </a:br>
            <a:r>
              <a:rPr lang="en-IN" dirty="0"/>
              <a:t>     - Interactions:</a:t>
            </a:r>
            <a:br>
              <a:rPr lang="en-IN" dirty="0"/>
            </a:br>
            <a:r>
              <a:rPr lang="en-IN" dirty="0"/>
              <a:t>	-Pulls file context from Editor core</a:t>
            </a:r>
            <a:br>
              <a:rPr lang="en-IN" dirty="0"/>
            </a:br>
            <a:r>
              <a:rPr lang="en-IN" dirty="0"/>
              <a:t>	-Call  AI integration </a:t>
            </a:r>
          </a:p>
        </p:txBody>
      </p:sp>
    </p:spTree>
    <p:extLst>
      <p:ext uri="{BB962C8B-B14F-4D97-AF65-F5344CB8AC3E}">
        <p14:creationId xmlns:p14="http://schemas.microsoft.com/office/powerpoint/2010/main" val="153580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03AD4-6DF4-770D-C834-CC38EB2A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Subcomponents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A8174-A906-3BE7-2B4F-95A4152E95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5) AI Code Application Service:</a:t>
            </a:r>
            <a:br>
              <a:rPr lang="en-IN" dirty="0"/>
            </a:br>
            <a:r>
              <a:rPr lang="en-IN" dirty="0"/>
              <a:t>    -AI code application services act as a guard against the implementation of</a:t>
            </a:r>
            <a:br>
              <a:rPr lang="en-IN" dirty="0"/>
            </a:br>
            <a:r>
              <a:rPr lang="en-IN" dirty="0"/>
              <a:t>      bad code in the program</a:t>
            </a:r>
            <a:br>
              <a:rPr lang="en-IN" dirty="0"/>
            </a:br>
            <a:r>
              <a:rPr lang="en-IN" dirty="0"/>
              <a:t>    -Another feature is the automatic integration of code without needing to</a:t>
            </a:r>
            <a:br>
              <a:rPr lang="en-IN" dirty="0"/>
            </a:br>
            <a:r>
              <a:rPr lang="en-IN" dirty="0"/>
              <a:t>      copy and paste code or change other portions of source code manually </a:t>
            </a:r>
            <a:br>
              <a:rPr lang="en-IN" dirty="0"/>
            </a:br>
            <a:r>
              <a:rPr lang="en-IN" dirty="0"/>
              <a:t>    -Interactions:</a:t>
            </a:r>
            <a:br>
              <a:rPr lang="en-IN" dirty="0"/>
            </a:br>
            <a:r>
              <a:rPr lang="en-IN" dirty="0"/>
              <a:t>        -Receives suggested edits from chat orchestration</a:t>
            </a:r>
            <a:br>
              <a:rPr lang="en-IN" dirty="0"/>
            </a:br>
            <a:r>
              <a:rPr lang="en-IN" dirty="0"/>
              <a:t>	-Applies vetted changes to Editor Core, and notifies UI to render difference and</a:t>
            </a:r>
            <a:br>
              <a:rPr lang="en-IN" dirty="0"/>
            </a:br>
            <a:r>
              <a:rPr lang="en-IN" dirty="0"/>
              <a:t>          final state</a:t>
            </a:r>
            <a:br>
              <a:rPr lang="en-IN" dirty="0"/>
            </a:br>
            <a:r>
              <a:rPr lang="en-IN" dirty="0"/>
              <a:t>	-Advertises checkpoint and visualize changes, implying a structured difference </a:t>
            </a:r>
          </a:p>
        </p:txBody>
      </p:sp>
    </p:spTree>
    <p:extLst>
      <p:ext uri="{BB962C8B-B14F-4D97-AF65-F5344CB8AC3E}">
        <p14:creationId xmlns:p14="http://schemas.microsoft.com/office/powerpoint/2010/main" val="53023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9203-2B25-EBBA-4527-495827CFA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Subcomponents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12FD1-07AD-E0B0-0D06-203381CB64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6) Tool Service:</a:t>
            </a:r>
            <a:br>
              <a:rPr lang="en-IN" dirty="0"/>
            </a:br>
            <a:r>
              <a:rPr lang="en-IN" dirty="0"/>
              <a:t>     -Tool service is an integration of plugins assisting with IDE activities</a:t>
            </a:r>
            <a:br>
              <a:rPr lang="en-IN" dirty="0"/>
            </a:br>
            <a:r>
              <a:rPr lang="en-IN" dirty="0"/>
              <a:t>     - It execute commands security and stream output to the UI </a:t>
            </a:r>
            <a:br>
              <a:rPr lang="en-IN" dirty="0"/>
            </a:br>
            <a:r>
              <a:rPr lang="en-IN" dirty="0"/>
              <a:t>     -Interactions:</a:t>
            </a:r>
            <a:br>
              <a:rPr lang="en-IN" dirty="0"/>
            </a:br>
            <a:r>
              <a:rPr lang="en-IN" dirty="0"/>
              <a:t>	-Invoked by UI or Chat Orchestration</a:t>
            </a:r>
            <a:br>
              <a:rPr lang="en-IN" dirty="0"/>
            </a:br>
            <a:r>
              <a:rPr lang="en-IN" dirty="0"/>
              <a:t>	-Query Editor Code for selections, returns outputs back to UI or Chat</a:t>
            </a:r>
            <a:br>
              <a:rPr lang="en-IN" dirty="0"/>
            </a:br>
            <a:r>
              <a:rPr lang="en-IN" dirty="0"/>
              <a:t>	-Remote SSH is a first class workflow in VS Code ecosystem</a:t>
            </a:r>
          </a:p>
        </p:txBody>
      </p:sp>
    </p:spTree>
    <p:extLst>
      <p:ext uri="{BB962C8B-B14F-4D97-AF65-F5344CB8AC3E}">
        <p14:creationId xmlns:p14="http://schemas.microsoft.com/office/powerpoint/2010/main" val="1775394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F793-B8D4-1492-6C22-08DA32117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Subcomponents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C9989-DB41-473D-3687-0A94B6A8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7) Configuration Service:</a:t>
            </a:r>
            <a:br>
              <a:rPr lang="en-IN" dirty="0"/>
            </a:br>
            <a:r>
              <a:rPr lang="en-IN" dirty="0"/>
              <a:t>     -It allows user’s preferences to be centralized</a:t>
            </a:r>
            <a:br>
              <a:rPr lang="en-IN" dirty="0"/>
            </a:br>
            <a:r>
              <a:rPr lang="en-IN" dirty="0"/>
              <a:t>     -Allows for customization of the layout or colour of the UI</a:t>
            </a:r>
            <a:br>
              <a:rPr lang="en-IN" dirty="0"/>
            </a:br>
            <a:r>
              <a:rPr lang="en-IN" dirty="0"/>
              <a:t>     -Interactions:</a:t>
            </a:r>
            <a:br>
              <a:rPr lang="en-IN" dirty="0"/>
            </a:br>
            <a:r>
              <a:rPr lang="en-IN" dirty="0"/>
              <a:t>	-UI reads and writes user preferences</a:t>
            </a:r>
            <a:br>
              <a:rPr lang="en-IN" dirty="0"/>
            </a:br>
            <a:r>
              <a:rPr lang="en-IN" dirty="0"/>
              <a:t>	-AI integration fetches model settings, Chat reads behaviour flags, 	 	 	Edit/Apply checks confirm and applies policies</a:t>
            </a:r>
            <a:br>
              <a:rPr lang="en-IN" dirty="0"/>
            </a:br>
            <a:r>
              <a:rPr lang="en-IN" dirty="0"/>
              <a:t>	 </a:t>
            </a:r>
          </a:p>
        </p:txBody>
      </p:sp>
    </p:spTree>
    <p:extLst>
      <p:ext uri="{BB962C8B-B14F-4D97-AF65-F5344CB8AC3E}">
        <p14:creationId xmlns:p14="http://schemas.microsoft.com/office/powerpoint/2010/main" val="4231413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E0AD0-3DF5-2CA6-8D6A-1860AA320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Subcomponents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EC0F6-2BE5-9309-A467-8062180A9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8) Update Distribution Service:</a:t>
            </a:r>
            <a:br>
              <a:rPr lang="en-IN" dirty="0"/>
            </a:br>
            <a:r>
              <a:rPr lang="en-IN" dirty="0"/>
              <a:t>     -It builds packaged apps and keeps them up to date across platforms</a:t>
            </a:r>
            <a:br>
              <a:rPr lang="en-IN" dirty="0"/>
            </a:br>
            <a:r>
              <a:rPr lang="en-IN" dirty="0"/>
              <a:t>     -It is responsible for checking for updates, notifying the user of an update,</a:t>
            </a:r>
            <a:br>
              <a:rPr lang="en-IN" dirty="0"/>
            </a:br>
            <a:r>
              <a:rPr lang="en-IN" dirty="0"/>
              <a:t>       downloading necessary data and coordinating build of the application</a:t>
            </a:r>
            <a:br>
              <a:rPr lang="en-IN" dirty="0"/>
            </a:br>
            <a:r>
              <a:rPr lang="en-IN" dirty="0"/>
              <a:t>     -Interactions:</a:t>
            </a:r>
            <a:br>
              <a:rPr lang="en-IN" dirty="0"/>
            </a:br>
            <a:r>
              <a:rPr lang="en-IN" dirty="0"/>
              <a:t>	-UI shows availability, release notes, and restart prompts</a:t>
            </a:r>
            <a:br>
              <a:rPr lang="en-IN" dirty="0"/>
            </a:br>
            <a:r>
              <a:rPr lang="en-IN" dirty="0"/>
              <a:t>	-Reads product and update metadata, may call platform specific update</a:t>
            </a:r>
            <a:br>
              <a:rPr lang="en-IN" dirty="0"/>
            </a:br>
            <a:r>
              <a:rPr lang="en-IN" dirty="0"/>
              <a:t>         helpers. </a:t>
            </a:r>
          </a:p>
        </p:txBody>
      </p:sp>
    </p:spTree>
    <p:extLst>
      <p:ext uri="{BB962C8B-B14F-4D97-AF65-F5344CB8AC3E}">
        <p14:creationId xmlns:p14="http://schemas.microsoft.com/office/powerpoint/2010/main" val="528666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9ED64-70E9-3F3E-8F48-F5E8A98A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 and Data flow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6B2A9-539E-5390-12E0-10819061F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User Initiated action - starts by typing, asking, or completing code</a:t>
            </a:r>
          </a:p>
          <a:p>
            <a:r>
              <a:rPr lang="en-IN" dirty="0"/>
              <a:t>Prompt formation – VOID gathers code context to enhance AI response</a:t>
            </a:r>
          </a:p>
          <a:p>
            <a:r>
              <a:rPr lang="en-IN" dirty="0"/>
              <a:t>Asynchronous request – asynchronous prompts keeps editor responsive for users</a:t>
            </a:r>
          </a:p>
          <a:p>
            <a:r>
              <a:rPr lang="en-IN" dirty="0"/>
              <a:t>Response Processing – VOID adds AI outputs as suggestions or messages</a:t>
            </a:r>
          </a:p>
          <a:p>
            <a:r>
              <a:rPr lang="en-IN" dirty="0"/>
              <a:t>Feedback Loop – all user interactions are saved as feedback, which improves future requests </a:t>
            </a:r>
          </a:p>
        </p:txBody>
      </p:sp>
    </p:spTree>
    <p:extLst>
      <p:ext uri="{BB962C8B-B14F-4D97-AF65-F5344CB8AC3E}">
        <p14:creationId xmlns:p14="http://schemas.microsoft.com/office/powerpoint/2010/main" val="22145358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879C4-199D-C097-6E4E-A514F365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E306-F470-4094-BF64-AA417A4C8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core design function that ensures smooth interaction between editor, developer, and AI backend </a:t>
            </a:r>
          </a:p>
          <a:p>
            <a:r>
              <a:rPr lang="en-US" dirty="0"/>
              <a:t>AI inference calls are made asynchronously, which prevents performance loss due to latency</a:t>
            </a:r>
          </a:p>
          <a:p>
            <a:r>
              <a:rPr lang="en-US" dirty="0"/>
              <a:t>Allows editing, debugging, and other tasks to continue while AI responses are processed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497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DFE2-14F6-1717-623C-43BBE95E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 continued…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EF07E-535F-2D33-70BB-758B1AA1F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requests are handled as autonomous promises </a:t>
            </a:r>
            <a:br>
              <a:rPr lang="en-IN" dirty="0"/>
            </a:br>
            <a:r>
              <a:rPr lang="en-IN" dirty="0"/>
              <a:t>Example – If user modifies code before AI response, previous request is discarded </a:t>
            </a:r>
          </a:p>
          <a:p>
            <a:r>
              <a:rPr lang="en-IN" dirty="0"/>
              <a:t>Worker threads enable parallelism for multiple files, chat sessions, or code analysis tasks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604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B6EE7-8886-2EDA-D007-0B83E70A6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Evolvability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9A938-5703-D004-ED23-195B93CA4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Evolvability is a core design goal, as it ensures the system can grow with minimal disruption</a:t>
            </a:r>
          </a:p>
          <a:p>
            <a:r>
              <a:rPr lang="en-US" dirty="0"/>
              <a:t>VOID is built with layered architectural style, and ach layer has distinct style and layers communicate through interfaces</a:t>
            </a:r>
          </a:p>
          <a:p>
            <a:r>
              <a:rPr lang="en-US" dirty="0"/>
              <a:t>Updates and replacements to individual modules do not impact the entire system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7404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9696A-3B6A-6678-D3EE-9BA524F641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657" y="1447801"/>
            <a:ext cx="8377955" cy="980768"/>
          </a:xfrm>
        </p:spPr>
        <p:txBody>
          <a:bodyPr>
            <a:noAutofit/>
          </a:bodyPr>
          <a:lstStyle/>
          <a:p>
            <a:pPr algn="ctr"/>
            <a:r>
              <a:rPr lang="en-US" sz="2400" dirty="0"/>
              <a:t>CISC 322</a:t>
            </a:r>
            <a:br>
              <a:rPr lang="en-US" sz="2400" dirty="0"/>
            </a:br>
            <a:r>
              <a:rPr lang="en-US" sz="2400" dirty="0"/>
              <a:t>Group 26 : </a:t>
            </a:r>
            <a:r>
              <a:rPr lang="en-US" sz="2400" dirty="0" err="1"/>
              <a:t>Moneyballers</a:t>
            </a:r>
            <a:r>
              <a:rPr lang="en-US" sz="2400" dirty="0"/>
              <a:t> presents, </a:t>
            </a:r>
            <a:br>
              <a:rPr lang="en-US" sz="2400" dirty="0"/>
            </a:br>
            <a:r>
              <a:rPr lang="en-US" sz="2400" dirty="0"/>
              <a:t>Architectural report for VOID Code Editor 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73D1B-6172-2E29-A947-659FD7457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4" y="2531807"/>
            <a:ext cx="8825658" cy="1794386"/>
          </a:xfrm>
        </p:spPr>
        <p:txBody>
          <a:bodyPr>
            <a:noAutofit/>
          </a:bodyPr>
          <a:lstStyle/>
          <a:p>
            <a:r>
              <a:rPr lang="en-US" sz="2000" dirty="0"/>
              <a:t>Report created by:</a:t>
            </a:r>
            <a:br>
              <a:rPr lang="en-US" sz="2000" dirty="0"/>
            </a:br>
            <a:r>
              <a:rPr lang="en-US" sz="2000" dirty="0"/>
              <a:t>Shaun – Group Leader - </a:t>
            </a:r>
            <a:r>
              <a:rPr lang="en-IN" dirty="0"/>
              <a:t>22QH17@queensu.ca</a:t>
            </a:r>
            <a:br>
              <a:rPr lang="en-US" sz="2000" dirty="0"/>
            </a:br>
            <a:r>
              <a:rPr lang="en-US" sz="2000" dirty="0"/>
              <a:t>Daryan – Presenter - </a:t>
            </a:r>
            <a:r>
              <a:rPr lang="en-IN" dirty="0"/>
              <a:t>22GMV4@queensu.ca</a:t>
            </a:r>
            <a:br>
              <a:rPr lang="en-US" sz="2000" dirty="0"/>
            </a:br>
            <a:r>
              <a:rPr lang="en-US" sz="2000" dirty="0" err="1"/>
              <a:t>Tirthkumar</a:t>
            </a:r>
            <a:r>
              <a:rPr lang="en-US" sz="2000" dirty="0"/>
              <a:t> – Slide Preparation - </a:t>
            </a:r>
            <a:r>
              <a:rPr lang="en-IN" sz="2000" dirty="0"/>
              <a:t>23DWN3@queensu.ca</a:t>
            </a:r>
            <a:br>
              <a:rPr lang="en-US" sz="2000" dirty="0"/>
            </a:br>
            <a:r>
              <a:rPr lang="en-US" sz="2000" dirty="0"/>
              <a:t>Maaz - </a:t>
            </a:r>
            <a:r>
              <a:rPr lang="en-IN" dirty="0"/>
              <a:t>23RSMB@queensu.ca</a:t>
            </a:r>
            <a:br>
              <a:rPr lang="en-US" sz="2000" dirty="0"/>
            </a:br>
            <a:r>
              <a:rPr lang="en-US" sz="2000" dirty="0"/>
              <a:t>Manu - </a:t>
            </a:r>
            <a:r>
              <a:rPr lang="en-IN" dirty="0"/>
              <a:t>manu.m@queensu.ca</a:t>
            </a:r>
            <a:br>
              <a:rPr lang="en-US" sz="2000" dirty="0"/>
            </a:br>
            <a:r>
              <a:rPr lang="en-US" sz="2000" dirty="0" err="1"/>
              <a:t>Shujinth</a:t>
            </a:r>
            <a:r>
              <a:rPr lang="en-US" sz="2000" dirty="0"/>
              <a:t> - </a:t>
            </a:r>
            <a:r>
              <a:rPr lang="en-IN" dirty="0"/>
              <a:t>21ss383@queensu.ca</a:t>
            </a:r>
            <a:br>
              <a:rPr lang="en-US" sz="2000" dirty="0"/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62214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05AF-7CA3-AAF5-C514-032F1108B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Evolvability continued…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7DC1E-7B35-82D4-02BB-8E39B4544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style data management maintains centralized workplace state and prevents conflicts between layers </a:t>
            </a:r>
          </a:p>
          <a:p>
            <a:r>
              <a:rPr lang="en-US" dirty="0"/>
              <a:t>Tool service allows plug-ins, formatters and extensions to be added or removed freely, also expands functionality without altering the base architecture </a:t>
            </a:r>
          </a:p>
          <a:p>
            <a:r>
              <a:rPr lang="en-US" dirty="0"/>
              <a:t>Update service streamlines deployment of updates and new capabilities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21272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3CB6-5F38-913F-04D7-9A2D5DAC6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Division of Responsibilities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F4CA8-628D-666F-7258-67AD86189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Modular and Layered architecture enables clear team roles and development</a:t>
            </a:r>
          </a:p>
          <a:p>
            <a:r>
              <a:rPr lang="en-IN" dirty="0"/>
              <a:t>Team roles:</a:t>
            </a:r>
            <a:br>
              <a:rPr lang="en-IN" dirty="0"/>
            </a:br>
            <a:r>
              <a:rPr lang="en-IN" dirty="0"/>
              <a:t>UI – chat panels, suggestion interface, configuration menus</a:t>
            </a:r>
            <a:br>
              <a:rPr lang="en-IN" dirty="0"/>
            </a:br>
            <a:r>
              <a:rPr lang="en-IN" dirty="0"/>
              <a:t>Data – storage of settings, logs, cached responses </a:t>
            </a:r>
            <a:br>
              <a:rPr lang="en-IN" dirty="0"/>
            </a:br>
            <a:r>
              <a:rPr lang="en-IN" dirty="0"/>
              <a:t>AI layer – prompt design, asynchronized requests and response handling</a:t>
            </a:r>
            <a:br>
              <a:rPr lang="en-IN" dirty="0"/>
            </a:br>
            <a:r>
              <a:rPr lang="en-IN" dirty="0"/>
              <a:t>Backend – API communication, caching, rate limiting, authentication </a:t>
            </a:r>
            <a:br>
              <a:rPr lang="en-IN" dirty="0"/>
            </a:br>
            <a:r>
              <a:rPr lang="en-IN" dirty="0"/>
              <a:t>Extension layer – VS Code API integration, event handling </a:t>
            </a:r>
          </a:p>
        </p:txBody>
      </p:sp>
    </p:spTree>
    <p:extLst>
      <p:ext uri="{BB962C8B-B14F-4D97-AF65-F5344CB8AC3E}">
        <p14:creationId xmlns:p14="http://schemas.microsoft.com/office/powerpoint/2010/main" val="792078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127D2-E565-FB63-86CE-B7B406F96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5171768" y="609600"/>
            <a:ext cx="3775587" cy="1071716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/>
              <a:t>Use case 1 </a:t>
            </a:r>
            <a:br>
              <a:rPr lang="en-IN" dirty="0"/>
            </a:br>
            <a:r>
              <a:rPr lang="en-IN" dirty="0"/>
              <a:t>Code generation from a prompt  </a:t>
            </a:r>
            <a:br>
              <a:rPr lang="en-IN" dirty="0"/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B43C19-B38A-5D8D-F88D-611D0780A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768" y="1479755"/>
            <a:ext cx="6912077" cy="460149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7B2AC-9744-634D-A63C-537FD5F07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84310" y="914400"/>
            <a:ext cx="3549121" cy="4975123"/>
          </a:xfrm>
        </p:spPr>
        <p:txBody>
          <a:bodyPr>
            <a:norm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dirty="0"/>
              <a:t>User writes a prompt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User Interface sends prompt to Chat service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Chat service retrieves context and sends it to Editor Core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 Chat service sends complete data package for generation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LLM sends the generated code to AI application service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If there are no errors it send code for user approval</a:t>
            </a:r>
            <a:br>
              <a:rPr lang="en-IN" dirty="0"/>
            </a:br>
            <a:r>
              <a:rPr lang="en-IN" dirty="0"/>
              <a:t>If there is an error it will return it to the regeneration cycle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Finally application service applies updated code asynchronously in the Editor Core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1128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4F6F5-BE57-A01D-629F-0328B974C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2563" y="214114"/>
            <a:ext cx="3549121" cy="1371600"/>
          </a:xfrm>
        </p:spPr>
        <p:txBody>
          <a:bodyPr/>
          <a:lstStyle/>
          <a:p>
            <a:pPr algn="l"/>
            <a:r>
              <a:rPr lang="en-IN" dirty="0"/>
              <a:t>Use case 2 </a:t>
            </a:r>
            <a:br>
              <a:rPr lang="en-IN" dirty="0"/>
            </a:br>
            <a:r>
              <a:rPr lang="en-IN" dirty="0"/>
              <a:t>Code refactoring from selected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9C089A-73CC-7364-8AB7-0A97B8680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1585714"/>
            <a:ext cx="6240462" cy="330557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ABEF9-4317-560C-6976-7496BD6D2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5654" y="1310147"/>
            <a:ext cx="3549121" cy="4972666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IN" dirty="0"/>
              <a:t>User selects code and requests refactor via UI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UI forwards the request to Chat Service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Chat Service gathers context and sends it to Editor Core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Chat Service sends structured prompt for refactoring to LLM Integration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LLM Integration returns the refactored suggestions to Chat Service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Chat Service validates correctness and sends it to AI Code Application Service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AI Code Application Service displays refactored code inline for review and sends it to UI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Finally the Editor Core applies validated refactored code asynchronously </a:t>
            </a:r>
          </a:p>
        </p:txBody>
      </p:sp>
    </p:spTree>
    <p:extLst>
      <p:ext uri="{BB962C8B-B14F-4D97-AF65-F5344CB8AC3E}">
        <p14:creationId xmlns:p14="http://schemas.microsoft.com/office/powerpoint/2010/main" val="414716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8FFEFB-6B37-F8E8-F1AE-8CF025A0C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Lessons Learnt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43B58E-98CD-FC81-50A6-0BDC0488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Working on this report gave an understanding about the complexity of AI assisted software systems and their architecture </a:t>
            </a:r>
          </a:p>
          <a:p>
            <a:r>
              <a:rPr lang="en-IN" dirty="0"/>
              <a:t>Understood how the architecture influence the functionality, interactions, and modularity </a:t>
            </a:r>
          </a:p>
          <a:p>
            <a:r>
              <a:rPr lang="en-IN" dirty="0"/>
              <a:t>Principles emphasized : Modularity, Separation of responsibilities, and asynchronous flow</a:t>
            </a:r>
          </a:p>
          <a:p>
            <a:r>
              <a:rPr lang="en-IN" dirty="0"/>
              <a:t>AI tools helped organize responsibilities, research architecture, and divide team tasks </a:t>
            </a:r>
          </a:p>
          <a:p>
            <a:r>
              <a:rPr lang="en-IN" dirty="0"/>
              <a:t>Strengthened teamwork, architectural thinking, and structured design </a:t>
            </a:r>
          </a:p>
        </p:txBody>
      </p:sp>
    </p:spTree>
    <p:extLst>
      <p:ext uri="{BB962C8B-B14F-4D97-AF65-F5344CB8AC3E}">
        <p14:creationId xmlns:p14="http://schemas.microsoft.com/office/powerpoint/2010/main" val="185323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47C25-189D-273C-4BC0-AC788260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6EF86-128E-AFDC-F12B-255669E74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How Layered and Repository architecture ensures modularity and scalability</a:t>
            </a:r>
          </a:p>
          <a:p>
            <a:r>
              <a:rPr lang="en-IN" dirty="0"/>
              <a:t>Architecture supports future evolution </a:t>
            </a:r>
          </a:p>
          <a:p>
            <a:r>
              <a:rPr lang="en-IN" dirty="0"/>
              <a:t>Covered major subcomponents and interactions, including 2 use case diagrams </a:t>
            </a:r>
          </a:p>
          <a:p>
            <a:r>
              <a:rPr lang="en-IN" dirty="0"/>
              <a:t>Overall, VOID is an IDE which integrates AI assistance, and provides robust service </a:t>
            </a:r>
          </a:p>
        </p:txBody>
      </p:sp>
    </p:spTree>
    <p:extLst>
      <p:ext uri="{BB962C8B-B14F-4D97-AF65-F5344CB8AC3E}">
        <p14:creationId xmlns:p14="http://schemas.microsoft.com/office/powerpoint/2010/main" val="1145934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D087-EC18-FE60-82C6-270992D5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Report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D8168-8E15-40E7-F2F8-87A68C287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AI tool that we used was ChatGPT, to get help with:</a:t>
            </a:r>
            <a:br>
              <a:rPr lang="en-IN" dirty="0"/>
            </a:br>
            <a:r>
              <a:rPr lang="en-IN" dirty="0"/>
              <a:t>- Clarified subsystem roles</a:t>
            </a:r>
            <a:br>
              <a:rPr lang="en-IN" dirty="0"/>
            </a:br>
            <a:r>
              <a:rPr lang="en-IN" dirty="0"/>
              <a:t>- Helped organizing and distributing responsibilities and tasks for each team member </a:t>
            </a:r>
            <a:br>
              <a:rPr lang="en-IN" dirty="0"/>
            </a:br>
            <a:r>
              <a:rPr lang="en-IN" dirty="0"/>
              <a:t>- All outputs reviewed and cross-checked for accuracy before including it </a:t>
            </a:r>
          </a:p>
        </p:txBody>
      </p:sp>
    </p:spTree>
    <p:extLst>
      <p:ext uri="{BB962C8B-B14F-4D97-AF65-F5344CB8AC3E}">
        <p14:creationId xmlns:p14="http://schemas.microsoft.com/office/powerpoint/2010/main" val="30682635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05867F-52F8-3024-7591-D8C33855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8722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EC6A-2391-8C76-88DE-7724382EE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VOID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2E623-68AF-4924-D81A-232B1D7DF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An open source AI powered code editor </a:t>
            </a:r>
          </a:p>
          <a:p>
            <a:r>
              <a:rPr lang="en-IN" dirty="0"/>
              <a:t>Inherits properties and interface of VS Code, with AI powered capabilities</a:t>
            </a:r>
          </a:p>
          <a:p>
            <a:r>
              <a:rPr lang="en-IN" dirty="0"/>
              <a:t>Void interacts with user code and generates code suggestion</a:t>
            </a:r>
          </a:p>
          <a:p>
            <a:r>
              <a:rPr lang="en-IN" dirty="0"/>
              <a:t>Three main layers :</a:t>
            </a:r>
            <a:br>
              <a:rPr lang="en-IN" dirty="0"/>
            </a:br>
            <a:r>
              <a:rPr lang="en-IN" dirty="0"/>
              <a:t>1) The editor and workbench interface </a:t>
            </a:r>
            <a:br>
              <a:rPr lang="en-IN" dirty="0"/>
            </a:br>
            <a:r>
              <a:rPr lang="en-IN" dirty="0"/>
              <a:t>2) Service and orchestration layer</a:t>
            </a:r>
            <a:br>
              <a:rPr lang="en-IN" dirty="0"/>
            </a:br>
            <a:r>
              <a:rPr lang="en-IN" dirty="0"/>
              <a:t>3) LLM integration 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680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2FEE0-A15C-EC44-A94F-F0C087293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Presentation covers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86EB8-D6F1-8E61-12DD-BF5A6F184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This presentation covers, </a:t>
            </a:r>
            <a:br>
              <a:rPr lang="en-IN" dirty="0"/>
            </a:br>
            <a:r>
              <a:rPr lang="en-IN" dirty="0"/>
              <a:t>Conceptual Architecture, which gives an overview about VOID’s structure, components, and AI integration </a:t>
            </a:r>
            <a:br>
              <a:rPr lang="en-IN" dirty="0"/>
            </a:br>
            <a:r>
              <a:rPr lang="en-IN" dirty="0"/>
              <a:t>Control and Data flow, which focuses on how the requests, and responses flow through the system</a:t>
            </a:r>
            <a:br>
              <a:rPr lang="en-IN" dirty="0"/>
            </a:br>
            <a:r>
              <a:rPr lang="en-IN" dirty="0"/>
              <a:t>Concurrency, focuses on the management of asynchronous tasks</a:t>
            </a:r>
            <a:br>
              <a:rPr lang="en-IN" dirty="0"/>
            </a:br>
            <a:r>
              <a:rPr lang="en-IN" dirty="0"/>
              <a:t>Division of responsibilities shows, how the components are designed to make the collaborative work efficient  </a:t>
            </a:r>
          </a:p>
        </p:txBody>
      </p:sp>
    </p:spTree>
    <p:extLst>
      <p:ext uri="{BB962C8B-B14F-4D97-AF65-F5344CB8AC3E}">
        <p14:creationId xmlns:p14="http://schemas.microsoft.com/office/powerpoint/2010/main" val="265915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1398-239E-4791-8714-83206EE09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A6859-9C30-7016-0437-78FFFFF15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VOID follows a Layered Architectural Style for modularity and clarity</a:t>
            </a:r>
          </a:p>
          <a:p>
            <a:r>
              <a:rPr lang="en-IN" dirty="0"/>
              <a:t>Has 3 main layers:</a:t>
            </a:r>
            <a:br>
              <a:rPr lang="en-IN" dirty="0"/>
            </a:br>
            <a:r>
              <a:rPr lang="en-IN" dirty="0"/>
              <a:t>- User Interface Layer which manages user interactions and presentation</a:t>
            </a:r>
            <a:br>
              <a:rPr lang="en-IN" dirty="0"/>
            </a:br>
            <a:r>
              <a:rPr lang="en-IN" dirty="0"/>
              <a:t>-Editor Core Layer provides core editing functionality and text models</a:t>
            </a:r>
            <a:br>
              <a:rPr lang="en-IN" dirty="0"/>
            </a:br>
            <a:r>
              <a:rPr lang="en-IN" dirty="0"/>
              <a:t>-Service Layer which integrates subsystems of AI, Updates, and tooling</a:t>
            </a:r>
          </a:p>
        </p:txBody>
      </p:sp>
    </p:spTree>
    <p:extLst>
      <p:ext uri="{BB962C8B-B14F-4D97-AF65-F5344CB8AC3E}">
        <p14:creationId xmlns:p14="http://schemas.microsoft.com/office/powerpoint/2010/main" val="37166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562AB-38EE-AA1C-3CA4-0ED10283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208A2-3D37-E91A-417C-D539683C0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VOID also incorporates Repository Style Architecture </a:t>
            </a:r>
          </a:p>
          <a:p>
            <a:r>
              <a:rPr lang="en-IN" dirty="0"/>
              <a:t>It has a central data repository which maintains current workplace state</a:t>
            </a:r>
          </a:p>
          <a:p>
            <a:r>
              <a:rPr lang="en-IN" dirty="0"/>
              <a:t>Other subsystems read/write to this shared model, ensuring data consistency across layers</a:t>
            </a:r>
          </a:p>
        </p:txBody>
      </p:sp>
    </p:spTree>
    <p:extLst>
      <p:ext uri="{BB962C8B-B14F-4D97-AF65-F5344CB8AC3E}">
        <p14:creationId xmlns:p14="http://schemas.microsoft.com/office/powerpoint/2010/main" val="159919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4BE6-D1DD-1F4C-E603-DB753911F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56303"/>
            <a:ext cx="3549121" cy="1371600"/>
          </a:xfrm>
        </p:spPr>
        <p:txBody>
          <a:bodyPr/>
          <a:lstStyle/>
          <a:p>
            <a:pPr algn="l"/>
            <a:r>
              <a:rPr lang="en-IN" dirty="0"/>
              <a:t>Interactions and Dependencies :</a:t>
            </a:r>
            <a:br>
              <a:rPr lang="en-IN" dirty="0"/>
            </a:br>
            <a:r>
              <a:rPr lang="en-IN" dirty="0"/>
              <a:t>Service Layer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638FBA-C873-05EF-4833-500B3E8733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63" y="513347"/>
            <a:ext cx="6752974" cy="550244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EDF947-C72B-F7A3-670D-566576906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01213" y="2204883"/>
            <a:ext cx="3932219" cy="3674807"/>
          </a:xfrm>
        </p:spPr>
        <p:txBody>
          <a:bodyPr>
            <a:normAutofit fontScale="85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dirty="0"/>
              <a:t>This represents interactions among subsystems within service layer: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-Chat Orchestration coordinates  communication between UI and LLM Integration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-LLM bridges AI model interactions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-AI code Application service manages code generation and validation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-Configuration and Tool Service handles settings, extensions, and tool execution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-Update Distribution Service ensures maintenance and synchronization</a:t>
            </a:r>
            <a:br>
              <a:rPr lang="en-IN" dirty="0"/>
            </a:br>
            <a:br>
              <a:rPr lang="en-IN" dirty="0"/>
            </a:br>
            <a:r>
              <a:rPr lang="en-IN" dirty="0"/>
              <a:t>-Editor Core serves as shared workspace repo which maintains system state</a:t>
            </a:r>
          </a:p>
        </p:txBody>
      </p:sp>
    </p:spTree>
    <p:extLst>
      <p:ext uri="{BB962C8B-B14F-4D97-AF65-F5344CB8AC3E}">
        <p14:creationId xmlns:p14="http://schemas.microsoft.com/office/powerpoint/2010/main" val="463427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DEC1-3421-84A6-DBE1-117ECF478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Subcomponents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6663A-A9BF-9545-5CB2-04AF169E8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1)  USER INTERFACE (UI):</a:t>
            </a:r>
            <a:br>
              <a:rPr lang="en-IN" dirty="0"/>
            </a:br>
            <a:r>
              <a:rPr lang="en-IN" dirty="0"/>
              <a:t>     - Displays essential IDE components, which are Code Editor and Debugging 	Panel</a:t>
            </a:r>
            <a:br>
              <a:rPr lang="en-IN" dirty="0"/>
            </a:br>
            <a:r>
              <a:rPr lang="en-IN" dirty="0"/>
              <a:t>     - Interactions :</a:t>
            </a:r>
            <a:br>
              <a:rPr lang="en-IN" dirty="0"/>
            </a:br>
            <a:r>
              <a:rPr lang="en-IN" dirty="0"/>
              <a:t>   	-Reads Settings</a:t>
            </a:r>
            <a:br>
              <a:rPr lang="en-IN" dirty="0"/>
            </a:br>
            <a:r>
              <a:rPr lang="en-IN" dirty="0"/>
              <a:t>   	-Sends Prompts to Chat Orchestration, and displays streamed responses </a:t>
            </a:r>
            <a:br>
              <a:rPr lang="en-IN" dirty="0"/>
            </a:br>
            <a:r>
              <a:rPr lang="en-IN" dirty="0"/>
              <a:t>   	-Shows differences from Code Edit/Apply </a:t>
            </a:r>
            <a:br>
              <a:rPr lang="en-IN" dirty="0"/>
            </a:br>
            <a:r>
              <a:rPr lang="en-IN" dirty="0"/>
              <a:t>   	-Invokes Terminal and shows result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809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B5CCB-D4E8-35F5-08FB-AE6C811B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Subcomponents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A212-B3B5-F773-35EB-482086F51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2) Editor Core :</a:t>
            </a:r>
            <a:br>
              <a:rPr lang="en-IN" dirty="0"/>
            </a:br>
            <a:r>
              <a:rPr lang="en-IN" dirty="0"/>
              <a:t>     - Handles the functionality of IDE features, </a:t>
            </a:r>
            <a:br>
              <a:rPr lang="en-IN" dirty="0"/>
            </a:br>
            <a:r>
              <a:rPr lang="en-IN" dirty="0"/>
              <a:t>        </a:t>
            </a:r>
            <a:r>
              <a:rPr lang="en-IN" dirty="0" err="1"/>
              <a:t>i.e</a:t>
            </a:r>
            <a:r>
              <a:rPr lang="en-IN" dirty="0"/>
              <a:t>, Syntax checking, undo/redo, text editing shortcuts</a:t>
            </a:r>
            <a:br>
              <a:rPr lang="en-IN" dirty="0"/>
            </a:br>
            <a:r>
              <a:rPr lang="en-IN" dirty="0"/>
              <a:t>     - Interactions:</a:t>
            </a:r>
            <a:br>
              <a:rPr lang="en-IN" dirty="0"/>
            </a:br>
            <a:r>
              <a:rPr lang="en-IN" dirty="0"/>
              <a:t>        -Receives atomic edits from Code Edit/Apply</a:t>
            </a:r>
            <a:br>
              <a:rPr lang="en-IN" dirty="0"/>
            </a:br>
            <a:r>
              <a:rPr lang="en-IN" dirty="0"/>
              <a:t>	-Supplies text snapshots to Chat Orchestration and AI Integration for 			  prompt construction </a:t>
            </a:r>
            <a:br>
              <a:rPr lang="en-IN" dirty="0"/>
            </a:br>
            <a:r>
              <a:rPr lang="en-IN" dirty="0"/>
              <a:t>       </a:t>
            </a:r>
          </a:p>
        </p:txBody>
      </p:sp>
    </p:spTree>
    <p:extLst>
      <p:ext uri="{BB962C8B-B14F-4D97-AF65-F5344CB8AC3E}">
        <p14:creationId xmlns:p14="http://schemas.microsoft.com/office/powerpoint/2010/main" val="305194635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1162</TotalTime>
  <Words>1664</Words>
  <Application>Microsoft Office PowerPoint</Application>
  <PresentationFormat>Widescreen</PresentationFormat>
  <Paragraphs>90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Corbel</vt:lpstr>
      <vt:lpstr>Parallax</vt:lpstr>
      <vt:lpstr>https://youtu.be/KdNMlZYEP6U</vt:lpstr>
      <vt:lpstr>CISC 322 Group 26 : Moneyballers presents,  Architectural report for VOID Code Editor </vt:lpstr>
      <vt:lpstr>About VOID </vt:lpstr>
      <vt:lpstr>Presentation covers</vt:lpstr>
      <vt:lpstr>Architecture </vt:lpstr>
      <vt:lpstr>Architecture continued…</vt:lpstr>
      <vt:lpstr>Interactions and Dependencies : Service Layer</vt:lpstr>
      <vt:lpstr>Subcomponents </vt:lpstr>
      <vt:lpstr>Subcomponents continued…</vt:lpstr>
      <vt:lpstr>Subcomponents continued…</vt:lpstr>
      <vt:lpstr>Subcomponents continued…</vt:lpstr>
      <vt:lpstr>Subcomponents continued…</vt:lpstr>
      <vt:lpstr>Subcomponents continued…</vt:lpstr>
      <vt:lpstr>Subcomponents continued…</vt:lpstr>
      <vt:lpstr>Subcomponents continued…</vt:lpstr>
      <vt:lpstr>Control and Data flow </vt:lpstr>
      <vt:lpstr>Concurrency</vt:lpstr>
      <vt:lpstr>Concurrency continued…</vt:lpstr>
      <vt:lpstr>Evolvability</vt:lpstr>
      <vt:lpstr>Evolvability continued…</vt:lpstr>
      <vt:lpstr>Division of Responsibilities </vt:lpstr>
      <vt:lpstr>Use case 1  Code generation from a prompt   </vt:lpstr>
      <vt:lpstr>Use case 2  Code refactoring from selected code</vt:lpstr>
      <vt:lpstr>Lessons Learnt</vt:lpstr>
      <vt:lpstr>Conclusion</vt:lpstr>
      <vt:lpstr>AI Report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Nitin Patel</dc:creator>
  <cp:lastModifiedBy>Nitin Patel</cp:lastModifiedBy>
  <cp:revision>20</cp:revision>
  <dcterms:created xsi:type="dcterms:W3CDTF">2025-10-09T15:44:59Z</dcterms:created>
  <dcterms:modified xsi:type="dcterms:W3CDTF">2025-10-11T02:07:12Z</dcterms:modified>
</cp:coreProperties>
</file>