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acifico"/>
      <p:regular r:id="rId25"/>
    </p:embeddedFon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haun Zachari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OldStandardTT-regular.fntdata"/><Relationship Id="rId25" Type="http://schemas.openxmlformats.org/officeDocument/2006/relationships/font" Target="fonts/Pacifico-regular.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6-07T16:02:39.146">
    <p:pos x="196" y="738"/>
    <p:text>This is not an RBFNN. Paper implements that, but I didn't have time to implement it, so I did one with ReLU activations. Just call it NN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98a5031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8a5031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854d5c0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54d5c0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854d5c06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54d5c06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854d5c06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854d5c06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854d5c06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54d5c06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8a5031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8a5031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98a50314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8a50314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98a5031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98a5031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854d5c06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854d5c06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854d5c06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54d5c06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854d5c0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854d5c0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854d5c06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854d5c06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854d5c06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854d5c06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nsrdb.nrel.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8.jp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p:nvPr/>
        </p:nvSpPr>
        <p:spPr>
          <a:xfrm>
            <a:off x="149800" y="2722000"/>
            <a:ext cx="7703933" cy="2175222"/>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Pacifico"/>
              </a:rPr>
              <a:t>Short-term solar power prediction </a:t>
            </a:r>
            <a:br>
              <a:rPr b="0" i="0">
                <a:ln cap="flat" cmpd="sng" w="9525">
                  <a:solidFill>
                    <a:schemeClr val="dk2"/>
                  </a:solidFill>
                  <a:prstDash val="solid"/>
                  <a:round/>
                  <a:headEnd len="sm" w="sm" type="none"/>
                  <a:tailEnd len="sm" w="sm" type="none"/>
                </a:ln>
                <a:solidFill>
                  <a:schemeClr val="lt2"/>
                </a:solidFill>
                <a:latin typeface="Pacifico"/>
              </a:rPr>
            </a:br>
            <a:r>
              <a:rPr b="0" i="0">
                <a:ln cap="flat" cmpd="sng" w="9525">
                  <a:solidFill>
                    <a:schemeClr val="dk2"/>
                  </a:solidFill>
                  <a:prstDash val="solid"/>
                  <a:round/>
                  <a:headEnd len="sm" w="sm" type="none"/>
                  <a:tailEnd len="sm" w="sm" type="none"/>
                </a:ln>
                <a:solidFill>
                  <a:schemeClr val="lt2"/>
                </a:solidFill>
                <a:latin typeface="Pacifico"/>
              </a:rPr>
              <a:t>using a support vector machine</a:t>
            </a:r>
          </a:p>
        </p:txBody>
      </p:sp>
      <p:pic>
        <p:nvPicPr>
          <p:cNvPr id="60" name="Google Shape;60;p13"/>
          <p:cNvPicPr preferRelativeResize="0"/>
          <p:nvPr/>
        </p:nvPicPr>
        <p:blipFill>
          <a:blip r:embed="rId3">
            <a:alphaModFix/>
          </a:blip>
          <a:stretch>
            <a:fillRect/>
          </a:stretch>
        </p:blipFill>
        <p:spPr>
          <a:xfrm rot="-1082905">
            <a:off x="5449644" y="828907"/>
            <a:ext cx="2740214" cy="1254560"/>
          </a:xfrm>
          <a:prstGeom prst="rect">
            <a:avLst/>
          </a:prstGeom>
          <a:noFill/>
          <a:ln cap="flat" cmpd="sng" w="9525">
            <a:solidFill>
              <a:srgbClr val="000000"/>
            </a:solidFill>
            <a:prstDash val="solid"/>
            <a:round/>
            <a:headEnd len="sm" w="sm" type="none"/>
            <a:tailEnd len="sm" w="sm" type="none"/>
          </a:ln>
        </p:spPr>
      </p:pic>
      <p:sp>
        <p:nvSpPr>
          <p:cNvPr id="61" name="Google Shape;61;p13"/>
          <p:cNvSpPr txBox="1"/>
          <p:nvPr/>
        </p:nvSpPr>
        <p:spPr>
          <a:xfrm>
            <a:off x="356100" y="534125"/>
            <a:ext cx="5964600" cy="10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900">
                <a:latin typeface="Algerian"/>
                <a:ea typeface="Algerian"/>
                <a:cs typeface="Algerian"/>
                <a:sym typeface="Algerian"/>
              </a:rPr>
              <a:t>GNR COURSE PROJECT</a:t>
            </a:r>
            <a:endParaRPr b="1" sz="3900">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2608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Neural Network</a:t>
            </a:r>
            <a:r>
              <a:rPr lang="en"/>
              <a:t> Implementation</a:t>
            </a:r>
            <a:endParaRPr/>
          </a:p>
        </p:txBody>
      </p:sp>
      <p:sp>
        <p:nvSpPr>
          <p:cNvPr id="128" name="Google Shape;128;p22"/>
          <p:cNvSpPr txBox="1"/>
          <p:nvPr>
            <p:ph idx="1" type="subTitle"/>
          </p:nvPr>
        </p:nvSpPr>
        <p:spPr>
          <a:xfrm>
            <a:off x="265500" y="3792775"/>
            <a:ext cx="40452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Screenshot of running code</a:t>
            </a:r>
            <a:endParaRPr/>
          </a:p>
        </p:txBody>
      </p:sp>
      <p:sp>
        <p:nvSpPr>
          <p:cNvPr id="129" name="Google Shape;12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Even for the Neural Network, we used the same input and output data for training and testing, an architecture containing 3 layers was used with ReLU activation layers. We simply used MLP without any other features.</a:t>
            </a:r>
            <a:endParaRPr/>
          </a:p>
        </p:txBody>
      </p:sp>
      <p:pic>
        <p:nvPicPr>
          <p:cNvPr id="130" name="Google Shape;130;p22"/>
          <p:cNvPicPr preferRelativeResize="0"/>
          <p:nvPr/>
        </p:nvPicPr>
        <p:blipFill>
          <a:blip r:embed="rId3">
            <a:alphaModFix/>
          </a:blip>
          <a:stretch>
            <a:fillRect/>
          </a:stretch>
        </p:blipFill>
        <p:spPr>
          <a:xfrm>
            <a:off x="78300" y="1678325"/>
            <a:ext cx="4430427" cy="21144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512700" y="19229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lgerian"/>
                <a:ea typeface="Algerian"/>
                <a:cs typeface="Algerian"/>
                <a:sym typeface="Algerian"/>
              </a:rPr>
              <a:t>Results</a:t>
            </a:r>
            <a:endParaRPr>
              <a:latin typeface="Algerian"/>
              <a:ea typeface="Algerian"/>
              <a:cs typeface="Algerian"/>
              <a:sym typeface="Algeri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800">
                <a:solidFill>
                  <a:schemeClr val="lt2"/>
                </a:solidFill>
                <a:latin typeface="Pacifico"/>
                <a:ea typeface="Pacifico"/>
                <a:cs typeface="Pacifico"/>
                <a:sym typeface="Pacifico"/>
              </a:rPr>
              <a:t>Results - Effectiveness Analysis</a:t>
            </a:r>
            <a:endParaRPr>
              <a:solidFill>
                <a:schemeClr val="lt2"/>
              </a:solidFill>
              <a:latin typeface="Pacifico"/>
              <a:ea typeface="Pacifico"/>
              <a:cs typeface="Pacifico"/>
              <a:sym typeface="Pacifico"/>
            </a:endParaRPr>
          </a:p>
          <a:p>
            <a:pPr indent="0" lvl="0" marL="0" rtl="0" algn="l">
              <a:spcBef>
                <a:spcPts val="0"/>
              </a:spcBef>
              <a:spcAft>
                <a:spcPts val="0"/>
              </a:spcAft>
              <a:buNone/>
            </a:pPr>
            <a:r>
              <a:t/>
            </a:r>
            <a:endParaRPr/>
          </a:p>
        </p:txBody>
      </p:sp>
      <p:sp>
        <p:nvSpPr>
          <p:cNvPr id="141" name="Google Shape;141;p24"/>
          <p:cNvSpPr txBox="1"/>
          <p:nvPr>
            <p:ph idx="1" type="body"/>
          </p:nvPr>
        </p:nvSpPr>
        <p:spPr>
          <a:xfrm>
            <a:off x="311700" y="1171675"/>
            <a:ext cx="8011200" cy="8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The graphs show the MAE(W/m</a:t>
            </a:r>
            <a:r>
              <a:rPr baseline="30000" lang="en" sz="1500">
                <a:latin typeface="Arial"/>
                <a:ea typeface="Arial"/>
                <a:cs typeface="Arial"/>
                <a:sym typeface="Arial"/>
              </a:rPr>
              <a:t>2</a:t>
            </a:r>
            <a:r>
              <a:rPr lang="en" sz="1500">
                <a:latin typeface="Arial"/>
                <a:ea typeface="Arial"/>
                <a:cs typeface="Arial"/>
                <a:sym typeface="Arial"/>
              </a:rPr>
              <a:t>) and MAPE(%) comparison of SVM and Neural Nets for different prediction horizons. Clearly the </a:t>
            </a:r>
            <a:r>
              <a:rPr lang="en" sz="1500">
                <a:latin typeface="Arial"/>
                <a:ea typeface="Arial"/>
                <a:cs typeface="Arial"/>
                <a:sym typeface="Arial"/>
              </a:rPr>
              <a:t> SVM-based model clearly achieved a better performance than the </a:t>
            </a:r>
            <a:r>
              <a:rPr lang="en" sz="1500">
                <a:latin typeface="Arial"/>
                <a:ea typeface="Arial"/>
                <a:cs typeface="Arial"/>
                <a:sym typeface="Arial"/>
              </a:rPr>
              <a:t>NN </a:t>
            </a:r>
            <a:r>
              <a:rPr lang="en" sz="1500">
                <a:latin typeface="Arial"/>
                <a:ea typeface="Arial"/>
                <a:cs typeface="Arial"/>
                <a:sym typeface="Arial"/>
              </a:rPr>
              <a:t>model in every one of them.</a:t>
            </a:r>
            <a:endParaRPr sz="1500">
              <a:latin typeface="Arial"/>
              <a:ea typeface="Arial"/>
              <a:cs typeface="Arial"/>
              <a:sym typeface="Arial"/>
            </a:endParaRPr>
          </a:p>
          <a:p>
            <a:pPr indent="0" lvl="0" marL="0" rtl="0" algn="l">
              <a:spcBef>
                <a:spcPts val="1600"/>
              </a:spcBef>
              <a:spcAft>
                <a:spcPts val="1600"/>
              </a:spcAft>
              <a:buNone/>
            </a:pPr>
            <a:r>
              <a:rPr lang="en" sz="1500"/>
              <a:t> </a:t>
            </a:r>
            <a:endParaRPr sz="1500"/>
          </a:p>
        </p:txBody>
      </p:sp>
      <p:pic>
        <p:nvPicPr>
          <p:cNvPr id="142" name="Google Shape;142;p24"/>
          <p:cNvPicPr preferRelativeResize="0"/>
          <p:nvPr/>
        </p:nvPicPr>
        <p:blipFill>
          <a:blip r:embed="rId4">
            <a:alphaModFix/>
          </a:blip>
          <a:stretch>
            <a:fillRect/>
          </a:stretch>
        </p:blipFill>
        <p:spPr>
          <a:xfrm>
            <a:off x="4669525" y="2133525"/>
            <a:ext cx="3882000" cy="2707150"/>
          </a:xfrm>
          <a:prstGeom prst="rect">
            <a:avLst/>
          </a:prstGeom>
          <a:noFill/>
          <a:ln cap="flat" cmpd="sng" w="9525">
            <a:solidFill>
              <a:schemeClr val="dk1"/>
            </a:solidFill>
            <a:prstDash val="solid"/>
            <a:round/>
            <a:headEnd len="sm" w="sm" type="none"/>
            <a:tailEnd len="sm" w="sm" type="none"/>
          </a:ln>
        </p:spPr>
      </p:pic>
      <p:pic>
        <p:nvPicPr>
          <p:cNvPr id="143" name="Google Shape;143;p24"/>
          <p:cNvPicPr preferRelativeResize="0"/>
          <p:nvPr/>
        </p:nvPicPr>
        <p:blipFill>
          <a:blip r:embed="rId5">
            <a:alphaModFix/>
          </a:blip>
          <a:stretch>
            <a:fillRect/>
          </a:stretch>
        </p:blipFill>
        <p:spPr>
          <a:xfrm>
            <a:off x="550725" y="2133524"/>
            <a:ext cx="4021275" cy="27071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69150" y="445025"/>
            <a:ext cx="8463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lt2"/>
                </a:solidFill>
                <a:latin typeface="Pacifico"/>
                <a:ea typeface="Pacifico"/>
                <a:cs typeface="Pacifico"/>
                <a:sym typeface="Pacifico"/>
              </a:rPr>
              <a:t>Result - MAE  &amp; MAPE</a:t>
            </a:r>
            <a:endParaRPr sz="3800">
              <a:solidFill>
                <a:schemeClr val="lt2"/>
              </a:solidFill>
              <a:latin typeface="Pacifico"/>
              <a:ea typeface="Pacifico"/>
              <a:cs typeface="Pacifico"/>
              <a:sym typeface="Pacifico"/>
            </a:endParaRPr>
          </a:p>
        </p:txBody>
      </p:sp>
      <p:sp>
        <p:nvSpPr>
          <p:cNvPr id="149" name="Google Shape;149;p25"/>
          <p:cNvSpPr txBox="1"/>
          <p:nvPr>
            <p:ph idx="1" type="body"/>
          </p:nvPr>
        </p:nvSpPr>
        <p:spPr>
          <a:xfrm>
            <a:off x="311700" y="1276575"/>
            <a:ext cx="3999900" cy="329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Here, we can see the relation of MAE (mean average error) and MAPE (mean average percentage error) with the training size (in years). Naturally, as training size increases, the MAE and MAPE decreases (at least the general trend). Although, as the training data increased, so did the time for training, the whole SVM code takes around 1 hour to get the results after training for every combination of years to get this data.</a:t>
            </a:r>
            <a:endParaRPr sz="1600"/>
          </a:p>
        </p:txBody>
      </p:sp>
      <p:pic>
        <p:nvPicPr>
          <p:cNvPr id="150" name="Google Shape;150;p25"/>
          <p:cNvPicPr preferRelativeResize="0"/>
          <p:nvPr/>
        </p:nvPicPr>
        <p:blipFill>
          <a:blip r:embed="rId3">
            <a:alphaModFix/>
          </a:blip>
          <a:stretch>
            <a:fillRect/>
          </a:stretch>
        </p:blipFill>
        <p:spPr>
          <a:xfrm>
            <a:off x="4813050" y="1481050"/>
            <a:ext cx="4038600" cy="266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lt2"/>
                </a:solidFill>
                <a:latin typeface="Pacifico"/>
                <a:ea typeface="Pacifico"/>
                <a:cs typeface="Pacifico"/>
                <a:sym typeface="Pacifico"/>
              </a:rPr>
              <a:t>Actual VS Predicted radiation (SVM)</a:t>
            </a:r>
            <a:endParaRPr sz="3800">
              <a:solidFill>
                <a:schemeClr val="lt2"/>
              </a:solidFill>
              <a:latin typeface="Pacifico"/>
              <a:ea typeface="Pacifico"/>
              <a:cs typeface="Pacifico"/>
              <a:sym typeface="Pacifico"/>
            </a:endParaRPr>
          </a:p>
        </p:txBody>
      </p:sp>
      <p:sp>
        <p:nvSpPr>
          <p:cNvPr id="156" name="Google Shape;156;p2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Here, we can see the spread of predictions and actual data. The actual values were scatter plotted against the predicted ones and this is what we obtained. </a:t>
            </a:r>
            <a:endParaRPr sz="1600"/>
          </a:p>
          <a:p>
            <a:pPr indent="0" lvl="0" marL="0" rtl="0" algn="l">
              <a:spcBef>
                <a:spcPts val="1600"/>
              </a:spcBef>
              <a:spcAft>
                <a:spcPts val="1600"/>
              </a:spcAft>
              <a:buNone/>
            </a:pPr>
            <a:r>
              <a:rPr lang="en" sz="1600"/>
              <a:t>This gives us a visual representation of how well the model is behaving, the wider the spread of the scatterplot, the worse it is in predictions.</a:t>
            </a:r>
            <a:endParaRPr sz="1600"/>
          </a:p>
        </p:txBody>
      </p:sp>
      <p:pic>
        <p:nvPicPr>
          <p:cNvPr id="157" name="Google Shape;157;p26"/>
          <p:cNvPicPr preferRelativeResize="0"/>
          <p:nvPr/>
        </p:nvPicPr>
        <p:blipFill rotWithShape="1">
          <a:blip r:embed="rId3">
            <a:alphaModFix/>
          </a:blip>
          <a:srcRect b="-11061" l="0" r="0" t="0"/>
          <a:stretch/>
        </p:blipFill>
        <p:spPr>
          <a:xfrm>
            <a:off x="4649375" y="1468176"/>
            <a:ext cx="3790950" cy="282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lt2"/>
                </a:solidFill>
                <a:latin typeface="Pacifico"/>
                <a:ea typeface="Pacifico"/>
                <a:cs typeface="Pacifico"/>
                <a:sym typeface="Pacifico"/>
              </a:rPr>
              <a:t>Actual VS Predicted radiation (NN)</a:t>
            </a:r>
            <a:endParaRPr sz="3800">
              <a:solidFill>
                <a:schemeClr val="lt2"/>
              </a:solidFill>
              <a:latin typeface="Pacifico"/>
              <a:ea typeface="Pacifico"/>
              <a:cs typeface="Pacifico"/>
              <a:sym typeface="Pacifico"/>
            </a:endParaRPr>
          </a:p>
        </p:txBody>
      </p:sp>
      <p:sp>
        <p:nvSpPr>
          <p:cNvPr id="163" name="Google Shape;163;p27"/>
          <p:cNvSpPr txBox="1"/>
          <p:nvPr>
            <p:ph idx="1" type="body"/>
          </p:nvPr>
        </p:nvSpPr>
        <p:spPr>
          <a:xfrm>
            <a:off x="311700" y="1171675"/>
            <a:ext cx="42075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can see that the spread of the plot generated by the Neural Network is slightly wider than that of the SVM, a fact supported by the lower values of MAE and MAPE obtained by the model.</a:t>
            </a:r>
            <a:endParaRPr sz="1600"/>
          </a:p>
          <a:p>
            <a:pPr indent="0" lvl="0" marL="0" rtl="0" algn="l">
              <a:spcBef>
                <a:spcPts val="1600"/>
              </a:spcBef>
              <a:spcAft>
                <a:spcPts val="1600"/>
              </a:spcAft>
              <a:buNone/>
            </a:pPr>
            <a:r>
              <a:rPr lang="en" sz="1600"/>
              <a:t>We chose comparison against a neural network to show the performance of the SVM based model against the current “hype” in machine learning, i.e. deep learning and saw the SVM perform better :)</a:t>
            </a:r>
            <a:endParaRPr sz="1600"/>
          </a:p>
        </p:txBody>
      </p:sp>
      <p:pic>
        <p:nvPicPr>
          <p:cNvPr id="164" name="Google Shape;164;p27"/>
          <p:cNvPicPr preferRelativeResize="0"/>
          <p:nvPr/>
        </p:nvPicPr>
        <p:blipFill rotWithShape="1">
          <a:blip r:embed="rId3">
            <a:alphaModFix/>
          </a:blip>
          <a:srcRect b="0" l="4404" r="4413" t="0"/>
          <a:stretch/>
        </p:blipFill>
        <p:spPr>
          <a:xfrm>
            <a:off x="4649375" y="1468176"/>
            <a:ext cx="3790950" cy="282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Running Code Screenshots</a:t>
            </a:r>
            <a:endParaRPr/>
          </a:p>
        </p:txBody>
      </p:sp>
      <p:pic>
        <p:nvPicPr>
          <p:cNvPr id="170" name="Google Shape;170;p28"/>
          <p:cNvPicPr preferRelativeResize="0"/>
          <p:nvPr/>
        </p:nvPicPr>
        <p:blipFill>
          <a:blip r:embed="rId3">
            <a:alphaModFix/>
          </a:blip>
          <a:stretch>
            <a:fillRect/>
          </a:stretch>
        </p:blipFill>
        <p:spPr>
          <a:xfrm>
            <a:off x="140000" y="1210625"/>
            <a:ext cx="4317325" cy="2067275"/>
          </a:xfrm>
          <a:prstGeom prst="rect">
            <a:avLst/>
          </a:prstGeom>
          <a:noFill/>
          <a:ln cap="flat" cmpd="sng" w="9525">
            <a:solidFill>
              <a:schemeClr val="dk1"/>
            </a:solidFill>
            <a:prstDash val="solid"/>
            <a:round/>
            <a:headEnd len="sm" w="sm" type="none"/>
            <a:tailEnd len="sm" w="sm" type="none"/>
          </a:ln>
        </p:spPr>
      </p:pic>
      <p:pic>
        <p:nvPicPr>
          <p:cNvPr id="171" name="Google Shape;171;p28"/>
          <p:cNvPicPr preferRelativeResize="0"/>
          <p:nvPr/>
        </p:nvPicPr>
        <p:blipFill>
          <a:blip r:embed="rId4">
            <a:alphaModFix/>
          </a:blip>
          <a:stretch>
            <a:fillRect/>
          </a:stretch>
        </p:blipFill>
        <p:spPr>
          <a:xfrm>
            <a:off x="4674275" y="1210625"/>
            <a:ext cx="4317325" cy="20672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7" name="Google Shape;177;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tested the SVM model against the other model and found it to be superior in all prediction windows. The task of implementing an actual paper was a new and exciting experience for us and was thoroughly enjoyed by all for us. We also learned how to remotely collaborate amongst ourselves, an invaluable lesson. The insights we got while implementing the research paper were vital and we sincerely thank Prof. Biplab Banerjee for providing us with an opportunity to collaborate and learn from such a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3" name="Google Shape;183;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Olatomiwa, Lanre, et al. "A support vector machine–firefly algorithm-based model for global solar radiation prediction." Solar Energy 115 (2015): 632-644.</a:t>
            </a:r>
            <a:endParaRPr/>
          </a:p>
          <a:p>
            <a:pPr indent="-342900" lvl="0" marL="457200" rtl="0" algn="l">
              <a:spcBef>
                <a:spcPts val="0"/>
              </a:spcBef>
              <a:spcAft>
                <a:spcPts val="0"/>
              </a:spcAft>
              <a:buSzPts val="1800"/>
              <a:buAutoNum type="arabicPeriod"/>
            </a:pPr>
            <a:r>
              <a:rPr lang="en"/>
              <a:t>Meenal, R., and A. Immanuel Selvakumar. "Assessment of SVM, empirical and ANN based solar radiation prediction models with most influencing input parameters." Renewable Energy 121 (2018): 324-343.</a:t>
            </a:r>
            <a:endParaRPr/>
          </a:p>
          <a:p>
            <a:pPr indent="-342900" lvl="0" marL="457200" rtl="0" algn="l">
              <a:spcBef>
                <a:spcPts val="0"/>
              </a:spcBef>
              <a:spcAft>
                <a:spcPts val="0"/>
              </a:spcAft>
              <a:buSzPts val="1800"/>
              <a:buAutoNum type="arabicPeriod"/>
            </a:pPr>
            <a:r>
              <a:rPr lang="en"/>
              <a:t>Zeng, Jianwu, and Wei Qiao. "Short-term solar power prediction using a support vector machine." Renewable Energy 52 (2013): 118-127.</a:t>
            </a:r>
            <a:endParaRPr/>
          </a:p>
          <a:p>
            <a:pPr indent="-342900" lvl="0" marL="457200" rtl="0" algn="l">
              <a:spcBef>
                <a:spcPts val="0"/>
              </a:spcBef>
              <a:spcAft>
                <a:spcPts val="0"/>
              </a:spcAft>
              <a:buSzPts val="1800"/>
              <a:buAutoNum type="arabicPeriod"/>
            </a:pPr>
            <a:r>
              <a:rPr lang="en"/>
              <a:t>Data collected from </a:t>
            </a:r>
            <a:r>
              <a:rPr lang="en" u="sng">
                <a:solidFill>
                  <a:schemeClr val="hlink"/>
                </a:solidFill>
                <a:hlinkClick r:id="rId3"/>
              </a:rPr>
              <a:t>NSRDB database</a:t>
            </a:r>
            <a:r>
              <a:rPr lang="en"/>
              <a:t> for Mumbai for years 2000-2015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522875" y="2880450"/>
            <a:ext cx="3167400" cy="198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Shaun Zacharia</a:t>
            </a:r>
            <a:endParaRPr sz="1500"/>
          </a:p>
          <a:p>
            <a:pPr indent="0" lvl="0" marL="0" rtl="0" algn="l">
              <a:spcBef>
                <a:spcPts val="0"/>
              </a:spcBef>
              <a:spcAft>
                <a:spcPts val="0"/>
              </a:spcAft>
              <a:buNone/>
            </a:pPr>
            <a:r>
              <a:rPr lang="en" sz="1500"/>
              <a:t>180110073</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Contribution: Brainstorming the idea and its relevance to the theme of the course. Divided tasks amongst the other team members and drew up the workflow of the project. Partly coded the Neural Network and the SVM implementation.</a:t>
            </a:r>
            <a:endParaRPr sz="1500"/>
          </a:p>
        </p:txBody>
      </p:sp>
      <p:sp>
        <p:nvSpPr>
          <p:cNvPr id="67" name="Google Shape;67;p14"/>
          <p:cNvSpPr txBox="1"/>
          <p:nvPr/>
        </p:nvSpPr>
        <p:spPr>
          <a:xfrm>
            <a:off x="980850" y="150600"/>
            <a:ext cx="7182300" cy="5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 </a:t>
            </a:r>
            <a:r>
              <a:rPr lang="en" sz="3000">
                <a:latin typeface="Algerian"/>
                <a:ea typeface="Algerian"/>
                <a:cs typeface="Algerian"/>
                <a:sym typeface="Algerian"/>
              </a:rPr>
              <a:t>Team Members and Contributions</a:t>
            </a:r>
            <a:endParaRPr sz="3000">
              <a:latin typeface="Algerian"/>
              <a:ea typeface="Algerian"/>
              <a:cs typeface="Algerian"/>
              <a:sym typeface="Algerian"/>
            </a:endParaRPr>
          </a:p>
        </p:txBody>
      </p:sp>
      <p:sp>
        <p:nvSpPr>
          <p:cNvPr id="68" name="Google Shape;68;p14"/>
          <p:cNvSpPr txBox="1"/>
          <p:nvPr>
            <p:ph type="title"/>
          </p:nvPr>
        </p:nvSpPr>
        <p:spPr>
          <a:xfrm>
            <a:off x="4876875" y="2880450"/>
            <a:ext cx="2722200" cy="21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Harshit Shrivastava</a:t>
            </a:r>
            <a:endParaRPr sz="1500"/>
          </a:p>
          <a:p>
            <a:pPr indent="0" lvl="0" marL="0" rtl="0" algn="l">
              <a:spcBef>
                <a:spcPts val="0"/>
              </a:spcBef>
              <a:spcAft>
                <a:spcPts val="0"/>
              </a:spcAft>
              <a:buNone/>
            </a:pPr>
            <a:r>
              <a:rPr lang="en" sz="1500"/>
              <a:t>18D070011</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Contribution: Generated all the required plots and performed the literature survey for procedure to be followed.</a:t>
            </a:r>
            <a:endParaRPr sz="1500"/>
          </a:p>
        </p:txBody>
      </p:sp>
      <p:pic>
        <p:nvPicPr>
          <p:cNvPr id="69" name="Google Shape;69;p14"/>
          <p:cNvPicPr preferRelativeResize="0"/>
          <p:nvPr/>
        </p:nvPicPr>
        <p:blipFill rotWithShape="1">
          <a:blip r:embed="rId3">
            <a:alphaModFix/>
          </a:blip>
          <a:srcRect b="39851" l="41294" r="21220" t="39506"/>
          <a:stretch/>
        </p:blipFill>
        <p:spPr>
          <a:xfrm>
            <a:off x="623975" y="718200"/>
            <a:ext cx="1518025" cy="1811201"/>
          </a:xfrm>
          <a:prstGeom prst="rect">
            <a:avLst/>
          </a:prstGeom>
          <a:noFill/>
          <a:ln>
            <a:noFill/>
          </a:ln>
        </p:spPr>
      </p:pic>
      <p:pic>
        <p:nvPicPr>
          <p:cNvPr id="70" name="Google Shape;70;p14"/>
          <p:cNvPicPr preferRelativeResize="0"/>
          <p:nvPr/>
        </p:nvPicPr>
        <p:blipFill>
          <a:blip r:embed="rId4">
            <a:alphaModFix/>
          </a:blip>
          <a:stretch>
            <a:fillRect/>
          </a:stretch>
        </p:blipFill>
        <p:spPr>
          <a:xfrm>
            <a:off x="5319175" y="718200"/>
            <a:ext cx="1265000" cy="206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30850" y="2645075"/>
            <a:ext cx="2810100" cy="16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Shreshtha Singh</a:t>
            </a:r>
            <a:endParaRPr sz="1500"/>
          </a:p>
          <a:p>
            <a:pPr indent="0" lvl="0" marL="0" rtl="0" algn="l">
              <a:spcBef>
                <a:spcPts val="0"/>
              </a:spcBef>
              <a:spcAft>
                <a:spcPts val="0"/>
              </a:spcAft>
              <a:buNone/>
            </a:pPr>
            <a:r>
              <a:rPr lang="en" sz="1500"/>
              <a:t>18D070029</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Contribution: Partly preprocessed the data and obtained the dataset.</a:t>
            </a:r>
            <a:endParaRPr sz="1500"/>
          </a:p>
        </p:txBody>
      </p:sp>
      <p:sp>
        <p:nvSpPr>
          <p:cNvPr id="76" name="Google Shape;76;p15"/>
          <p:cNvSpPr txBox="1"/>
          <p:nvPr/>
        </p:nvSpPr>
        <p:spPr>
          <a:xfrm>
            <a:off x="980850" y="150600"/>
            <a:ext cx="7182300" cy="5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 </a:t>
            </a:r>
            <a:r>
              <a:rPr lang="en" sz="3000">
                <a:latin typeface="Algerian"/>
                <a:ea typeface="Algerian"/>
                <a:cs typeface="Algerian"/>
                <a:sym typeface="Algerian"/>
              </a:rPr>
              <a:t>Team Members and Contributions</a:t>
            </a:r>
            <a:endParaRPr sz="3000">
              <a:latin typeface="Algerian"/>
              <a:ea typeface="Algerian"/>
              <a:cs typeface="Algerian"/>
              <a:sym typeface="Algerian"/>
            </a:endParaRPr>
          </a:p>
        </p:txBody>
      </p:sp>
      <p:pic>
        <p:nvPicPr>
          <p:cNvPr id="77" name="Google Shape;77;p15"/>
          <p:cNvPicPr preferRelativeResize="0"/>
          <p:nvPr/>
        </p:nvPicPr>
        <p:blipFill rotWithShape="1">
          <a:blip r:embed="rId3">
            <a:alphaModFix/>
          </a:blip>
          <a:srcRect b="53680" l="37613" r="30889" t="14038"/>
          <a:stretch/>
        </p:blipFill>
        <p:spPr>
          <a:xfrm>
            <a:off x="330125" y="889475"/>
            <a:ext cx="1351399" cy="1660426"/>
          </a:xfrm>
          <a:prstGeom prst="rect">
            <a:avLst/>
          </a:prstGeom>
          <a:noFill/>
          <a:ln>
            <a:noFill/>
          </a:ln>
        </p:spPr>
      </p:pic>
      <p:pic>
        <p:nvPicPr>
          <p:cNvPr id="78" name="Google Shape;78;p15"/>
          <p:cNvPicPr preferRelativeResize="0"/>
          <p:nvPr/>
        </p:nvPicPr>
        <p:blipFill rotWithShape="1">
          <a:blip r:embed="rId4">
            <a:alphaModFix/>
          </a:blip>
          <a:srcRect b="33922" l="42353" r="1911" t="30989"/>
          <a:stretch/>
        </p:blipFill>
        <p:spPr>
          <a:xfrm>
            <a:off x="6234550" y="916363"/>
            <a:ext cx="1177875" cy="1606650"/>
          </a:xfrm>
          <a:prstGeom prst="flowChartProcess">
            <a:avLst/>
          </a:prstGeom>
          <a:noFill/>
          <a:ln>
            <a:noFill/>
          </a:ln>
        </p:spPr>
      </p:pic>
      <p:sp>
        <p:nvSpPr>
          <p:cNvPr id="79" name="Google Shape;79;p15"/>
          <p:cNvSpPr txBox="1"/>
          <p:nvPr>
            <p:ph type="title"/>
          </p:nvPr>
        </p:nvSpPr>
        <p:spPr>
          <a:xfrm>
            <a:off x="3218050" y="2362300"/>
            <a:ext cx="2939400" cy="25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Bhavika Ranjeet Kumar</a:t>
            </a:r>
            <a:endParaRPr sz="1500"/>
          </a:p>
          <a:p>
            <a:pPr indent="0" lvl="0" marL="0" rtl="0" algn="l">
              <a:spcBef>
                <a:spcPts val="0"/>
              </a:spcBef>
              <a:spcAft>
                <a:spcPts val="0"/>
              </a:spcAft>
              <a:buNone/>
            </a:pPr>
            <a:r>
              <a:rPr lang="en" sz="1500"/>
              <a:t>18D070042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Contribution: Partly preprocess the data and ensured collaboration in the team.</a:t>
            </a:r>
            <a:endParaRPr sz="1500"/>
          </a:p>
        </p:txBody>
      </p:sp>
      <p:sp>
        <p:nvSpPr>
          <p:cNvPr id="80" name="Google Shape;80;p15"/>
          <p:cNvSpPr txBox="1"/>
          <p:nvPr>
            <p:ph type="title"/>
          </p:nvPr>
        </p:nvSpPr>
        <p:spPr>
          <a:xfrm>
            <a:off x="6234550" y="2523025"/>
            <a:ext cx="2810100" cy="204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Nakul Randad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Contribution: Partly coded the Neural Network and SVM implementation.</a:t>
            </a:r>
            <a:endParaRPr sz="1500"/>
          </a:p>
        </p:txBody>
      </p:sp>
      <p:pic>
        <p:nvPicPr>
          <p:cNvPr id="81" name="Google Shape;81;p15"/>
          <p:cNvPicPr preferRelativeResize="0"/>
          <p:nvPr/>
        </p:nvPicPr>
        <p:blipFill rotWithShape="1">
          <a:blip r:embed="rId5">
            <a:alphaModFix/>
          </a:blip>
          <a:srcRect b="24309" l="19081" r="12913" t="9272"/>
          <a:stretch/>
        </p:blipFill>
        <p:spPr>
          <a:xfrm>
            <a:off x="3218050" y="923823"/>
            <a:ext cx="1147599" cy="1438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54000" y="1739425"/>
            <a:ext cx="45447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Problem </a:t>
            </a:r>
            <a:r>
              <a:rPr b="1" lang="en" sz="3800">
                <a:latin typeface="Pacifico"/>
                <a:ea typeface="Pacifico"/>
                <a:cs typeface="Pacifico"/>
                <a:sym typeface="Pacifico"/>
              </a:rPr>
              <a:t>Definition</a:t>
            </a:r>
            <a:endParaRPr b="1" sz="3800">
              <a:latin typeface="Pacifico"/>
              <a:ea typeface="Pacifico"/>
              <a:cs typeface="Pacifico"/>
              <a:sym typeface="Pacifico"/>
            </a:endParaRPr>
          </a:p>
        </p:txBody>
      </p:sp>
      <p:sp>
        <p:nvSpPr>
          <p:cNvPr id="87" name="Google Shape;87;p16"/>
          <p:cNvSpPr txBox="1"/>
          <p:nvPr>
            <p:ph idx="2" type="body"/>
          </p:nvPr>
        </p:nvSpPr>
        <p:spPr>
          <a:xfrm>
            <a:off x="4868100" y="724200"/>
            <a:ext cx="39084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aim of the project is to test the implementation of a model which predicts Irradiation falling on the ground for different prediction horizons using an SVM (Support Vector Machine) and its comparison with the current hype (neural networks).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lgerian"/>
                <a:ea typeface="Algerian"/>
                <a:cs typeface="Algerian"/>
                <a:sym typeface="Algerian"/>
              </a:rPr>
              <a:t>Method</a:t>
            </a:r>
            <a:endParaRPr>
              <a:latin typeface="Algerian"/>
              <a:ea typeface="Algerian"/>
              <a:cs typeface="Algerian"/>
              <a:sym typeface="Algeri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55750" y="183475"/>
            <a:ext cx="4045200" cy="9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98" name="Google Shape;98;p18"/>
          <p:cNvSpPr txBox="1"/>
          <p:nvPr/>
        </p:nvSpPr>
        <p:spPr>
          <a:xfrm>
            <a:off x="475275" y="1392225"/>
            <a:ext cx="3689100" cy="3217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Old Standard TT"/>
              <a:buAutoNum type="alphaLcPeriod"/>
            </a:pPr>
            <a:r>
              <a:rPr lang="en" sz="1700">
                <a:solidFill>
                  <a:schemeClr val="dk1"/>
                </a:solidFill>
                <a:latin typeface="Old Standard TT"/>
                <a:ea typeface="Old Standard TT"/>
                <a:cs typeface="Old Standard TT"/>
                <a:sym typeface="Old Standard TT"/>
              </a:rPr>
              <a:t>The proposed model has used a 2D representation for hourly solar radiation, which gives more insight into the solar radiation pattern than the regular 1D representation. </a:t>
            </a:r>
            <a:endParaRPr sz="1700">
              <a:solidFill>
                <a:schemeClr val="dk1"/>
              </a:solidFill>
              <a:latin typeface="Old Standard TT"/>
              <a:ea typeface="Old Standard TT"/>
              <a:cs typeface="Old Standard TT"/>
              <a:sym typeface="Old Standard TT"/>
            </a:endParaRPr>
          </a:p>
          <a:p>
            <a:pPr indent="-317500" lvl="0" marL="457200" rtl="0" algn="l">
              <a:lnSpc>
                <a:spcPct val="115000"/>
              </a:lnSpc>
              <a:spcBef>
                <a:spcPts val="1000"/>
              </a:spcBef>
              <a:spcAft>
                <a:spcPts val="0"/>
              </a:spcAft>
              <a:buSzPts val="1400"/>
              <a:buFont typeface="Old Standard TT"/>
              <a:buAutoNum type="alphaLcPeriod"/>
            </a:pPr>
            <a:r>
              <a:rPr lang="en" sz="1700">
                <a:solidFill>
                  <a:schemeClr val="dk1"/>
                </a:solidFill>
                <a:latin typeface="Old Standard TT"/>
                <a:ea typeface="Old Standard TT"/>
                <a:cs typeface="Old Standard TT"/>
                <a:sym typeface="Old Standard TT"/>
              </a:rPr>
              <a:t>The solar radiation values are close to zero from 8 pm to 6 am of the next day because there is no sunlight at night.</a:t>
            </a:r>
            <a:endParaRPr sz="1700">
              <a:solidFill>
                <a:schemeClr val="dk1"/>
              </a:solidFill>
              <a:latin typeface="Old Standard TT"/>
              <a:ea typeface="Old Standard TT"/>
              <a:cs typeface="Old Standard TT"/>
              <a:sym typeface="Old Standard TT"/>
            </a:endParaRPr>
          </a:p>
          <a:p>
            <a:pPr indent="0" lvl="0" marL="914400" rtl="0" algn="l">
              <a:lnSpc>
                <a:spcPct val="115000"/>
              </a:lnSpc>
              <a:spcBef>
                <a:spcPts val="1000"/>
              </a:spcBef>
              <a:spcAft>
                <a:spcPts val="1000"/>
              </a:spcAft>
              <a:buNone/>
            </a:pPr>
            <a:r>
              <a:rPr lang="en" sz="1700">
                <a:solidFill>
                  <a:schemeClr val="dk1"/>
                </a:solidFill>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pic>
        <p:nvPicPr>
          <p:cNvPr id="99" name="Google Shape;99;p18"/>
          <p:cNvPicPr preferRelativeResize="0"/>
          <p:nvPr/>
        </p:nvPicPr>
        <p:blipFill>
          <a:blip r:embed="rId3">
            <a:alphaModFix/>
          </a:blip>
          <a:stretch>
            <a:fillRect/>
          </a:stretch>
        </p:blipFill>
        <p:spPr>
          <a:xfrm>
            <a:off x="5088338" y="2444050"/>
            <a:ext cx="3539325" cy="2278686"/>
          </a:xfrm>
          <a:prstGeom prst="rect">
            <a:avLst/>
          </a:prstGeom>
          <a:noFill/>
          <a:ln>
            <a:noFill/>
          </a:ln>
        </p:spPr>
      </p:pic>
      <p:pic>
        <p:nvPicPr>
          <p:cNvPr id="100" name="Google Shape;100;p18"/>
          <p:cNvPicPr preferRelativeResize="0"/>
          <p:nvPr/>
        </p:nvPicPr>
        <p:blipFill>
          <a:blip r:embed="rId4">
            <a:alphaModFix/>
          </a:blip>
          <a:stretch>
            <a:fillRect/>
          </a:stretch>
        </p:blipFill>
        <p:spPr>
          <a:xfrm>
            <a:off x="5088338" y="420775"/>
            <a:ext cx="3539325" cy="202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idx="1" type="subTitle"/>
          </p:nvPr>
        </p:nvSpPr>
        <p:spPr>
          <a:xfrm>
            <a:off x="265500" y="603374"/>
            <a:ext cx="4045200" cy="35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a:t>
            </a:r>
            <a:r>
              <a:rPr lang="en" sz="1700"/>
              <a:t>Normalization</a:t>
            </a:r>
            <a:endParaRPr sz="1700"/>
          </a:p>
        </p:txBody>
      </p:sp>
      <p:sp>
        <p:nvSpPr>
          <p:cNvPr id="106" name="Google Shape;106;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 was normalized using sigmoid normalization, as suggested in the paper since it gives better results for our purposes.</a:t>
            </a:r>
            <a:endParaRPr/>
          </a:p>
          <a:p>
            <a:pPr indent="0" lvl="0" marL="0" rtl="0" algn="l">
              <a:spcBef>
                <a:spcPts val="1600"/>
              </a:spcBef>
              <a:spcAft>
                <a:spcPts val="1600"/>
              </a:spcAft>
              <a:buNone/>
            </a:pPr>
            <a:r>
              <a:rPr lang="en"/>
              <a:t>The equation to the left shows the normalization formula used for each row in the input data.</a:t>
            </a:r>
            <a:endParaRPr/>
          </a:p>
        </p:txBody>
      </p:sp>
      <p:pic>
        <p:nvPicPr>
          <p:cNvPr id="107" name="Google Shape;107;p19"/>
          <p:cNvPicPr preferRelativeResize="0"/>
          <p:nvPr/>
        </p:nvPicPr>
        <p:blipFill>
          <a:blip r:embed="rId3">
            <a:alphaModFix/>
          </a:blip>
          <a:stretch>
            <a:fillRect/>
          </a:stretch>
        </p:blipFill>
        <p:spPr>
          <a:xfrm>
            <a:off x="312700" y="2021326"/>
            <a:ext cx="3950800" cy="110084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65500" y="2350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AutoCorrelation Matrix</a:t>
            </a:r>
            <a:endParaRPr/>
          </a:p>
        </p:txBody>
      </p:sp>
      <p:sp>
        <p:nvSpPr>
          <p:cNvPr id="113" name="Google Shape;113;p20"/>
          <p:cNvSpPr txBox="1"/>
          <p:nvPr>
            <p:ph idx="1" type="subTitle"/>
          </p:nvPr>
        </p:nvSpPr>
        <p:spPr>
          <a:xfrm>
            <a:off x="265500" y="1568275"/>
            <a:ext cx="4045200" cy="3252900"/>
          </a:xfrm>
          <a:prstGeom prst="rect">
            <a:avLst/>
          </a:prstGeom>
        </p:spPr>
        <p:txBody>
          <a:bodyPr anchorCtr="0" anchor="t" bIns="91425" lIns="91425" spcFirstLastPara="1" rIns="91425" wrap="square" tIns="91425">
            <a:noAutofit/>
          </a:bodyPr>
          <a:lstStyle/>
          <a:p>
            <a:pPr indent="-336550" lvl="0" marL="342900" rtl="0" algn="l">
              <a:spcBef>
                <a:spcPts val="0"/>
              </a:spcBef>
              <a:spcAft>
                <a:spcPts val="0"/>
              </a:spcAft>
              <a:buSzPts val="1700"/>
              <a:buAutoNum type="arabicPeriod"/>
            </a:pPr>
            <a:r>
              <a:rPr lang="en" sz="1700"/>
              <a:t>In this table, </a:t>
            </a:r>
            <a:r>
              <a:rPr lang="en" sz="1700"/>
              <a:t>i denotes an hour in a day and j denotes a day in a year. </a:t>
            </a:r>
            <a:endParaRPr sz="1700"/>
          </a:p>
          <a:p>
            <a:pPr indent="-336550" lvl="0" marL="342900" rtl="0" algn="l">
              <a:spcBef>
                <a:spcPts val="0"/>
              </a:spcBef>
              <a:spcAft>
                <a:spcPts val="0"/>
              </a:spcAft>
              <a:buSzPts val="1700"/>
              <a:buAutoNum type="arabicPeriod"/>
            </a:pPr>
            <a:r>
              <a:rPr lang="en" sz="1700"/>
              <a:t>The value in cell (i 2, j 3) represents the autocorrelation coefficient between the latest solar radiation data and the data obtained 3 days and 2 h (i.e., 74 h) ago</a:t>
            </a:r>
            <a:endParaRPr sz="1700"/>
          </a:p>
          <a:p>
            <a:pPr indent="-336550" lvl="0" marL="342900" rtl="0" algn="l">
              <a:spcBef>
                <a:spcPts val="0"/>
              </a:spcBef>
              <a:spcAft>
                <a:spcPts val="0"/>
              </a:spcAft>
              <a:buSzPts val="1700"/>
              <a:buAutoNum type="arabicPeriod"/>
            </a:pPr>
            <a:r>
              <a:rPr lang="en" sz="1700"/>
              <a:t>An important observation is that there are strong correlations between the radiations in consecutive days for the same hour compared to same day, consecutive hours.</a:t>
            </a:r>
            <a:endParaRPr sz="1700"/>
          </a:p>
        </p:txBody>
      </p:sp>
      <p:pic>
        <p:nvPicPr>
          <p:cNvPr id="114" name="Google Shape;114;p20"/>
          <p:cNvPicPr preferRelativeResize="0"/>
          <p:nvPr/>
        </p:nvPicPr>
        <p:blipFill>
          <a:blip r:embed="rId3">
            <a:alphaModFix/>
          </a:blip>
          <a:stretch>
            <a:fillRect/>
          </a:stretch>
        </p:blipFill>
        <p:spPr>
          <a:xfrm>
            <a:off x="4763225" y="1568275"/>
            <a:ext cx="4045200" cy="21043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2608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SVM Implementation</a:t>
            </a:r>
            <a:endParaRPr/>
          </a:p>
        </p:txBody>
      </p:sp>
      <p:sp>
        <p:nvSpPr>
          <p:cNvPr id="120" name="Google Shape;120;p21"/>
          <p:cNvSpPr txBox="1"/>
          <p:nvPr>
            <p:ph idx="1" type="subTitle"/>
          </p:nvPr>
        </p:nvSpPr>
        <p:spPr>
          <a:xfrm>
            <a:off x="265500" y="3792775"/>
            <a:ext cx="40452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Screenshot of running code</a:t>
            </a:r>
            <a:endParaRPr/>
          </a:p>
        </p:txBody>
      </p:sp>
      <p:sp>
        <p:nvSpPr>
          <p:cNvPr id="121" name="Google Shape;12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Because of the insights we got from the autocorrelation table, and the suggestions in the paper, we decided to set the input data as the latest weather conditions, and the irradiation of the previous day at the same hour. The SVM uses an RBF kernel, as that was suggested in the paper.</a:t>
            </a:r>
            <a:endParaRPr/>
          </a:p>
        </p:txBody>
      </p:sp>
      <p:pic>
        <p:nvPicPr>
          <p:cNvPr id="122" name="Google Shape;122;p21"/>
          <p:cNvPicPr preferRelativeResize="0"/>
          <p:nvPr/>
        </p:nvPicPr>
        <p:blipFill>
          <a:blip r:embed="rId3">
            <a:alphaModFix/>
          </a:blip>
          <a:stretch>
            <a:fillRect/>
          </a:stretch>
        </p:blipFill>
        <p:spPr>
          <a:xfrm>
            <a:off x="78300" y="1656125"/>
            <a:ext cx="4442823" cy="21366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