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8" r:id="rId6"/>
    <p:sldId id="269" r:id="rId7"/>
    <p:sldId id="270" r:id="rId8"/>
    <p:sldId id="264" r:id="rId9"/>
    <p:sldId id="265" r:id="rId10"/>
    <p:sldId id="257" r:id="rId11"/>
    <p:sldId id="272" r:id="rId12"/>
    <p:sldId id="271" r:id="rId13"/>
    <p:sldId id="273" r:id="rId14"/>
    <p:sldId id="274" r:id="rId15"/>
    <p:sldId id="258" r:id="rId16"/>
    <p:sldId id="275" r:id="rId17"/>
    <p:sldId id="276" r:id="rId18"/>
    <p:sldId id="277" r:id="rId19"/>
    <p:sldId id="26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7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9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0127-29C9-4F6E-A2A1-1AF4A1690FD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7D4-E072-40F7-9F1B-07FC8F160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Gravity &amp; </a:t>
            </a:r>
            <a:br>
              <a:rPr lang="en-US" dirty="0"/>
            </a:br>
            <a:r>
              <a:rPr lang="en-US" dirty="0"/>
              <a:t>Spatial Interaction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1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2895601" y="381001"/>
            <a:ext cx="624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“Gravity Model” </a:t>
            </a:r>
            <a:r>
              <a:rPr lang="en-US" altLang="en-US" sz="1200" b="1"/>
              <a:t>Carey (1858), Reilly, (1929), Huff (1959); Berry &amp; Parr (1988)</a:t>
            </a:r>
          </a:p>
        </p:txBody>
      </p:sp>
      <p:pic>
        <p:nvPicPr>
          <p:cNvPr id="10243" name="Picture 7" descr="thrall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114801"/>
            <a:ext cx="1371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7924800" y="6356351"/>
            <a:ext cx="25827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/>
              <a:t>Thrall, Grant (2002). </a:t>
            </a:r>
            <a:r>
              <a:rPr lang="en-US" altLang="en-US" sz="900" i="1"/>
              <a:t>Business Geography and </a:t>
            </a:r>
          </a:p>
          <a:p>
            <a:pPr eaLnBrk="1" hangingPunct="1"/>
            <a:r>
              <a:rPr lang="en-US" altLang="en-US" sz="900" i="1"/>
              <a:t>New Real Estate Market Analysis. </a:t>
            </a:r>
          </a:p>
          <a:p>
            <a:pPr eaLnBrk="1" hangingPunct="1"/>
            <a:r>
              <a:rPr lang="en-US" altLang="en-US" sz="900"/>
              <a:t>Oxford University Press.</a:t>
            </a:r>
          </a:p>
        </p:txBody>
      </p:sp>
      <p:sp>
        <p:nvSpPr>
          <p:cNvPr id="10245" name="Oval 9"/>
          <p:cNvSpPr>
            <a:spLocks noChangeArrowheads="1"/>
          </p:cNvSpPr>
          <p:nvPr/>
        </p:nvSpPr>
        <p:spPr bwMode="auto">
          <a:xfrm>
            <a:off x="2057400" y="1371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Oval 10"/>
          <p:cNvSpPr>
            <a:spLocks noChangeArrowheads="1"/>
          </p:cNvSpPr>
          <p:nvPr/>
        </p:nvSpPr>
        <p:spPr bwMode="auto">
          <a:xfrm>
            <a:off x="4038600" y="1371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val 11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Line 12"/>
          <p:cNvSpPr>
            <a:spLocks noChangeShapeType="1"/>
          </p:cNvSpPr>
          <p:nvPr/>
        </p:nvSpPr>
        <p:spPr bwMode="auto">
          <a:xfrm>
            <a:off x="27432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auto">
          <a:xfrm>
            <a:off x="2209800" y="1828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2895600" y="1219200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4 miles  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 rot="-5400000">
            <a:off x="1590675" y="2447925"/>
            <a:ext cx="750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8 miles  </a:t>
            </a:r>
          </a:p>
        </p:txBody>
      </p:sp>
      <p:sp>
        <p:nvSpPr>
          <p:cNvPr id="10252" name="Text Box 17"/>
          <p:cNvSpPr txBox="1">
            <a:spLocks noChangeArrowheads="1"/>
          </p:cNvSpPr>
          <p:nvPr/>
        </p:nvSpPr>
        <p:spPr bwMode="auto">
          <a:xfrm>
            <a:off x="1946275" y="1104901"/>
            <a:ext cx="5413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Home</a:t>
            </a:r>
            <a:endParaRPr lang="en-US" altLang="en-US" sz="1200" b="1" dirty="0"/>
          </a:p>
        </p:txBody>
      </p: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3810000" y="1066801"/>
            <a:ext cx="7175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8k sq. ft</a:t>
            </a:r>
            <a:r>
              <a:rPr lang="en-US" altLang="en-US" sz="1200"/>
              <a:t>  </a:t>
            </a:r>
          </a:p>
        </p:txBody>
      </p:sp>
      <p:sp>
        <p:nvSpPr>
          <p:cNvPr id="10254" name="Text Box 19"/>
          <p:cNvSpPr txBox="1">
            <a:spLocks noChangeArrowheads="1"/>
          </p:cNvSpPr>
          <p:nvPr/>
        </p:nvSpPr>
        <p:spPr bwMode="auto">
          <a:xfrm>
            <a:off x="1828800" y="3886201"/>
            <a:ext cx="787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12k sq. ft</a:t>
            </a:r>
            <a:r>
              <a:rPr lang="en-US" altLang="en-US" sz="1200"/>
              <a:t>  </a:t>
            </a:r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2590800" y="3581401"/>
            <a:ext cx="46971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Newton’s Law of Universal Gravitation – </a:t>
            </a:r>
          </a:p>
          <a:p>
            <a:pPr eaLnBrk="1" hangingPunct="1"/>
            <a:endParaRPr lang="en-US" altLang="en-US" sz="1200"/>
          </a:p>
          <a:p>
            <a:pPr eaLnBrk="1" hangingPunct="1"/>
            <a:r>
              <a:rPr lang="en-US" altLang="en-US" sz="1200"/>
              <a:t>    -The force of </a:t>
            </a:r>
            <a:r>
              <a:rPr lang="en-US" altLang="en-US" sz="1200" b="1"/>
              <a:t>gravity </a:t>
            </a:r>
            <a:r>
              <a:rPr lang="en-US" altLang="en-US" sz="1200"/>
              <a:t>acting between two objects is directly     </a:t>
            </a:r>
          </a:p>
          <a:p>
            <a:pPr eaLnBrk="1" hangingPunct="1"/>
            <a:r>
              <a:rPr lang="en-US" altLang="en-US" sz="1200"/>
              <a:t>     proportional to the </a:t>
            </a:r>
            <a:r>
              <a:rPr lang="en-US" altLang="en-US" sz="1200" b="1"/>
              <a:t>mass</a:t>
            </a:r>
            <a:r>
              <a:rPr lang="en-US" altLang="en-US" sz="1200"/>
              <a:t> the objects and inversely proportional </a:t>
            </a:r>
          </a:p>
          <a:p>
            <a:pPr eaLnBrk="1" hangingPunct="1"/>
            <a:r>
              <a:rPr lang="en-US" altLang="en-US" sz="1200"/>
              <a:t>     to the </a:t>
            </a:r>
            <a:r>
              <a:rPr lang="en-US" altLang="en-US" sz="1200" b="1"/>
              <a:t>distance</a:t>
            </a:r>
            <a:r>
              <a:rPr lang="en-US" altLang="en-US" sz="1200"/>
              <a:t> that separates them.  </a:t>
            </a:r>
          </a:p>
        </p:txBody>
      </p:sp>
      <p:sp>
        <p:nvSpPr>
          <p:cNvPr id="10256" name="Text Box 21"/>
          <p:cNvSpPr txBox="1">
            <a:spLocks noChangeArrowheads="1"/>
          </p:cNvSpPr>
          <p:nvPr/>
        </p:nvSpPr>
        <p:spPr bwMode="auto">
          <a:xfrm>
            <a:off x="3962400" y="2286000"/>
            <a:ext cx="40084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900" i="1">
                <a:solidFill>
                  <a:srgbClr val="FF0000"/>
                </a:solidFill>
              </a:rPr>
              <a:t>To which store do I go?</a:t>
            </a:r>
          </a:p>
        </p:txBody>
      </p:sp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8001000" y="3886200"/>
            <a:ext cx="2514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Text Box 23"/>
          <p:cNvSpPr txBox="1">
            <a:spLocks noChangeArrowheads="1"/>
          </p:cNvSpPr>
          <p:nvPr/>
        </p:nvSpPr>
        <p:spPr bwMode="auto">
          <a:xfrm>
            <a:off x="1752600" y="5294314"/>
            <a:ext cx="5626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Gravity = The ability to “pull” a customer to your store.</a:t>
            </a:r>
          </a:p>
          <a:p>
            <a:pPr eaLnBrk="1" hangingPunct="1"/>
            <a:r>
              <a:rPr lang="en-US" altLang="en-US"/>
              <a:t>Mass = The quality of your store.</a:t>
            </a:r>
          </a:p>
          <a:p>
            <a:pPr eaLnBrk="1" hangingPunct="1"/>
            <a:r>
              <a:rPr lang="en-US" altLang="en-US"/>
              <a:t>Distance = How long does it take to get there?</a:t>
            </a:r>
          </a:p>
        </p:txBody>
      </p:sp>
    </p:spTree>
    <p:extLst>
      <p:ext uri="{BB962C8B-B14F-4D97-AF65-F5344CB8AC3E}">
        <p14:creationId xmlns:p14="http://schemas.microsoft.com/office/powerpoint/2010/main" val="256208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2136810" y="111491"/>
            <a:ext cx="68788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How do we capture measures of distance in space analysis? </a:t>
            </a:r>
          </a:p>
          <a:p>
            <a:pPr eaLnBrk="1" hangingPunct="1"/>
            <a:r>
              <a:rPr lang="en-US" altLang="en-US" sz="1200" b="1" dirty="0"/>
              <a:t>In other words, how can we measure ‘exposure’ from You to the sandwich shops?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24DED9F1-8D00-4A0F-B4E6-BD5CEAD9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410" y="4565274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3E1CC385-C94D-4DC1-ACAD-6530D6F4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450" y="4870074"/>
            <a:ext cx="4267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You</a:t>
            </a:r>
            <a:endParaRPr lang="en-US" altLang="en-US" sz="1200" b="1" dirty="0"/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0600CFC2-250F-426C-BCBD-DE5632FD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53" y="3429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E20034B3-9C2B-44A4-AEEC-913570A2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41" y="3733800"/>
            <a:ext cx="5950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Saad’s</a:t>
            </a:r>
            <a:endParaRPr lang="en-US" altLang="en-US" sz="1200" b="1" dirty="0"/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2E71CFB5-6790-4E61-933F-FC2D43C6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727" y="112033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3A9FB6C3-12C4-4D4D-A1BA-FD76F1F4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137" y="1425133"/>
            <a:ext cx="81464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 err="1"/>
              <a:t>Paesano’s</a:t>
            </a:r>
            <a:endParaRPr lang="en-US" altLang="en-US" sz="1200" b="1" dirty="0"/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40C6CF87-1953-485E-A383-6ED52478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3039" y="5500604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87B57C32-5BC1-45F2-AB6D-4F754EA7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055" y="5805404"/>
            <a:ext cx="13067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John’s Roast Pork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65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2136810" y="111491"/>
            <a:ext cx="68788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How do we capture measures of distance in space analysis? </a:t>
            </a:r>
          </a:p>
          <a:p>
            <a:pPr eaLnBrk="1" hangingPunct="1"/>
            <a:r>
              <a:rPr lang="en-US" altLang="en-US" sz="1200" b="1" dirty="0"/>
              <a:t>In other words, how can we measure ‘exposure’ from You to the sandwich shops?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24DED9F1-8D00-4A0F-B4E6-BD5CEAD9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410" y="4565274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3E1CC385-C94D-4DC1-ACAD-6530D6F4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450" y="4870074"/>
            <a:ext cx="4267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You</a:t>
            </a:r>
            <a:endParaRPr lang="en-US" altLang="en-US" sz="1200" b="1" dirty="0"/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0600CFC2-250F-426C-BCBD-DE5632FD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53" y="3429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E20034B3-9C2B-44A4-AEEC-913570A2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41" y="3733800"/>
            <a:ext cx="5950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Saad’s</a:t>
            </a:r>
            <a:endParaRPr lang="en-US" altLang="en-US" sz="1200" b="1" dirty="0"/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2E71CFB5-6790-4E61-933F-FC2D43C6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727" y="112033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3A9FB6C3-12C4-4D4D-A1BA-FD76F1F4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137" y="1425133"/>
            <a:ext cx="81464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 err="1"/>
              <a:t>Paesano’s</a:t>
            </a:r>
            <a:endParaRPr lang="en-US" altLang="en-US" sz="1200" b="1" dirty="0"/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40C6CF87-1953-485E-A383-6ED52478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3039" y="5500604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87B57C32-5BC1-45F2-AB6D-4F754EA7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055" y="5805404"/>
            <a:ext cx="13067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John’s Roast Pork</a:t>
            </a:r>
            <a:endParaRPr lang="en-US" altLang="en-US" sz="12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5ECB21-F21D-4644-B2F1-DC2277CA59A2}"/>
              </a:ext>
            </a:extLst>
          </p:cNvPr>
          <p:cNvCxnSpPr/>
          <p:nvPr/>
        </p:nvCxnSpPr>
        <p:spPr>
          <a:xfrm flipH="1" flipV="1">
            <a:off x="1453415" y="4052236"/>
            <a:ext cx="470035" cy="513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6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2136810" y="111491"/>
            <a:ext cx="68788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How do we capture measures of distance in space analysis? </a:t>
            </a:r>
          </a:p>
          <a:p>
            <a:pPr eaLnBrk="1" hangingPunct="1"/>
            <a:r>
              <a:rPr lang="en-US" altLang="en-US" sz="1200" b="1" dirty="0"/>
              <a:t>In other words, how can we measure ‘exposure’ from You to the sandwich shops?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24DED9F1-8D00-4A0F-B4E6-BD5CEAD9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410" y="4565274"/>
            <a:ext cx="304800" cy="304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3E1CC385-C94D-4DC1-ACAD-6530D6F48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450" y="4870074"/>
            <a:ext cx="4267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You</a:t>
            </a:r>
            <a:endParaRPr lang="en-US" altLang="en-US" sz="1200" b="1" dirty="0"/>
          </a:p>
        </p:txBody>
      </p:sp>
      <p:sp>
        <p:nvSpPr>
          <p:cNvPr id="22" name="Oval 9">
            <a:extLst>
              <a:ext uri="{FF2B5EF4-FFF2-40B4-BE49-F238E27FC236}">
                <a16:creationId xmlns:a16="http://schemas.microsoft.com/office/drawing/2014/main" id="{0600CFC2-250F-426C-BCBD-DE5632FD3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53" y="3429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E20034B3-9C2B-44A4-AEEC-913570A2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41" y="3733800"/>
            <a:ext cx="5950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Saad’s</a:t>
            </a:r>
            <a:endParaRPr lang="en-US" altLang="en-US" sz="1200" b="1" dirty="0"/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2E71CFB5-6790-4E61-933F-FC2D43C6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727" y="112033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3A9FB6C3-12C4-4D4D-A1BA-FD76F1F4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137" y="1425133"/>
            <a:ext cx="81464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 err="1"/>
              <a:t>Paesano’s</a:t>
            </a:r>
            <a:endParaRPr lang="en-US" altLang="en-US" sz="1200" b="1" dirty="0"/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40C6CF87-1953-485E-A383-6ED52478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3039" y="5500604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87B57C32-5BC1-45F2-AB6D-4F754EA7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055" y="5805404"/>
            <a:ext cx="13067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b="1" dirty="0"/>
              <a:t>John’s Roast Pork</a:t>
            </a:r>
            <a:endParaRPr lang="en-US" altLang="en-US" sz="12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5ECB21-F21D-4644-B2F1-DC2277CA59A2}"/>
              </a:ext>
            </a:extLst>
          </p:cNvPr>
          <p:cNvCxnSpPr/>
          <p:nvPr/>
        </p:nvCxnSpPr>
        <p:spPr>
          <a:xfrm flipH="1" flipV="1">
            <a:off x="1453415" y="4052236"/>
            <a:ext cx="470035" cy="513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1876E6-458D-4873-A5BF-CD672E075258}"/>
              </a:ext>
            </a:extLst>
          </p:cNvPr>
          <p:cNvCxnSpPr/>
          <p:nvPr/>
        </p:nvCxnSpPr>
        <p:spPr>
          <a:xfrm flipV="1">
            <a:off x="2350170" y="1588168"/>
            <a:ext cx="5494419" cy="3080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55A472-5D93-4BA3-84C9-7849CBA51F7E}"/>
              </a:ext>
            </a:extLst>
          </p:cNvPr>
          <p:cNvCxnSpPr/>
          <p:nvPr/>
        </p:nvCxnSpPr>
        <p:spPr>
          <a:xfrm>
            <a:off x="2350170" y="4677878"/>
            <a:ext cx="7169215" cy="952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23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1694943" y="4114801"/>
            <a:ext cx="77011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The probability of a consumer traveling to the store increases </a:t>
            </a:r>
          </a:p>
          <a:p>
            <a:pPr algn="ctr" eaLnBrk="1" hangingPunct="1"/>
            <a:r>
              <a:rPr lang="en-US" altLang="en-US" sz="2000" b="1" dirty="0"/>
              <a:t>as the quality of the store increases and the distance to the </a:t>
            </a:r>
          </a:p>
          <a:p>
            <a:pPr algn="ctr" eaLnBrk="1" hangingPunct="1"/>
            <a:r>
              <a:rPr lang="en-US" altLang="en-US" sz="2000" b="1" dirty="0"/>
              <a:t>decreases.</a:t>
            </a:r>
          </a:p>
        </p:txBody>
      </p:sp>
      <p:grpSp>
        <p:nvGrpSpPr>
          <p:cNvPr id="11275" name="Group 15"/>
          <p:cNvGrpSpPr>
            <a:grpSpLocks/>
          </p:cNvGrpSpPr>
          <p:nvPr/>
        </p:nvGrpSpPr>
        <p:grpSpPr bwMode="auto">
          <a:xfrm>
            <a:off x="8686800" y="2209800"/>
            <a:ext cx="533400" cy="762000"/>
            <a:chOff x="2736" y="912"/>
            <a:chExt cx="336" cy="480"/>
          </a:xfrm>
        </p:grpSpPr>
        <p:sp>
          <p:nvSpPr>
            <p:cNvPr id="11286" name="Rectangle 13"/>
            <p:cNvSpPr>
              <a:spLocks noChangeArrowheads="1"/>
            </p:cNvSpPr>
            <p:nvPr/>
          </p:nvSpPr>
          <p:spPr bwMode="auto">
            <a:xfrm>
              <a:off x="2736" y="110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7" name="AutoShape 14"/>
            <p:cNvSpPr>
              <a:spLocks noChangeArrowheads="1"/>
            </p:cNvSpPr>
            <p:nvPr/>
          </p:nvSpPr>
          <p:spPr bwMode="auto">
            <a:xfrm>
              <a:off x="2736" y="912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76" name="Group 16"/>
          <p:cNvGrpSpPr>
            <a:grpSpLocks/>
          </p:cNvGrpSpPr>
          <p:nvPr/>
        </p:nvGrpSpPr>
        <p:grpSpPr bwMode="auto">
          <a:xfrm>
            <a:off x="2819400" y="2438400"/>
            <a:ext cx="228600" cy="304800"/>
            <a:chOff x="2736" y="912"/>
            <a:chExt cx="336" cy="480"/>
          </a:xfrm>
        </p:grpSpPr>
        <p:sp>
          <p:nvSpPr>
            <p:cNvPr id="11284" name="Rectangle 17"/>
            <p:cNvSpPr>
              <a:spLocks noChangeArrowheads="1"/>
            </p:cNvSpPr>
            <p:nvPr/>
          </p:nvSpPr>
          <p:spPr bwMode="auto">
            <a:xfrm>
              <a:off x="2736" y="110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5" name="AutoShape 18"/>
            <p:cNvSpPr>
              <a:spLocks noChangeArrowheads="1"/>
            </p:cNvSpPr>
            <p:nvPr/>
          </p:nvSpPr>
          <p:spPr bwMode="auto">
            <a:xfrm>
              <a:off x="2736" y="912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277" name="Line 21"/>
          <p:cNvSpPr>
            <a:spLocks noChangeShapeType="1"/>
          </p:cNvSpPr>
          <p:nvPr/>
        </p:nvSpPr>
        <p:spPr bwMode="auto">
          <a:xfrm>
            <a:off x="3352800" y="2819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Oval 19"/>
          <p:cNvSpPr>
            <a:spLocks noChangeArrowheads="1"/>
          </p:cNvSpPr>
          <p:nvPr/>
        </p:nvSpPr>
        <p:spPr bwMode="auto">
          <a:xfrm>
            <a:off x="48006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Rectangle 23"/>
          <p:cNvSpPr>
            <a:spLocks noChangeArrowheads="1"/>
          </p:cNvSpPr>
          <p:nvPr/>
        </p:nvSpPr>
        <p:spPr bwMode="auto">
          <a:xfrm>
            <a:off x="3733801" y="289560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2 miles</a:t>
            </a:r>
          </a:p>
        </p:txBody>
      </p:sp>
      <p:sp>
        <p:nvSpPr>
          <p:cNvPr id="11280" name="Rectangle 24"/>
          <p:cNvSpPr>
            <a:spLocks noChangeArrowheads="1"/>
          </p:cNvSpPr>
          <p:nvPr/>
        </p:nvSpPr>
        <p:spPr bwMode="auto">
          <a:xfrm>
            <a:off x="6705601" y="289560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6 miles</a:t>
            </a:r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 flipH="1">
            <a:off x="49530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Rectangle 26"/>
          <p:cNvSpPr>
            <a:spLocks noChangeArrowheads="1"/>
          </p:cNvSpPr>
          <p:nvPr/>
        </p:nvSpPr>
        <p:spPr bwMode="auto">
          <a:xfrm>
            <a:off x="4953001" y="1828800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You</a:t>
            </a:r>
          </a:p>
        </p:txBody>
      </p:sp>
      <p:sp>
        <p:nvSpPr>
          <p:cNvPr id="11283" name="Rectangle 27"/>
          <p:cNvSpPr>
            <a:spLocks noChangeArrowheads="1"/>
          </p:cNvSpPr>
          <p:nvPr/>
        </p:nvSpPr>
        <p:spPr bwMode="auto">
          <a:xfrm>
            <a:off x="3276600" y="152400"/>
            <a:ext cx="539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FF"/>
                </a:solidFill>
              </a:rPr>
              <a:t>What’s the probability that a consumer in tract </a:t>
            </a:r>
            <a:r>
              <a:rPr lang="en-US" altLang="en-US" i="1" dirty="0">
                <a:solidFill>
                  <a:srgbClr val="0000FF"/>
                </a:solidFill>
              </a:rPr>
              <a:t>t</a:t>
            </a:r>
            <a:r>
              <a:rPr lang="en-US" altLang="en-US" dirty="0">
                <a:solidFill>
                  <a:srgbClr val="0000FF"/>
                </a:solidFill>
              </a:rPr>
              <a:t> will </a:t>
            </a:r>
          </a:p>
          <a:p>
            <a:pPr algn="ctr" eaLnBrk="1" hangingPunct="1"/>
            <a:r>
              <a:rPr lang="en-US" altLang="en-US" dirty="0">
                <a:solidFill>
                  <a:srgbClr val="0000FF"/>
                </a:solidFill>
              </a:rPr>
              <a:t>shop at the new </a:t>
            </a:r>
            <a:r>
              <a:rPr lang="en-US" altLang="en-US" dirty="0" err="1">
                <a:solidFill>
                  <a:srgbClr val="0000FF"/>
                </a:solidFill>
              </a:rPr>
              <a:t>UCity</a:t>
            </a:r>
            <a:r>
              <a:rPr lang="en-US" altLang="en-US" dirty="0">
                <a:solidFill>
                  <a:srgbClr val="0000FF"/>
                </a:solidFill>
              </a:rPr>
              <a:t> Bike shop?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67382" y="1941046"/>
            <a:ext cx="7326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Bike </a:t>
            </a:r>
          </a:p>
          <a:p>
            <a:pPr algn="ctr" eaLnBrk="1" hangingPunct="1"/>
            <a:r>
              <a:rPr lang="en-US" altLang="en-US" sz="1400" dirty="0"/>
              <a:t>shop A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582244" y="1704846"/>
            <a:ext cx="742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Bike </a:t>
            </a:r>
          </a:p>
          <a:p>
            <a:pPr algn="ctr" eaLnBrk="1" hangingPunct="1"/>
            <a:r>
              <a:rPr lang="en-US" altLang="en-US" sz="1400" dirty="0"/>
              <a:t>shop B</a:t>
            </a:r>
          </a:p>
        </p:txBody>
      </p:sp>
    </p:spTree>
    <p:extLst>
      <p:ext uri="{BB962C8B-B14F-4D97-AF65-F5344CB8AC3E}">
        <p14:creationId xmlns:p14="http://schemas.microsoft.com/office/powerpoint/2010/main" val="261899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3352801" y="4343400"/>
            <a:ext cx="13516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GLA* of </a:t>
            </a:r>
            <a:r>
              <a:rPr lang="en-US" altLang="en-US" sz="1400" dirty="0" err="1"/>
              <a:t>UCity</a:t>
            </a:r>
            <a:endParaRPr lang="en-US" altLang="en-US" sz="1400" dirty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096000" y="4343400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/>
              <a:t>Distance to </a:t>
            </a:r>
            <a:r>
              <a:rPr lang="en-US" altLang="en-US" sz="1400" dirty="0" err="1"/>
              <a:t>UCity</a:t>
            </a:r>
            <a:r>
              <a:rPr lang="en-US" altLang="en-US" sz="1400" dirty="0"/>
              <a:t> multiplied </a:t>
            </a:r>
          </a:p>
          <a:p>
            <a:pPr algn="ctr" eaLnBrk="1" hangingPunct="1"/>
            <a:r>
              <a:rPr lang="en-US" altLang="en-US" sz="1400" dirty="0"/>
              <a:t>by a distance decay factor**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057400" y="5105400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Sum</a:t>
            </a:r>
            <a:r>
              <a:rPr lang="en-US" altLang="en-US" sz="1400" dirty="0"/>
              <a:t> of GLA for </a:t>
            </a:r>
            <a:r>
              <a:rPr lang="en-US" altLang="en-US" sz="1400" b="1" dirty="0"/>
              <a:t>ALL </a:t>
            </a:r>
            <a:r>
              <a:rPr lang="en-US" altLang="en-US" sz="1400" dirty="0"/>
              <a:t>competitive </a:t>
            </a:r>
          </a:p>
          <a:p>
            <a:pPr algn="ctr"/>
            <a:r>
              <a:rPr lang="en-US" altLang="en-US" sz="1400" dirty="0"/>
              <a:t>sites </a:t>
            </a:r>
            <a:r>
              <a:rPr lang="en-US" altLang="en-US" sz="1400" b="1" dirty="0"/>
              <a:t>including </a:t>
            </a:r>
            <a:r>
              <a:rPr lang="en-US" altLang="en-US" sz="1400" dirty="0" err="1"/>
              <a:t>UCity</a:t>
            </a:r>
            <a:endParaRPr lang="en-US" altLang="en-US" sz="1400" dirty="0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867400" y="5029200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Avg.</a:t>
            </a:r>
            <a:r>
              <a:rPr lang="en-US" altLang="en-US" sz="1400"/>
              <a:t> distance from consumer </a:t>
            </a:r>
          </a:p>
          <a:p>
            <a:pPr algn="ctr" eaLnBrk="1" hangingPunct="1"/>
            <a:r>
              <a:rPr lang="en-US" altLang="en-US" sz="1400"/>
              <a:t>to neighboring competitive sites.</a:t>
            </a: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3048000" y="49530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>
            <a:off x="5791200" y="4343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5791200" y="518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1676401" y="4724400"/>
            <a:ext cx="10214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Consumer</a:t>
            </a:r>
          </a:p>
          <a:p>
            <a:pPr eaLnBrk="1" hangingPunct="1"/>
            <a:r>
              <a:rPr lang="en-US" altLang="en-US" sz="1400"/>
              <a:t>Probability</a:t>
            </a:r>
          </a:p>
          <a:p>
            <a:pPr eaLnBrk="1" hangingPunct="1"/>
            <a:r>
              <a:rPr lang="en-US" altLang="en-US" sz="1400"/>
              <a:t>for Tract </a:t>
            </a:r>
            <a:r>
              <a:rPr lang="en-US" altLang="en-US" sz="1400" i="1"/>
              <a:t>t</a:t>
            </a:r>
            <a:endParaRPr lang="en-US" altLang="en-US" sz="1400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2667000" y="4800600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=</a:t>
            </a:r>
          </a:p>
        </p:txBody>
      </p:sp>
      <p:grpSp>
        <p:nvGrpSpPr>
          <p:cNvPr id="11275" name="Group 15"/>
          <p:cNvGrpSpPr>
            <a:grpSpLocks/>
          </p:cNvGrpSpPr>
          <p:nvPr/>
        </p:nvGrpSpPr>
        <p:grpSpPr bwMode="auto">
          <a:xfrm>
            <a:off x="8686800" y="2209800"/>
            <a:ext cx="533400" cy="762000"/>
            <a:chOff x="2736" y="912"/>
            <a:chExt cx="336" cy="480"/>
          </a:xfrm>
        </p:grpSpPr>
        <p:sp>
          <p:nvSpPr>
            <p:cNvPr id="11286" name="Rectangle 13"/>
            <p:cNvSpPr>
              <a:spLocks noChangeArrowheads="1"/>
            </p:cNvSpPr>
            <p:nvPr/>
          </p:nvSpPr>
          <p:spPr bwMode="auto">
            <a:xfrm>
              <a:off x="2736" y="110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7" name="AutoShape 14"/>
            <p:cNvSpPr>
              <a:spLocks noChangeArrowheads="1"/>
            </p:cNvSpPr>
            <p:nvPr/>
          </p:nvSpPr>
          <p:spPr bwMode="auto">
            <a:xfrm>
              <a:off x="2736" y="912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76" name="Group 16"/>
          <p:cNvGrpSpPr>
            <a:grpSpLocks/>
          </p:cNvGrpSpPr>
          <p:nvPr/>
        </p:nvGrpSpPr>
        <p:grpSpPr bwMode="auto">
          <a:xfrm>
            <a:off x="2819400" y="2438400"/>
            <a:ext cx="228600" cy="304800"/>
            <a:chOff x="2736" y="912"/>
            <a:chExt cx="336" cy="480"/>
          </a:xfrm>
        </p:grpSpPr>
        <p:sp>
          <p:nvSpPr>
            <p:cNvPr id="11284" name="Rectangle 17"/>
            <p:cNvSpPr>
              <a:spLocks noChangeArrowheads="1"/>
            </p:cNvSpPr>
            <p:nvPr/>
          </p:nvSpPr>
          <p:spPr bwMode="auto">
            <a:xfrm>
              <a:off x="2736" y="110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5" name="AutoShape 18"/>
            <p:cNvSpPr>
              <a:spLocks noChangeArrowheads="1"/>
            </p:cNvSpPr>
            <p:nvPr/>
          </p:nvSpPr>
          <p:spPr bwMode="auto">
            <a:xfrm>
              <a:off x="2736" y="912"/>
              <a:ext cx="336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277" name="Line 21"/>
          <p:cNvSpPr>
            <a:spLocks noChangeShapeType="1"/>
          </p:cNvSpPr>
          <p:nvPr/>
        </p:nvSpPr>
        <p:spPr bwMode="auto">
          <a:xfrm>
            <a:off x="3352800" y="2819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Oval 19"/>
          <p:cNvSpPr>
            <a:spLocks noChangeArrowheads="1"/>
          </p:cNvSpPr>
          <p:nvPr/>
        </p:nvSpPr>
        <p:spPr bwMode="auto">
          <a:xfrm>
            <a:off x="4800600" y="2667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Rectangle 23"/>
          <p:cNvSpPr>
            <a:spLocks noChangeArrowheads="1"/>
          </p:cNvSpPr>
          <p:nvPr/>
        </p:nvSpPr>
        <p:spPr bwMode="auto">
          <a:xfrm>
            <a:off x="3733801" y="289560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2 miles</a:t>
            </a:r>
          </a:p>
        </p:txBody>
      </p:sp>
      <p:sp>
        <p:nvSpPr>
          <p:cNvPr id="11280" name="Rectangle 24"/>
          <p:cNvSpPr>
            <a:spLocks noChangeArrowheads="1"/>
          </p:cNvSpPr>
          <p:nvPr/>
        </p:nvSpPr>
        <p:spPr bwMode="auto">
          <a:xfrm>
            <a:off x="6705601" y="289560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6 miles</a:t>
            </a:r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 flipH="1">
            <a:off x="49530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Rectangle 26"/>
          <p:cNvSpPr>
            <a:spLocks noChangeArrowheads="1"/>
          </p:cNvSpPr>
          <p:nvPr/>
        </p:nvSpPr>
        <p:spPr bwMode="auto">
          <a:xfrm>
            <a:off x="4953001" y="1828800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You</a:t>
            </a:r>
          </a:p>
        </p:txBody>
      </p:sp>
      <p:sp>
        <p:nvSpPr>
          <p:cNvPr id="11283" name="Rectangle 27"/>
          <p:cNvSpPr>
            <a:spLocks noChangeArrowheads="1"/>
          </p:cNvSpPr>
          <p:nvPr/>
        </p:nvSpPr>
        <p:spPr bwMode="auto">
          <a:xfrm>
            <a:off x="3276600" y="152400"/>
            <a:ext cx="539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FF"/>
                </a:solidFill>
              </a:rPr>
              <a:t>What’s the probability that a consumer in tract </a:t>
            </a:r>
            <a:r>
              <a:rPr lang="en-US" altLang="en-US" i="1" dirty="0">
                <a:solidFill>
                  <a:srgbClr val="0000FF"/>
                </a:solidFill>
              </a:rPr>
              <a:t>t</a:t>
            </a:r>
            <a:r>
              <a:rPr lang="en-US" altLang="en-US" dirty="0">
                <a:solidFill>
                  <a:srgbClr val="0000FF"/>
                </a:solidFill>
              </a:rPr>
              <a:t> will </a:t>
            </a:r>
          </a:p>
          <a:p>
            <a:pPr algn="ctr" eaLnBrk="1" hangingPunct="1"/>
            <a:r>
              <a:rPr lang="en-US" altLang="en-US" dirty="0">
                <a:solidFill>
                  <a:srgbClr val="0000FF"/>
                </a:solidFill>
              </a:rPr>
              <a:t>shop at the new </a:t>
            </a:r>
            <a:r>
              <a:rPr lang="en-US" altLang="en-US" dirty="0" err="1">
                <a:solidFill>
                  <a:srgbClr val="0000FF"/>
                </a:solidFill>
              </a:rPr>
              <a:t>UCity</a:t>
            </a:r>
            <a:r>
              <a:rPr lang="en-US" altLang="en-US" dirty="0">
                <a:solidFill>
                  <a:srgbClr val="0000FF"/>
                </a:solidFill>
              </a:rPr>
              <a:t> Bike shop?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67382" y="1941046"/>
            <a:ext cx="7326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Bike </a:t>
            </a:r>
          </a:p>
          <a:p>
            <a:pPr algn="ctr" eaLnBrk="1" hangingPunct="1"/>
            <a:r>
              <a:rPr lang="en-US" altLang="en-US" sz="1400" dirty="0"/>
              <a:t>shop A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582244" y="1704846"/>
            <a:ext cx="742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Bike </a:t>
            </a:r>
          </a:p>
          <a:p>
            <a:pPr algn="ctr" eaLnBrk="1" hangingPunct="1"/>
            <a:r>
              <a:rPr lang="en-US" altLang="en-US" sz="1400" dirty="0"/>
              <a:t>shop 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203384"/>
            <a:ext cx="120533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*GLA stands for Gross Leasable Area or the amount of space that can be leased to retail/restaurant companies.  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**The distance decay factor is a proxy for higher and lower order goods – and it runs between 1 and 2 – think of it as a weight.  The higher the weight, the more importance you are placing on 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Ucity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as a ‘citywide bike shop destination'.  </a:t>
            </a:r>
          </a:p>
        </p:txBody>
      </p:sp>
    </p:spTree>
    <p:extLst>
      <p:ext uri="{BB962C8B-B14F-4D97-AF65-F5344CB8AC3E}">
        <p14:creationId xmlns:p14="http://schemas.microsoft.com/office/powerpoint/2010/main" val="101899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70372" y="1565933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100 goodness point </a:t>
            </a:r>
            <a:r>
              <a:rPr lang="en-US" altLang="en-US" sz="1400" b="1" dirty="0"/>
              <a:t>/</a:t>
            </a:r>
            <a:r>
              <a:rPr lang="en-US" altLang="en-US" sz="1400" dirty="0"/>
              <a:t> 20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150* goodness / 15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23078" y="6620705"/>
            <a:ext cx="6893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*Remember its total sum of ‘goodness’.  So if this store is 50 goodness points, the total sum goodness = 150</a:t>
            </a:r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5E664367-1FAE-463D-B536-911297C10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949" y="1898187"/>
            <a:ext cx="2552700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74BAB-E577-4CEB-A025-772468D71C28}"/>
              </a:ext>
            </a:extLst>
          </p:cNvPr>
          <p:cNvSpPr/>
          <p:nvPr/>
        </p:nvSpPr>
        <p:spPr>
          <a:xfrm>
            <a:off x="368567" y="131045"/>
            <a:ext cx="10536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</a:rPr>
              <a:t>Some intuition:</a:t>
            </a:r>
          </a:p>
          <a:p>
            <a:r>
              <a:rPr lang="en-US" altLang="en-US" i="1" dirty="0">
                <a:solidFill>
                  <a:srgbClr val="0070C0"/>
                </a:solidFill>
              </a:rPr>
              <a:t>In the instance that the new store is “twice as good” as the competitor but 25% farther away.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45CCA294-3946-40A4-B027-BC9385A9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670" y="1565933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100 / 20 = 5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 / 15 =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A447978D-A999-4E9A-8DFC-4DAAECB97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1247" y="1898187"/>
            <a:ext cx="1068002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296C8CC2-5766-4005-BC35-13B20F55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128" y="1565933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 5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DC961DDD-96F2-4AC8-B6AB-B523CE0B6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829" y="1898187"/>
            <a:ext cx="2233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4B972-B072-4665-9E8B-9442D3D240D0}"/>
              </a:ext>
            </a:extLst>
          </p:cNvPr>
          <p:cNvSpPr/>
          <p:nvPr/>
        </p:nvSpPr>
        <p:spPr>
          <a:xfrm>
            <a:off x="5026345" y="17011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0262B6-8895-4A5C-B236-ADCC192E807F}"/>
              </a:ext>
            </a:extLst>
          </p:cNvPr>
          <p:cNvSpPr/>
          <p:nvPr/>
        </p:nvSpPr>
        <p:spPr>
          <a:xfrm>
            <a:off x="3272696" y="17135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D889FB-93AF-4687-8FFB-F554694EE645}"/>
              </a:ext>
            </a:extLst>
          </p:cNvPr>
          <p:cNvSpPr/>
          <p:nvPr/>
        </p:nvSpPr>
        <p:spPr>
          <a:xfrm>
            <a:off x="6344807" y="1713521"/>
            <a:ext cx="5324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  50% probability that you will shop at your local store</a:t>
            </a:r>
            <a:endParaRPr lang="en-US" dirty="0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1A49F74-2808-4629-B452-A5233374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81" y="3465487"/>
            <a:ext cx="323729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goodness point </a:t>
            </a:r>
            <a:r>
              <a:rPr lang="en-US" altLang="en-US" sz="1400" b="1" dirty="0"/>
              <a:t>/</a:t>
            </a:r>
            <a:r>
              <a:rPr lang="en-US" altLang="en-US" sz="1400" dirty="0"/>
              <a:t> (20 </a:t>
            </a:r>
            <a:r>
              <a:rPr lang="en-US" altLang="en-US" sz="1400" dirty="0">
                <a:solidFill>
                  <a:srgbClr val="FF0000"/>
                </a:solidFill>
              </a:rPr>
              <a:t>* 0.8) </a:t>
            </a:r>
            <a:r>
              <a:rPr lang="en-US" altLang="en-US" sz="1400" dirty="0"/>
              <a:t>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150* goodness / 15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4F3A6F78-0A78-43D9-9FE0-1A133CBF0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58" y="3797741"/>
            <a:ext cx="2552700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3BA4EF43-5F43-492C-AF2F-A91C9E204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979" y="3465487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/ (20</a:t>
            </a:r>
            <a:r>
              <a:rPr lang="en-US" altLang="en-US" sz="1400" dirty="0">
                <a:solidFill>
                  <a:srgbClr val="FF0000"/>
                </a:solidFill>
              </a:rPr>
              <a:t> * 0.8)</a:t>
            </a:r>
            <a:r>
              <a:rPr lang="en-US" altLang="en-US" sz="1400" dirty="0"/>
              <a:t> = 4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 / 15 =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0B9CEA2D-B396-46D5-84EE-782924958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556" y="3797741"/>
            <a:ext cx="1068002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38ED5DCD-FCF5-4C00-925C-7C5597E3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904" y="3465487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 6.25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 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6530E98E-110E-4F51-921A-68D3F0F59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138" y="3797741"/>
            <a:ext cx="2233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C0C744-1A75-400B-86F5-47B09B4C9FD6}"/>
              </a:ext>
            </a:extLst>
          </p:cNvPr>
          <p:cNvSpPr/>
          <p:nvPr/>
        </p:nvSpPr>
        <p:spPr>
          <a:xfrm>
            <a:off x="5140602" y="36103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83D881-8464-4EFF-9DD9-728C2E0645C8}"/>
              </a:ext>
            </a:extLst>
          </p:cNvPr>
          <p:cNvSpPr/>
          <p:nvPr/>
        </p:nvSpPr>
        <p:spPr>
          <a:xfrm>
            <a:off x="3161005" y="36130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CC0016-1015-4B6B-B75A-623A6C8418B0}"/>
              </a:ext>
            </a:extLst>
          </p:cNvPr>
          <p:cNvSpPr/>
          <p:nvPr/>
        </p:nvSpPr>
        <p:spPr>
          <a:xfrm>
            <a:off x="6233116" y="3613075"/>
            <a:ext cx="5499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  62.5% probability that you will shop at your local store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8EF4B8-6181-41EA-9A22-18E4781C5C9B}"/>
              </a:ext>
            </a:extLst>
          </p:cNvPr>
          <p:cNvSpPr/>
          <p:nvPr/>
        </p:nvSpPr>
        <p:spPr>
          <a:xfrm>
            <a:off x="368567" y="1002121"/>
            <a:ext cx="105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With no control for higher/lower order good</a:t>
            </a:r>
            <a:endParaRPr lang="en-US" altLang="en-US" i="1" dirty="0">
              <a:solidFill>
                <a:srgbClr val="00B05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4D2C2C-5F63-451E-A388-565F5B974010}"/>
              </a:ext>
            </a:extLst>
          </p:cNvPr>
          <p:cNvSpPr/>
          <p:nvPr/>
        </p:nvSpPr>
        <p:spPr>
          <a:xfrm>
            <a:off x="304401" y="3018998"/>
            <a:ext cx="105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A higher order good where you are willing to travel further. Here we add a distance decay multiplier &lt; 1.</a:t>
            </a:r>
            <a:endParaRPr lang="en-US" altLang="en-US" i="1" dirty="0">
              <a:solidFill>
                <a:srgbClr val="00B05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49ADE8A7-50D7-4C47-AF49-EBD6A04C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61" y="5418706"/>
            <a:ext cx="323729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goodness point </a:t>
            </a:r>
            <a:r>
              <a:rPr lang="en-US" altLang="en-US" sz="1400" b="1" dirty="0"/>
              <a:t>/</a:t>
            </a:r>
            <a:r>
              <a:rPr lang="en-US" altLang="en-US" sz="1400" dirty="0"/>
              <a:t> (20 </a:t>
            </a:r>
            <a:r>
              <a:rPr lang="en-US" altLang="en-US" sz="1400" dirty="0">
                <a:solidFill>
                  <a:srgbClr val="FF0000"/>
                </a:solidFill>
              </a:rPr>
              <a:t>* 1.2) </a:t>
            </a:r>
            <a:r>
              <a:rPr lang="en-US" altLang="en-US" sz="1400" dirty="0"/>
              <a:t>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150* goodness / 15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4A191C72-FE95-4C58-8FF0-B0BF46331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38" y="5750960"/>
            <a:ext cx="2552700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24275B8F-D510-4439-BA87-BDC60E1EF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259" y="5418706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/ (20</a:t>
            </a:r>
            <a:r>
              <a:rPr lang="en-US" altLang="en-US" sz="1400" dirty="0">
                <a:solidFill>
                  <a:srgbClr val="FF0000"/>
                </a:solidFill>
              </a:rPr>
              <a:t> * 1.2)</a:t>
            </a:r>
            <a:r>
              <a:rPr lang="en-US" altLang="en-US" sz="1400" dirty="0"/>
              <a:t> = 4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 / 15 =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3729B02C-06B0-4F32-86BB-32CD26C1F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3836" y="5750960"/>
            <a:ext cx="1068002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19EEA388-358E-4789-91CB-F29EA3F5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184" y="5418706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 4.16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 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ED071D77-AF52-449D-8273-72E79B6E0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5418" y="5750960"/>
            <a:ext cx="2233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665512-6C53-4277-8BE2-39C0EDEE95D2}"/>
              </a:ext>
            </a:extLst>
          </p:cNvPr>
          <p:cNvSpPr/>
          <p:nvPr/>
        </p:nvSpPr>
        <p:spPr>
          <a:xfrm>
            <a:off x="5094882" y="55636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037B08-4A4F-4135-B01E-970EA73A980C}"/>
              </a:ext>
            </a:extLst>
          </p:cNvPr>
          <p:cNvSpPr/>
          <p:nvPr/>
        </p:nvSpPr>
        <p:spPr>
          <a:xfrm>
            <a:off x="3115285" y="55662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7F02FD-D240-4818-B8F3-9AA44011F36B}"/>
              </a:ext>
            </a:extLst>
          </p:cNvPr>
          <p:cNvSpPr/>
          <p:nvPr/>
        </p:nvSpPr>
        <p:spPr>
          <a:xfrm>
            <a:off x="6187396" y="5566294"/>
            <a:ext cx="5499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  41.6% probability that you will shop at your local store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0BE6CB-C4B8-4B27-83B7-E6A91E9EB3E3}"/>
              </a:ext>
            </a:extLst>
          </p:cNvPr>
          <p:cNvSpPr/>
          <p:nvPr/>
        </p:nvSpPr>
        <p:spPr>
          <a:xfrm>
            <a:off x="258681" y="4972217"/>
            <a:ext cx="105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A lower order good where you are </a:t>
            </a:r>
            <a:r>
              <a:rPr lang="en-US" altLang="en-US" b="1" dirty="0">
                <a:solidFill>
                  <a:srgbClr val="00B050"/>
                </a:solidFill>
              </a:rPr>
              <a:t>not</a:t>
            </a:r>
            <a:r>
              <a:rPr lang="en-US" altLang="en-US" dirty="0">
                <a:solidFill>
                  <a:srgbClr val="00B050"/>
                </a:solidFill>
              </a:rPr>
              <a:t> willing to travel further. Here we add a distance decay multiplier &gt; 1</a:t>
            </a:r>
            <a:endParaRPr lang="en-US" altLang="en-US" i="1" dirty="0">
              <a:solidFill>
                <a:srgbClr val="00B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8CDBE-D1BA-42D6-A449-2E0B3D15E9C9}"/>
              </a:ext>
            </a:extLst>
          </p:cNvPr>
          <p:cNvSpPr/>
          <p:nvPr/>
        </p:nvSpPr>
        <p:spPr>
          <a:xfrm>
            <a:off x="105878" y="2735484"/>
            <a:ext cx="11626820" cy="339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70372" y="1565933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100 goodness point </a:t>
            </a:r>
            <a:r>
              <a:rPr lang="en-US" altLang="en-US" sz="1400" b="1" dirty="0"/>
              <a:t>/</a:t>
            </a:r>
            <a:r>
              <a:rPr lang="en-US" altLang="en-US" sz="1400" dirty="0"/>
              <a:t> 20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150* goodness / 15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23078" y="6620705"/>
            <a:ext cx="6893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*Remember its total sum of ‘goodness’.  So if this store is 50 goodness points, the total sum goodness = 150</a:t>
            </a:r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5E664367-1FAE-463D-B536-911297C10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949" y="1898187"/>
            <a:ext cx="2552700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74BAB-E577-4CEB-A025-772468D71C28}"/>
              </a:ext>
            </a:extLst>
          </p:cNvPr>
          <p:cNvSpPr/>
          <p:nvPr/>
        </p:nvSpPr>
        <p:spPr>
          <a:xfrm>
            <a:off x="368567" y="131045"/>
            <a:ext cx="10536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</a:rPr>
              <a:t>Some intuition:</a:t>
            </a:r>
          </a:p>
          <a:p>
            <a:r>
              <a:rPr lang="en-US" altLang="en-US" i="1" dirty="0">
                <a:solidFill>
                  <a:srgbClr val="0070C0"/>
                </a:solidFill>
              </a:rPr>
              <a:t>In the instance that the new store is “twice as good” as the competitor but 25% farther away.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45CCA294-3946-40A4-B027-BC9385A9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670" y="1565933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100 / 20 = 5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 / 15 =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A447978D-A999-4E9A-8DFC-4DAAECB97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1247" y="1898187"/>
            <a:ext cx="1068002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296C8CC2-5766-4005-BC35-13B20F55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128" y="1565933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 5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DC961DDD-96F2-4AC8-B6AB-B523CE0B6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829" y="1898187"/>
            <a:ext cx="2233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4B972-B072-4665-9E8B-9442D3D240D0}"/>
              </a:ext>
            </a:extLst>
          </p:cNvPr>
          <p:cNvSpPr/>
          <p:nvPr/>
        </p:nvSpPr>
        <p:spPr>
          <a:xfrm>
            <a:off x="5026345" y="17011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0262B6-8895-4A5C-B236-ADCC192E807F}"/>
              </a:ext>
            </a:extLst>
          </p:cNvPr>
          <p:cNvSpPr/>
          <p:nvPr/>
        </p:nvSpPr>
        <p:spPr>
          <a:xfrm>
            <a:off x="3272696" y="17135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D889FB-93AF-4687-8FFB-F554694EE645}"/>
              </a:ext>
            </a:extLst>
          </p:cNvPr>
          <p:cNvSpPr/>
          <p:nvPr/>
        </p:nvSpPr>
        <p:spPr>
          <a:xfrm>
            <a:off x="6344807" y="1713521"/>
            <a:ext cx="5324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  50% probability that you will shop at your local store</a:t>
            </a:r>
            <a:endParaRPr lang="en-US" dirty="0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1A49F74-2808-4629-B452-A5233374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81" y="3465487"/>
            <a:ext cx="323729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goodness point </a:t>
            </a:r>
            <a:r>
              <a:rPr lang="en-US" altLang="en-US" sz="1400" b="1" dirty="0"/>
              <a:t>/</a:t>
            </a:r>
            <a:r>
              <a:rPr lang="en-US" altLang="en-US" sz="1400" dirty="0"/>
              <a:t> (20 </a:t>
            </a:r>
            <a:r>
              <a:rPr lang="en-US" altLang="en-US" sz="1400" dirty="0">
                <a:solidFill>
                  <a:srgbClr val="FF0000"/>
                </a:solidFill>
              </a:rPr>
              <a:t>* 0.8) </a:t>
            </a:r>
            <a:r>
              <a:rPr lang="en-US" altLang="en-US" sz="1400" dirty="0"/>
              <a:t>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150* goodness / 15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4F3A6F78-0A78-43D9-9FE0-1A133CBF0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58" y="3797741"/>
            <a:ext cx="2552700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3BA4EF43-5F43-492C-AF2F-A91C9E204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979" y="3465487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/ (20</a:t>
            </a:r>
            <a:r>
              <a:rPr lang="en-US" altLang="en-US" sz="1400" dirty="0">
                <a:solidFill>
                  <a:srgbClr val="FF0000"/>
                </a:solidFill>
              </a:rPr>
              <a:t> * 0.8)</a:t>
            </a:r>
            <a:r>
              <a:rPr lang="en-US" altLang="en-US" sz="1400" dirty="0"/>
              <a:t> = 4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 / 15 =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0B9CEA2D-B396-46D5-84EE-782924958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556" y="3797741"/>
            <a:ext cx="1068002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38ED5DCD-FCF5-4C00-925C-7C5597E3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904" y="3465487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 6.25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 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6530E98E-110E-4F51-921A-68D3F0F59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138" y="3797741"/>
            <a:ext cx="2233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C0C744-1A75-400B-86F5-47B09B4C9FD6}"/>
              </a:ext>
            </a:extLst>
          </p:cNvPr>
          <p:cNvSpPr/>
          <p:nvPr/>
        </p:nvSpPr>
        <p:spPr>
          <a:xfrm>
            <a:off x="5140602" y="36103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83D881-8464-4EFF-9DD9-728C2E0645C8}"/>
              </a:ext>
            </a:extLst>
          </p:cNvPr>
          <p:cNvSpPr/>
          <p:nvPr/>
        </p:nvSpPr>
        <p:spPr>
          <a:xfrm>
            <a:off x="3161005" y="36130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CC0016-1015-4B6B-B75A-623A6C8418B0}"/>
              </a:ext>
            </a:extLst>
          </p:cNvPr>
          <p:cNvSpPr/>
          <p:nvPr/>
        </p:nvSpPr>
        <p:spPr>
          <a:xfrm>
            <a:off x="6233116" y="3613075"/>
            <a:ext cx="5499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  62.5% probability that you will shop at your local store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8EF4B8-6181-41EA-9A22-18E4781C5C9B}"/>
              </a:ext>
            </a:extLst>
          </p:cNvPr>
          <p:cNvSpPr/>
          <p:nvPr/>
        </p:nvSpPr>
        <p:spPr>
          <a:xfrm>
            <a:off x="368567" y="1002121"/>
            <a:ext cx="105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With no control for higher/lower order good</a:t>
            </a:r>
            <a:endParaRPr lang="en-US" altLang="en-US" i="1" dirty="0">
              <a:solidFill>
                <a:srgbClr val="00B05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4D2C2C-5F63-451E-A388-565F5B974010}"/>
              </a:ext>
            </a:extLst>
          </p:cNvPr>
          <p:cNvSpPr/>
          <p:nvPr/>
        </p:nvSpPr>
        <p:spPr>
          <a:xfrm>
            <a:off x="304401" y="3018998"/>
            <a:ext cx="105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A higher order good where you are willing to travel further. Here we add a distance decay multiplier &lt; 1.</a:t>
            </a:r>
            <a:endParaRPr lang="en-US" altLang="en-US" i="1" dirty="0">
              <a:solidFill>
                <a:srgbClr val="00B05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49ADE8A7-50D7-4C47-AF49-EBD6A04C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61" y="5418706"/>
            <a:ext cx="323729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goodness point </a:t>
            </a:r>
            <a:r>
              <a:rPr lang="en-US" altLang="en-US" sz="1400" b="1" dirty="0"/>
              <a:t>/</a:t>
            </a:r>
            <a:r>
              <a:rPr lang="en-US" altLang="en-US" sz="1400" dirty="0"/>
              <a:t> (20 </a:t>
            </a:r>
            <a:r>
              <a:rPr lang="en-US" altLang="en-US" sz="1400" dirty="0">
                <a:solidFill>
                  <a:srgbClr val="FF0000"/>
                </a:solidFill>
              </a:rPr>
              <a:t>* 1.2) </a:t>
            </a:r>
            <a:r>
              <a:rPr lang="en-US" altLang="en-US" sz="1400" dirty="0"/>
              <a:t>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150* goodness / 15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4A191C72-FE95-4C58-8FF0-B0BF46331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38" y="5750960"/>
            <a:ext cx="2552700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24275B8F-D510-4439-BA87-BDC60E1EF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259" y="5418706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/ (20</a:t>
            </a:r>
            <a:r>
              <a:rPr lang="en-US" altLang="en-US" sz="1400" dirty="0">
                <a:solidFill>
                  <a:srgbClr val="FF0000"/>
                </a:solidFill>
              </a:rPr>
              <a:t> * 1.2)</a:t>
            </a:r>
            <a:r>
              <a:rPr lang="en-US" altLang="en-US" sz="1400" dirty="0"/>
              <a:t> = 4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 / 15 =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3729B02C-06B0-4F32-86BB-32CD26C1F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3836" y="5750960"/>
            <a:ext cx="1068002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19EEA388-358E-4789-91CB-F29EA3F5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184" y="5418706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 4.16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 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ED071D77-AF52-449D-8273-72E79B6E0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5418" y="5750960"/>
            <a:ext cx="2233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665512-6C53-4277-8BE2-39C0EDEE95D2}"/>
              </a:ext>
            </a:extLst>
          </p:cNvPr>
          <p:cNvSpPr/>
          <p:nvPr/>
        </p:nvSpPr>
        <p:spPr>
          <a:xfrm>
            <a:off x="5094882" y="55636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037B08-4A4F-4135-B01E-970EA73A980C}"/>
              </a:ext>
            </a:extLst>
          </p:cNvPr>
          <p:cNvSpPr/>
          <p:nvPr/>
        </p:nvSpPr>
        <p:spPr>
          <a:xfrm>
            <a:off x="3115285" y="55662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7F02FD-D240-4818-B8F3-9AA44011F36B}"/>
              </a:ext>
            </a:extLst>
          </p:cNvPr>
          <p:cNvSpPr/>
          <p:nvPr/>
        </p:nvSpPr>
        <p:spPr>
          <a:xfrm>
            <a:off x="6187396" y="5566294"/>
            <a:ext cx="5499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  41.6% probability that you will shop at your local store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0BE6CB-C4B8-4B27-83B7-E6A91E9EB3E3}"/>
              </a:ext>
            </a:extLst>
          </p:cNvPr>
          <p:cNvSpPr/>
          <p:nvPr/>
        </p:nvSpPr>
        <p:spPr>
          <a:xfrm>
            <a:off x="258681" y="4972217"/>
            <a:ext cx="105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A lower order good where you are </a:t>
            </a:r>
            <a:r>
              <a:rPr lang="en-US" altLang="en-US" b="1" dirty="0">
                <a:solidFill>
                  <a:srgbClr val="00B050"/>
                </a:solidFill>
              </a:rPr>
              <a:t>not</a:t>
            </a:r>
            <a:r>
              <a:rPr lang="en-US" altLang="en-US" dirty="0">
                <a:solidFill>
                  <a:srgbClr val="00B050"/>
                </a:solidFill>
              </a:rPr>
              <a:t> willing to travel further. Here we add a distance decay multiplier &gt; 1</a:t>
            </a:r>
            <a:endParaRPr lang="en-US" altLang="en-US" i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D584E6-BB0C-4945-9DCB-F646284270B8}"/>
              </a:ext>
            </a:extLst>
          </p:cNvPr>
          <p:cNvSpPr/>
          <p:nvPr/>
        </p:nvSpPr>
        <p:spPr>
          <a:xfrm>
            <a:off x="194808" y="837577"/>
            <a:ext cx="11626820" cy="2039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B9DA0C-E41A-457E-B842-CC1C9FDDB16A}"/>
              </a:ext>
            </a:extLst>
          </p:cNvPr>
          <p:cNvSpPr/>
          <p:nvPr/>
        </p:nvSpPr>
        <p:spPr>
          <a:xfrm>
            <a:off x="0" y="4488270"/>
            <a:ext cx="11626820" cy="184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70372" y="1565933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100 goodness point </a:t>
            </a:r>
            <a:r>
              <a:rPr lang="en-US" altLang="en-US" sz="1400" b="1" dirty="0"/>
              <a:t>/</a:t>
            </a:r>
            <a:r>
              <a:rPr lang="en-US" altLang="en-US" sz="1400" dirty="0"/>
              <a:t> 20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150* goodness / 15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23078" y="6620705"/>
            <a:ext cx="6893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*Remember its total sum of ‘goodness’.  So if this store is 50 goodness points, the total sum goodness = 150</a:t>
            </a:r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5E664367-1FAE-463D-B536-911297C10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949" y="1898187"/>
            <a:ext cx="2552700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74BAB-E577-4CEB-A025-772468D71C28}"/>
              </a:ext>
            </a:extLst>
          </p:cNvPr>
          <p:cNvSpPr/>
          <p:nvPr/>
        </p:nvSpPr>
        <p:spPr>
          <a:xfrm>
            <a:off x="368567" y="131045"/>
            <a:ext cx="10536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</a:rPr>
              <a:t>Some intuition:</a:t>
            </a:r>
          </a:p>
          <a:p>
            <a:r>
              <a:rPr lang="en-US" altLang="en-US" i="1" dirty="0">
                <a:solidFill>
                  <a:srgbClr val="0070C0"/>
                </a:solidFill>
              </a:rPr>
              <a:t>In the instance that the new store is “twice as good” as the competitor but 25% farther away.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45CCA294-3946-40A4-B027-BC9385A9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670" y="1565933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100 / 20 = 5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 / 15 =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A447978D-A999-4E9A-8DFC-4DAAECB97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1247" y="1898187"/>
            <a:ext cx="1068002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296C8CC2-5766-4005-BC35-13B20F55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128" y="1565933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 5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DC961DDD-96F2-4AC8-B6AB-B523CE0B6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829" y="1898187"/>
            <a:ext cx="2233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4B972-B072-4665-9E8B-9442D3D240D0}"/>
              </a:ext>
            </a:extLst>
          </p:cNvPr>
          <p:cNvSpPr/>
          <p:nvPr/>
        </p:nvSpPr>
        <p:spPr>
          <a:xfrm>
            <a:off x="5026345" y="17011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0262B6-8895-4A5C-B236-ADCC192E807F}"/>
              </a:ext>
            </a:extLst>
          </p:cNvPr>
          <p:cNvSpPr/>
          <p:nvPr/>
        </p:nvSpPr>
        <p:spPr>
          <a:xfrm>
            <a:off x="3272696" y="17135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D889FB-93AF-4687-8FFB-F554694EE645}"/>
              </a:ext>
            </a:extLst>
          </p:cNvPr>
          <p:cNvSpPr/>
          <p:nvPr/>
        </p:nvSpPr>
        <p:spPr>
          <a:xfrm>
            <a:off x="6344807" y="1713521"/>
            <a:ext cx="5324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  50% probability that you will shop at your local store</a:t>
            </a:r>
            <a:endParaRPr lang="en-US" dirty="0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1A49F74-2808-4629-B452-A5233374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81" y="3465487"/>
            <a:ext cx="323729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goodness point </a:t>
            </a:r>
            <a:r>
              <a:rPr lang="en-US" altLang="en-US" sz="1400" b="1" dirty="0"/>
              <a:t>/</a:t>
            </a:r>
            <a:r>
              <a:rPr lang="en-US" altLang="en-US" sz="1400" dirty="0"/>
              <a:t> (20 </a:t>
            </a:r>
            <a:r>
              <a:rPr lang="en-US" altLang="en-US" sz="1400" dirty="0">
                <a:solidFill>
                  <a:srgbClr val="FF0000"/>
                </a:solidFill>
              </a:rPr>
              <a:t>* 0.8) </a:t>
            </a:r>
            <a:r>
              <a:rPr lang="en-US" altLang="en-US" sz="1400" dirty="0"/>
              <a:t>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150* goodness / 15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4F3A6F78-0A78-43D9-9FE0-1A133CBF0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58" y="3797741"/>
            <a:ext cx="2552700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3BA4EF43-5F43-492C-AF2F-A91C9E204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979" y="3465487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/ (20</a:t>
            </a:r>
            <a:r>
              <a:rPr lang="en-US" altLang="en-US" sz="1400" dirty="0">
                <a:solidFill>
                  <a:srgbClr val="FF0000"/>
                </a:solidFill>
              </a:rPr>
              <a:t> * 0.8)</a:t>
            </a:r>
            <a:r>
              <a:rPr lang="en-US" altLang="en-US" sz="1400" dirty="0"/>
              <a:t> = 4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 / 15 =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0B9CEA2D-B396-46D5-84EE-782924958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556" y="3797741"/>
            <a:ext cx="1068002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38ED5DCD-FCF5-4C00-925C-7C5597E3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904" y="3465487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 6.25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 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6530E98E-110E-4F51-921A-68D3F0F59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138" y="3797741"/>
            <a:ext cx="2233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C0C744-1A75-400B-86F5-47B09B4C9FD6}"/>
              </a:ext>
            </a:extLst>
          </p:cNvPr>
          <p:cNvSpPr/>
          <p:nvPr/>
        </p:nvSpPr>
        <p:spPr>
          <a:xfrm>
            <a:off x="5140602" y="36103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83D881-8464-4EFF-9DD9-728C2E0645C8}"/>
              </a:ext>
            </a:extLst>
          </p:cNvPr>
          <p:cNvSpPr/>
          <p:nvPr/>
        </p:nvSpPr>
        <p:spPr>
          <a:xfrm>
            <a:off x="3161005" y="361307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CC0016-1015-4B6B-B75A-623A6C8418B0}"/>
              </a:ext>
            </a:extLst>
          </p:cNvPr>
          <p:cNvSpPr/>
          <p:nvPr/>
        </p:nvSpPr>
        <p:spPr>
          <a:xfrm>
            <a:off x="6233116" y="3613075"/>
            <a:ext cx="5499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  62.5% probability that you will shop at your local store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8EF4B8-6181-41EA-9A22-18E4781C5C9B}"/>
              </a:ext>
            </a:extLst>
          </p:cNvPr>
          <p:cNvSpPr/>
          <p:nvPr/>
        </p:nvSpPr>
        <p:spPr>
          <a:xfrm>
            <a:off x="368567" y="1002121"/>
            <a:ext cx="105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With no control for higher/lower order good</a:t>
            </a:r>
            <a:endParaRPr lang="en-US" altLang="en-US" i="1" dirty="0">
              <a:solidFill>
                <a:srgbClr val="00B05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4D2C2C-5F63-451E-A388-565F5B974010}"/>
              </a:ext>
            </a:extLst>
          </p:cNvPr>
          <p:cNvSpPr/>
          <p:nvPr/>
        </p:nvSpPr>
        <p:spPr>
          <a:xfrm>
            <a:off x="304401" y="3018998"/>
            <a:ext cx="105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A higher order good where you are willing to travel further. Here we add a distance decay multiplier &lt; 1.</a:t>
            </a:r>
            <a:endParaRPr lang="en-US" altLang="en-US" i="1" dirty="0">
              <a:solidFill>
                <a:srgbClr val="00B05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49ADE8A7-50D7-4C47-AF49-EBD6A04C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61" y="5418706"/>
            <a:ext cx="323729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goodness point </a:t>
            </a:r>
            <a:r>
              <a:rPr lang="en-US" altLang="en-US" sz="1400" b="1" dirty="0"/>
              <a:t>/</a:t>
            </a:r>
            <a:r>
              <a:rPr lang="en-US" altLang="en-US" sz="1400" dirty="0"/>
              <a:t> (20 </a:t>
            </a:r>
            <a:r>
              <a:rPr lang="en-US" altLang="en-US" sz="1400" dirty="0">
                <a:solidFill>
                  <a:srgbClr val="FF0000"/>
                </a:solidFill>
              </a:rPr>
              <a:t>* 1.2) </a:t>
            </a:r>
            <a:r>
              <a:rPr lang="en-US" altLang="en-US" sz="1400" dirty="0"/>
              <a:t>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150* goodness / 15 miles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4A191C72-FE95-4C58-8FF0-B0BF46331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38" y="5750960"/>
            <a:ext cx="2552700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24275B8F-D510-4439-BA87-BDC60E1EF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259" y="5418706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/>
              <a:t>100 / (20</a:t>
            </a:r>
            <a:r>
              <a:rPr lang="en-US" altLang="en-US" sz="1400" dirty="0">
                <a:solidFill>
                  <a:srgbClr val="FF0000"/>
                </a:solidFill>
              </a:rPr>
              <a:t> * 1.2)</a:t>
            </a:r>
            <a:r>
              <a:rPr lang="en-US" altLang="en-US" sz="1400" dirty="0"/>
              <a:t> = 4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150 / 15 =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3729B02C-06B0-4F32-86BB-32CD26C1F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3836" y="5750960"/>
            <a:ext cx="1068002" cy="12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19EEA388-358E-4789-91CB-F29EA3F5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184" y="5418706"/>
            <a:ext cx="286552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 4.16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/>
              <a:t>  10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ED071D77-AF52-449D-8273-72E79B6E0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5418" y="5750960"/>
            <a:ext cx="2233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665512-6C53-4277-8BE2-39C0EDEE95D2}"/>
              </a:ext>
            </a:extLst>
          </p:cNvPr>
          <p:cNvSpPr/>
          <p:nvPr/>
        </p:nvSpPr>
        <p:spPr>
          <a:xfrm>
            <a:off x="5094882" y="55636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037B08-4A4F-4135-B01E-970EA73A980C}"/>
              </a:ext>
            </a:extLst>
          </p:cNvPr>
          <p:cNvSpPr/>
          <p:nvPr/>
        </p:nvSpPr>
        <p:spPr>
          <a:xfrm>
            <a:off x="3115285" y="55662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7F02FD-D240-4818-B8F3-9AA44011F36B}"/>
              </a:ext>
            </a:extLst>
          </p:cNvPr>
          <p:cNvSpPr/>
          <p:nvPr/>
        </p:nvSpPr>
        <p:spPr>
          <a:xfrm>
            <a:off x="6187396" y="5566294"/>
            <a:ext cx="5499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=  41.6% probability that you will shop at your local store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0BE6CB-C4B8-4B27-83B7-E6A91E9EB3E3}"/>
              </a:ext>
            </a:extLst>
          </p:cNvPr>
          <p:cNvSpPr/>
          <p:nvPr/>
        </p:nvSpPr>
        <p:spPr>
          <a:xfrm>
            <a:off x="258681" y="4972217"/>
            <a:ext cx="10536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A lower order good where you are </a:t>
            </a:r>
            <a:r>
              <a:rPr lang="en-US" altLang="en-US" b="1" dirty="0">
                <a:solidFill>
                  <a:srgbClr val="00B050"/>
                </a:solidFill>
              </a:rPr>
              <a:t>not</a:t>
            </a:r>
            <a:r>
              <a:rPr lang="en-US" altLang="en-US" dirty="0">
                <a:solidFill>
                  <a:srgbClr val="00B050"/>
                </a:solidFill>
              </a:rPr>
              <a:t> willing to travel further. Here we add a distance decay multiplier &gt; 1</a:t>
            </a:r>
            <a:endParaRPr lang="en-US" altLang="en-US" i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D584E6-BB0C-4945-9DCB-F646284270B8}"/>
              </a:ext>
            </a:extLst>
          </p:cNvPr>
          <p:cNvSpPr/>
          <p:nvPr/>
        </p:nvSpPr>
        <p:spPr>
          <a:xfrm>
            <a:off x="194808" y="837577"/>
            <a:ext cx="11626820" cy="2039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B9DA0C-E41A-457E-B842-CC1C9FDDB16A}"/>
              </a:ext>
            </a:extLst>
          </p:cNvPr>
          <p:cNvSpPr/>
          <p:nvPr/>
        </p:nvSpPr>
        <p:spPr>
          <a:xfrm>
            <a:off x="0" y="2983465"/>
            <a:ext cx="11626820" cy="184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7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5466" y="123296"/>
            <a:ext cx="9144000" cy="469371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/>
              <a:t>Interaction Models – Where is demand?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35466" y="1196181"/>
            <a:ext cx="9144000" cy="4693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i="1" dirty="0"/>
              <a:t>A regression approach? How do we predict for </a:t>
            </a:r>
            <a:r>
              <a:rPr lang="en-US" sz="2200" i="1" dirty="0" err="1"/>
              <a:t>Ucity</a:t>
            </a:r>
            <a:r>
              <a:rPr lang="en-US" sz="2200" i="1" dirty="0"/>
              <a:t> Bikes? What are we predicting?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8133" y="2199634"/>
          <a:ext cx="10683362" cy="25315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4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(MILES)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</a:t>
                      </a:r>
                      <a:r>
                        <a:rPr lang="en-US" baseline="0" dirty="0"/>
                        <a:t> CITY BIKES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</a:t>
                      </a:r>
                      <a:r>
                        <a:rPr lang="en-US" baseline="0" dirty="0"/>
                        <a:t>-BIKLE BICYCLES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BIKES AND BEERS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CITY BIKES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CYCLE</a:t>
                      </a:r>
                      <a:r>
                        <a:rPr lang="en-US" baseline="0" dirty="0"/>
                        <a:t>-BIKLE BICYCLES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Models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91734" y="2316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How and why people, goods or information move across space. If you’re working in transportation or site suitability</a:t>
            </a:r>
            <a:r>
              <a:rPr lang="en-US" sz="2200"/>
              <a:t>, these dynamics are critical.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214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5466" y="123296"/>
            <a:ext cx="9144000" cy="469371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/>
              <a:t>Interaction Models – Where is demand?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35466" y="1196181"/>
            <a:ext cx="9144000" cy="469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i="1" dirty="0"/>
              <a:t>A regression approach?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8133" y="2199634"/>
          <a:ext cx="10683362" cy="25315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4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(MILES)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</a:t>
                      </a:r>
                      <a:r>
                        <a:rPr lang="en-US" baseline="0" dirty="0"/>
                        <a:t> CITY BIKES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</a:t>
                      </a:r>
                      <a:r>
                        <a:rPr lang="en-US" baseline="0" dirty="0"/>
                        <a:t>-BIKLE BICYCLES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BIKES AND BEERS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CITY BIKES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CYCLE</a:t>
                      </a:r>
                      <a:r>
                        <a:rPr lang="en-US" baseline="0" dirty="0"/>
                        <a:t>-BIKLE BICYCLES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47380"/>
              </p:ext>
            </p:extLst>
          </p:nvPr>
        </p:nvGraphicFramePr>
        <p:xfrm>
          <a:off x="728133" y="4834466"/>
          <a:ext cx="10683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UCity</a:t>
                      </a:r>
                      <a:r>
                        <a:rPr lang="en-US" baseline="0" dirty="0"/>
                        <a:t> Bike 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134" y="2121430"/>
            <a:ext cx="9144000" cy="2387600"/>
          </a:xfrm>
        </p:spPr>
        <p:txBody>
          <a:bodyPr/>
          <a:lstStyle/>
          <a:p>
            <a:r>
              <a:rPr lang="en-US" dirty="0"/>
              <a:t>Where should we open a new store?</a:t>
            </a:r>
          </a:p>
        </p:txBody>
      </p:sp>
    </p:spTree>
    <p:extLst>
      <p:ext uri="{BB962C8B-B14F-4D97-AF65-F5344CB8AC3E}">
        <p14:creationId xmlns:p14="http://schemas.microsoft.com/office/powerpoint/2010/main" val="48587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5466" y="123296"/>
            <a:ext cx="9144000" cy="469371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/>
              <a:t>Interaction Models – Where is demand?</a:t>
            </a:r>
          </a:p>
        </p:txBody>
      </p:sp>
      <p:pic>
        <p:nvPicPr>
          <p:cNvPr id="1026" name="Picture 2" descr="https://i.imgur.com/MZlr0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592667"/>
            <a:ext cx="8020625" cy="618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5466" y="123296"/>
            <a:ext cx="9144000" cy="469371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/>
              <a:t>Interaction Models – What is a market? Are these substitutes?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2904068" y="2904067"/>
            <a:ext cx="762000" cy="75353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9795935" y="973667"/>
            <a:ext cx="762000" cy="75353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823634" y="3814762"/>
            <a:ext cx="922867" cy="469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/>
              <a:t>Wawa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9795935" y="1884362"/>
            <a:ext cx="922867" cy="469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/>
              <a:t>Sheetz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5850466"/>
            <a:ext cx="835377" cy="626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5300133"/>
            <a:ext cx="835377" cy="626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91" y="5850466"/>
            <a:ext cx="835377" cy="626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90" y="5300133"/>
            <a:ext cx="835377" cy="6265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4" y="5825065"/>
            <a:ext cx="835377" cy="62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3" y="5274732"/>
            <a:ext cx="835377" cy="6265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25" y="5825065"/>
            <a:ext cx="835377" cy="6265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24" y="5274732"/>
            <a:ext cx="835377" cy="6265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4" y="5825065"/>
            <a:ext cx="835377" cy="6265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3" y="5274732"/>
            <a:ext cx="835377" cy="6265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5" y="5825065"/>
            <a:ext cx="835377" cy="6265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4" y="5274732"/>
            <a:ext cx="835377" cy="6265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8" y="5799664"/>
            <a:ext cx="835377" cy="6265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7" y="5249331"/>
            <a:ext cx="835377" cy="6265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59" y="5799664"/>
            <a:ext cx="835377" cy="6265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58" y="5249331"/>
            <a:ext cx="835377" cy="6265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3" y="4199466"/>
            <a:ext cx="835377" cy="6265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2" y="3649133"/>
            <a:ext cx="835377" cy="6265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4" y="4199466"/>
            <a:ext cx="835377" cy="6265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3" y="3649133"/>
            <a:ext cx="835377" cy="6265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7" y="4174065"/>
            <a:ext cx="835377" cy="6265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6" y="3623732"/>
            <a:ext cx="835377" cy="6265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58" y="4174065"/>
            <a:ext cx="835377" cy="6265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57" y="3623732"/>
            <a:ext cx="835377" cy="6265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2" y="2408766"/>
            <a:ext cx="835377" cy="6265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31" y="1858433"/>
            <a:ext cx="835377" cy="62653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3" y="2408766"/>
            <a:ext cx="835377" cy="62653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2" y="1858433"/>
            <a:ext cx="835377" cy="62653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6" y="2383365"/>
            <a:ext cx="835377" cy="6265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5" y="1833032"/>
            <a:ext cx="835377" cy="6265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57" y="2383365"/>
            <a:ext cx="835377" cy="6265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56" y="1833032"/>
            <a:ext cx="835377" cy="6265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38" y="1976964"/>
            <a:ext cx="835377" cy="626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37" y="1426631"/>
            <a:ext cx="835377" cy="6265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29" y="1976964"/>
            <a:ext cx="835377" cy="6265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28" y="1426631"/>
            <a:ext cx="835377" cy="6265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72" y="1951563"/>
            <a:ext cx="835377" cy="62653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71" y="1401230"/>
            <a:ext cx="835377" cy="6265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3" y="1951563"/>
            <a:ext cx="835377" cy="62653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2" y="1401230"/>
            <a:ext cx="835377" cy="62653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33" y="4351866"/>
            <a:ext cx="835377" cy="62653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32" y="3801533"/>
            <a:ext cx="835377" cy="62653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24" y="4351866"/>
            <a:ext cx="835377" cy="62653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23" y="3801533"/>
            <a:ext cx="835377" cy="62653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7" y="4326465"/>
            <a:ext cx="835377" cy="6265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6" y="3776132"/>
            <a:ext cx="835377" cy="62653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58" y="4326465"/>
            <a:ext cx="835377" cy="6265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57" y="3776132"/>
            <a:ext cx="835377" cy="62653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59" y="3061228"/>
            <a:ext cx="835377" cy="62653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58" y="2510895"/>
            <a:ext cx="835377" cy="62653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250" y="3061228"/>
            <a:ext cx="835377" cy="62653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249" y="2510895"/>
            <a:ext cx="835377" cy="62653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61" y="4199466"/>
            <a:ext cx="835377" cy="6265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60" y="3649133"/>
            <a:ext cx="835377" cy="6265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52" y="4199466"/>
            <a:ext cx="835377" cy="62653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51" y="3649133"/>
            <a:ext cx="835377" cy="62653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37" y="5413904"/>
            <a:ext cx="835377" cy="62653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36" y="4863571"/>
            <a:ext cx="835377" cy="62653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828" y="5413904"/>
            <a:ext cx="835377" cy="62653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827" y="4863571"/>
            <a:ext cx="835377" cy="62653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7" y="3657600"/>
            <a:ext cx="835377" cy="62653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6" y="3107267"/>
            <a:ext cx="835377" cy="6265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8" y="3657600"/>
            <a:ext cx="835377" cy="62653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7" y="3107267"/>
            <a:ext cx="835377" cy="6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4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5466" y="123296"/>
            <a:ext cx="9144000" cy="469371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/>
              <a:t>Interaction Models – If they are substitutes…</a:t>
            </a:r>
          </a:p>
        </p:txBody>
      </p:sp>
      <p:pic>
        <p:nvPicPr>
          <p:cNvPr id="2050" name="Picture 2" descr="http://www.routeware.dk/img/toolbo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879071"/>
            <a:ext cx="55816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2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0B0F1B-DAC6-4D88-9C3E-28B8B4A0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9" y="0"/>
            <a:ext cx="1138204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751A07-9344-45A9-A9FC-6995770BDE4A}"/>
              </a:ext>
            </a:extLst>
          </p:cNvPr>
          <p:cNvSpPr/>
          <p:nvPr/>
        </p:nvSpPr>
        <p:spPr>
          <a:xfrm>
            <a:off x="8126081" y="3821502"/>
            <a:ext cx="3295291" cy="2527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D43B3-3A1C-410C-B0B6-E9A7C08B1490}"/>
              </a:ext>
            </a:extLst>
          </p:cNvPr>
          <p:cNvSpPr/>
          <p:nvPr/>
        </p:nvSpPr>
        <p:spPr>
          <a:xfrm>
            <a:off x="8369293" y="3821502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Ken’s Philly Sandwich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57EAF-8AA1-4B3A-8E00-D7AE43255A18}"/>
              </a:ext>
            </a:extLst>
          </p:cNvPr>
          <p:cNvSpPr/>
          <p:nvPr/>
        </p:nvSpPr>
        <p:spPr>
          <a:xfrm>
            <a:off x="8689679" y="4485015"/>
            <a:ext cx="21680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What is the market </a:t>
            </a:r>
          </a:p>
          <a:p>
            <a:pPr algn="ctr"/>
            <a:r>
              <a:rPr lang="en-US" dirty="0"/>
              <a:t>for each of these?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Are they substitutes?</a:t>
            </a:r>
          </a:p>
        </p:txBody>
      </p:sp>
    </p:spTree>
    <p:extLst>
      <p:ext uri="{BB962C8B-B14F-4D97-AF65-F5344CB8AC3E}">
        <p14:creationId xmlns:p14="http://schemas.microsoft.com/office/powerpoint/2010/main" val="224020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5466" y="123296"/>
            <a:ext cx="9144000" cy="469371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/>
              <a:t>Interaction Models – Where is demand?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35466" y="1196181"/>
            <a:ext cx="9144000" cy="469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i="1" dirty="0"/>
              <a:t>“How often did you visit any of these 12 bike shops in the last year?”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35650"/>
              </p:ext>
            </p:extLst>
          </p:nvPr>
        </p:nvGraphicFramePr>
        <p:xfrm>
          <a:off x="728133" y="2199634"/>
          <a:ext cx="10683362" cy="25315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4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(MILES)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</a:t>
                      </a:r>
                      <a:r>
                        <a:rPr lang="en-US" baseline="0" dirty="0"/>
                        <a:t> CITY BIKES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</a:t>
                      </a:r>
                      <a:r>
                        <a:rPr lang="en-US" baseline="0" dirty="0"/>
                        <a:t>-BIKLE BICYCLES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BIKES AND BEERS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CITY BIKES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CYCLE</a:t>
                      </a:r>
                      <a:r>
                        <a:rPr lang="en-US" baseline="0" dirty="0"/>
                        <a:t>-BIKLE BICYCLES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1447799" y="4731172"/>
            <a:ext cx="254001" cy="3931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/>
              <a:t>.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447799" y="4927757"/>
            <a:ext cx="254001" cy="3931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/>
              <a:t>.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447799" y="5124342"/>
            <a:ext cx="254001" cy="3931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02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5466" y="123296"/>
            <a:ext cx="9144000" cy="469371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/>
              <a:t>Interaction Models – Where is demand?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35466" y="1196181"/>
            <a:ext cx="9144000" cy="469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The ‘Origin/Destination matrix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92" y="2097615"/>
            <a:ext cx="4325408" cy="28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5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1378</Words>
  <Application>Microsoft Office PowerPoint</Application>
  <PresentationFormat>Widescreen</PresentationFormat>
  <Paragraphs>318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Gravity &amp;  Spatial Interaction models</vt:lpstr>
      <vt:lpstr>Interaction Models</vt:lpstr>
      <vt:lpstr>Where should we open a new store?</vt:lpstr>
      <vt:lpstr>Interaction Models – Where is demand?</vt:lpstr>
      <vt:lpstr>Interaction Models – What is a market? Are these substitutes?</vt:lpstr>
      <vt:lpstr>Interaction Models – If they are substitutes…</vt:lpstr>
      <vt:lpstr>PowerPoint Presentation</vt:lpstr>
      <vt:lpstr>Interaction Models – Where is demand?</vt:lpstr>
      <vt:lpstr>Interaction Models – Where is demand?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 Models – Where is demand?</vt:lpstr>
      <vt:lpstr>Interaction Models – Where is demand?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models</dc:title>
  <dc:creator>kennethsteif</dc:creator>
  <cp:lastModifiedBy>Steif, Ken</cp:lastModifiedBy>
  <cp:revision>24</cp:revision>
  <dcterms:created xsi:type="dcterms:W3CDTF">2016-09-23T16:51:22Z</dcterms:created>
  <dcterms:modified xsi:type="dcterms:W3CDTF">2018-10-11T19:39:58Z</dcterms:modified>
</cp:coreProperties>
</file>