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59" r:id="rId6"/>
    <p:sldId id="260" r:id="rId7"/>
  </p:sldIdLst>
  <p:sldSz cx="9144000" cy="5143500" type="screen16x9"/>
  <p:notesSz cx="6858000" cy="9144000"/>
  <p:embeddedFontLst>
    <p:embeddedFont>
      <p:font typeface="Ebrima" panose="02000000000000000000" pitchFamily="2" charset="0"/>
      <p:regular r:id="rId9"/>
      <p:bold r:id="rId10"/>
    </p:embeddedFon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6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a:t>Familiarize yourself with phishing attacks</a:t>
            </a:r>
            <a:endParaRPr sz="2933"/>
          </a:p>
          <a:p>
            <a:pPr marL="0" lvl="0" indent="0" algn="l" rtl="0">
              <a:spcBef>
                <a:spcPts val="0"/>
              </a:spcBef>
              <a:spcAft>
                <a:spcPts val="0"/>
              </a:spcAft>
              <a:buNone/>
            </a:pPr>
            <a:r>
              <a:rPr lang="en" sz="2600">
                <a:highlight>
                  <a:srgbClr val="FFFF00"/>
                </a:highlight>
              </a:rPr>
              <a:t>&lt;teams identified as most at risk&gt;</a:t>
            </a:r>
            <a:endParaRPr sz="26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sz="1600" dirty="0">
                <a:solidFill>
                  <a:schemeClr val="bg2"/>
                </a:solidFill>
                <a:latin typeface="Ebrima" panose="02000000000000000000" pitchFamily="2" charset="0"/>
                <a:ea typeface="Ebrima" panose="02000000000000000000" pitchFamily="2" charset="0"/>
                <a:cs typeface="Ebrima" panose="02000000000000000000" pitchFamily="2" charset="0"/>
              </a:rPr>
              <a:t>Do you know what is fishing? We use a bait to catch a fish.</a:t>
            </a:r>
          </a:p>
          <a:p>
            <a:pPr marL="0" lvl="0" indent="0" algn="l" rtl="0">
              <a:spcBef>
                <a:spcPts val="0"/>
              </a:spcBef>
              <a:spcAft>
                <a:spcPts val="1200"/>
              </a:spcAft>
              <a:buNone/>
            </a:pPr>
            <a:r>
              <a:rPr lang="en-IN" sz="1600" dirty="0">
                <a:solidFill>
                  <a:schemeClr val="bg2"/>
                </a:solidFill>
                <a:latin typeface="Ebrima" panose="02000000000000000000" pitchFamily="2" charset="0"/>
                <a:ea typeface="Ebrima" panose="02000000000000000000" pitchFamily="2" charset="0"/>
                <a:cs typeface="Ebrima" panose="02000000000000000000" pitchFamily="2" charset="0"/>
              </a:rPr>
              <a:t>Phishing is very similar to it. </a:t>
            </a:r>
            <a:r>
              <a:rPr lang="en-US" sz="1600" b="0" i="0" dirty="0">
                <a:solidFill>
                  <a:srgbClr val="000000"/>
                </a:solidFill>
                <a:effectLst/>
                <a:latin typeface="Ebrima" panose="02000000000000000000" pitchFamily="2" charset="0"/>
                <a:ea typeface="Ebrima" panose="02000000000000000000" pitchFamily="2" charset="0"/>
                <a:cs typeface="Ebrima" panose="02000000000000000000" pitchFamily="2" charset="0"/>
              </a:rPr>
              <a:t>A sneaky cybercriminal sends you an email with graphics and fonts that make it appear to come from your organization. The attack will lure you in, using some kind of bait to fool you into making a mistake. Phishing attacks may strike using your email, text messages, or websites to trick you by posing as a trusted person or organization.</a:t>
            </a:r>
            <a:endParaRPr sz="1600" dirty="0">
              <a:solidFill>
                <a:schemeClr val="bg2"/>
              </a:solidFill>
              <a:latin typeface="Ebrima" panose="02000000000000000000" pitchFamily="2" charset="0"/>
              <a:ea typeface="Ebrima" panose="02000000000000000000" pitchFamily="2" charset="0"/>
              <a:cs typeface="Ebrima"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pic>
        <p:nvPicPr>
          <p:cNvPr id="3" name="Picture 2">
            <a:extLst>
              <a:ext uri="{FF2B5EF4-FFF2-40B4-BE49-F238E27FC236}">
                <a16:creationId xmlns:a16="http://schemas.microsoft.com/office/drawing/2014/main" id="{8CC5E085-21CA-423C-B264-6B1895FEDFF2}"/>
              </a:ext>
            </a:extLst>
          </p:cNvPr>
          <p:cNvPicPr>
            <a:picLocks noChangeAspect="1"/>
          </p:cNvPicPr>
          <p:nvPr/>
        </p:nvPicPr>
        <p:blipFill>
          <a:blip r:embed="rId3"/>
          <a:stretch>
            <a:fillRect/>
          </a:stretch>
        </p:blipFill>
        <p:spPr>
          <a:xfrm>
            <a:off x="1994171" y="2071991"/>
            <a:ext cx="5257820" cy="28484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4FCD42-0EB1-45F7-A08F-C738999A5344}"/>
              </a:ext>
            </a:extLst>
          </p:cNvPr>
          <p:cNvSpPr>
            <a:spLocks noGrp="1"/>
          </p:cNvSpPr>
          <p:nvPr>
            <p:ph type="title"/>
          </p:nvPr>
        </p:nvSpPr>
        <p:spPr/>
        <p:txBody>
          <a:bodyPr>
            <a:normAutofit fontScale="90000"/>
          </a:bodyPr>
          <a:lstStyle/>
          <a:p>
            <a:r>
              <a:rPr lang="en-IN" dirty="0"/>
              <a:t>LinkedIn Phishing Email Example</a:t>
            </a:r>
          </a:p>
        </p:txBody>
      </p:sp>
      <p:pic>
        <p:nvPicPr>
          <p:cNvPr id="6" name="Picture 5">
            <a:extLst>
              <a:ext uri="{FF2B5EF4-FFF2-40B4-BE49-F238E27FC236}">
                <a16:creationId xmlns:a16="http://schemas.microsoft.com/office/drawing/2014/main" id="{8AC4AAB7-51D8-4A1D-817F-BEC4272B4959}"/>
              </a:ext>
            </a:extLst>
          </p:cNvPr>
          <p:cNvPicPr>
            <a:picLocks noChangeAspect="1"/>
          </p:cNvPicPr>
          <p:nvPr/>
        </p:nvPicPr>
        <p:blipFill>
          <a:blip r:embed="rId2"/>
          <a:stretch>
            <a:fillRect/>
          </a:stretch>
        </p:blipFill>
        <p:spPr>
          <a:xfrm>
            <a:off x="1634246" y="1853850"/>
            <a:ext cx="5495854" cy="3139797"/>
          </a:xfrm>
          <a:prstGeom prst="rect">
            <a:avLst/>
          </a:prstGeom>
        </p:spPr>
      </p:pic>
    </p:spTree>
    <p:extLst>
      <p:ext uri="{BB962C8B-B14F-4D97-AF65-F5344CB8AC3E}">
        <p14:creationId xmlns:p14="http://schemas.microsoft.com/office/powerpoint/2010/main" val="17255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400" dirty="0"/>
              <a:t>7 ways to spot phishing email: -</a:t>
            </a:r>
          </a:p>
          <a:p>
            <a:pPr marL="342900" lvl="0" indent="-342900" algn="l" rtl="0">
              <a:spcBef>
                <a:spcPts val="0"/>
              </a:spcBef>
              <a:spcAft>
                <a:spcPts val="1200"/>
              </a:spcAft>
              <a:buAutoNum type="arabicPeriod"/>
            </a:pPr>
            <a:r>
              <a:rPr lang="en-US" sz="1400" dirty="0"/>
              <a:t>Emails demanding urgent action.</a:t>
            </a:r>
          </a:p>
          <a:p>
            <a:pPr marL="342900" lvl="0" indent="-342900" algn="l" rtl="0">
              <a:spcBef>
                <a:spcPts val="0"/>
              </a:spcBef>
              <a:spcAft>
                <a:spcPts val="1200"/>
              </a:spcAft>
              <a:buAutoNum type="arabicPeriod"/>
            </a:pPr>
            <a:r>
              <a:rPr lang="en-US" sz="1400" dirty="0"/>
              <a:t>Emails that have incorrect grammar or spelling mistakes.</a:t>
            </a:r>
          </a:p>
          <a:p>
            <a:pPr marL="342900" lvl="0" indent="-342900" algn="l" rtl="0">
              <a:spcBef>
                <a:spcPts val="0"/>
              </a:spcBef>
              <a:spcAft>
                <a:spcPts val="1200"/>
              </a:spcAft>
              <a:buAutoNum type="arabicPeriod"/>
            </a:pPr>
            <a:r>
              <a:rPr lang="en-US" sz="1400" dirty="0"/>
              <a:t>Emails with unfamiliar greeting.</a:t>
            </a:r>
          </a:p>
          <a:p>
            <a:pPr marL="342900" lvl="0" indent="-342900" algn="l" rtl="0">
              <a:spcBef>
                <a:spcPts val="0"/>
              </a:spcBef>
              <a:spcAft>
                <a:spcPts val="1200"/>
              </a:spcAft>
              <a:buAutoNum type="arabicPeriod"/>
            </a:pPr>
            <a:r>
              <a:rPr lang="en-US" sz="1400" dirty="0"/>
              <a:t>Emails with suspicious attachments.</a:t>
            </a:r>
          </a:p>
          <a:p>
            <a:pPr marL="342900" lvl="0" indent="-342900" algn="l" rtl="0">
              <a:spcBef>
                <a:spcPts val="0"/>
              </a:spcBef>
              <a:spcAft>
                <a:spcPts val="1200"/>
              </a:spcAft>
              <a:buAutoNum type="arabicPeriod"/>
            </a:pPr>
            <a:r>
              <a:rPr lang="en-US" sz="1400" dirty="0"/>
              <a:t>Emails requesting login credentials, payment information or other sensitive data.</a:t>
            </a:r>
          </a:p>
          <a:p>
            <a:pPr marL="0" lvl="0" indent="0" algn="l" rtl="0">
              <a:spcBef>
                <a:spcPts val="0"/>
              </a:spcBef>
              <a:spcAft>
                <a:spcPts val="1200"/>
              </a:spcAft>
              <a:buNone/>
            </a:pPr>
            <a:endParaRPr lang="en-US" dirty="0">
              <a:highlight>
                <a:srgbClr val="FFFF00"/>
              </a:highlight>
            </a:endParaRPr>
          </a:p>
          <a:p>
            <a:pPr marL="0" lvl="0" indent="0" algn="l" rtl="0">
              <a:spcBef>
                <a:spcPts val="0"/>
              </a:spcBef>
              <a:spcAft>
                <a:spcPts val="1200"/>
              </a:spcAft>
              <a:buNone/>
            </a:pPr>
            <a:endParaRPr dirty="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3FCD00-3300-4EA4-9987-B23FD81457F8}"/>
              </a:ext>
            </a:extLst>
          </p:cNvPr>
          <p:cNvSpPr>
            <a:spLocks noGrp="1"/>
          </p:cNvSpPr>
          <p:nvPr>
            <p:ph type="body" idx="1"/>
          </p:nvPr>
        </p:nvSpPr>
        <p:spPr>
          <a:xfrm>
            <a:off x="727650" y="1441200"/>
            <a:ext cx="7688700" cy="3130800"/>
          </a:xfrm>
        </p:spPr>
        <p:txBody>
          <a:bodyPr>
            <a:normAutofit/>
          </a:bodyPr>
          <a:lstStyle/>
          <a:p>
            <a:pPr marL="146050" indent="0">
              <a:buNone/>
            </a:pPr>
            <a:r>
              <a:rPr lang="en-IN" sz="1400" dirty="0"/>
              <a:t>6. Too good to be true emails.</a:t>
            </a:r>
          </a:p>
          <a:p>
            <a:endParaRPr lang="en-IN" sz="1400" dirty="0"/>
          </a:p>
          <a:p>
            <a:pPr marL="146050" indent="0">
              <a:buNone/>
            </a:pPr>
            <a:r>
              <a:rPr lang="en-IN" sz="1400" dirty="0"/>
              <a:t>7. Inconsistencies in  email addresses, links and domain names.</a:t>
            </a:r>
          </a:p>
        </p:txBody>
      </p:sp>
    </p:spTree>
    <p:extLst>
      <p:ext uri="{BB962C8B-B14F-4D97-AF65-F5344CB8AC3E}">
        <p14:creationId xmlns:p14="http://schemas.microsoft.com/office/powerpoint/2010/main" val="363676116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Words>
  <Application>Microsoft Office PowerPoint</Application>
  <PresentationFormat>On-screen Show (16:9)</PresentationFormat>
  <Paragraphs>17</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Ebrima</vt:lpstr>
      <vt:lpstr>Arial</vt:lpstr>
      <vt:lpstr>Lato</vt:lpstr>
      <vt:lpstr>Raleway</vt:lpstr>
      <vt:lpstr>Streamline</vt:lpstr>
      <vt:lpstr>Familiarize yourself with phishing attacks &lt;teams identified as most at risk&gt;</vt:lpstr>
      <vt:lpstr>What is phishing?</vt:lpstr>
      <vt:lpstr>Learn to spot phishing emails</vt:lpstr>
      <vt:lpstr>LinkedIn Phishing Email Example</vt:lpstr>
      <vt:lpstr>How do we stop getting phished?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&lt;teams identified as most at risk&gt;</dc:title>
  <dc:creator>Shaunak Natu</dc:creator>
  <cp:lastModifiedBy>Shaunak Natu</cp:lastModifiedBy>
  <cp:revision>1</cp:revision>
  <dcterms:modified xsi:type="dcterms:W3CDTF">2022-06-21T07:05:02Z</dcterms:modified>
</cp:coreProperties>
</file>