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Oswald" pitchFamily="2" charset="0"/>
      <p:regular r:id="rId23"/>
      <p:bold r:id="rId24"/>
    </p:embeddedFont>
    <p:embeddedFont>
      <p:font typeface="Source Sans Pro" panose="020B0503030403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efa3dc5bd5_0_6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efa3dc5bd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efa3dc5bd5_0_8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efa3dc5bd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efa3dc5bd5_0_1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efa3dc5bd5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efa3dc5bd5_3_2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efa3dc5bd5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efa3dc5bd5_0_25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efa3dc5bd5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35ed75ccf_0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fa3dc5bd5_0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fa3dc5bd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fa3dc5bd5_0_5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fa3dc5bd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efa3dc5bd5_0_2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efa3dc5bd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efa3dc5bd5_0_4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efa3dc5bd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efa3dc5bd5_0_6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efa3dc5bd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efa3dc5bd5_3_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efa3dc5bd5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19" name="Google Shape;119;p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7"/>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88" name="Google Shape;288;p7"/>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89" name="Google Shape;289;p7"/>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0" name="Google Shape;290;p7"/>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4"/>
        <p:cNvGrpSpPr/>
        <p:nvPr/>
      </p:nvGrpSpPr>
      <p:grpSpPr>
        <a:xfrm>
          <a:off x="0" y="0"/>
          <a:ext cx="0" cy="0"/>
          <a:chOff x="0" y="0"/>
          <a:chExt cx="0" cy="0"/>
        </a:xfrm>
      </p:grpSpPr>
      <p:sp>
        <p:nvSpPr>
          <p:cNvPr id="335" name="Google Shape;335;p9"/>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340;p9"/>
          <p:cNvGrpSpPr/>
          <p:nvPr/>
        </p:nvGrpSpPr>
        <p:grpSpPr>
          <a:xfrm>
            <a:off x="-9525" y="4462475"/>
            <a:ext cx="9167825" cy="595300"/>
            <a:chOff x="-9525" y="4462475"/>
            <a:chExt cx="9167825" cy="595300"/>
          </a:xfrm>
        </p:grpSpPr>
        <p:sp>
          <p:nvSpPr>
            <p:cNvPr id="341" name="Google Shape;341;p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42" name="Google Shape;342;p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43" name="Google Shape;343;p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44" name="Google Shape;344;p9"/>
          <p:cNvGrpSpPr/>
          <p:nvPr/>
        </p:nvGrpSpPr>
        <p:grpSpPr>
          <a:xfrm>
            <a:off x="-42837" y="4443488"/>
            <a:ext cx="9229575" cy="642788"/>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9"/>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Clr>
                <a:schemeClr val="accent1"/>
              </a:buClr>
              <a:buSzPts val="1400"/>
              <a:buNone/>
              <a:defRPr sz="1400">
                <a:solidFill>
                  <a:schemeClr val="accent1"/>
                </a:solidFill>
              </a:defRPr>
            </a:lvl1pPr>
          </a:lstStyle>
          <a:p>
            <a:endParaRPr/>
          </a:p>
        </p:txBody>
      </p:sp>
      <p:sp>
        <p:nvSpPr>
          <p:cNvPr id="375" name="Google Shape;375;p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5" name="Google Shape;465;p13"/>
          <p:cNvSpPr txBox="1"/>
          <p:nvPr/>
        </p:nvSpPr>
        <p:spPr>
          <a:xfrm>
            <a:off x="666338" y="3655200"/>
            <a:ext cx="673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466" name="Google Shape;466;p13"/>
          <p:cNvSpPr txBox="1"/>
          <p:nvPr/>
        </p:nvSpPr>
        <p:spPr>
          <a:xfrm>
            <a:off x="-205079" y="428745"/>
            <a:ext cx="9144000" cy="1600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b="1" dirty="0">
                <a:solidFill>
                  <a:srgbClr val="274E13"/>
                </a:solidFill>
                <a:latin typeface="Source Sans Pro"/>
                <a:ea typeface="Source Sans Pro"/>
                <a:cs typeface="Source Sans Pro"/>
                <a:sym typeface="Source Sans Pro"/>
              </a:rPr>
              <a:t>Road Accident Prediction and Visualisation</a:t>
            </a:r>
            <a:endParaRPr sz="4600" b="1" dirty="0">
              <a:solidFill>
                <a:srgbClr val="274E13"/>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22"/>
          <p:cNvSpPr txBox="1">
            <a:spLocks noGrp="1"/>
          </p:cNvSpPr>
          <p:nvPr>
            <p:ph type="ctrTitle"/>
          </p:nvPr>
        </p:nvSpPr>
        <p:spPr>
          <a:xfrm>
            <a:off x="1519675" y="3031150"/>
            <a:ext cx="60042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300"/>
              <a:t>Project Description</a:t>
            </a:r>
            <a:endParaRPr sz="5300"/>
          </a:p>
        </p:txBody>
      </p:sp>
      <p:sp>
        <p:nvSpPr>
          <p:cNvPr id="536" name="Google Shape;536;p22"/>
          <p:cNvSpPr txBox="1"/>
          <p:nvPr/>
        </p:nvSpPr>
        <p:spPr>
          <a:xfrm>
            <a:off x="7383600" y="2598100"/>
            <a:ext cx="1760400" cy="202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ea typeface="Oswald"/>
                <a:cs typeface="Oswald"/>
                <a:sym typeface="Oswald"/>
              </a:rPr>
              <a:t>4</a:t>
            </a:r>
            <a:endParaRPr sz="12000">
              <a:solidFill>
                <a:schemeClr val="accent2"/>
              </a:solidFill>
            </a:endParaRPr>
          </a:p>
        </p:txBody>
      </p:sp>
      <p:sp>
        <p:nvSpPr>
          <p:cNvPr id="537" name="Google Shape;537;p2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23"/>
          <p:cNvSpPr txBox="1">
            <a:spLocks noGrp="1"/>
          </p:cNvSpPr>
          <p:nvPr>
            <p:ph type="title"/>
          </p:nvPr>
        </p:nvSpPr>
        <p:spPr>
          <a:xfrm>
            <a:off x="1073700" y="116000"/>
            <a:ext cx="6996600" cy="73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100">
                <a:solidFill>
                  <a:schemeClr val="dk1"/>
                </a:solidFill>
              </a:rPr>
              <a:t>Project Roadmap</a:t>
            </a:r>
            <a:endParaRPr sz="4100">
              <a:solidFill>
                <a:schemeClr val="dk1"/>
              </a:solidFill>
            </a:endParaRPr>
          </a:p>
        </p:txBody>
      </p:sp>
      <p:sp>
        <p:nvSpPr>
          <p:cNvPr id="543" name="Google Shape;543;p2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544" name="Google Shape;544;p23"/>
          <p:cNvSpPr/>
          <p:nvPr/>
        </p:nvSpPr>
        <p:spPr>
          <a:xfrm>
            <a:off x="0" y="20662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300">
              <a:solidFill>
                <a:srgbClr val="000000"/>
              </a:solidFill>
              <a:latin typeface="Calibri"/>
              <a:ea typeface="Calibri"/>
              <a:cs typeface="Calibri"/>
              <a:sym typeface="Calibri"/>
            </a:endParaRPr>
          </a:p>
        </p:txBody>
      </p:sp>
      <p:sp>
        <p:nvSpPr>
          <p:cNvPr id="545" name="Google Shape;545;p23"/>
          <p:cNvSpPr/>
          <p:nvPr/>
        </p:nvSpPr>
        <p:spPr>
          <a:xfrm>
            <a:off x="0" y="2066225"/>
            <a:ext cx="9144000" cy="1011044"/>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300">
              <a:solidFill>
                <a:schemeClr val="lt1"/>
              </a:solidFill>
              <a:latin typeface="Calibri"/>
              <a:ea typeface="Calibri"/>
              <a:cs typeface="Calibri"/>
              <a:sym typeface="Calibri"/>
            </a:endParaRPr>
          </a:p>
        </p:txBody>
      </p:sp>
      <p:grpSp>
        <p:nvGrpSpPr>
          <p:cNvPr id="546" name="Google Shape;546;p23"/>
          <p:cNvGrpSpPr/>
          <p:nvPr/>
        </p:nvGrpSpPr>
        <p:grpSpPr>
          <a:xfrm>
            <a:off x="1786339" y="1398601"/>
            <a:ext cx="473400" cy="473400"/>
            <a:chOff x="1786339" y="1703401"/>
            <a:chExt cx="473400" cy="473400"/>
          </a:xfrm>
        </p:grpSpPr>
        <p:sp>
          <p:nvSpPr>
            <p:cNvPr id="547" name="Google Shape;547;p23"/>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a:latin typeface="Source Sans Pro"/>
                <a:ea typeface="Source Sans Pro"/>
                <a:cs typeface="Source Sans Pro"/>
                <a:sym typeface="Source Sans Pro"/>
              </a:endParaRPr>
            </a:p>
          </p:txBody>
        </p:sp>
        <p:sp>
          <p:nvSpPr>
            <p:cNvPr id="548" name="Google Shape;548;p23"/>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100">
                  <a:solidFill>
                    <a:schemeClr val="dk2"/>
                  </a:solidFill>
                  <a:latin typeface="Source Sans Pro"/>
                  <a:ea typeface="Source Sans Pro"/>
                  <a:cs typeface="Source Sans Pro"/>
                  <a:sym typeface="Source Sans Pro"/>
                </a:rPr>
                <a:t>1</a:t>
              </a:r>
              <a:endParaRPr sz="1100">
                <a:solidFill>
                  <a:schemeClr val="dk2"/>
                </a:solidFill>
                <a:latin typeface="Source Sans Pro"/>
                <a:ea typeface="Source Sans Pro"/>
                <a:cs typeface="Source Sans Pro"/>
                <a:sym typeface="Source Sans Pro"/>
              </a:endParaRPr>
            </a:p>
          </p:txBody>
        </p:sp>
      </p:grpSp>
      <p:grpSp>
        <p:nvGrpSpPr>
          <p:cNvPr id="549" name="Google Shape;549;p23"/>
          <p:cNvGrpSpPr/>
          <p:nvPr/>
        </p:nvGrpSpPr>
        <p:grpSpPr>
          <a:xfrm>
            <a:off x="3814414" y="1331201"/>
            <a:ext cx="473400" cy="473400"/>
            <a:chOff x="3814414" y="1703401"/>
            <a:chExt cx="473400" cy="473400"/>
          </a:xfrm>
        </p:grpSpPr>
        <p:sp>
          <p:nvSpPr>
            <p:cNvPr id="550" name="Google Shape;550;p23"/>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a:latin typeface="Source Sans Pro"/>
                <a:ea typeface="Source Sans Pro"/>
                <a:cs typeface="Source Sans Pro"/>
                <a:sym typeface="Source Sans Pro"/>
              </a:endParaRPr>
            </a:p>
          </p:txBody>
        </p:sp>
        <p:sp>
          <p:nvSpPr>
            <p:cNvPr id="551" name="Google Shape;551;p23"/>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100">
                  <a:solidFill>
                    <a:schemeClr val="dk2"/>
                  </a:solidFill>
                  <a:latin typeface="Source Sans Pro"/>
                  <a:ea typeface="Source Sans Pro"/>
                  <a:cs typeface="Source Sans Pro"/>
                  <a:sym typeface="Source Sans Pro"/>
                </a:rPr>
                <a:t>3</a:t>
              </a:r>
              <a:endParaRPr sz="1100">
                <a:solidFill>
                  <a:schemeClr val="dk2"/>
                </a:solidFill>
                <a:latin typeface="Source Sans Pro"/>
                <a:ea typeface="Source Sans Pro"/>
                <a:cs typeface="Source Sans Pro"/>
                <a:sym typeface="Source Sans Pro"/>
              </a:endParaRPr>
            </a:p>
          </p:txBody>
        </p:sp>
      </p:grpSp>
      <p:grpSp>
        <p:nvGrpSpPr>
          <p:cNvPr id="552" name="Google Shape;552;p23"/>
          <p:cNvGrpSpPr/>
          <p:nvPr/>
        </p:nvGrpSpPr>
        <p:grpSpPr>
          <a:xfrm>
            <a:off x="5842489" y="1398601"/>
            <a:ext cx="473400" cy="473400"/>
            <a:chOff x="5842489" y="1703401"/>
            <a:chExt cx="473400" cy="473400"/>
          </a:xfrm>
        </p:grpSpPr>
        <p:sp>
          <p:nvSpPr>
            <p:cNvPr id="553" name="Google Shape;553;p23"/>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a:latin typeface="Source Sans Pro"/>
                <a:ea typeface="Source Sans Pro"/>
                <a:cs typeface="Source Sans Pro"/>
                <a:sym typeface="Source Sans Pro"/>
              </a:endParaRPr>
            </a:p>
          </p:txBody>
        </p:sp>
        <p:sp>
          <p:nvSpPr>
            <p:cNvPr id="554" name="Google Shape;554;p23"/>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100">
                  <a:solidFill>
                    <a:schemeClr val="dk2"/>
                  </a:solidFill>
                  <a:latin typeface="Source Sans Pro"/>
                  <a:ea typeface="Source Sans Pro"/>
                  <a:cs typeface="Source Sans Pro"/>
                  <a:sym typeface="Source Sans Pro"/>
                </a:rPr>
                <a:t>5</a:t>
              </a:r>
              <a:endParaRPr sz="1100">
                <a:solidFill>
                  <a:schemeClr val="dk2"/>
                </a:solidFill>
                <a:latin typeface="Source Sans Pro"/>
                <a:ea typeface="Source Sans Pro"/>
                <a:cs typeface="Source Sans Pro"/>
                <a:sym typeface="Source Sans Pro"/>
              </a:endParaRPr>
            </a:p>
          </p:txBody>
        </p:sp>
      </p:grpSp>
      <p:grpSp>
        <p:nvGrpSpPr>
          <p:cNvPr id="555" name="Google Shape;555;p23"/>
          <p:cNvGrpSpPr/>
          <p:nvPr/>
        </p:nvGrpSpPr>
        <p:grpSpPr>
          <a:xfrm>
            <a:off x="6880814" y="3271500"/>
            <a:ext cx="473400" cy="473400"/>
            <a:chOff x="6880814" y="3576300"/>
            <a:chExt cx="473400" cy="473400"/>
          </a:xfrm>
        </p:grpSpPr>
        <p:sp>
          <p:nvSpPr>
            <p:cNvPr id="556" name="Google Shape;556;p23"/>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a:latin typeface="Source Sans Pro"/>
                <a:ea typeface="Source Sans Pro"/>
                <a:cs typeface="Source Sans Pro"/>
                <a:sym typeface="Source Sans Pro"/>
              </a:endParaRPr>
            </a:p>
          </p:txBody>
        </p:sp>
        <p:sp>
          <p:nvSpPr>
            <p:cNvPr id="557" name="Google Shape;557;p23"/>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100">
                  <a:solidFill>
                    <a:schemeClr val="dk2"/>
                  </a:solidFill>
                  <a:latin typeface="Source Sans Pro"/>
                  <a:ea typeface="Source Sans Pro"/>
                  <a:cs typeface="Source Sans Pro"/>
                  <a:sym typeface="Source Sans Pro"/>
                </a:rPr>
                <a:t>6</a:t>
              </a:r>
              <a:endParaRPr sz="1100">
                <a:solidFill>
                  <a:schemeClr val="dk2"/>
                </a:solidFill>
                <a:latin typeface="Source Sans Pro"/>
                <a:ea typeface="Source Sans Pro"/>
                <a:cs typeface="Source Sans Pro"/>
                <a:sym typeface="Source Sans Pro"/>
              </a:endParaRPr>
            </a:p>
          </p:txBody>
        </p:sp>
      </p:grpSp>
      <p:grpSp>
        <p:nvGrpSpPr>
          <p:cNvPr id="558" name="Google Shape;558;p23"/>
          <p:cNvGrpSpPr/>
          <p:nvPr/>
        </p:nvGrpSpPr>
        <p:grpSpPr>
          <a:xfrm>
            <a:off x="4852739" y="3271500"/>
            <a:ext cx="473400" cy="473400"/>
            <a:chOff x="4852739" y="3576300"/>
            <a:chExt cx="473400" cy="473400"/>
          </a:xfrm>
        </p:grpSpPr>
        <p:sp>
          <p:nvSpPr>
            <p:cNvPr id="559" name="Google Shape;559;p23"/>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a:latin typeface="Source Sans Pro"/>
                <a:ea typeface="Source Sans Pro"/>
                <a:cs typeface="Source Sans Pro"/>
                <a:sym typeface="Source Sans Pro"/>
              </a:endParaRPr>
            </a:p>
          </p:txBody>
        </p:sp>
        <p:sp>
          <p:nvSpPr>
            <p:cNvPr id="560" name="Google Shape;560;p23"/>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100">
                  <a:solidFill>
                    <a:schemeClr val="dk2"/>
                  </a:solidFill>
                  <a:latin typeface="Source Sans Pro"/>
                  <a:ea typeface="Source Sans Pro"/>
                  <a:cs typeface="Source Sans Pro"/>
                  <a:sym typeface="Source Sans Pro"/>
                </a:rPr>
                <a:t>4</a:t>
              </a:r>
              <a:endParaRPr sz="1100">
                <a:solidFill>
                  <a:schemeClr val="dk2"/>
                </a:solidFill>
                <a:latin typeface="Source Sans Pro"/>
                <a:ea typeface="Source Sans Pro"/>
                <a:cs typeface="Source Sans Pro"/>
                <a:sym typeface="Source Sans Pro"/>
              </a:endParaRPr>
            </a:p>
          </p:txBody>
        </p:sp>
      </p:grpSp>
      <p:grpSp>
        <p:nvGrpSpPr>
          <p:cNvPr id="561" name="Google Shape;561;p23"/>
          <p:cNvGrpSpPr/>
          <p:nvPr/>
        </p:nvGrpSpPr>
        <p:grpSpPr>
          <a:xfrm>
            <a:off x="2824664" y="3181338"/>
            <a:ext cx="473400" cy="473400"/>
            <a:chOff x="2824664" y="3576300"/>
            <a:chExt cx="473400" cy="473400"/>
          </a:xfrm>
        </p:grpSpPr>
        <p:sp>
          <p:nvSpPr>
            <p:cNvPr id="562" name="Google Shape;562;p23"/>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a:latin typeface="Source Sans Pro"/>
                <a:ea typeface="Source Sans Pro"/>
                <a:cs typeface="Source Sans Pro"/>
                <a:sym typeface="Source Sans Pro"/>
              </a:endParaRPr>
            </a:p>
          </p:txBody>
        </p:sp>
        <p:sp>
          <p:nvSpPr>
            <p:cNvPr id="563" name="Google Shape;563;p23"/>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100">
                  <a:solidFill>
                    <a:schemeClr val="dk2"/>
                  </a:solidFill>
                  <a:latin typeface="Source Sans Pro"/>
                  <a:ea typeface="Source Sans Pro"/>
                  <a:cs typeface="Source Sans Pro"/>
                  <a:sym typeface="Source Sans Pro"/>
                </a:rPr>
                <a:t>2</a:t>
              </a:r>
              <a:endParaRPr sz="1100">
                <a:solidFill>
                  <a:schemeClr val="dk2"/>
                </a:solidFill>
                <a:latin typeface="Source Sans Pro"/>
                <a:ea typeface="Source Sans Pro"/>
                <a:cs typeface="Source Sans Pro"/>
                <a:sym typeface="Source Sans Pro"/>
              </a:endParaRPr>
            </a:p>
          </p:txBody>
        </p:sp>
      </p:grpSp>
      <p:sp>
        <p:nvSpPr>
          <p:cNvPr id="564" name="Google Shape;564;p23"/>
          <p:cNvSpPr txBox="1"/>
          <p:nvPr/>
        </p:nvSpPr>
        <p:spPr>
          <a:xfrm>
            <a:off x="1379850" y="851300"/>
            <a:ext cx="1286400" cy="5334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b="1">
                <a:solidFill>
                  <a:srgbClr val="0B5394"/>
                </a:solidFill>
                <a:latin typeface="Source Sans Pro"/>
                <a:ea typeface="Source Sans Pro"/>
                <a:cs typeface="Source Sans Pro"/>
                <a:sym typeface="Source Sans Pro"/>
              </a:rPr>
              <a:t>Data collection</a:t>
            </a:r>
            <a:endParaRPr b="1">
              <a:solidFill>
                <a:srgbClr val="0B5394"/>
              </a:solidFill>
              <a:latin typeface="Source Sans Pro"/>
              <a:ea typeface="Source Sans Pro"/>
              <a:cs typeface="Source Sans Pro"/>
              <a:sym typeface="Source Sans Pro"/>
            </a:endParaRPr>
          </a:p>
          <a:p>
            <a:pPr marL="0" marR="0" lvl="0" indent="0" algn="ctr" rtl="0">
              <a:lnSpc>
                <a:spcPct val="100000"/>
              </a:lnSpc>
              <a:spcBef>
                <a:spcPts val="0"/>
              </a:spcBef>
              <a:spcAft>
                <a:spcPts val="0"/>
              </a:spcAft>
              <a:buNone/>
            </a:pPr>
            <a:endParaRPr>
              <a:solidFill>
                <a:schemeClr val="dk2"/>
              </a:solidFill>
              <a:latin typeface="Source Sans Pro"/>
              <a:ea typeface="Source Sans Pro"/>
              <a:cs typeface="Source Sans Pro"/>
              <a:sym typeface="Source Sans Pro"/>
            </a:endParaRPr>
          </a:p>
        </p:txBody>
      </p:sp>
      <p:sp>
        <p:nvSpPr>
          <p:cNvPr id="565" name="Google Shape;565;p23"/>
          <p:cNvSpPr txBox="1"/>
          <p:nvPr/>
        </p:nvSpPr>
        <p:spPr>
          <a:xfrm>
            <a:off x="3377205" y="851300"/>
            <a:ext cx="1286400" cy="5334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b="1">
                <a:solidFill>
                  <a:srgbClr val="3C78D8"/>
                </a:solidFill>
                <a:latin typeface="Source Sans Pro"/>
                <a:ea typeface="Source Sans Pro"/>
                <a:cs typeface="Source Sans Pro"/>
                <a:sym typeface="Source Sans Pro"/>
              </a:rPr>
              <a:t>Exploratory Analysis</a:t>
            </a:r>
            <a:endParaRPr>
              <a:solidFill>
                <a:srgbClr val="3C78D8"/>
              </a:solidFill>
              <a:latin typeface="Source Sans Pro"/>
              <a:ea typeface="Source Sans Pro"/>
              <a:cs typeface="Source Sans Pro"/>
              <a:sym typeface="Source Sans Pro"/>
            </a:endParaRPr>
          </a:p>
        </p:txBody>
      </p:sp>
      <p:sp>
        <p:nvSpPr>
          <p:cNvPr id="566" name="Google Shape;566;p23"/>
          <p:cNvSpPr txBox="1"/>
          <p:nvPr/>
        </p:nvSpPr>
        <p:spPr>
          <a:xfrm>
            <a:off x="5436010" y="851300"/>
            <a:ext cx="1286400" cy="5334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b="1">
                <a:solidFill>
                  <a:srgbClr val="0B5394"/>
                </a:solidFill>
                <a:latin typeface="Source Sans Pro"/>
                <a:ea typeface="Source Sans Pro"/>
                <a:cs typeface="Source Sans Pro"/>
                <a:sym typeface="Source Sans Pro"/>
              </a:rPr>
              <a:t>Building prediction</a:t>
            </a:r>
            <a:br>
              <a:rPr lang="en" b="1">
                <a:solidFill>
                  <a:srgbClr val="0B5394"/>
                </a:solidFill>
                <a:latin typeface="Source Sans Pro"/>
                <a:ea typeface="Source Sans Pro"/>
                <a:cs typeface="Source Sans Pro"/>
                <a:sym typeface="Source Sans Pro"/>
              </a:rPr>
            </a:br>
            <a:r>
              <a:rPr lang="en" b="1">
                <a:solidFill>
                  <a:srgbClr val="0B5394"/>
                </a:solidFill>
                <a:latin typeface="Source Sans Pro"/>
                <a:ea typeface="Source Sans Pro"/>
                <a:cs typeface="Source Sans Pro"/>
                <a:sym typeface="Source Sans Pro"/>
              </a:rPr>
              <a:t>Model</a:t>
            </a:r>
            <a:endParaRPr>
              <a:solidFill>
                <a:schemeClr val="dk2"/>
              </a:solidFill>
              <a:latin typeface="Source Sans Pro"/>
              <a:ea typeface="Source Sans Pro"/>
              <a:cs typeface="Source Sans Pro"/>
              <a:sym typeface="Source Sans Pro"/>
            </a:endParaRPr>
          </a:p>
        </p:txBody>
      </p:sp>
      <p:sp>
        <p:nvSpPr>
          <p:cNvPr id="567" name="Google Shape;567;p23"/>
          <p:cNvSpPr txBox="1"/>
          <p:nvPr/>
        </p:nvSpPr>
        <p:spPr>
          <a:xfrm>
            <a:off x="2418175" y="3654750"/>
            <a:ext cx="1286400" cy="261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b="1">
                <a:solidFill>
                  <a:srgbClr val="1C4587"/>
                </a:solidFill>
                <a:latin typeface="Source Sans Pro"/>
                <a:ea typeface="Source Sans Pro"/>
                <a:cs typeface="Source Sans Pro"/>
                <a:sym typeface="Source Sans Pro"/>
              </a:rPr>
              <a:t>Data cleaning</a:t>
            </a:r>
            <a:endParaRPr b="1">
              <a:solidFill>
                <a:srgbClr val="1C4587"/>
              </a:solidFill>
              <a:latin typeface="Source Sans Pro"/>
              <a:ea typeface="Source Sans Pro"/>
              <a:cs typeface="Source Sans Pro"/>
              <a:sym typeface="Source Sans Pro"/>
            </a:endParaRPr>
          </a:p>
          <a:p>
            <a:pPr marL="0" marR="0" lvl="0" indent="0" algn="ctr" rtl="0">
              <a:lnSpc>
                <a:spcPct val="100000"/>
              </a:lnSpc>
              <a:spcBef>
                <a:spcPts val="0"/>
              </a:spcBef>
              <a:spcAft>
                <a:spcPts val="0"/>
              </a:spcAft>
              <a:buNone/>
            </a:pPr>
            <a:endParaRPr>
              <a:solidFill>
                <a:schemeClr val="dk2"/>
              </a:solidFill>
              <a:latin typeface="Source Sans Pro"/>
              <a:ea typeface="Source Sans Pro"/>
              <a:cs typeface="Source Sans Pro"/>
              <a:sym typeface="Source Sans Pro"/>
            </a:endParaRPr>
          </a:p>
        </p:txBody>
      </p:sp>
      <p:sp>
        <p:nvSpPr>
          <p:cNvPr id="568" name="Google Shape;568;p23"/>
          <p:cNvSpPr txBox="1"/>
          <p:nvPr/>
        </p:nvSpPr>
        <p:spPr>
          <a:xfrm>
            <a:off x="4446255" y="3758800"/>
            <a:ext cx="1286400" cy="533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b="1">
                <a:solidFill>
                  <a:srgbClr val="A64D79"/>
                </a:solidFill>
                <a:latin typeface="Source Sans Pro"/>
                <a:ea typeface="Source Sans Pro"/>
                <a:cs typeface="Source Sans Pro"/>
                <a:sym typeface="Source Sans Pro"/>
              </a:rPr>
              <a:t>Correlation and </a:t>
            </a:r>
            <a:br>
              <a:rPr lang="en" b="1">
                <a:solidFill>
                  <a:srgbClr val="A64D79"/>
                </a:solidFill>
                <a:latin typeface="Source Sans Pro"/>
                <a:ea typeface="Source Sans Pro"/>
                <a:cs typeface="Source Sans Pro"/>
                <a:sym typeface="Source Sans Pro"/>
              </a:rPr>
            </a:br>
            <a:r>
              <a:rPr lang="en" b="1">
                <a:solidFill>
                  <a:srgbClr val="A64D79"/>
                </a:solidFill>
                <a:latin typeface="Source Sans Pro"/>
                <a:ea typeface="Source Sans Pro"/>
                <a:cs typeface="Source Sans Pro"/>
                <a:sym typeface="Source Sans Pro"/>
              </a:rPr>
              <a:t>Covariance analysis</a:t>
            </a:r>
            <a:endParaRPr>
              <a:solidFill>
                <a:srgbClr val="A64D79"/>
              </a:solidFill>
              <a:latin typeface="Source Sans Pro"/>
              <a:ea typeface="Source Sans Pro"/>
              <a:cs typeface="Source Sans Pro"/>
              <a:sym typeface="Source Sans Pro"/>
            </a:endParaRPr>
          </a:p>
        </p:txBody>
      </p:sp>
      <p:sp>
        <p:nvSpPr>
          <p:cNvPr id="569" name="Google Shape;569;p23"/>
          <p:cNvSpPr txBox="1"/>
          <p:nvPr/>
        </p:nvSpPr>
        <p:spPr>
          <a:xfrm>
            <a:off x="6474335" y="3758800"/>
            <a:ext cx="1286400" cy="533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b="1">
                <a:solidFill>
                  <a:srgbClr val="0B5394"/>
                </a:solidFill>
                <a:latin typeface="Source Sans Pro"/>
                <a:ea typeface="Source Sans Pro"/>
                <a:cs typeface="Source Sans Pro"/>
                <a:sym typeface="Source Sans Pro"/>
              </a:rPr>
              <a:t>Deploying Webapp on </a:t>
            </a:r>
            <a:br>
              <a:rPr lang="en" b="1">
                <a:solidFill>
                  <a:srgbClr val="0B5394"/>
                </a:solidFill>
                <a:latin typeface="Source Sans Pro"/>
                <a:ea typeface="Source Sans Pro"/>
                <a:cs typeface="Source Sans Pro"/>
                <a:sym typeface="Source Sans Pro"/>
              </a:rPr>
            </a:br>
            <a:r>
              <a:rPr lang="en" b="1">
                <a:solidFill>
                  <a:srgbClr val="0B5394"/>
                </a:solidFill>
                <a:latin typeface="Source Sans Pro"/>
                <a:ea typeface="Source Sans Pro"/>
                <a:cs typeface="Source Sans Pro"/>
                <a:sym typeface="Source Sans Pro"/>
              </a:rPr>
              <a:t>Heroku</a:t>
            </a:r>
            <a:endParaRPr b="1">
              <a:solidFill>
                <a:srgbClr val="0B5394"/>
              </a:solidFill>
              <a:latin typeface="Source Sans Pro"/>
              <a:ea typeface="Source Sans Pro"/>
              <a:cs typeface="Source Sans Pro"/>
              <a:sym typeface="Source Sans Pro"/>
            </a:endParaRPr>
          </a:p>
          <a:p>
            <a:pPr marL="0" marR="0" lvl="0" indent="0" algn="ctr" rtl="0">
              <a:lnSpc>
                <a:spcPct val="100000"/>
              </a:lnSpc>
              <a:spcBef>
                <a:spcPts val="0"/>
              </a:spcBef>
              <a:spcAft>
                <a:spcPts val="0"/>
              </a:spcAft>
              <a:buNone/>
            </a:pPr>
            <a:endParaRPr>
              <a:solidFill>
                <a:schemeClr val="dk2"/>
              </a:solidFill>
              <a:latin typeface="Source Sans Pro"/>
              <a:ea typeface="Source Sans Pro"/>
              <a:cs typeface="Source Sans Pro"/>
              <a:sym typeface="Source Sans Pro"/>
            </a:endParaRPr>
          </a:p>
        </p:txBody>
      </p:sp>
      <p:pic>
        <p:nvPicPr>
          <p:cNvPr id="570" name="Google Shape;570;p23"/>
          <p:cNvPicPr preferRelativeResize="0"/>
          <p:nvPr/>
        </p:nvPicPr>
        <p:blipFill>
          <a:blip r:embed="rId3">
            <a:alphaModFix/>
          </a:blip>
          <a:stretch>
            <a:fillRect/>
          </a:stretch>
        </p:blipFill>
        <p:spPr>
          <a:xfrm>
            <a:off x="3517085" y="1872000"/>
            <a:ext cx="1068080" cy="317400"/>
          </a:xfrm>
          <a:prstGeom prst="rect">
            <a:avLst/>
          </a:prstGeom>
          <a:noFill/>
          <a:ln>
            <a:noFill/>
          </a:ln>
        </p:spPr>
      </p:pic>
      <p:pic>
        <p:nvPicPr>
          <p:cNvPr id="571" name="Google Shape;571;p23"/>
          <p:cNvPicPr preferRelativeResize="0"/>
          <p:nvPr/>
        </p:nvPicPr>
        <p:blipFill>
          <a:blip r:embed="rId3">
            <a:alphaModFix/>
          </a:blip>
          <a:stretch>
            <a:fillRect/>
          </a:stretch>
        </p:blipFill>
        <p:spPr>
          <a:xfrm flipH="1">
            <a:off x="7999250" y="1748825"/>
            <a:ext cx="1144750" cy="317400"/>
          </a:xfrm>
          <a:prstGeom prst="rect">
            <a:avLst/>
          </a:prstGeom>
          <a:noFill/>
          <a:ln>
            <a:noFill/>
          </a:ln>
        </p:spPr>
      </p:pic>
      <p:pic>
        <p:nvPicPr>
          <p:cNvPr id="572" name="Google Shape;572;p23"/>
          <p:cNvPicPr preferRelativeResize="0"/>
          <p:nvPr/>
        </p:nvPicPr>
        <p:blipFill>
          <a:blip r:embed="rId3">
            <a:alphaModFix/>
          </a:blip>
          <a:stretch>
            <a:fillRect/>
          </a:stretch>
        </p:blipFill>
        <p:spPr>
          <a:xfrm>
            <a:off x="109460" y="2759875"/>
            <a:ext cx="1068080" cy="317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24"/>
          <p:cNvSpPr txBox="1">
            <a:spLocks noGrp="1"/>
          </p:cNvSpPr>
          <p:nvPr>
            <p:ph type="body" idx="1"/>
          </p:nvPr>
        </p:nvSpPr>
        <p:spPr>
          <a:xfrm>
            <a:off x="410400" y="854650"/>
            <a:ext cx="8323200" cy="3571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a:solidFill>
                  <a:srgbClr val="222222"/>
                </a:solidFill>
                <a:highlight>
                  <a:srgbClr val="FFFFFF"/>
                </a:highlight>
                <a:latin typeface="Arial"/>
                <a:ea typeface="Arial"/>
                <a:cs typeface="Arial"/>
                <a:sym typeface="Arial"/>
              </a:rPr>
              <a:t>Data Collection - </a:t>
            </a:r>
            <a:r>
              <a:rPr lang="en" sz="1600">
                <a:solidFill>
                  <a:srgbClr val="222222"/>
                </a:solidFill>
                <a:highlight>
                  <a:srgbClr val="FFFFFF"/>
                </a:highlight>
                <a:latin typeface="Arial"/>
                <a:ea typeface="Arial"/>
                <a:cs typeface="Arial"/>
                <a:sym typeface="Arial"/>
              </a:rPr>
              <a:t>We are using 6 different datasets ranging from 2001 to 2017. These datasets include all the information of accidents, time of accident, cause of accident, location of accident.</a:t>
            </a:r>
            <a:endParaRPr sz="1600">
              <a:solidFill>
                <a:srgbClr val="222222"/>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1600">
              <a:solidFill>
                <a:srgbClr val="222222"/>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600" b="1">
                <a:solidFill>
                  <a:srgbClr val="222222"/>
                </a:solidFill>
                <a:highlight>
                  <a:schemeClr val="lt1"/>
                </a:highlight>
                <a:latin typeface="Arial"/>
                <a:ea typeface="Arial"/>
                <a:cs typeface="Arial"/>
                <a:sym typeface="Arial"/>
              </a:rPr>
              <a:t>Data Cleaning - </a:t>
            </a:r>
            <a:r>
              <a:rPr lang="en" sz="1600">
                <a:solidFill>
                  <a:srgbClr val="222222"/>
                </a:solidFill>
                <a:highlight>
                  <a:schemeClr val="lt1"/>
                </a:highlight>
                <a:latin typeface="Arial"/>
                <a:ea typeface="Arial"/>
                <a:cs typeface="Arial"/>
                <a:sym typeface="Arial"/>
              </a:rPr>
              <a:t>The problem with using different datasets is, inconsistency of dataset (example for the same state). We overcome this by filtering the data, arranging it by State names, ensuring consistency of states in each dataset. Further we combine the datasets, using efficient data normalisation techniques.</a:t>
            </a:r>
            <a:endParaRPr sz="1600">
              <a:solidFill>
                <a:srgbClr val="222222"/>
              </a:solidFill>
              <a:highlight>
                <a:schemeClr val="lt1"/>
              </a:highlight>
              <a:latin typeface="Arial"/>
              <a:ea typeface="Arial"/>
              <a:cs typeface="Arial"/>
              <a:sym typeface="Arial"/>
            </a:endParaRPr>
          </a:p>
          <a:p>
            <a:pPr marL="0" lvl="0" indent="0" algn="l" rtl="0">
              <a:lnSpc>
                <a:spcPct val="115000"/>
              </a:lnSpc>
              <a:spcBef>
                <a:spcPts val="0"/>
              </a:spcBef>
              <a:spcAft>
                <a:spcPts val="0"/>
              </a:spcAft>
              <a:buNone/>
            </a:pPr>
            <a:endParaRPr sz="1600">
              <a:solidFill>
                <a:srgbClr val="222222"/>
              </a:solidFill>
              <a:highlight>
                <a:schemeClr val="lt1"/>
              </a:highlight>
              <a:latin typeface="Arial"/>
              <a:ea typeface="Arial"/>
              <a:cs typeface="Arial"/>
              <a:sym typeface="Arial"/>
            </a:endParaRPr>
          </a:p>
          <a:p>
            <a:pPr marL="0" lvl="0" indent="0" algn="l" rtl="0">
              <a:lnSpc>
                <a:spcPct val="115000"/>
              </a:lnSpc>
              <a:spcBef>
                <a:spcPts val="0"/>
              </a:spcBef>
              <a:spcAft>
                <a:spcPts val="0"/>
              </a:spcAft>
              <a:buNone/>
            </a:pPr>
            <a:r>
              <a:rPr lang="en" sz="1600" b="1">
                <a:solidFill>
                  <a:srgbClr val="222222"/>
                </a:solidFill>
                <a:highlight>
                  <a:schemeClr val="lt1"/>
                </a:highlight>
                <a:latin typeface="Arial"/>
                <a:ea typeface="Arial"/>
                <a:cs typeface="Arial"/>
                <a:sym typeface="Arial"/>
              </a:rPr>
              <a:t>Exploratory analysis - </a:t>
            </a:r>
            <a:r>
              <a:rPr lang="en" sz="1600">
                <a:solidFill>
                  <a:srgbClr val="222222"/>
                </a:solidFill>
                <a:highlight>
                  <a:schemeClr val="lt1"/>
                </a:highlight>
                <a:latin typeface="Arial"/>
                <a:ea typeface="Arial"/>
                <a:cs typeface="Arial"/>
                <a:sym typeface="Arial"/>
              </a:rPr>
              <a:t>After cleaning and merging data, we perform correlation and covariance analysis to find most impacting and interrelation, we perform basic visualisation to understand the data structure and distribution.</a:t>
            </a:r>
            <a:endParaRPr sz="1600">
              <a:solidFill>
                <a:srgbClr val="222222"/>
              </a:solidFill>
              <a:highlight>
                <a:schemeClr val="lt1"/>
              </a:highlight>
              <a:latin typeface="Arial"/>
              <a:ea typeface="Arial"/>
              <a:cs typeface="Arial"/>
              <a:sym typeface="Arial"/>
            </a:endParaRPr>
          </a:p>
          <a:p>
            <a:pPr marL="0" lvl="0" indent="0" algn="l" rtl="0">
              <a:lnSpc>
                <a:spcPct val="115000"/>
              </a:lnSpc>
              <a:spcBef>
                <a:spcPts val="0"/>
              </a:spcBef>
              <a:spcAft>
                <a:spcPts val="0"/>
              </a:spcAft>
              <a:buNone/>
            </a:pPr>
            <a:endParaRPr sz="1600">
              <a:solidFill>
                <a:srgbClr val="222222"/>
              </a:solidFill>
              <a:highlight>
                <a:schemeClr val="lt1"/>
              </a:highlight>
              <a:latin typeface="Arial"/>
              <a:ea typeface="Arial"/>
              <a:cs typeface="Arial"/>
              <a:sym typeface="Arial"/>
            </a:endParaRPr>
          </a:p>
          <a:p>
            <a:pPr marL="0" lvl="0" indent="0" algn="l" rtl="0">
              <a:lnSpc>
                <a:spcPct val="115000"/>
              </a:lnSpc>
              <a:spcBef>
                <a:spcPts val="0"/>
              </a:spcBef>
              <a:spcAft>
                <a:spcPts val="0"/>
              </a:spcAft>
              <a:buNone/>
            </a:pPr>
            <a:endParaRPr sz="1600">
              <a:solidFill>
                <a:srgbClr val="222222"/>
              </a:solidFill>
              <a:highlight>
                <a:schemeClr val="lt1"/>
              </a:highlight>
              <a:latin typeface="Arial"/>
              <a:ea typeface="Arial"/>
              <a:cs typeface="Arial"/>
              <a:sym typeface="Arial"/>
            </a:endParaRPr>
          </a:p>
        </p:txBody>
      </p:sp>
      <p:sp>
        <p:nvSpPr>
          <p:cNvPr id="578" name="Google Shape;578;p2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579" name="Google Shape;579;p24"/>
          <p:cNvSpPr txBox="1"/>
          <p:nvPr/>
        </p:nvSpPr>
        <p:spPr>
          <a:xfrm>
            <a:off x="2990075" y="0"/>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400" b="1">
                <a:solidFill>
                  <a:srgbClr val="134F5C"/>
                </a:solidFill>
                <a:latin typeface="Source Sans Pro"/>
                <a:ea typeface="Source Sans Pro"/>
                <a:cs typeface="Source Sans Pro"/>
                <a:sym typeface="Source Sans Pro"/>
              </a:rPr>
              <a:t>Modules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585" name="Google Shape;585;p25"/>
          <p:cNvSpPr txBox="1"/>
          <p:nvPr/>
        </p:nvSpPr>
        <p:spPr>
          <a:xfrm>
            <a:off x="3174425" y="29950"/>
            <a:ext cx="26727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400" b="1">
                <a:solidFill>
                  <a:srgbClr val="134F5C"/>
                </a:solidFill>
                <a:latin typeface="Source Sans Pro"/>
                <a:ea typeface="Source Sans Pro"/>
                <a:cs typeface="Source Sans Pro"/>
                <a:sym typeface="Source Sans Pro"/>
              </a:rPr>
              <a:t>Modules</a:t>
            </a:r>
            <a:endParaRPr sz="4400" b="1">
              <a:solidFill>
                <a:srgbClr val="134F5C"/>
              </a:solidFill>
              <a:latin typeface="Source Sans Pro"/>
              <a:ea typeface="Source Sans Pro"/>
              <a:cs typeface="Source Sans Pro"/>
              <a:sym typeface="Source Sans Pro"/>
            </a:endParaRPr>
          </a:p>
        </p:txBody>
      </p:sp>
      <p:sp>
        <p:nvSpPr>
          <p:cNvPr id="586" name="Google Shape;586;p25"/>
          <p:cNvSpPr txBox="1">
            <a:spLocks noGrp="1"/>
          </p:cNvSpPr>
          <p:nvPr>
            <p:ph type="body" idx="1"/>
          </p:nvPr>
        </p:nvSpPr>
        <p:spPr>
          <a:xfrm>
            <a:off x="364000" y="698600"/>
            <a:ext cx="8364000" cy="3580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1" dirty="0">
                <a:solidFill>
                  <a:srgbClr val="222222"/>
                </a:solidFill>
                <a:highlight>
                  <a:schemeClr val="lt1"/>
                </a:highlight>
                <a:latin typeface="Arial"/>
                <a:ea typeface="Arial"/>
                <a:cs typeface="Arial"/>
                <a:sym typeface="Arial"/>
              </a:rPr>
              <a:t>Building Prediction Model </a:t>
            </a:r>
            <a:endParaRPr sz="1400" dirty="0">
              <a:solidFill>
                <a:srgbClr val="222222"/>
              </a:solidFill>
              <a:highlight>
                <a:schemeClr val="lt1"/>
              </a:highlight>
              <a:latin typeface="Arial"/>
              <a:ea typeface="Arial"/>
              <a:cs typeface="Arial"/>
              <a:sym typeface="Arial"/>
            </a:endParaRPr>
          </a:p>
          <a:p>
            <a:pPr marL="0" lvl="0" indent="0" algn="l" rtl="0">
              <a:lnSpc>
                <a:spcPct val="115000"/>
              </a:lnSpc>
              <a:spcBef>
                <a:spcPts val="0"/>
              </a:spcBef>
              <a:spcAft>
                <a:spcPts val="0"/>
              </a:spcAft>
              <a:buNone/>
            </a:pPr>
            <a:r>
              <a:rPr lang="en" sz="1400" dirty="0">
                <a:solidFill>
                  <a:srgbClr val="222222"/>
                </a:solidFill>
                <a:highlight>
                  <a:schemeClr val="lt1"/>
                </a:highlight>
                <a:latin typeface="Arial"/>
                <a:ea typeface="Arial"/>
                <a:cs typeface="Arial"/>
                <a:sym typeface="Arial"/>
              </a:rPr>
              <a:t>After understanding the data distribution, covariance, we will choose a perfect fitting mathematical model for future prediction. The prediction will be based on the State the passenger is travelling to, weather condition, Vehicular defects, Time of travel. As a part of prescriptive analysis, we will also recommend/ suggest some points to ensure safety of travellers. </a:t>
            </a:r>
            <a:r>
              <a:rPr lang="en" sz="1400" dirty="0">
                <a:highlight>
                  <a:srgbClr val="FFFFFF"/>
                </a:highlight>
                <a:latin typeface="Arial"/>
                <a:ea typeface="Arial"/>
                <a:cs typeface="Arial"/>
                <a:sym typeface="Arial"/>
              </a:rPr>
              <a:t>The study used hybrid clustering and classification algorithms to predict road accident severity prediction.</a:t>
            </a:r>
            <a:endParaRPr sz="1400" dirty="0">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1400">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1400">
              <a:solidFill>
                <a:srgbClr val="222222"/>
              </a:solidFill>
              <a:highlight>
                <a:schemeClr val="lt1"/>
              </a:highlight>
              <a:latin typeface="Arial"/>
              <a:ea typeface="Arial"/>
              <a:cs typeface="Arial"/>
              <a:sym typeface="Arial"/>
            </a:endParaRPr>
          </a:p>
          <a:p>
            <a:pPr marL="0" lvl="0" indent="0" algn="l" rtl="0">
              <a:lnSpc>
                <a:spcPct val="115000"/>
              </a:lnSpc>
              <a:spcBef>
                <a:spcPts val="0"/>
              </a:spcBef>
              <a:spcAft>
                <a:spcPts val="0"/>
              </a:spcAft>
              <a:buNone/>
            </a:pPr>
            <a:r>
              <a:rPr lang="en" sz="1700" b="1" dirty="0">
                <a:solidFill>
                  <a:srgbClr val="222222"/>
                </a:solidFill>
                <a:highlight>
                  <a:schemeClr val="lt1"/>
                </a:highlight>
                <a:latin typeface="Arial"/>
                <a:ea typeface="Arial"/>
                <a:cs typeface="Arial"/>
                <a:sym typeface="Arial"/>
              </a:rPr>
              <a:t>Deploying WebApp -</a:t>
            </a:r>
            <a:endParaRPr sz="1700" b="1" dirty="0">
              <a:solidFill>
                <a:srgbClr val="222222"/>
              </a:solidFill>
              <a:highlight>
                <a:schemeClr val="lt1"/>
              </a:highlight>
              <a:latin typeface="Arial"/>
              <a:ea typeface="Arial"/>
              <a:cs typeface="Arial"/>
              <a:sym typeface="Arial"/>
            </a:endParaRPr>
          </a:p>
          <a:p>
            <a:pPr marL="0" lvl="0" indent="0" algn="l" rtl="0">
              <a:lnSpc>
                <a:spcPct val="115000"/>
              </a:lnSpc>
              <a:spcBef>
                <a:spcPts val="0"/>
              </a:spcBef>
              <a:spcAft>
                <a:spcPts val="0"/>
              </a:spcAft>
              <a:buNone/>
            </a:pPr>
            <a:r>
              <a:rPr lang="en" sz="1400" dirty="0">
                <a:solidFill>
                  <a:srgbClr val="222222"/>
                </a:solidFill>
                <a:highlight>
                  <a:schemeClr val="lt1"/>
                </a:highlight>
                <a:latin typeface="Arial"/>
                <a:ea typeface="Arial"/>
                <a:cs typeface="Arial"/>
                <a:sym typeface="Arial"/>
              </a:rPr>
              <a:t>We build a webapp using Shiny package in R, this web-app will be interactive and will dynamically render results based on user input on the frontend. This will be hosted on Heroku (free hosting service)</a:t>
            </a:r>
            <a:r>
              <a:rPr lang="en" sz="1400" dirty="0">
                <a:solidFill>
                  <a:srgbClr val="000000"/>
                </a:solidFill>
                <a:highlight>
                  <a:schemeClr val="lt1"/>
                </a:highlight>
              </a:rPr>
              <a:t>. </a:t>
            </a:r>
            <a:r>
              <a:rPr lang="en" sz="1400" dirty="0">
                <a:solidFill>
                  <a:srgbClr val="000000"/>
                </a:solidFill>
                <a:highlight>
                  <a:schemeClr val="lt1"/>
                </a:highlight>
                <a:latin typeface="Arial"/>
                <a:ea typeface="Arial"/>
                <a:cs typeface="Arial"/>
                <a:sym typeface="Arial"/>
              </a:rPr>
              <a:t>Since the Shiny app user-interface (UI) is an HTML document, we can use CSS to control how we want our Shiny app to look.</a:t>
            </a:r>
            <a:endParaRPr sz="1400" dirty="0">
              <a:solidFill>
                <a:srgbClr val="000000"/>
              </a:solidFill>
              <a:highlight>
                <a:schemeClr val="lt1"/>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2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592" name="Google Shape;592;p26"/>
          <p:cNvPicPr preferRelativeResize="0"/>
          <p:nvPr/>
        </p:nvPicPr>
        <p:blipFill>
          <a:blip r:embed="rId3">
            <a:alphaModFix/>
          </a:blip>
          <a:stretch>
            <a:fillRect/>
          </a:stretch>
        </p:blipFill>
        <p:spPr>
          <a:xfrm>
            <a:off x="1256813" y="1182510"/>
            <a:ext cx="2834953" cy="958171"/>
          </a:xfrm>
          <a:prstGeom prst="rect">
            <a:avLst/>
          </a:prstGeom>
          <a:noFill/>
          <a:ln>
            <a:noFill/>
          </a:ln>
        </p:spPr>
      </p:pic>
      <p:pic>
        <p:nvPicPr>
          <p:cNvPr id="593" name="Google Shape;593;p26"/>
          <p:cNvPicPr preferRelativeResize="0"/>
          <p:nvPr/>
        </p:nvPicPr>
        <p:blipFill>
          <a:blip r:embed="rId4">
            <a:alphaModFix/>
          </a:blip>
          <a:stretch>
            <a:fillRect/>
          </a:stretch>
        </p:blipFill>
        <p:spPr>
          <a:xfrm>
            <a:off x="5486411" y="1230187"/>
            <a:ext cx="1794912" cy="862800"/>
          </a:xfrm>
          <a:prstGeom prst="rect">
            <a:avLst/>
          </a:prstGeom>
          <a:noFill/>
          <a:ln>
            <a:noFill/>
          </a:ln>
        </p:spPr>
      </p:pic>
      <p:pic>
        <p:nvPicPr>
          <p:cNvPr id="594" name="Google Shape;594;p26"/>
          <p:cNvPicPr preferRelativeResize="0"/>
          <p:nvPr/>
        </p:nvPicPr>
        <p:blipFill>
          <a:blip r:embed="rId5">
            <a:alphaModFix/>
          </a:blip>
          <a:stretch>
            <a:fillRect/>
          </a:stretch>
        </p:blipFill>
        <p:spPr>
          <a:xfrm>
            <a:off x="1256813" y="3061492"/>
            <a:ext cx="2834953" cy="1152146"/>
          </a:xfrm>
          <a:prstGeom prst="rect">
            <a:avLst/>
          </a:prstGeom>
          <a:noFill/>
          <a:ln>
            <a:noFill/>
          </a:ln>
        </p:spPr>
      </p:pic>
      <p:pic>
        <p:nvPicPr>
          <p:cNvPr id="595" name="Google Shape;595;p26"/>
          <p:cNvPicPr preferRelativeResize="0"/>
          <p:nvPr/>
        </p:nvPicPr>
        <p:blipFill>
          <a:blip r:embed="rId6">
            <a:alphaModFix/>
          </a:blip>
          <a:stretch>
            <a:fillRect/>
          </a:stretch>
        </p:blipFill>
        <p:spPr>
          <a:xfrm>
            <a:off x="5703230" y="2792132"/>
            <a:ext cx="1361277" cy="1311087"/>
          </a:xfrm>
          <a:prstGeom prst="rect">
            <a:avLst/>
          </a:prstGeom>
          <a:noFill/>
          <a:ln>
            <a:noFill/>
          </a:ln>
        </p:spPr>
      </p:pic>
      <p:sp>
        <p:nvSpPr>
          <p:cNvPr id="596" name="Google Shape;596;p26"/>
          <p:cNvSpPr txBox="1"/>
          <p:nvPr/>
        </p:nvSpPr>
        <p:spPr>
          <a:xfrm>
            <a:off x="1732573" y="2205625"/>
            <a:ext cx="283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Data analysis and Visualisation</a:t>
            </a:r>
            <a:endParaRPr>
              <a:latin typeface="Source Sans Pro"/>
              <a:ea typeface="Source Sans Pro"/>
              <a:cs typeface="Source Sans Pro"/>
              <a:sym typeface="Source Sans Pro"/>
            </a:endParaRPr>
          </a:p>
        </p:txBody>
      </p:sp>
      <p:sp>
        <p:nvSpPr>
          <p:cNvPr id="597" name="Google Shape;597;p26"/>
          <p:cNvSpPr txBox="1"/>
          <p:nvPr/>
        </p:nvSpPr>
        <p:spPr>
          <a:xfrm>
            <a:off x="4629474" y="2093000"/>
            <a:ext cx="366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Interactive web-app to run prediction model</a:t>
            </a:r>
            <a:endParaRPr>
              <a:latin typeface="Source Sans Pro"/>
              <a:ea typeface="Source Sans Pro"/>
              <a:cs typeface="Source Sans Pro"/>
              <a:sym typeface="Source Sans Pro"/>
            </a:endParaRPr>
          </a:p>
        </p:txBody>
      </p:sp>
      <p:sp>
        <p:nvSpPr>
          <p:cNvPr id="598" name="Google Shape;598;p26"/>
          <p:cNvSpPr txBox="1"/>
          <p:nvPr/>
        </p:nvSpPr>
        <p:spPr>
          <a:xfrm>
            <a:off x="1929346" y="4103225"/>
            <a:ext cx="173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Hosting the web-app</a:t>
            </a:r>
            <a:endParaRPr>
              <a:latin typeface="Source Sans Pro"/>
              <a:ea typeface="Source Sans Pro"/>
              <a:cs typeface="Source Sans Pro"/>
              <a:sym typeface="Source Sans Pro"/>
            </a:endParaRPr>
          </a:p>
        </p:txBody>
      </p:sp>
      <p:sp>
        <p:nvSpPr>
          <p:cNvPr id="599" name="Google Shape;599;p26"/>
          <p:cNvSpPr txBox="1"/>
          <p:nvPr/>
        </p:nvSpPr>
        <p:spPr>
          <a:xfrm>
            <a:off x="5539682" y="4103213"/>
            <a:ext cx="235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Styling the web-app</a:t>
            </a:r>
            <a:endParaRPr>
              <a:latin typeface="Source Sans Pro"/>
              <a:ea typeface="Source Sans Pro"/>
              <a:cs typeface="Source Sans Pro"/>
              <a:sym typeface="Source Sans Pro"/>
            </a:endParaRPr>
          </a:p>
        </p:txBody>
      </p:sp>
      <p:sp>
        <p:nvSpPr>
          <p:cNvPr id="600" name="Google Shape;600;p26"/>
          <p:cNvSpPr txBox="1">
            <a:spLocks noGrp="1"/>
          </p:cNvSpPr>
          <p:nvPr>
            <p:ph type="ctrTitle" idx="4294967295"/>
          </p:nvPr>
        </p:nvSpPr>
        <p:spPr>
          <a:xfrm>
            <a:off x="0" y="149750"/>
            <a:ext cx="9144000" cy="86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700">
                <a:solidFill>
                  <a:schemeClr val="dk1"/>
                </a:solidFill>
              </a:rPr>
              <a:t>Tools Used</a:t>
            </a:r>
            <a:endParaRPr sz="47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27"/>
          <p:cNvSpPr txBox="1">
            <a:spLocks noGrp="1"/>
          </p:cNvSpPr>
          <p:nvPr>
            <p:ph type="body" idx="1"/>
          </p:nvPr>
        </p:nvSpPr>
        <p:spPr>
          <a:xfrm>
            <a:off x="364000" y="863950"/>
            <a:ext cx="8364000" cy="3415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222222"/>
                </a:solidFill>
                <a:highlight>
                  <a:schemeClr val="lt1"/>
                </a:highlight>
                <a:latin typeface="Times New Roman"/>
                <a:ea typeface="Times New Roman"/>
                <a:cs typeface="Times New Roman"/>
                <a:sym typeface="Times New Roman"/>
              </a:rPr>
              <a:t>[1] </a:t>
            </a:r>
            <a:r>
              <a:rPr lang="en" sz="1200">
                <a:solidFill>
                  <a:srgbClr val="222222"/>
                </a:solidFill>
                <a:highlight>
                  <a:srgbClr val="FFFFFF"/>
                </a:highlight>
                <a:latin typeface="Times New Roman"/>
                <a:ea typeface="Times New Roman"/>
                <a:cs typeface="Times New Roman"/>
                <a:sym typeface="Times New Roman"/>
              </a:rPr>
              <a:t>Anwar, A., Nagel, T. and Ratti, C., 2014, March. Traffic origins: A simple visualization technique to support traffic incident analysis. In </a:t>
            </a:r>
            <a:r>
              <a:rPr lang="en" sz="1200" i="1">
                <a:solidFill>
                  <a:srgbClr val="222222"/>
                </a:solidFill>
                <a:highlight>
                  <a:srgbClr val="FFFFFF"/>
                </a:highlight>
                <a:latin typeface="Times New Roman"/>
                <a:ea typeface="Times New Roman"/>
                <a:cs typeface="Times New Roman"/>
                <a:sym typeface="Times New Roman"/>
              </a:rPr>
              <a:t>2014 IEEE Pacific Visualization Symposium</a:t>
            </a:r>
            <a:r>
              <a:rPr lang="en" sz="1200">
                <a:solidFill>
                  <a:srgbClr val="222222"/>
                </a:solidFill>
                <a:highlight>
                  <a:srgbClr val="FFFFFF"/>
                </a:highlight>
                <a:latin typeface="Times New Roman"/>
                <a:ea typeface="Times New Roman"/>
                <a:cs typeface="Times New Roman"/>
                <a:sym typeface="Times New Roman"/>
              </a:rPr>
              <a:t> (pp. 316-319). IEEE.</a:t>
            </a:r>
            <a:endParaRPr sz="1200">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solidFill>
                  <a:srgbClr val="222222"/>
                </a:solidFill>
                <a:highlight>
                  <a:srgbClr val="FFFFFF"/>
                </a:highlight>
                <a:latin typeface="Times New Roman"/>
                <a:ea typeface="Times New Roman"/>
                <a:cs typeface="Times New Roman"/>
                <a:sym typeface="Times New Roman"/>
              </a:rPr>
              <a:t>[2] Kaur, G. and Kaur, H., 2017, July. Prediction of the cause of accident and accident prone location on roads using data mining techniques. In </a:t>
            </a:r>
            <a:r>
              <a:rPr lang="en" sz="1200" i="1">
                <a:solidFill>
                  <a:srgbClr val="222222"/>
                </a:solidFill>
                <a:highlight>
                  <a:srgbClr val="FFFFFF"/>
                </a:highlight>
                <a:latin typeface="Times New Roman"/>
                <a:ea typeface="Times New Roman"/>
                <a:cs typeface="Times New Roman"/>
                <a:sym typeface="Times New Roman"/>
              </a:rPr>
              <a:t>2017 8th International Conference on Computing, Communication and Networking Technologies (ICCCNT)</a:t>
            </a:r>
            <a:r>
              <a:rPr lang="en" sz="1200">
                <a:solidFill>
                  <a:srgbClr val="222222"/>
                </a:solidFill>
                <a:highlight>
                  <a:srgbClr val="FFFFFF"/>
                </a:highlight>
                <a:latin typeface="Times New Roman"/>
                <a:ea typeface="Times New Roman"/>
                <a:cs typeface="Times New Roman"/>
                <a:sym typeface="Times New Roman"/>
              </a:rPr>
              <a:t> (pp. 1-7). IEEE.</a:t>
            </a:r>
            <a:endParaRPr sz="1200">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solidFill>
                <a:srgbClr val="222222"/>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200">
                <a:solidFill>
                  <a:srgbClr val="222222"/>
                </a:solidFill>
                <a:highlight>
                  <a:srgbClr val="FFFFFF"/>
                </a:highlight>
                <a:latin typeface="Times New Roman"/>
                <a:ea typeface="Times New Roman"/>
                <a:cs typeface="Times New Roman"/>
                <a:sym typeface="Times New Roman"/>
              </a:rPr>
              <a:t>[3] Rabbani, M.B.A., Musarat, M.A., Alaloul, W.S., Maqsoom, A., Bukhari, H. and Rafiq, W., 2021. Road Traffic Accident Data Analysis and Its Visualization</a:t>
            </a:r>
            <a:endParaRPr sz="1200">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solidFill>
                  <a:srgbClr val="222222"/>
                </a:solidFill>
                <a:highlight>
                  <a:srgbClr val="FFFFFF"/>
                </a:highlight>
                <a:latin typeface="Times New Roman"/>
                <a:ea typeface="Times New Roman"/>
                <a:cs typeface="Times New Roman"/>
                <a:sym typeface="Times New Roman"/>
              </a:rPr>
              <a:t>[4] Ogwueleka, F.N., Misra, S., Ogwueleka, T.C. and Fernandez-Sanz, L., 2014. An artificial neural network model for road accident prediction: a case study of a developing country. </a:t>
            </a:r>
            <a:r>
              <a:rPr lang="en" sz="1200" i="1">
                <a:solidFill>
                  <a:srgbClr val="222222"/>
                </a:solidFill>
                <a:highlight>
                  <a:srgbClr val="FFFFFF"/>
                </a:highlight>
                <a:latin typeface="Times New Roman"/>
                <a:ea typeface="Times New Roman"/>
                <a:cs typeface="Times New Roman"/>
                <a:sym typeface="Times New Roman"/>
              </a:rPr>
              <a:t>Acta Polytechnica Hungarica</a:t>
            </a:r>
            <a:r>
              <a:rPr lang="en" sz="1200">
                <a:solidFill>
                  <a:srgbClr val="222222"/>
                </a:solidFill>
                <a:highlight>
                  <a:srgbClr val="FFFFFF"/>
                </a:highlight>
                <a:latin typeface="Times New Roman"/>
                <a:ea typeface="Times New Roman"/>
                <a:cs typeface="Times New Roman"/>
                <a:sym typeface="Times New Roman"/>
              </a:rPr>
              <a:t>, </a:t>
            </a:r>
            <a:r>
              <a:rPr lang="en" sz="1200" i="1">
                <a:solidFill>
                  <a:srgbClr val="222222"/>
                </a:solidFill>
                <a:highlight>
                  <a:srgbClr val="FFFFFF"/>
                </a:highlight>
                <a:latin typeface="Times New Roman"/>
                <a:ea typeface="Times New Roman"/>
                <a:cs typeface="Times New Roman"/>
                <a:sym typeface="Times New Roman"/>
              </a:rPr>
              <a:t>11</a:t>
            </a:r>
            <a:r>
              <a:rPr lang="en" sz="1200">
                <a:solidFill>
                  <a:srgbClr val="222222"/>
                </a:solidFill>
                <a:highlight>
                  <a:srgbClr val="FFFFFF"/>
                </a:highlight>
                <a:latin typeface="Times New Roman"/>
                <a:ea typeface="Times New Roman"/>
                <a:cs typeface="Times New Roman"/>
                <a:sym typeface="Times New Roman"/>
              </a:rPr>
              <a:t>(5), pp.177-197.</a:t>
            </a:r>
            <a:endParaRPr sz="1200">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solidFill>
                  <a:srgbClr val="222222"/>
                </a:solidFill>
                <a:highlight>
                  <a:srgbClr val="FFFFFF"/>
                </a:highlight>
                <a:latin typeface="Times New Roman"/>
                <a:ea typeface="Times New Roman"/>
                <a:cs typeface="Times New Roman"/>
                <a:sym typeface="Times New Roman"/>
              </a:rPr>
              <a:t>[5] Eenink, R., Reurings, M., Elvik, R., Cardoso, J., Wichert, S. and Stefan, C., 2008. Accident prediction models and road safety impact assessment: recommendations for using these tools. </a:t>
            </a:r>
            <a:r>
              <a:rPr lang="en" sz="1200" i="1">
                <a:solidFill>
                  <a:srgbClr val="222222"/>
                </a:solidFill>
                <a:highlight>
                  <a:srgbClr val="FFFFFF"/>
                </a:highlight>
                <a:latin typeface="Times New Roman"/>
                <a:ea typeface="Times New Roman"/>
                <a:cs typeface="Times New Roman"/>
                <a:sym typeface="Times New Roman"/>
              </a:rPr>
              <a:t>Institute for Road Safety Research, Leidschendam</a:t>
            </a:r>
            <a:r>
              <a:rPr lang="en" sz="1200">
                <a:solidFill>
                  <a:srgbClr val="222222"/>
                </a:solidFill>
                <a:highlight>
                  <a:srgbClr val="FFFFFF"/>
                </a:highlight>
                <a:latin typeface="Times New Roman"/>
                <a:ea typeface="Times New Roman"/>
                <a:cs typeface="Times New Roman"/>
                <a:sym typeface="Times New Roman"/>
              </a:rPr>
              <a:t>.</a:t>
            </a:r>
            <a:endParaRPr sz="1200">
              <a:solidFill>
                <a:srgbClr val="222222"/>
              </a:solidFill>
              <a:highlight>
                <a:srgbClr val="FFFFFF"/>
              </a:highlight>
              <a:latin typeface="Times New Roman"/>
              <a:ea typeface="Times New Roman"/>
              <a:cs typeface="Times New Roman"/>
              <a:sym typeface="Times New Roman"/>
            </a:endParaRPr>
          </a:p>
        </p:txBody>
      </p:sp>
      <p:sp>
        <p:nvSpPr>
          <p:cNvPr id="606" name="Google Shape;606;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607" name="Google Shape;607;p27"/>
          <p:cNvSpPr txBox="1"/>
          <p:nvPr/>
        </p:nvSpPr>
        <p:spPr>
          <a:xfrm>
            <a:off x="1868525" y="251150"/>
            <a:ext cx="55854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b="1">
                <a:solidFill>
                  <a:srgbClr val="134F5C"/>
                </a:solidFill>
                <a:latin typeface="Source Sans Pro"/>
                <a:ea typeface="Source Sans Pro"/>
                <a:cs typeface="Source Sans Pro"/>
                <a:sym typeface="Source Sans Pro"/>
              </a:rPr>
              <a:t>References</a:t>
            </a:r>
            <a:endParaRPr sz="2900" b="1">
              <a:solidFill>
                <a:srgbClr val="134F5C"/>
              </a:solidFill>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28"/>
          <p:cNvSpPr txBox="1">
            <a:spLocks noGrp="1"/>
          </p:cNvSpPr>
          <p:nvPr>
            <p:ph type="ctrTitle" idx="4294967295"/>
          </p:nvPr>
        </p:nvSpPr>
        <p:spPr>
          <a:xfrm>
            <a:off x="1275150" y="1399600"/>
            <a:ext cx="6593700" cy="165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t>THANKS!</a:t>
            </a:r>
            <a:endParaRPr sz="10000"/>
          </a:p>
        </p:txBody>
      </p:sp>
      <p:sp>
        <p:nvSpPr>
          <p:cNvPr id="613" name="Google Shape;613;p2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14"/>
          <p:cNvSpPr txBox="1">
            <a:spLocks noGrp="1"/>
          </p:cNvSpPr>
          <p:nvPr>
            <p:ph type="title"/>
          </p:nvPr>
        </p:nvSpPr>
        <p:spPr>
          <a:xfrm>
            <a:off x="150" y="634125"/>
            <a:ext cx="91440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a:solidFill>
                  <a:schemeClr val="dk1"/>
                </a:solidFill>
              </a:rPr>
              <a:t>Team Members</a:t>
            </a:r>
            <a:endParaRPr sz="4500">
              <a:solidFill>
                <a:schemeClr val="dk1"/>
              </a:solidFill>
            </a:endParaRPr>
          </a:p>
        </p:txBody>
      </p:sp>
      <p:sp>
        <p:nvSpPr>
          <p:cNvPr id="472" name="Google Shape;472;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473" name="Google Shape;473;p14"/>
          <p:cNvSpPr txBox="1"/>
          <p:nvPr/>
        </p:nvSpPr>
        <p:spPr>
          <a:xfrm>
            <a:off x="606300" y="1969225"/>
            <a:ext cx="24993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2100" b="1">
                <a:solidFill>
                  <a:schemeClr val="dk1"/>
                </a:solidFill>
                <a:latin typeface="Source Sans Pro"/>
                <a:ea typeface="Source Sans Pro"/>
                <a:cs typeface="Source Sans Pro"/>
                <a:sym typeface="Source Sans Pro"/>
              </a:rPr>
              <a:t>Shaunak Deshpande</a:t>
            </a:r>
            <a:endParaRPr sz="2100" b="1">
              <a:solidFill>
                <a:schemeClr val="dk1"/>
              </a:solidFill>
              <a:latin typeface="Source Sans Pro"/>
              <a:ea typeface="Source Sans Pro"/>
              <a:cs typeface="Source Sans Pro"/>
              <a:sym typeface="Source Sans Pro"/>
            </a:endParaRPr>
          </a:p>
          <a:p>
            <a:pPr marL="0" lvl="0" indent="0" algn="ctr" rtl="0">
              <a:spcBef>
                <a:spcPts val="400"/>
              </a:spcBef>
              <a:spcAft>
                <a:spcPts val="0"/>
              </a:spcAft>
              <a:buNone/>
            </a:pPr>
            <a:r>
              <a:rPr lang="en" sz="2100" b="1">
                <a:solidFill>
                  <a:schemeClr val="dk1"/>
                </a:solidFill>
                <a:latin typeface="Source Sans Pro"/>
                <a:ea typeface="Source Sans Pro"/>
                <a:cs typeface="Source Sans Pro"/>
                <a:sym typeface="Source Sans Pro"/>
              </a:rPr>
              <a:t>19BCE1310</a:t>
            </a:r>
            <a:endParaRPr sz="2100" b="1">
              <a:solidFill>
                <a:schemeClr val="dk1"/>
              </a:solidFill>
              <a:latin typeface="Source Sans Pro"/>
              <a:ea typeface="Source Sans Pro"/>
              <a:cs typeface="Source Sans Pro"/>
              <a:sym typeface="Source Sans Pro"/>
            </a:endParaRPr>
          </a:p>
          <a:p>
            <a:pPr marL="0" lvl="0" indent="0" algn="ctr" rtl="0">
              <a:spcBef>
                <a:spcPts val="400"/>
              </a:spcBef>
              <a:spcAft>
                <a:spcPts val="400"/>
              </a:spcAft>
              <a:buNone/>
            </a:pPr>
            <a:endParaRPr sz="2300">
              <a:latin typeface="Source Sans Pro"/>
              <a:ea typeface="Source Sans Pro"/>
              <a:cs typeface="Source Sans Pro"/>
              <a:sym typeface="Source Sans Pro"/>
            </a:endParaRPr>
          </a:p>
        </p:txBody>
      </p:sp>
      <p:sp>
        <p:nvSpPr>
          <p:cNvPr id="474" name="Google Shape;474;p14"/>
          <p:cNvSpPr txBox="1"/>
          <p:nvPr/>
        </p:nvSpPr>
        <p:spPr>
          <a:xfrm>
            <a:off x="3322350" y="1999175"/>
            <a:ext cx="24993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2100" b="1">
                <a:solidFill>
                  <a:schemeClr val="dk1"/>
                </a:solidFill>
                <a:latin typeface="Source Sans Pro"/>
                <a:ea typeface="Source Sans Pro"/>
                <a:cs typeface="Source Sans Pro"/>
                <a:sym typeface="Source Sans Pro"/>
              </a:rPr>
              <a:t>Azam Siddiqui</a:t>
            </a:r>
            <a:endParaRPr sz="2100" b="1">
              <a:solidFill>
                <a:schemeClr val="dk1"/>
              </a:solidFill>
              <a:latin typeface="Source Sans Pro"/>
              <a:ea typeface="Source Sans Pro"/>
              <a:cs typeface="Source Sans Pro"/>
              <a:sym typeface="Source Sans Pro"/>
            </a:endParaRPr>
          </a:p>
          <a:p>
            <a:pPr marL="0" lvl="0" indent="0" algn="ctr" rtl="0">
              <a:spcBef>
                <a:spcPts val="400"/>
              </a:spcBef>
              <a:spcAft>
                <a:spcPts val="0"/>
              </a:spcAft>
              <a:buNone/>
            </a:pPr>
            <a:r>
              <a:rPr lang="en" sz="2100" b="1">
                <a:solidFill>
                  <a:schemeClr val="dk1"/>
                </a:solidFill>
                <a:latin typeface="Source Sans Pro"/>
                <a:ea typeface="Source Sans Pro"/>
                <a:cs typeface="Source Sans Pro"/>
                <a:sym typeface="Source Sans Pro"/>
              </a:rPr>
              <a:t>19BCE1092</a:t>
            </a:r>
            <a:endParaRPr sz="2100" b="1">
              <a:solidFill>
                <a:schemeClr val="dk1"/>
              </a:solidFill>
              <a:latin typeface="Source Sans Pro"/>
              <a:ea typeface="Source Sans Pro"/>
              <a:cs typeface="Source Sans Pro"/>
              <a:sym typeface="Source Sans Pro"/>
            </a:endParaRPr>
          </a:p>
          <a:p>
            <a:pPr marL="0" lvl="0" indent="0" algn="ctr" rtl="0">
              <a:spcBef>
                <a:spcPts val="400"/>
              </a:spcBef>
              <a:spcAft>
                <a:spcPts val="400"/>
              </a:spcAft>
              <a:buNone/>
            </a:pPr>
            <a:endParaRPr sz="2300">
              <a:latin typeface="Source Sans Pro"/>
              <a:ea typeface="Source Sans Pro"/>
              <a:cs typeface="Source Sans Pro"/>
              <a:sym typeface="Source Sans Pro"/>
            </a:endParaRPr>
          </a:p>
        </p:txBody>
      </p:sp>
      <p:sp>
        <p:nvSpPr>
          <p:cNvPr id="475" name="Google Shape;475;p14"/>
          <p:cNvSpPr txBox="1"/>
          <p:nvPr/>
        </p:nvSpPr>
        <p:spPr>
          <a:xfrm>
            <a:off x="5919801" y="1969225"/>
            <a:ext cx="24993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2100" b="1">
                <a:solidFill>
                  <a:schemeClr val="dk1"/>
                </a:solidFill>
                <a:latin typeface="Source Sans Pro"/>
                <a:ea typeface="Source Sans Pro"/>
                <a:cs typeface="Source Sans Pro"/>
                <a:sym typeface="Source Sans Pro"/>
              </a:rPr>
              <a:t>Ritik Agarwal</a:t>
            </a:r>
            <a:endParaRPr sz="2100" b="1">
              <a:solidFill>
                <a:schemeClr val="dk1"/>
              </a:solidFill>
              <a:latin typeface="Source Sans Pro"/>
              <a:ea typeface="Source Sans Pro"/>
              <a:cs typeface="Source Sans Pro"/>
              <a:sym typeface="Source Sans Pro"/>
            </a:endParaRPr>
          </a:p>
          <a:p>
            <a:pPr marL="0" lvl="0" indent="0" algn="ctr" rtl="0">
              <a:spcBef>
                <a:spcPts val="400"/>
              </a:spcBef>
              <a:spcAft>
                <a:spcPts val="0"/>
              </a:spcAft>
              <a:buNone/>
            </a:pPr>
            <a:r>
              <a:rPr lang="en" sz="2100" b="1">
                <a:solidFill>
                  <a:schemeClr val="dk1"/>
                </a:solidFill>
                <a:latin typeface="Source Sans Pro"/>
                <a:ea typeface="Source Sans Pro"/>
                <a:cs typeface="Source Sans Pro"/>
                <a:sym typeface="Source Sans Pro"/>
              </a:rPr>
              <a:t>19BCE1063</a:t>
            </a:r>
            <a:endParaRPr sz="2100" b="1">
              <a:solidFill>
                <a:schemeClr val="dk1"/>
              </a:solidFill>
              <a:latin typeface="Source Sans Pro"/>
              <a:ea typeface="Source Sans Pro"/>
              <a:cs typeface="Source Sans Pro"/>
              <a:sym typeface="Source Sans Pro"/>
            </a:endParaRPr>
          </a:p>
          <a:p>
            <a:pPr marL="0" lvl="0" indent="0" algn="ctr" rtl="0">
              <a:spcBef>
                <a:spcPts val="400"/>
              </a:spcBef>
              <a:spcAft>
                <a:spcPts val="400"/>
              </a:spcAft>
              <a:buNone/>
            </a:pPr>
            <a:endParaRPr sz="2300">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15"/>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200"/>
              <a:t>Abstract</a:t>
            </a:r>
            <a:endParaRPr sz="5200"/>
          </a:p>
        </p:txBody>
      </p:sp>
      <p:sp>
        <p:nvSpPr>
          <p:cNvPr id="481" name="Google Shape;481;p15"/>
          <p:cNvSpPr txBox="1"/>
          <p:nvPr/>
        </p:nvSpPr>
        <p:spPr>
          <a:xfrm>
            <a:off x="7383600" y="2598100"/>
            <a:ext cx="1760400" cy="202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ea typeface="Oswald"/>
                <a:cs typeface="Oswald"/>
                <a:sym typeface="Oswald"/>
              </a:rPr>
              <a:t>1</a:t>
            </a:r>
            <a:endParaRPr sz="12000">
              <a:solidFill>
                <a:schemeClr val="accent2"/>
              </a:solidFill>
            </a:endParaRPr>
          </a:p>
        </p:txBody>
      </p:sp>
      <p:sp>
        <p:nvSpPr>
          <p:cNvPr id="482" name="Google Shape;482;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16"/>
          <p:cNvSpPr txBox="1">
            <a:spLocks noGrp="1"/>
          </p:cNvSpPr>
          <p:nvPr>
            <p:ph type="title"/>
          </p:nvPr>
        </p:nvSpPr>
        <p:spPr>
          <a:xfrm>
            <a:off x="1073700" y="25275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00">
                <a:solidFill>
                  <a:schemeClr val="dk1"/>
                </a:solidFill>
              </a:rPr>
              <a:t>Abstract</a:t>
            </a:r>
            <a:endParaRPr sz="3500">
              <a:solidFill>
                <a:schemeClr val="dk1"/>
              </a:solidFill>
            </a:endParaRPr>
          </a:p>
        </p:txBody>
      </p:sp>
      <p:sp>
        <p:nvSpPr>
          <p:cNvPr id="488" name="Google Shape;488;p16"/>
          <p:cNvSpPr txBox="1"/>
          <p:nvPr/>
        </p:nvSpPr>
        <p:spPr>
          <a:xfrm>
            <a:off x="409150" y="968550"/>
            <a:ext cx="8299800" cy="3228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highlight>
                  <a:srgbClr val="FFFFFF"/>
                </a:highlight>
              </a:rPr>
              <a:t>India generally represents pretty much one percent of the worldwide vehicle populace. Be that as it may, it represented around six percent of the absolute worldwide street mishaps. A sum of 4,37,396 street mishap cases were accounted for during 2019. </a:t>
            </a:r>
            <a:endParaRPr>
              <a:solidFill>
                <a:schemeClr val="dk1"/>
              </a:solidFill>
              <a:highlight>
                <a:srgbClr val="FFFFFF"/>
              </a:highlight>
            </a:endParaRPr>
          </a:p>
          <a:p>
            <a:pPr marL="0" lvl="0" indent="0" algn="ctr" rtl="0">
              <a:lnSpc>
                <a:spcPct val="115000"/>
              </a:lnSpc>
              <a:spcBef>
                <a:spcPts val="0"/>
              </a:spcBef>
              <a:spcAft>
                <a:spcPts val="0"/>
              </a:spcAft>
              <a:buNone/>
            </a:pPr>
            <a:r>
              <a:rPr lang="en">
                <a:solidFill>
                  <a:schemeClr val="dk1"/>
                </a:solidFill>
                <a:highlight>
                  <a:srgbClr val="FFFFFF"/>
                </a:highlight>
              </a:rPr>
              <a:t>We intend to fabricate an expectation model, which will be prepared on the state-wise dataset, for various classifications like age gathering of the driver, climate conditions, street conditions and vehicular imperfections, season of movement. </a:t>
            </a:r>
            <a:endParaRPr>
              <a:solidFill>
                <a:schemeClr val="dk1"/>
              </a:solidFill>
              <a:highlight>
                <a:srgbClr val="FFFFFF"/>
              </a:highlight>
            </a:endParaRPr>
          </a:p>
          <a:p>
            <a:pPr marL="0" lvl="0" indent="0" algn="ctr" rtl="0">
              <a:lnSpc>
                <a:spcPct val="115000"/>
              </a:lnSpc>
              <a:spcBef>
                <a:spcPts val="0"/>
              </a:spcBef>
              <a:spcAft>
                <a:spcPts val="0"/>
              </a:spcAft>
              <a:buNone/>
            </a:pPr>
            <a:r>
              <a:rPr lang="en">
                <a:solidFill>
                  <a:schemeClr val="dk1"/>
                </a:solidFill>
                <a:highlight>
                  <a:srgbClr val="FFFFFF"/>
                </a:highlight>
              </a:rPr>
              <a:t>In light of this prepared model, when a person enters their course of movement, age of the driver, state of the vehicle and season of movement, the model will anticipate the likelihood of mishap and what could be the reasonable justification of mishaps. We are gathering distinctive state-wise datasets and will group more than 4 diverse datasets to accomplish an adaptable and huge dataset with different contributing components. We intend to lead exploratory information examination after the information cleaning stage. This will assist us with acquiring bits of knowledge about major contributing components for each state.</a:t>
            </a:r>
            <a:endParaRPr>
              <a:solidFill>
                <a:schemeClr val="dk1"/>
              </a:solidFill>
              <a:highlight>
                <a:srgbClr val="FFFFFF"/>
              </a:highlight>
            </a:endParaRPr>
          </a:p>
          <a:p>
            <a:pPr marL="0" lvl="0" indent="0" algn="ctr" rtl="0">
              <a:lnSpc>
                <a:spcPct val="115000"/>
              </a:lnSpc>
              <a:spcBef>
                <a:spcPts val="0"/>
              </a:spcBef>
              <a:spcAft>
                <a:spcPts val="0"/>
              </a:spcAft>
              <a:buNone/>
            </a:pPr>
            <a:endParaRPr>
              <a:solidFill>
                <a:schemeClr val="dk1"/>
              </a:solidFill>
              <a:highlight>
                <a:srgbClr val="FFFFFF"/>
              </a:highlight>
            </a:endParaRPr>
          </a:p>
        </p:txBody>
      </p:sp>
      <p:sp>
        <p:nvSpPr>
          <p:cNvPr id="489" name="Google Shape;489;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490" name="Google Shape;490;p16"/>
          <p:cNvPicPr preferRelativeResize="0"/>
          <p:nvPr/>
        </p:nvPicPr>
        <p:blipFill rotWithShape="1">
          <a:blip r:embed="rId3">
            <a:alphaModFix/>
          </a:blip>
          <a:srcRect t="6818" b="11814"/>
          <a:stretch/>
        </p:blipFill>
        <p:spPr>
          <a:xfrm>
            <a:off x="5391350" y="0"/>
            <a:ext cx="1224176" cy="1052076"/>
          </a:xfrm>
          <a:prstGeom prst="rect">
            <a:avLst/>
          </a:prstGeom>
          <a:noFill/>
          <a:ln>
            <a:noFill/>
          </a:ln>
        </p:spPr>
      </p:pic>
      <p:pic>
        <p:nvPicPr>
          <p:cNvPr id="491" name="Google Shape;491;p16"/>
          <p:cNvPicPr preferRelativeResize="0"/>
          <p:nvPr/>
        </p:nvPicPr>
        <p:blipFill rotWithShape="1">
          <a:blip r:embed="rId3">
            <a:alphaModFix/>
          </a:blip>
          <a:srcRect t="6818" b="11814"/>
          <a:stretch/>
        </p:blipFill>
        <p:spPr>
          <a:xfrm>
            <a:off x="2457650" y="0"/>
            <a:ext cx="1224176" cy="1052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7"/>
          <p:cNvSpPr txBox="1">
            <a:spLocks noGrp="1"/>
          </p:cNvSpPr>
          <p:nvPr>
            <p:ph type="title"/>
          </p:nvPr>
        </p:nvSpPr>
        <p:spPr>
          <a:xfrm>
            <a:off x="1073700" y="25275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00">
                <a:solidFill>
                  <a:schemeClr val="dk1"/>
                </a:solidFill>
              </a:rPr>
              <a:t>Abstract</a:t>
            </a:r>
            <a:endParaRPr sz="3500">
              <a:solidFill>
                <a:schemeClr val="dk1"/>
              </a:solidFill>
            </a:endParaRPr>
          </a:p>
        </p:txBody>
      </p:sp>
      <p:sp>
        <p:nvSpPr>
          <p:cNvPr id="497" name="Google Shape;497;p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498" name="Google Shape;498;p17"/>
          <p:cNvPicPr preferRelativeResize="0"/>
          <p:nvPr/>
        </p:nvPicPr>
        <p:blipFill rotWithShape="1">
          <a:blip r:embed="rId3">
            <a:alphaModFix/>
          </a:blip>
          <a:srcRect t="6818" b="11814"/>
          <a:stretch/>
        </p:blipFill>
        <p:spPr>
          <a:xfrm>
            <a:off x="5391350" y="0"/>
            <a:ext cx="1224176" cy="1052076"/>
          </a:xfrm>
          <a:prstGeom prst="rect">
            <a:avLst/>
          </a:prstGeom>
          <a:noFill/>
          <a:ln>
            <a:noFill/>
          </a:ln>
        </p:spPr>
      </p:pic>
      <p:pic>
        <p:nvPicPr>
          <p:cNvPr id="499" name="Google Shape;499;p17"/>
          <p:cNvPicPr preferRelativeResize="0"/>
          <p:nvPr/>
        </p:nvPicPr>
        <p:blipFill rotWithShape="1">
          <a:blip r:embed="rId3">
            <a:alphaModFix/>
          </a:blip>
          <a:srcRect t="6818" b="11814"/>
          <a:stretch/>
        </p:blipFill>
        <p:spPr>
          <a:xfrm>
            <a:off x="2457650" y="0"/>
            <a:ext cx="1224176" cy="1052076"/>
          </a:xfrm>
          <a:prstGeom prst="rect">
            <a:avLst/>
          </a:prstGeom>
          <a:noFill/>
          <a:ln>
            <a:noFill/>
          </a:ln>
        </p:spPr>
      </p:pic>
      <p:pic>
        <p:nvPicPr>
          <p:cNvPr id="500" name="Google Shape;500;p17"/>
          <p:cNvPicPr preferRelativeResize="0"/>
          <p:nvPr/>
        </p:nvPicPr>
        <p:blipFill>
          <a:blip r:embed="rId4">
            <a:alphaModFix/>
          </a:blip>
          <a:stretch>
            <a:fillRect/>
          </a:stretch>
        </p:blipFill>
        <p:spPr>
          <a:xfrm>
            <a:off x="5123950" y="968550"/>
            <a:ext cx="3810853" cy="3294399"/>
          </a:xfrm>
          <a:prstGeom prst="rect">
            <a:avLst/>
          </a:prstGeom>
          <a:noFill/>
          <a:ln>
            <a:noFill/>
          </a:ln>
        </p:spPr>
      </p:pic>
      <p:sp>
        <p:nvSpPr>
          <p:cNvPr id="501" name="Google Shape;501;p17"/>
          <p:cNvSpPr txBox="1"/>
          <p:nvPr/>
        </p:nvSpPr>
        <p:spPr>
          <a:xfrm>
            <a:off x="247075" y="1052075"/>
            <a:ext cx="4941600" cy="259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t>Then based on correlation of different parameters a prediction model will be chosen. Using a Client Interface, information will be collected. The prediction model will run on a server and output will be shared on the Client Interface.</a:t>
            </a:r>
            <a:endParaRPr sz="1500"/>
          </a:p>
          <a:p>
            <a:pPr marL="0" lvl="0" indent="0" algn="l" rtl="0">
              <a:lnSpc>
                <a:spcPct val="115000"/>
              </a:lnSpc>
              <a:spcBef>
                <a:spcPts val="0"/>
              </a:spcBef>
              <a:spcAft>
                <a:spcPts val="0"/>
              </a:spcAft>
              <a:buNone/>
            </a:pPr>
            <a:endParaRPr sz="1500">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8"/>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100"/>
              <a:t>Introduction</a:t>
            </a:r>
            <a:endParaRPr sz="5100"/>
          </a:p>
        </p:txBody>
      </p:sp>
      <p:sp>
        <p:nvSpPr>
          <p:cNvPr id="507" name="Google Shape;507;p18"/>
          <p:cNvSpPr txBox="1"/>
          <p:nvPr/>
        </p:nvSpPr>
        <p:spPr>
          <a:xfrm>
            <a:off x="7383600" y="2598100"/>
            <a:ext cx="1760400" cy="202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ea typeface="Oswald"/>
                <a:cs typeface="Oswald"/>
                <a:sym typeface="Oswald"/>
              </a:rPr>
              <a:t>2</a:t>
            </a:r>
            <a:endParaRPr sz="12000">
              <a:solidFill>
                <a:schemeClr val="accent2"/>
              </a:solidFill>
            </a:endParaRPr>
          </a:p>
        </p:txBody>
      </p:sp>
      <p:sp>
        <p:nvSpPr>
          <p:cNvPr id="508" name="Google Shape;508;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19"/>
          <p:cNvSpPr txBox="1">
            <a:spLocks noGrp="1"/>
          </p:cNvSpPr>
          <p:nvPr>
            <p:ph type="title"/>
          </p:nvPr>
        </p:nvSpPr>
        <p:spPr>
          <a:xfrm>
            <a:off x="1073700" y="25275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00">
                <a:solidFill>
                  <a:schemeClr val="dk1"/>
                </a:solidFill>
              </a:rPr>
              <a:t>Introduction</a:t>
            </a:r>
            <a:endParaRPr sz="3500">
              <a:solidFill>
                <a:schemeClr val="dk1"/>
              </a:solidFill>
            </a:endParaRPr>
          </a:p>
        </p:txBody>
      </p:sp>
      <p:sp>
        <p:nvSpPr>
          <p:cNvPr id="514" name="Google Shape;514;p19"/>
          <p:cNvSpPr txBox="1"/>
          <p:nvPr/>
        </p:nvSpPr>
        <p:spPr>
          <a:xfrm>
            <a:off x="409150" y="1052075"/>
            <a:ext cx="8299800" cy="314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500"/>
              <a:t>India tops the world in road crash deaths and injuries. It has 1 percent of the world's vehicles but accounts for 11 percent of all road crash deaths, witnessing 53 road crashes every hour; killing 1 person every 4 minutes. 1214 road crashes occur every day in India. Two-wheelers account for 25% of total road crash deaths. Twenty children under the age of 14 die every day due to road crashes in the country. The average road quality index for India is rated 3.5/7. </a:t>
            </a:r>
            <a:endParaRPr sz="1500"/>
          </a:p>
          <a:p>
            <a:pPr marL="0" lvl="0" indent="0" algn="ctr" rtl="0">
              <a:lnSpc>
                <a:spcPct val="115000"/>
              </a:lnSpc>
              <a:spcBef>
                <a:spcPts val="0"/>
              </a:spcBef>
              <a:spcAft>
                <a:spcPts val="0"/>
              </a:spcAft>
              <a:buNone/>
            </a:pPr>
            <a:r>
              <a:rPr lang="en" sz="1500"/>
              <a:t>This indicates that road accidents are inevitable because some factors are beyond the capacity of human control. But precautionary measures can be taken based on some prediction model. Based on the prediction, route of travel, time of travel, the driver can be changed so that history doesn't repeat itself and accidents are avoided.</a:t>
            </a:r>
            <a:endParaRPr sz="1500"/>
          </a:p>
          <a:p>
            <a:pPr marL="0" lvl="0" indent="0" algn="ctr" rtl="0">
              <a:lnSpc>
                <a:spcPct val="115000"/>
              </a:lnSpc>
              <a:spcBef>
                <a:spcPts val="0"/>
              </a:spcBef>
              <a:spcAft>
                <a:spcPts val="0"/>
              </a:spcAft>
              <a:buNone/>
            </a:pPr>
            <a:endParaRPr sz="1500">
              <a:solidFill>
                <a:srgbClr val="28324A"/>
              </a:solidFill>
            </a:endParaRPr>
          </a:p>
        </p:txBody>
      </p:sp>
      <p:sp>
        <p:nvSpPr>
          <p:cNvPr id="515" name="Google Shape;515;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516" name="Google Shape;516;p19"/>
          <p:cNvPicPr preferRelativeResize="0"/>
          <p:nvPr/>
        </p:nvPicPr>
        <p:blipFill rotWithShape="1">
          <a:blip r:embed="rId3">
            <a:alphaModFix/>
          </a:blip>
          <a:srcRect t="6818" b="11814"/>
          <a:stretch/>
        </p:blipFill>
        <p:spPr>
          <a:xfrm>
            <a:off x="5975825" y="0"/>
            <a:ext cx="1224176" cy="1052076"/>
          </a:xfrm>
          <a:prstGeom prst="rect">
            <a:avLst/>
          </a:prstGeom>
          <a:noFill/>
          <a:ln>
            <a:noFill/>
          </a:ln>
        </p:spPr>
      </p:pic>
      <p:pic>
        <p:nvPicPr>
          <p:cNvPr id="517" name="Google Shape;517;p19"/>
          <p:cNvPicPr preferRelativeResize="0"/>
          <p:nvPr/>
        </p:nvPicPr>
        <p:blipFill rotWithShape="1">
          <a:blip r:embed="rId3">
            <a:alphaModFix/>
          </a:blip>
          <a:srcRect t="6818" b="11814"/>
          <a:stretch/>
        </p:blipFill>
        <p:spPr>
          <a:xfrm>
            <a:off x="1978350" y="0"/>
            <a:ext cx="1224176" cy="1052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20"/>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200"/>
              <a:t>Literature Review</a:t>
            </a:r>
            <a:endParaRPr sz="5200"/>
          </a:p>
        </p:txBody>
      </p:sp>
      <p:sp>
        <p:nvSpPr>
          <p:cNvPr id="523" name="Google Shape;523;p20"/>
          <p:cNvSpPr txBox="1"/>
          <p:nvPr/>
        </p:nvSpPr>
        <p:spPr>
          <a:xfrm>
            <a:off x="7383600" y="2598100"/>
            <a:ext cx="1760400" cy="202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ea typeface="Oswald"/>
                <a:cs typeface="Oswald"/>
                <a:sym typeface="Oswald"/>
              </a:rPr>
              <a:t>3</a:t>
            </a:r>
            <a:endParaRPr sz="12000">
              <a:solidFill>
                <a:schemeClr val="accent2"/>
              </a:solidFill>
            </a:endParaRPr>
          </a:p>
        </p:txBody>
      </p:sp>
      <p:sp>
        <p:nvSpPr>
          <p:cNvPr id="524" name="Google Shape;524;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530" name="Google Shape;530;p21"/>
          <p:cNvSpPr txBox="1">
            <a:spLocks noGrp="1"/>
          </p:cNvSpPr>
          <p:nvPr>
            <p:ph type="body" idx="1"/>
          </p:nvPr>
        </p:nvSpPr>
        <p:spPr>
          <a:xfrm>
            <a:off x="641850" y="273775"/>
            <a:ext cx="7860300" cy="395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b="1">
                <a:solidFill>
                  <a:srgbClr val="222222"/>
                </a:solidFill>
                <a:highlight>
                  <a:srgbClr val="FFFFFF"/>
                </a:highlight>
                <a:latin typeface="Arial"/>
                <a:ea typeface="Arial"/>
                <a:cs typeface="Arial"/>
                <a:sym typeface="Arial"/>
              </a:rPr>
              <a:t>Tyagi, Anjul, et al: </a:t>
            </a:r>
            <a:r>
              <a:rPr lang="en" sz="1400">
                <a:solidFill>
                  <a:srgbClr val="222222"/>
                </a:solidFill>
                <a:highlight>
                  <a:srgbClr val="FFFFFF"/>
                </a:highlight>
                <a:latin typeface="Arial"/>
                <a:ea typeface="Arial"/>
                <a:cs typeface="Arial"/>
                <a:sym typeface="Arial"/>
              </a:rPr>
              <a:t>Relationship between the area of the mishap, day of the week and age of the drivers was pictured. Further, study showed significant provisions utilizing speculation testing and anticipated the pattern in mishaps utilizing time series examination.</a:t>
            </a:r>
            <a:endParaRPr sz="1400">
              <a:solidFill>
                <a:srgbClr val="222222"/>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1400">
              <a:solidFill>
                <a:srgbClr val="222222"/>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1A1A1A"/>
                </a:solidFill>
                <a:highlight>
                  <a:srgbClr val="FFFFFF"/>
                </a:highlight>
                <a:latin typeface="Arial"/>
                <a:ea typeface="Arial"/>
                <a:cs typeface="Arial"/>
                <a:sym typeface="Arial"/>
              </a:rPr>
              <a:t>Saurabh Garg, et al:</a:t>
            </a:r>
            <a:r>
              <a:rPr lang="en" sz="1400">
                <a:solidFill>
                  <a:srgbClr val="1A1A1A"/>
                </a:solidFill>
                <a:highlight>
                  <a:srgbClr val="FFFFFF"/>
                </a:highlight>
                <a:latin typeface="Arial"/>
                <a:ea typeface="Arial"/>
                <a:cs typeface="Arial"/>
                <a:sym typeface="Arial"/>
              </a:rPr>
              <a:t> </a:t>
            </a:r>
            <a:r>
              <a:rPr lang="en" sz="1400">
                <a:solidFill>
                  <a:srgbClr val="000000"/>
                </a:solidFill>
                <a:highlight>
                  <a:srgbClr val="FFFFFF"/>
                </a:highlight>
                <a:latin typeface="Arial"/>
                <a:ea typeface="Arial"/>
                <a:cs typeface="Arial"/>
                <a:sym typeface="Arial"/>
              </a:rPr>
              <a:t>Telematics to counter street mishaps brought about by terrible driving propensities for Indian drivers. Any associated vehicle arrangement is equipped for catching boundaries like vehicle speed, Global Positioning System (GPS) area with time, consistently while the vehicle is moving. Joining these anonymized vehicle boundaries with geographic information of streets, speed areas of interest can be ready.</a:t>
            </a:r>
            <a:endParaRPr sz="140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140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222222"/>
                </a:solidFill>
                <a:highlight>
                  <a:srgbClr val="FFFFFF"/>
                </a:highlight>
                <a:latin typeface="Arial"/>
                <a:ea typeface="Arial"/>
                <a:cs typeface="Arial"/>
                <a:sym typeface="Arial"/>
              </a:rPr>
              <a:t>Prasannakumar, V., et al: </a:t>
            </a:r>
            <a:r>
              <a:rPr lang="en" sz="1400">
                <a:solidFill>
                  <a:srgbClr val="000000"/>
                </a:solidFill>
                <a:highlight>
                  <a:srgbClr val="FFFFFF"/>
                </a:highlight>
                <a:latin typeface="Arial"/>
                <a:ea typeface="Arial"/>
                <a:cs typeface="Arial"/>
                <a:sym typeface="Arial"/>
              </a:rPr>
              <a:t>This paper which examines and analyzes various types of car crashes as far as spatial and worldly perspectives is the primary endeavor of its sort in the Thiruvananthapuram city enterprise. The aftereffects of the spatial insights and group investigation inspire the spatial and transient varieties of mishap highs (areas of interest) and lows (coldspots) nearby.</a:t>
            </a:r>
            <a:endParaRPr sz="1400" b="1">
              <a:solidFill>
                <a:srgbClr val="222222"/>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1194</Words>
  <Application>Microsoft Office PowerPoint</Application>
  <PresentationFormat>On-screen Show (16:9)</PresentationFormat>
  <Paragraphs>87</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Source Sans Pro</vt:lpstr>
      <vt:lpstr>Oswald</vt:lpstr>
      <vt:lpstr>Arial</vt:lpstr>
      <vt:lpstr>Times New Roman</vt:lpstr>
      <vt:lpstr>Quince template</vt:lpstr>
      <vt:lpstr>PowerPoint Presentation</vt:lpstr>
      <vt:lpstr>Team Members</vt:lpstr>
      <vt:lpstr>Abstract</vt:lpstr>
      <vt:lpstr>Abstract</vt:lpstr>
      <vt:lpstr>Abstract</vt:lpstr>
      <vt:lpstr>Introduction</vt:lpstr>
      <vt:lpstr>Introduction</vt:lpstr>
      <vt:lpstr>Literature Review</vt:lpstr>
      <vt:lpstr>PowerPoint Presentation</vt:lpstr>
      <vt:lpstr>Project Description</vt:lpstr>
      <vt:lpstr>Project Roadmap</vt:lpstr>
      <vt:lpstr>PowerPoint Presentation</vt:lpstr>
      <vt:lpstr>PowerPoint Presentation</vt:lpstr>
      <vt:lpstr>Tools Used</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 of Data Analytics   CSE 3505 F2 slot </dc:title>
  <cp:lastModifiedBy>SHAUNAK SUNIL DESHPANDE</cp:lastModifiedBy>
  <cp:revision>2</cp:revision>
  <dcterms:modified xsi:type="dcterms:W3CDTF">2021-12-12T06:35:01Z</dcterms:modified>
</cp:coreProperties>
</file>