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816D78-F543-4380-9D7D-1EE391A59A56}">
  <a:tblStyle styleId="{AF816D78-F543-4380-9D7D-1EE391A59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4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0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971e6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3971e6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english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3971e6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3971e6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3971e60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3971e60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3971e60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3971e60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3971e60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73971e60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90033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90033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900331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900331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3971e60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3971e60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73971e60b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73971e60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3971e60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73971e60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3971e6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3971e6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3971e60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73971e60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Colour instead of dots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3971e6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3971e6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73971e6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73971e6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73971e60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73971e60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73971e6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73971e6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73971e60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73971e60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73971e60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73971e60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ce2944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9ce2944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3971e6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3971e6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73971e6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73971e6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ToBI - tonal break </a:t>
            </a:r>
            <a:r>
              <a:rPr lang="en"/>
              <a:t>indices</a:t>
            </a:r>
            <a:r>
              <a:rPr lang="en"/>
              <a:t> (both prom and boundary)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3971e6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3971e6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3971e6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3971e6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3971e60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3971e60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3971e60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3971e60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3971e60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3971e60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-TleNVkFWU0DPni4hFtxwN-Te-xFAhUv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researchgate.net/publication/336078673_Deep_learning_in_business_analytics_and_operations_research_Models_applications_and_managerial_implications/figures?lo=1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1365350"/>
            <a:ext cx="8520600" cy="14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Deep Learning for Prominence Detection in Children’s Read Speech</a:t>
            </a:r>
            <a:endParaRPr sz="4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4220850"/>
            <a:ext cx="37812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40"/>
              <a:t>Mithilesh Vaidya (17D070011)</a:t>
            </a:r>
            <a:endParaRPr sz="224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337900" y="4090800"/>
            <a:ext cx="349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Guide: Prof. Preeti Rao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</a:t>
            </a:r>
            <a:r>
              <a:rPr lang="en"/>
              <a:t>: Kamini Sabu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188050" y="350125"/>
            <a:ext cx="476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DDP Stage 1 Presentation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Multi-Task Learning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</a:t>
            </a:r>
            <a:r>
              <a:rPr lang="en"/>
              <a:t>Exploit dependencies between Prominence and Phrase Boundary (grouping of words)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kind of dependencies?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of low-level </a:t>
            </a:r>
            <a:r>
              <a:rPr lang="en"/>
              <a:t>feature extractors to </a:t>
            </a:r>
            <a:r>
              <a:rPr lang="en"/>
              <a:t>reduce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of one (phrase boundary) is a strong signal for the other (prominence)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50" y="1427275"/>
            <a:ext cx="3659050" cy="22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Features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PoS+: </a:t>
            </a:r>
            <a:r>
              <a:rPr lang="en"/>
              <a:t>Part-of-speech tags (content words such as proper nouns expected to receive prominence), # phones, # syllables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Structure (IS): top-down expectations</a:t>
            </a:r>
            <a:br>
              <a:rPr lang="en"/>
            </a:br>
            <a:r>
              <a:rPr lang="en"/>
              <a:t>0: not prominent, 1: optional, 2: prominent (similarly for phrase boundary)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embeddings: BERT, GloVe</a:t>
            </a:r>
            <a:br>
              <a:rPr lang="en"/>
            </a:br>
            <a:r>
              <a:rPr lang="en"/>
              <a:t>Additional FC layer with dropout before concatenation [10]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standalone or c</a:t>
            </a:r>
            <a:r>
              <a:rPr lang="en"/>
              <a:t>oncatenate with acoustic features at GRU input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 into 3 non-overlapping speaker folds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and validate on two, test on third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train and validate, split two into four and train four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the predictions of the four models to reduce bias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loss is minimized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MTL, loss =  β*MSE(prominence) + (1-β)*MSE(boundary)</a:t>
            </a:r>
            <a:br>
              <a:rPr lang="en"/>
            </a:br>
            <a:r>
              <a:rPr lang="en"/>
              <a:t>β = 0.95 for all MTL exp was found to be 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LR: 0.001, Batch size: 64, Adam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stopping on validation (patience: 12 epochs, delta: 0.002)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STL</a:t>
            </a:r>
            <a:r>
              <a:rPr lang="en"/>
              <a:t> (Prominence)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311700" y="103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{AF816D78-F543-4380-9D7D-1EE391A59A56}</a:tableStyleId>
              </a:tblPr>
              <a:tblGrid>
                <a:gridCol w="524225"/>
                <a:gridCol w="1081825"/>
                <a:gridCol w="906275"/>
                <a:gridCol w="1741100"/>
                <a:gridCol w="869575"/>
              </a:tblGrid>
              <a:tr h="61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Input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Acoustic Model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Layer 1</a:t>
                      </a:r>
                      <a:br>
                        <a:rPr lang="en">
                          <a:solidFill>
                            <a:schemeClr val="lt2"/>
                          </a:solidFill>
                        </a:rPr>
                      </a:br>
                      <a:r>
                        <a:rPr lang="en">
                          <a:solidFill>
                            <a:schemeClr val="lt2"/>
                          </a:solidFill>
                        </a:rPr>
                        <a:t>(type, width, stride)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Pearson correl.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A34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RFC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0.696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A34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BGRU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0.726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Standard, 51,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0.692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Sinc, 51,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0.712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Sinc, 31,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0.721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A34 + 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Sinc, 31,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0.735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5500925" y="1037775"/>
            <a:ext cx="35217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1 -&gt; 2: Importance of word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3 -&gt; 4: Benefit of Sinc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4 -&gt; 5: Tuning of Sinc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5 -&gt; 6: Complementary information in A34 and Wav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Gap between 2 (HC acoustic)and 5 (waveform-based) is only 0.005!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MTL </a:t>
            </a:r>
            <a:r>
              <a:rPr lang="en"/>
              <a:t>(Prominence)</a:t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311700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{AF816D78-F543-4380-9D7D-1EE391A59A56}</a:tableStyleId>
              </a:tblPr>
              <a:tblGrid>
                <a:gridCol w="461675"/>
                <a:gridCol w="2378525"/>
                <a:gridCol w="142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MTL variant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Pearson correl.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Tuned Sinc (Without MTL)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0.721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Shared Sinc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0.727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Conditioned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0.727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Shared Sinc + Conditioned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0.740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A34 + A27 + BGRU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0.746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Row 4 + A34 + A27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0.757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Row 6 + GloVe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0.813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62200" y="1177925"/>
            <a:ext cx="4260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1 -&gt; 2/ 1-&gt; 3: Marginal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1 -&gt; 4: Big jump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4 -&gt; 6: Complementary info. in A34 and Wav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6 -&gt; 7: Complementary info. in lexical and acoustic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Again, g</a:t>
            </a:r>
            <a:r>
              <a:rPr lang="en"/>
              <a:t>ap between 4 (Waveform MTL) and 6 (HC acoustic) is very small (0.006)!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STL</a:t>
            </a:r>
            <a:r>
              <a:rPr lang="en"/>
              <a:t> (Phrase Boundary)</a:t>
            </a:r>
            <a:endParaRPr/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311700" y="103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{AF816D78-F543-4380-9D7D-1EE391A59A56}</a:tableStyleId>
              </a:tblPr>
              <a:tblGrid>
                <a:gridCol w="524225"/>
                <a:gridCol w="1081825"/>
                <a:gridCol w="906275"/>
                <a:gridCol w="1741100"/>
                <a:gridCol w="869575"/>
              </a:tblGrid>
              <a:tr h="61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Input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Acoustic Model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Layer 1</a:t>
                      </a:r>
                      <a:br>
                        <a:rPr lang="en">
                          <a:solidFill>
                            <a:schemeClr val="lt2"/>
                          </a:solidFill>
                        </a:rPr>
                      </a:br>
                      <a:r>
                        <a:rPr lang="en">
                          <a:solidFill>
                            <a:schemeClr val="lt2"/>
                          </a:solidFill>
                        </a:rPr>
                        <a:t>(type, width, stride)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Pearson correl.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A27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RFC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0.852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A27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BGRU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0.879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Standard, 51,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0.872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Sinc, 51,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0.880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Sinc, 31,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0.887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A27 + Wav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CRNN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Sinc, 31,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0.896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500925" y="1037775"/>
            <a:ext cx="35217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1 -&gt; 2: Importance of word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3 -&gt; 4: (Slight) benefit due to Sinc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4 -&gt; 5: Tuning of Sinc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5 -&gt; 6: Complementary information in A27 and Wav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Unlike Prominence, Sinc model outperforms HC acoustic features!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MTL (</a:t>
            </a:r>
            <a:r>
              <a:rPr lang="en"/>
              <a:t>Phrase Boundary</a:t>
            </a:r>
            <a:r>
              <a:rPr lang="en"/>
              <a:t>)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311700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{AF816D78-F543-4380-9D7D-1EE391A59A56}</a:tableStyleId>
              </a:tblPr>
              <a:tblGrid>
                <a:gridCol w="461675"/>
                <a:gridCol w="2378525"/>
                <a:gridCol w="142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MTL variant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Pearson correl.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Tuned Sinc (Without MTL)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0.887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Shared Sinc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0.894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Shared CNN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0.875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Conditioned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0.872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Shared Sinc + Conditioned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0.873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Row 2 + A27 + GloVe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0.927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762200" y="1177925"/>
            <a:ext cx="4260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1 -&gt; 2: Marginal improvement due to reduced overfitting of Sinc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1 -&gt; 4/5: Performance degrades since prominence not an indicator of phrase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2 -&gt; 6: Complementary info. in lexical, HC acoustic and waveform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expected, improvement due to MTL is minor as compared to that for Prominence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visualisation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325" y="3171625"/>
            <a:ext cx="3707976" cy="19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320" y="1068425"/>
            <a:ext cx="3707983" cy="1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60650"/>
            <a:ext cx="3901175" cy="21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699" y="1684850"/>
            <a:ext cx="4265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Response of large Sinc kernel (251 samples)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124325" y="677175"/>
            <a:ext cx="3708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Standard conv vs Sinc conv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filters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5293475" y="1068425"/>
            <a:ext cx="35013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 filters, by definition, are interpretable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Mel </a:t>
            </a:r>
            <a:r>
              <a:rPr lang="en"/>
              <a:t>initialization</a:t>
            </a:r>
            <a:r>
              <a:rPr lang="en"/>
              <a:t>, higher density at lower </a:t>
            </a:r>
            <a:r>
              <a:rPr lang="en"/>
              <a:t>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perfectly band-pass due to truncation in time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harder to interpret standard conv filters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4"/>
            <a:ext cx="4731151" cy="16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6425"/>
            <a:ext cx="4731151" cy="174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</a:t>
            </a:r>
            <a:r>
              <a:rPr lang="en"/>
              <a:t>Frequency</a:t>
            </a:r>
            <a:r>
              <a:rPr lang="en"/>
              <a:t> Response (STL)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425"/>
            <a:ext cx="5352031" cy="39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5407400" y="1068425"/>
            <a:ext cx="3645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3 and 4 (from STL table): 51-kernel, 1-stride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r>
              <a:rPr lang="en"/>
              <a:t>trained</a:t>
            </a:r>
            <a:r>
              <a:rPr lang="en"/>
              <a:t> on subfolds 1, 2, 3, 4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conv response is noisy as compared to Sinc -&gt; sign of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capture peaks near: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 Hz - Pitch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1100 Hz - Formant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 does a better job at capturing spectral envelope shape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</a:t>
            </a:r>
            <a:r>
              <a:rPr b="1" lang="en"/>
              <a:t>degree</a:t>
            </a:r>
            <a:r>
              <a:rPr lang="en"/>
              <a:t> of prominence to </a:t>
            </a:r>
            <a:r>
              <a:rPr b="1" lang="en"/>
              <a:t>each</a:t>
            </a:r>
            <a:r>
              <a:rPr lang="en"/>
              <a:t> word in an utterance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(font size proportional to degree of prominence)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“at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1400">
                <a:solidFill>
                  <a:srgbClr val="FF9900"/>
                </a:solidFill>
              </a:rPr>
              <a:t>this</a:t>
            </a:r>
            <a:r>
              <a:rPr lang="en" sz="1000">
                <a:solidFill>
                  <a:srgbClr val="FF9900"/>
                </a:solidFill>
              </a:rPr>
              <a:t> the </a:t>
            </a:r>
            <a:r>
              <a:rPr lang="en" sz="1600">
                <a:solidFill>
                  <a:srgbClr val="FF9900"/>
                </a:solidFill>
              </a:rPr>
              <a:t>lion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1200">
                <a:solidFill>
                  <a:srgbClr val="FF9900"/>
                </a:solidFill>
              </a:rPr>
              <a:t>asked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1200">
                <a:solidFill>
                  <a:srgbClr val="FF9900"/>
                </a:solidFill>
              </a:rPr>
              <a:t>monkey</a:t>
            </a:r>
            <a:r>
              <a:rPr lang="en" sz="1000">
                <a:solidFill>
                  <a:srgbClr val="FF9900"/>
                </a:solidFill>
              </a:rPr>
              <a:t> to </a:t>
            </a:r>
            <a:r>
              <a:rPr lang="en" sz="1100">
                <a:solidFill>
                  <a:srgbClr val="FF9900"/>
                </a:solidFill>
              </a:rPr>
              <a:t>prove</a:t>
            </a:r>
            <a:r>
              <a:rPr lang="en" sz="1000">
                <a:solidFill>
                  <a:srgbClr val="FF9900"/>
                </a:solidFill>
              </a:rPr>
              <a:t> his </a:t>
            </a:r>
            <a:r>
              <a:rPr lang="en" sz="1600">
                <a:solidFill>
                  <a:srgbClr val="FF9900"/>
                </a:solidFill>
              </a:rPr>
              <a:t>point</a:t>
            </a:r>
            <a:r>
              <a:rPr lang="en" sz="1000">
                <a:solidFill>
                  <a:srgbClr val="FF9900"/>
                </a:solidFill>
              </a:rPr>
              <a:t> the monkey said </a:t>
            </a:r>
            <a:r>
              <a:rPr lang="en" sz="1400">
                <a:solidFill>
                  <a:srgbClr val="FF9900"/>
                </a:solidFill>
              </a:rPr>
              <a:t>sir</a:t>
            </a:r>
            <a:r>
              <a:rPr lang="en" sz="1000">
                <a:solidFill>
                  <a:srgbClr val="FF9900"/>
                </a:solidFill>
              </a:rPr>
              <a:t> i have </a:t>
            </a:r>
            <a:r>
              <a:rPr lang="en" sz="1200">
                <a:solidFill>
                  <a:srgbClr val="FF9900"/>
                </a:solidFill>
              </a:rPr>
              <a:t>changed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2400">
                <a:solidFill>
                  <a:srgbClr val="FF9900"/>
                </a:solidFill>
              </a:rPr>
              <a:t>10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2000">
                <a:solidFill>
                  <a:srgbClr val="FF9900"/>
                </a:solidFill>
              </a:rPr>
              <a:t>jobs</a:t>
            </a:r>
            <a:r>
              <a:rPr lang="en" sz="1000">
                <a:solidFill>
                  <a:srgbClr val="FF9900"/>
                </a:solidFill>
              </a:rPr>
              <a:t> in the </a:t>
            </a:r>
            <a:r>
              <a:rPr lang="en" sz="1200">
                <a:solidFill>
                  <a:srgbClr val="FF9900"/>
                </a:solidFill>
              </a:rPr>
              <a:t>past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1200">
                <a:solidFill>
                  <a:srgbClr val="FF9900"/>
                </a:solidFill>
              </a:rPr>
              <a:t>year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1400">
                <a:solidFill>
                  <a:srgbClr val="FF9900"/>
                </a:solidFill>
              </a:rPr>
              <a:t>lion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2400">
                <a:solidFill>
                  <a:srgbClr val="FF9900"/>
                </a:solidFill>
              </a:rPr>
              <a:t>laughed</a:t>
            </a:r>
            <a:r>
              <a:rPr lang="en" sz="1000">
                <a:solidFill>
                  <a:srgbClr val="FF9900"/>
                </a:solidFill>
              </a:rPr>
              <a:t> at the </a:t>
            </a:r>
            <a:r>
              <a:rPr lang="en" sz="2200">
                <a:solidFill>
                  <a:srgbClr val="FF9900"/>
                </a:solidFill>
              </a:rPr>
              <a:t>funny</a:t>
            </a:r>
            <a:r>
              <a:rPr lang="en" sz="1000">
                <a:solidFill>
                  <a:srgbClr val="FF9900"/>
                </a:solidFill>
              </a:rPr>
              <a:t> and </a:t>
            </a:r>
            <a:r>
              <a:rPr lang="en" sz="1200">
                <a:solidFill>
                  <a:srgbClr val="FF9900"/>
                </a:solidFill>
              </a:rPr>
              <a:t>reply and</a:t>
            </a:r>
            <a:r>
              <a:rPr lang="en" sz="1000">
                <a:solidFill>
                  <a:srgbClr val="FF9900"/>
                </a:solidFill>
              </a:rPr>
              <a:t> </a:t>
            </a:r>
            <a:r>
              <a:rPr lang="en" sz="1400">
                <a:solidFill>
                  <a:srgbClr val="FF9900"/>
                </a:solidFill>
              </a:rPr>
              <a:t>appointed</a:t>
            </a:r>
            <a:r>
              <a:rPr lang="en" sz="1000">
                <a:solidFill>
                  <a:srgbClr val="FF9900"/>
                </a:solidFill>
              </a:rPr>
              <a:t> him”</a:t>
            </a:r>
            <a:endParaRPr sz="1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Oral Fluency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Text-to-speech synthesis</a:t>
            </a:r>
            <a:endParaRPr/>
          </a:p>
        </p:txBody>
      </p:sp>
      <p:pic>
        <p:nvPicPr>
          <p:cNvPr id="68" name="Google Shape;68;p14" title="ysg_27122016_1_cs_f2_2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4299050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8297" y="2887850"/>
            <a:ext cx="1311100" cy="15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203700" y="4299050"/>
            <a:ext cx="294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Reason vs Comprehensibility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Credits: Kamini Sabu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Frequency Response (MTL)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425"/>
            <a:ext cx="5094111" cy="39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5407400" y="1068425"/>
            <a:ext cx="3645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3 (separate Sinc) and 4 (shared Sinc) from MTL table with 31-kernel, 2-stride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trained on subfolds 1, 2, 3, 4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Sinc closely follows Sinc for prominence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 for boundary seems to be only capturing a peak near 3500 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sharing Sinc, boundary predictions improve since we know pitch, intensity are crucial for phrase boundary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3348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Constrained Sinc filters better than unconstrained Conv filters (which overfit)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Conditioning on phrase boundary boosts performance but which layers to share is crucial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</a:t>
            </a:r>
            <a:r>
              <a:rPr lang="en"/>
              <a:t>complementary</a:t>
            </a:r>
            <a:r>
              <a:rPr lang="en"/>
              <a:t> information in lexical features such as word embeddings and PoS tags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00" y="1220825"/>
            <a:ext cx="5178899" cy="364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(TL):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recognition relies on similar suprasegmental attributes -&gt; pre-train feature extractors (e.g. CNN) on such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Freeze, fine-tune with lower LR, which layers to share are crucial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(DA):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of DL models strongly influenced by size of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Moderate pitch shifts, speed shifts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651" y="1826911"/>
            <a:ext cx="3971650" cy="20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6399625" y="3948475"/>
            <a:ext cx="8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From [5]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860625" y="1211300"/>
            <a:ext cx="39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TL, DA and MTL can be thought of as indirect ways to increase dataset size [11]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[6]: Learn ALL parameters during pre-processing (Gabor filters, Gaussian pooling and channel compression)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Transformers [7] are ubiquitous in NLP -&gt; replace GRU for better context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 weighting of lexical and acoustic features (e.g. using Attention) instead of simple concatenation [8]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Self-supervised learning: Learn prosody embeddings from large unlabelled dataset of children’s speech [9]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Stage 2: Use Prominence and Phrase Boundary prediction as auxiliary input for utterance-level comprehensibility rating model</a:t>
            </a:r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Sabu, Kamini, and Preeti Rao. "Prosodic event detection in children’s read speech." Computer Speech &amp; Language 68 (2021): 101200.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[2] Kamini Sabu, Mithilesh Vaidya, and Preeti Rao. Deep learning for prominence detection in children’s read speech, 2021.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[3] Sabrina Stehwien and Ngoc Thang Vu. Prosodic event recognition using convolutional neural networks with context information. In Proceedings of INTERSPEECH, pages 2326–2330, Stockholm, Sweden, 2017.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[4] Dan Oneata, Lucian Georgescu, Horia Cucu, Drago Burileanu and Corneliu Burileanu, Revisiting SincNet: An evaluation of feature and network hyperparameters for speaker recognition. In Proceedings of European Signal Processing Conference, pages 1–5, 2021.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[5]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Deep learning in business analytics and operations research: Models, applications and managerial implications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[6] Neil Zeghidour, Olivier Teboul, Félix de Chaumont Quitry, and Marco Tagliasacchi. LEAF: A learnable frontend for audio classification. In International Conference on Learning Representations, 2021.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[7] Ashish Vaswani, Noam Shazeer, Niki Parmar, Jakob Uszkoreit, Llion Jones, Aidan N Gomez, Łukasz Kaiser, and Illia Polosukhin. Attention is all you need. In Advances in neural information processing systems, pages 5998–6008, 2017.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[8] Manraj Singh Grover, Yaman Kumar, Sumit Sarin, Payman Vafaee, Mika Hama, and Rajiv Ratn Shah. Multi-modal automated speech scoring using attention fusion, 2020.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[9] Jack Weston, Raphael Lenain, Udeepa Meepegama, and Emil Fristed. Learning de- identified representations of prosody from raw audio. In International Conference on Machine Learning, pages 11134–11145. PMLR, 2021.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[10] Stehwien, Sabrina, Ngoc Thang Vu, and Antje Schweitzer. "Effects of word embeddings on neural network-based pitch accent detection." arXiv preprint arXiv:1805.05237 (2018).</a:t>
            </a:r>
            <a:endParaRPr sz="1400"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[11] Sebastian Ruder. An overview of multi-task learning in deep neural networks. arXiv preprint arXiv:1706.05098, 2017.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[12]  Andrew Rosenberg. Automatic Detection and Classification of Prosodic Events. PhD thesis, Columbia University, 2009.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[13]  Taniya Mishra, Vivek Rangarajan Sridhar, and Alistair Conkie. Word prominence detection using robust yet simple prosodic features. In Proceedings of INTERSPEECH, pages 1864–1867, Portland, OR, USA, 2012.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[14]  George Christodoulides and Mathieu Avanzi. An evaluation of machine learning methods for prominence detection in French. In Proceedings of INTERSPEECH, pages 116–119, Singapore, 2014.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[15]  Binghuai Lin, Liyuan Wang, Xiaoli Feng, and Jinsong Zhang. Joint detection of sentence stress and phrase boundary for prosody. In Proceedings of INTERSPEECH, pages 4392– 4396, Shanghai, China, 2020.</a:t>
            </a:r>
            <a:endParaRPr sz="1400"/>
          </a:p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[16] </a:t>
            </a:r>
            <a:r>
              <a:rPr lang="en" sz="1400"/>
              <a:t>Sabrina</a:t>
            </a:r>
            <a:r>
              <a:rPr lang="en" sz="1400"/>
              <a:t> Stehwien and Ngoc Thang Vu. Prosodic event recognition using convolutional neural networks with context information. In Proceedings of INTERSPEECH, pages 2326–2330, Stockholm, Sweden, 2017.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[17] Elizabeth Nielsen, Mark Steedman, and Sharon Goldwater. The role of context in neural pitch accent detection in English. In Proceedings of Conference on Empirical Methods in Natural Language Processing, 2020.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[18] Andrew Rosenberg, Raul Fernandez, and Bhuvana Ramabhadran. Modeling phrasing and prominence using deep recurrent learning. In Proceedings of INTERSPEECH, pages 3066–3070, Dresden, Germany, 2015.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41,286 words across 790 utterances</a:t>
            </a:r>
            <a:br>
              <a:rPr lang="en"/>
            </a:br>
            <a:r>
              <a:rPr lang="en"/>
              <a:t>(~ 52 words/utterance)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hours 20 minutes of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 (middle-school) speakers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KHz sampling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Rated by 7 </a:t>
            </a:r>
            <a:r>
              <a:rPr lang="en"/>
              <a:t>naive </a:t>
            </a:r>
            <a:r>
              <a:rPr lang="en"/>
              <a:t>listeners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75" y="1170125"/>
            <a:ext cx="4008826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491238" y="10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{AF816D78-F543-4380-9D7D-1EE391A59A56}</a:tableStyleId>
              </a:tblPr>
              <a:tblGrid>
                <a:gridCol w="2178975"/>
                <a:gridCol w="1477625"/>
                <a:gridCol w="1121700"/>
                <a:gridCol w="3383225"/>
              </a:tblGrid>
              <a:tr h="4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Ref.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Rosenberg (2009) [12], Christodoulides (2014) [14],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Sabu (2021) [1]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Word-level aggregates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RFC, SVM, CRF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</a:t>
                      </a:r>
                      <a:r>
                        <a:rPr lang="en" sz="1300"/>
                        <a:t>coustic (</a:t>
                      </a: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pitch, intensity and spectral energy)</a:t>
                      </a:r>
                      <a:r>
                        <a:rPr lang="en" sz="1300"/>
                        <a:t> and lexical features, combined with non-DL classifiers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Rosenberg (2015) </a:t>
                      </a:r>
                      <a:r>
                        <a:rPr lang="en" sz="1300"/>
                        <a:t>[18]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Word-level aggregates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CRF, bi-RNN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Acoustic: Pitch, intensity and spectral tilt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Lexical: </a:t>
                      </a:r>
                      <a:r>
                        <a:rPr lang="en" sz="1300"/>
                        <a:t>PoS tags, LM prob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LSTM for context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4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Stehwien (2017) [16]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Acoustic contours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CNN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Baseline work on acoustic contours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Nielsen (2020) [17]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Acoustic contours + GloVe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CNN + bi-RNN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Build on [16] with LSTM for modelling context and GloVe for lexical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 (2020) [15]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Acoustic contours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bi-</a:t>
                      </a:r>
                      <a:r>
                        <a:rPr lang="en" sz="1300"/>
                        <a:t>RNN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Joint detection of prominence and phrase boundary (MTL)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Hand-crafted Acoustic Features [1]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740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Contours: F0, Energy, Spectral shape at 10 ms intervals </a:t>
            </a:r>
            <a:r>
              <a:rPr lang="en"/>
              <a:t>(+ normalization by speaker </a:t>
            </a:r>
            <a:r>
              <a:rPr lang="en"/>
              <a:t>rate</a:t>
            </a:r>
            <a:r>
              <a:rPr lang="en"/>
              <a:t>/mean pitch/silence regions/etc.)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ASR alignment: Durations of words, subwords and pauses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Functionals: Mean, Min, M</a:t>
            </a:r>
            <a:r>
              <a:rPr lang="en"/>
              <a:t>ax, Span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Context: ± 1, ± 2 words (d</a:t>
            </a:r>
            <a:r>
              <a:rPr lang="en"/>
              <a:t>ifference and/or normalization across neighbourhood)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Baseline: RFECV + Random Forest classifier for reducing 2524 to 34 (A34) features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925" y="1091025"/>
            <a:ext cx="5720150" cy="15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432075" y="1091025"/>
            <a:ext cx="61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236600" y="4737850"/>
            <a:ext cx="15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Figure from [1]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 Contours [2, 3]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2603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features </a:t>
            </a:r>
            <a:r>
              <a:rPr lang="en"/>
              <a:t>from 15 low-level contours (pitch, intensity and spectral shape at 10 ms intervals)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context (especially for pause)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encoding to help CNN distinguish current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filter-bank for each feature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 for utterance-level dependencies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0610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 Contours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42603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widths: 25 and 51 frames (250 ms and 510 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filters * 2 kernels * 3 feature sets -&gt; 48-dimensional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2-layer, 256-dim BGRU/BLSTM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 (Pearson correl. on 3-fold test)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A34 + RFC: 0.69  (baseline)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A34 + BLSTM: 0.71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Contours + BLSTM: 0.69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1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Waveform-based Models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features directly from word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stack of CNN layers 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configuration:</a:t>
            </a:r>
            <a:br>
              <a:rPr lang="en"/>
            </a:br>
            <a:r>
              <a:rPr lang="en"/>
              <a:t>4 layers, 51 kernel, 3 pool, 1 stride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 convolution for constrained band-pass filters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Sinc: 31 kernel, 2 stride [4]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91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CRNN architecture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53151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WF: word-level features</a:t>
            </a:r>
            <a:br>
              <a:rPr lang="en"/>
            </a:br>
            <a:r>
              <a:rPr lang="en"/>
              <a:t>e.g. A34, word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3-layer, 256-dim BGRU for utterance-level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layer (512-&gt;128-&gt;1) for final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Sigmoid for range 0 - 1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75" y="950188"/>
            <a:ext cx="32055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