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3619163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1" userDrawn="1">
          <p15:clr>
            <a:srgbClr val="A4A3A4"/>
          </p15:clr>
        </p15:guide>
        <p15:guide id="2" pos="4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 snapToGrid="0">
      <p:cViewPr>
        <p:scale>
          <a:sx n="93" d="100"/>
          <a:sy n="93" d="100"/>
        </p:scale>
        <p:origin x="1326" y="-894"/>
      </p:cViewPr>
      <p:guideLst>
        <p:guide orient="horz" pos="4011"/>
        <p:guide pos="4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437" y="2084166"/>
            <a:ext cx="11576289" cy="4433641"/>
          </a:xfrm>
        </p:spPr>
        <p:txBody>
          <a:bodyPr anchor="b"/>
          <a:lstStyle>
            <a:lvl1pPr algn="ctr">
              <a:defRPr sz="89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2396" y="6688784"/>
            <a:ext cx="10214372" cy="3074658"/>
          </a:xfrm>
        </p:spPr>
        <p:txBody>
          <a:bodyPr/>
          <a:lstStyle>
            <a:lvl1pPr marL="0" indent="0" algn="ctr">
              <a:buNone/>
              <a:defRPr sz="3575"/>
            </a:lvl1pPr>
            <a:lvl2pPr marL="680954" indent="0" algn="ctr">
              <a:buNone/>
              <a:defRPr sz="2979"/>
            </a:lvl2pPr>
            <a:lvl3pPr marL="1361907" indent="0" algn="ctr">
              <a:buNone/>
              <a:defRPr sz="2681"/>
            </a:lvl3pPr>
            <a:lvl4pPr marL="2042861" indent="0" algn="ctr">
              <a:buNone/>
              <a:defRPr sz="2383"/>
            </a:lvl4pPr>
            <a:lvl5pPr marL="2723815" indent="0" algn="ctr">
              <a:buNone/>
              <a:defRPr sz="2383"/>
            </a:lvl5pPr>
            <a:lvl6pPr marL="3404768" indent="0" algn="ctr">
              <a:buNone/>
              <a:defRPr sz="2383"/>
            </a:lvl6pPr>
            <a:lvl7pPr marL="4085722" indent="0" algn="ctr">
              <a:buNone/>
              <a:defRPr sz="2383"/>
            </a:lvl7pPr>
            <a:lvl8pPr marL="4766676" indent="0" algn="ctr">
              <a:buNone/>
              <a:defRPr sz="2383"/>
            </a:lvl8pPr>
            <a:lvl9pPr marL="5447629" indent="0" algn="ctr">
              <a:buNone/>
              <a:defRPr sz="23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4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6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6214" y="678017"/>
            <a:ext cx="2936632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318" y="678017"/>
            <a:ext cx="8639657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28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225" y="3174891"/>
            <a:ext cx="11746528" cy="5297374"/>
          </a:xfrm>
        </p:spPr>
        <p:txBody>
          <a:bodyPr anchor="b"/>
          <a:lstStyle>
            <a:lvl1pPr>
              <a:defRPr sz="89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25" y="8522381"/>
            <a:ext cx="11746528" cy="2785764"/>
          </a:xfrm>
        </p:spPr>
        <p:txBody>
          <a:bodyPr/>
          <a:lstStyle>
            <a:lvl1pPr marL="0" indent="0">
              <a:buNone/>
              <a:defRPr sz="3575">
                <a:solidFill>
                  <a:schemeClr val="tx1"/>
                </a:solidFill>
              </a:defRPr>
            </a:lvl1pPr>
            <a:lvl2pPr marL="680954" indent="0">
              <a:buNone/>
              <a:defRPr sz="2979">
                <a:solidFill>
                  <a:schemeClr val="tx1">
                    <a:tint val="75000"/>
                  </a:schemeClr>
                </a:solidFill>
              </a:defRPr>
            </a:lvl2pPr>
            <a:lvl3pPr marL="1361907" indent="0">
              <a:buNone/>
              <a:defRPr sz="2681">
                <a:solidFill>
                  <a:schemeClr val="tx1">
                    <a:tint val="75000"/>
                  </a:schemeClr>
                </a:solidFill>
              </a:defRPr>
            </a:lvl3pPr>
            <a:lvl4pPr marL="2042861" indent="0">
              <a:buNone/>
              <a:defRPr sz="2383">
                <a:solidFill>
                  <a:schemeClr val="tx1">
                    <a:tint val="75000"/>
                  </a:schemeClr>
                </a:solidFill>
              </a:defRPr>
            </a:lvl4pPr>
            <a:lvl5pPr marL="2723815" indent="0">
              <a:buNone/>
              <a:defRPr sz="2383">
                <a:solidFill>
                  <a:schemeClr val="tx1">
                    <a:tint val="75000"/>
                  </a:schemeClr>
                </a:solidFill>
              </a:defRPr>
            </a:lvl5pPr>
            <a:lvl6pPr marL="3404768" indent="0">
              <a:buNone/>
              <a:defRPr sz="2383">
                <a:solidFill>
                  <a:schemeClr val="tx1">
                    <a:tint val="75000"/>
                  </a:schemeClr>
                </a:solidFill>
              </a:defRPr>
            </a:lvl6pPr>
            <a:lvl7pPr marL="4085722" indent="0">
              <a:buNone/>
              <a:defRPr sz="2383">
                <a:solidFill>
                  <a:schemeClr val="tx1">
                    <a:tint val="75000"/>
                  </a:schemeClr>
                </a:solidFill>
              </a:defRPr>
            </a:lvl7pPr>
            <a:lvl8pPr marL="4766676" indent="0">
              <a:buNone/>
              <a:defRPr sz="2383">
                <a:solidFill>
                  <a:schemeClr val="tx1">
                    <a:tint val="75000"/>
                  </a:schemeClr>
                </a:solidFill>
              </a:defRPr>
            </a:lvl8pPr>
            <a:lvl9pPr marL="5447629" indent="0">
              <a:buNone/>
              <a:defRPr sz="23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2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318" y="3390084"/>
            <a:ext cx="5788144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4701" y="3390084"/>
            <a:ext cx="5788144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7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091" y="678020"/>
            <a:ext cx="11746528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093" y="3121826"/>
            <a:ext cx="5761543" cy="1529959"/>
          </a:xfrm>
        </p:spPr>
        <p:txBody>
          <a:bodyPr anchor="b"/>
          <a:lstStyle>
            <a:lvl1pPr marL="0" indent="0">
              <a:buNone/>
              <a:defRPr sz="3575" b="1"/>
            </a:lvl1pPr>
            <a:lvl2pPr marL="680954" indent="0">
              <a:buNone/>
              <a:defRPr sz="2979" b="1"/>
            </a:lvl2pPr>
            <a:lvl3pPr marL="1361907" indent="0">
              <a:buNone/>
              <a:defRPr sz="2681" b="1"/>
            </a:lvl3pPr>
            <a:lvl4pPr marL="2042861" indent="0">
              <a:buNone/>
              <a:defRPr sz="2383" b="1"/>
            </a:lvl4pPr>
            <a:lvl5pPr marL="2723815" indent="0">
              <a:buNone/>
              <a:defRPr sz="2383" b="1"/>
            </a:lvl5pPr>
            <a:lvl6pPr marL="3404768" indent="0">
              <a:buNone/>
              <a:defRPr sz="2383" b="1"/>
            </a:lvl6pPr>
            <a:lvl7pPr marL="4085722" indent="0">
              <a:buNone/>
              <a:defRPr sz="2383" b="1"/>
            </a:lvl7pPr>
            <a:lvl8pPr marL="4766676" indent="0">
              <a:buNone/>
              <a:defRPr sz="2383" b="1"/>
            </a:lvl8pPr>
            <a:lvl9pPr marL="5447629" indent="0">
              <a:buNone/>
              <a:defRPr sz="2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093" y="4651785"/>
            <a:ext cx="5761543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4702" y="3121826"/>
            <a:ext cx="5789918" cy="1529959"/>
          </a:xfrm>
        </p:spPr>
        <p:txBody>
          <a:bodyPr anchor="b"/>
          <a:lstStyle>
            <a:lvl1pPr marL="0" indent="0">
              <a:buNone/>
              <a:defRPr sz="3575" b="1"/>
            </a:lvl1pPr>
            <a:lvl2pPr marL="680954" indent="0">
              <a:buNone/>
              <a:defRPr sz="2979" b="1"/>
            </a:lvl2pPr>
            <a:lvl3pPr marL="1361907" indent="0">
              <a:buNone/>
              <a:defRPr sz="2681" b="1"/>
            </a:lvl3pPr>
            <a:lvl4pPr marL="2042861" indent="0">
              <a:buNone/>
              <a:defRPr sz="2383" b="1"/>
            </a:lvl4pPr>
            <a:lvl5pPr marL="2723815" indent="0">
              <a:buNone/>
              <a:defRPr sz="2383" b="1"/>
            </a:lvl5pPr>
            <a:lvl6pPr marL="3404768" indent="0">
              <a:buNone/>
              <a:defRPr sz="2383" b="1"/>
            </a:lvl6pPr>
            <a:lvl7pPr marL="4085722" indent="0">
              <a:buNone/>
              <a:defRPr sz="2383" b="1"/>
            </a:lvl7pPr>
            <a:lvl8pPr marL="4766676" indent="0">
              <a:buNone/>
              <a:defRPr sz="2383" b="1"/>
            </a:lvl8pPr>
            <a:lvl9pPr marL="5447629" indent="0">
              <a:buNone/>
              <a:defRPr sz="2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94702" y="4651785"/>
            <a:ext cx="5789918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6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091" y="848995"/>
            <a:ext cx="4392535" cy="2971483"/>
          </a:xfrm>
        </p:spPr>
        <p:txBody>
          <a:bodyPr anchor="b"/>
          <a:lstStyle>
            <a:lvl1pPr>
              <a:defRPr sz="47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9918" y="1833596"/>
            <a:ext cx="6894701" cy="9050051"/>
          </a:xfrm>
        </p:spPr>
        <p:txBody>
          <a:bodyPr/>
          <a:lstStyle>
            <a:lvl1pPr>
              <a:defRPr sz="4766"/>
            </a:lvl1pPr>
            <a:lvl2pPr>
              <a:defRPr sz="4170"/>
            </a:lvl2pPr>
            <a:lvl3pPr>
              <a:defRPr sz="3575"/>
            </a:lvl3pPr>
            <a:lvl4pPr>
              <a:defRPr sz="2979"/>
            </a:lvl4pPr>
            <a:lvl5pPr>
              <a:defRPr sz="2979"/>
            </a:lvl5pPr>
            <a:lvl6pPr>
              <a:defRPr sz="2979"/>
            </a:lvl6pPr>
            <a:lvl7pPr>
              <a:defRPr sz="2979"/>
            </a:lvl7pPr>
            <a:lvl8pPr>
              <a:defRPr sz="2979"/>
            </a:lvl8pPr>
            <a:lvl9pPr>
              <a:defRPr sz="2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091" y="3820478"/>
            <a:ext cx="4392535" cy="7077907"/>
          </a:xfrm>
        </p:spPr>
        <p:txBody>
          <a:bodyPr/>
          <a:lstStyle>
            <a:lvl1pPr marL="0" indent="0">
              <a:buNone/>
              <a:defRPr sz="2383"/>
            </a:lvl1pPr>
            <a:lvl2pPr marL="680954" indent="0">
              <a:buNone/>
              <a:defRPr sz="2085"/>
            </a:lvl2pPr>
            <a:lvl3pPr marL="1361907" indent="0">
              <a:buNone/>
              <a:defRPr sz="1787"/>
            </a:lvl3pPr>
            <a:lvl4pPr marL="2042861" indent="0">
              <a:buNone/>
              <a:defRPr sz="1489"/>
            </a:lvl4pPr>
            <a:lvl5pPr marL="2723815" indent="0">
              <a:buNone/>
              <a:defRPr sz="1489"/>
            </a:lvl5pPr>
            <a:lvl6pPr marL="3404768" indent="0">
              <a:buNone/>
              <a:defRPr sz="1489"/>
            </a:lvl6pPr>
            <a:lvl7pPr marL="4085722" indent="0">
              <a:buNone/>
              <a:defRPr sz="1489"/>
            </a:lvl7pPr>
            <a:lvl8pPr marL="4766676" indent="0">
              <a:buNone/>
              <a:defRPr sz="1489"/>
            </a:lvl8pPr>
            <a:lvl9pPr marL="5447629" indent="0">
              <a:buNone/>
              <a:defRPr sz="14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48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091" y="848995"/>
            <a:ext cx="4392535" cy="2971483"/>
          </a:xfrm>
        </p:spPr>
        <p:txBody>
          <a:bodyPr anchor="b"/>
          <a:lstStyle>
            <a:lvl1pPr>
              <a:defRPr sz="47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9918" y="1833596"/>
            <a:ext cx="6894701" cy="9050051"/>
          </a:xfrm>
        </p:spPr>
        <p:txBody>
          <a:bodyPr anchor="t"/>
          <a:lstStyle>
            <a:lvl1pPr marL="0" indent="0">
              <a:buNone/>
              <a:defRPr sz="4766"/>
            </a:lvl1pPr>
            <a:lvl2pPr marL="680954" indent="0">
              <a:buNone/>
              <a:defRPr sz="4170"/>
            </a:lvl2pPr>
            <a:lvl3pPr marL="1361907" indent="0">
              <a:buNone/>
              <a:defRPr sz="3575"/>
            </a:lvl3pPr>
            <a:lvl4pPr marL="2042861" indent="0">
              <a:buNone/>
              <a:defRPr sz="2979"/>
            </a:lvl4pPr>
            <a:lvl5pPr marL="2723815" indent="0">
              <a:buNone/>
              <a:defRPr sz="2979"/>
            </a:lvl5pPr>
            <a:lvl6pPr marL="3404768" indent="0">
              <a:buNone/>
              <a:defRPr sz="2979"/>
            </a:lvl6pPr>
            <a:lvl7pPr marL="4085722" indent="0">
              <a:buNone/>
              <a:defRPr sz="2979"/>
            </a:lvl7pPr>
            <a:lvl8pPr marL="4766676" indent="0">
              <a:buNone/>
              <a:defRPr sz="2979"/>
            </a:lvl8pPr>
            <a:lvl9pPr marL="5447629" indent="0">
              <a:buNone/>
              <a:defRPr sz="29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091" y="3820478"/>
            <a:ext cx="4392535" cy="7077907"/>
          </a:xfrm>
        </p:spPr>
        <p:txBody>
          <a:bodyPr/>
          <a:lstStyle>
            <a:lvl1pPr marL="0" indent="0">
              <a:buNone/>
              <a:defRPr sz="2383"/>
            </a:lvl1pPr>
            <a:lvl2pPr marL="680954" indent="0">
              <a:buNone/>
              <a:defRPr sz="2085"/>
            </a:lvl2pPr>
            <a:lvl3pPr marL="1361907" indent="0">
              <a:buNone/>
              <a:defRPr sz="1787"/>
            </a:lvl3pPr>
            <a:lvl4pPr marL="2042861" indent="0">
              <a:buNone/>
              <a:defRPr sz="1489"/>
            </a:lvl4pPr>
            <a:lvl5pPr marL="2723815" indent="0">
              <a:buNone/>
              <a:defRPr sz="1489"/>
            </a:lvl5pPr>
            <a:lvl6pPr marL="3404768" indent="0">
              <a:buNone/>
              <a:defRPr sz="1489"/>
            </a:lvl6pPr>
            <a:lvl7pPr marL="4085722" indent="0">
              <a:buNone/>
              <a:defRPr sz="1489"/>
            </a:lvl7pPr>
            <a:lvl8pPr marL="4766676" indent="0">
              <a:buNone/>
              <a:defRPr sz="1489"/>
            </a:lvl8pPr>
            <a:lvl9pPr marL="5447629" indent="0">
              <a:buNone/>
              <a:defRPr sz="14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6318" y="678020"/>
            <a:ext cx="11746528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318" y="3390084"/>
            <a:ext cx="11746528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6317" y="11803392"/>
            <a:ext cx="3064312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1348" y="11803392"/>
            <a:ext cx="459646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18534" y="11803392"/>
            <a:ext cx="3064312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61907" rtl="0" eaLnBrk="1" latinLnBrk="0" hangingPunct="1">
        <a:lnSpc>
          <a:spcPct val="90000"/>
        </a:lnSpc>
        <a:spcBef>
          <a:spcPct val="0"/>
        </a:spcBef>
        <a:buNone/>
        <a:defRPr sz="65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477" indent="-340477" algn="l" defTabSz="1361907" rtl="0" eaLnBrk="1" latinLnBrk="0" hangingPunct="1">
        <a:lnSpc>
          <a:spcPct val="90000"/>
        </a:lnSpc>
        <a:spcBef>
          <a:spcPts val="1489"/>
        </a:spcBef>
        <a:buFont typeface="Arial" panose="020B0604020202020204" pitchFamily="34" charset="0"/>
        <a:buChar char="•"/>
        <a:defRPr sz="4170" kern="1200">
          <a:solidFill>
            <a:schemeClr val="tx1"/>
          </a:solidFill>
          <a:latin typeface="+mn-lt"/>
          <a:ea typeface="+mn-ea"/>
          <a:cs typeface="+mn-cs"/>
        </a:defRPr>
      </a:lvl1pPr>
      <a:lvl2pPr marL="1021431" indent="-340477" algn="l" defTabSz="1361907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2pPr>
      <a:lvl3pPr marL="1702384" indent="-340477" algn="l" defTabSz="1361907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979" kern="1200">
          <a:solidFill>
            <a:schemeClr val="tx1"/>
          </a:solidFill>
          <a:latin typeface="+mn-lt"/>
          <a:ea typeface="+mn-ea"/>
          <a:cs typeface="+mn-cs"/>
        </a:defRPr>
      </a:lvl3pPr>
      <a:lvl4pPr marL="2383338" indent="-340477" algn="l" defTabSz="1361907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4pPr>
      <a:lvl5pPr marL="3064292" indent="-340477" algn="l" defTabSz="1361907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5pPr>
      <a:lvl6pPr marL="3745245" indent="-340477" algn="l" defTabSz="1361907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6pPr>
      <a:lvl7pPr marL="4426199" indent="-340477" algn="l" defTabSz="1361907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7pPr>
      <a:lvl8pPr marL="5107153" indent="-340477" algn="l" defTabSz="1361907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8pPr>
      <a:lvl9pPr marL="5788106" indent="-340477" algn="l" defTabSz="1361907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1pPr>
      <a:lvl2pPr marL="680954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2pPr>
      <a:lvl3pPr marL="1361907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3pPr>
      <a:lvl4pPr marL="2042861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4pPr>
      <a:lvl5pPr marL="2723815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5pPr>
      <a:lvl6pPr marL="3404768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6pPr>
      <a:lvl7pPr marL="4085722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7pPr>
      <a:lvl8pPr marL="4766676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8pPr>
      <a:lvl9pPr marL="5447629" algn="l" defTabSz="1361907" rtl="0" eaLnBrk="1" latinLnBrk="0" hangingPunct="1">
        <a:defRPr sz="2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32.sv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0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E5827C-9FB1-4382-8A57-D1DBCDA390F2}"/>
              </a:ext>
            </a:extLst>
          </p:cNvPr>
          <p:cNvSpPr/>
          <p:nvPr/>
        </p:nvSpPr>
        <p:spPr>
          <a:xfrm>
            <a:off x="4418126" y="5137014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0272-227F-4BD9-BBB3-B9F89660CFB7}"/>
              </a:ext>
            </a:extLst>
          </p:cNvPr>
          <p:cNvSpPr/>
          <p:nvPr/>
        </p:nvSpPr>
        <p:spPr>
          <a:xfrm>
            <a:off x="6870011" y="5137014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5366340" y="4123363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825036" y="6649186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3936"/>
              </p:ext>
            </p:extLst>
          </p:nvPr>
        </p:nvGraphicFramePr>
        <p:xfrm>
          <a:off x="3077109" y="8747239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5366341" y="7515605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925288" y="4123361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8479999" y="6365162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7E431-C033-4A6B-9CDA-B35F9EC81592}"/>
              </a:ext>
            </a:extLst>
          </p:cNvPr>
          <p:cNvSpPr/>
          <p:nvPr/>
        </p:nvSpPr>
        <p:spPr>
          <a:xfrm>
            <a:off x="4610640" y="4620855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3D4140-7AC6-426D-BAB1-BAC7EBEF2CD7}"/>
              </a:ext>
            </a:extLst>
          </p:cNvPr>
          <p:cNvSpPr/>
          <p:nvPr/>
        </p:nvSpPr>
        <p:spPr>
          <a:xfrm>
            <a:off x="4607461" y="5841273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0856-3DE3-4BCA-AF2A-70A00D06388A}"/>
              </a:ext>
            </a:extLst>
          </p:cNvPr>
          <p:cNvSpPr txBox="1"/>
          <p:nvPr/>
        </p:nvSpPr>
        <p:spPr>
          <a:xfrm>
            <a:off x="2293549" y="9657685"/>
            <a:ext cx="82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fr-FR" altLang="en-US" dirty="0">
                <a:solidFill>
                  <a:srgbClr val="202124"/>
                </a:solidFill>
                <a:latin typeface="inherit"/>
              </a:rPr>
              <a:t>économique s’est ralentie ces dernières années  </a:t>
            </a:r>
            <a:endParaRPr lang="fr-FR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1066162" y="4269767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1066162" y="5686334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7624077" y="4840492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9682997" y="4800256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7635842" y="4840492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9682997" y="4803627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7635841" y="4836721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9682997" y="4807827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7633008" y="4842417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9671232" y="4807827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E077-916A-469D-85B2-424D12AA1389}"/>
              </a:ext>
            </a:extLst>
          </p:cNvPr>
          <p:cNvSpPr txBox="1"/>
          <p:nvPr/>
        </p:nvSpPr>
        <p:spPr>
          <a:xfrm>
            <a:off x="2665689" y="2182997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8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9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2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3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6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8" grpId="0" animBg="1"/>
      <p:bldP spid="28" grpId="0" animBg="1"/>
      <p:bldP spid="28" grpId="1" animBg="1"/>
      <p:bldP spid="28" grpId="2" animBg="1"/>
      <p:bldP spid="28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5366340" y="4123363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825036" y="6649186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3077109" y="8747239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5366341" y="7515605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925288" y="4123361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8479999" y="6365162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4017773" y="4162499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4022764" y="5394650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7624077" y="4840492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9682997" y="4800256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7635842" y="4840492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9682997" y="4803627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7635841" y="4836721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9682997" y="4807827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7633008" y="4842417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9671232" y="4807827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7638890" y="4843863"/>
            <a:ext cx="1379789" cy="1135065"/>
            <a:chOff x="6932916" y="1927850"/>
            <a:chExt cx="1381228" cy="11362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9674065" y="4820704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7632060" y="4842306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9671318" y="4812923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3" y="1907953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7638847" y="4843863"/>
            <a:ext cx="1379789" cy="1135065"/>
            <a:chOff x="6932916" y="1927850"/>
            <a:chExt cx="1381228" cy="113624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9677071" y="4807827"/>
            <a:ext cx="1379789" cy="1135065"/>
            <a:chOff x="6932916" y="1927850"/>
            <a:chExt cx="1381228" cy="11362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7630864" y="4832951"/>
            <a:ext cx="1379789" cy="1135065"/>
            <a:chOff x="6932916" y="1927850"/>
            <a:chExt cx="1381228" cy="113624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9688750" y="4825305"/>
            <a:ext cx="1379789" cy="1135321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" y="1992593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700" dirty="0"/>
              <a:t> </a:t>
            </a:r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7779729" y="7053514"/>
            <a:ext cx="44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La</a:t>
            </a:r>
            <a:endParaRPr lang="en-GB" sz="12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8015444" y="7053514"/>
            <a:ext cx="98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croissance</a:t>
            </a:r>
            <a:endParaRPr lang="en-GB" sz="12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8745491" y="7049177"/>
            <a:ext cx="110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économique</a:t>
            </a:r>
            <a:endParaRPr lang="en-GB" sz="12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9563881" y="7051628"/>
            <a:ext cx="67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s’est</a:t>
            </a:r>
            <a:endParaRPr lang="en-GB" sz="12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9978427" y="7045139"/>
            <a:ext cx="7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2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10586051" y="7034562"/>
            <a:ext cx="44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2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0799652" y="7034506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2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1381415" y="7030685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5806401" y="9614332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1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5825035" y="9614331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2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5825035" y="9614330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3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5803044" y="9614329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4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5835677" y="9614329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5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5825035" y="9614326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6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5830356" y="9609188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7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5803044" y="9609187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8</a:t>
            </a:r>
            <a:endParaRPr lang="en-GB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6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7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2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8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3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8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0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8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0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3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8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4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9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4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4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4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9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400"/>
                            </p:stCondLst>
                            <p:childTnLst>
                              <p:par>
                                <p:cTn id="15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9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4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19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24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87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9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16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21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2600"/>
                            </p:stCondLst>
                            <p:childTnLst>
                              <p:par>
                                <p:cTn id="2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46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6600"/>
                            </p:stCondLst>
                            <p:childTnLst>
                              <p:par>
                                <p:cTn id="23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71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7600"/>
                            </p:stCondLst>
                            <p:childTnLst>
                              <p:par>
                                <p:cTn id="23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81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8600"/>
                            </p:stCondLst>
                            <p:childTnLst>
                              <p:par>
                                <p:cTn id="2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1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96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2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7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200"/>
                            </p:stCondLst>
                            <p:childTnLst>
                              <p:par>
                                <p:cTn id="2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3200"/>
                            </p:stCondLst>
                            <p:childTnLst>
                              <p:par>
                                <p:cTn id="2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27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5200"/>
                            </p:stCondLst>
                            <p:childTnLst>
                              <p:par>
                                <p:cTn id="27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7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6200"/>
                            </p:stCondLst>
                            <p:childTnLst>
                              <p:par>
                                <p:cTn id="28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67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82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88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93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800"/>
                            </p:stCondLst>
                            <p:childTnLst>
                              <p:par>
                                <p:cTn id="3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1800"/>
                            </p:stCondLst>
                            <p:childTnLst>
                              <p:par>
                                <p:cTn id="3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1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3800"/>
                            </p:stCondLst>
                            <p:childTnLst>
                              <p:par>
                                <p:cTn id="31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43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4800"/>
                            </p:stCondLst>
                            <p:childTnLst>
                              <p:par>
                                <p:cTn id="32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5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5800"/>
                            </p:stCondLst>
                            <p:childTnLst>
                              <p:par>
                                <p:cTn id="3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_input">
            <a:extLst>
              <a:ext uri="{FF2B5EF4-FFF2-40B4-BE49-F238E27FC236}">
                <a16:creationId xmlns:a16="http://schemas.microsoft.com/office/drawing/2014/main" id="{B8ECD33F-1D1E-4EB4-B878-4B513F0BE4DC}"/>
              </a:ext>
            </a:extLst>
          </p:cNvPr>
          <p:cNvGrpSpPr/>
          <p:nvPr/>
        </p:nvGrpSpPr>
        <p:grpSpPr>
          <a:xfrm rot="16200000">
            <a:off x="3542498" y="3892540"/>
            <a:ext cx="1379789" cy="1135065"/>
            <a:chOff x="6932916" y="1927850"/>
            <a:chExt cx="1381228" cy="11362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4AA9D-1932-46D5-A671-A041AEC046E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BC7C7-2EE4-43BD-9BAB-DAB8278F96C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13BBF-25A0-4E79-9BBD-6A0A8D90640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19E9E-2718-4B17-AE7B-30BBE1931F4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2F50DE-6CD9-44FD-A0BB-E64657EC70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3FADBE-2C7C-4841-8ACB-797AFE86B7AD}"/>
              </a:ext>
            </a:extLst>
          </p:cNvPr>
          <p:cNvGrpSpPr/>
          <p:nvPr/>
        </p:nvGrpSpPr>
        <p:grpSpPr>
          <a:xfrm>
            <a:off x="5706009" y="2865632"/>
            <a:ext cx="2433554" cy="338554"/>
            <a:chOff x="7876416" y="2095422"/>
            <a:chExt cx="2433554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20003-D30C-4AAE-BDAF-0395948D5F91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9C3A0-EBA8-457B-BD04-8CA71984D949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2F6E27-1705-497D-9D85-8D5B91DD248C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72125-424F-4492-93BB-831825711130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019D0-54D0-401C-B381-13CB12B80543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2ACE0-D937-40D9-A514-EBCB5B1AC775}"/>
              </a:ext>
            </a:extLst>
          </p:cNvPr>
          <p:cNvGrpSpPr/>
          <p:nvPr/>
        </p:nvGrpSpPr>
        <p:grpSpPr>
          <a:xfrm>
            <a:off x="5706009" y="3584331"/>
            <a:ext cx="2433554" cy="338554"/>
            <a:chOff x="7876416" y="2095422"/>
            <a:chExt cx="2433554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4F5792-B972-444A-A430-F0D7E41982BC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FA5315-6B96-46F6-9206-53FC20C84BE6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F4990C-C0FD-4E8E-9CDC-822924BEFC7A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1D682D-8908-4AF1-AE6D-46648C04FCC9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A158B-AD8D-4668-8450-FBC705C87C2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croissance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ACFCA-C6C0-4314-8DAF-550658EB4245}"/>
              </a:ext>
            </a:extLst>
          </p:cNvPr>
          <p:cNvGrpSpPr/>
          <p:nvPr/>
        </p:nvGrpSpPr>
        <p:grpSpPr>
          <a:xfrm>
            <a:off x="5706009" y="5030424"/>
            <a:ext cx="2433554" cy="338554"/>
            <a:chOff x="7876416" y="2095422"/>
            <a:chExt cx="2433554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E3CD3D-18F0-405B-9551-67E64C135F1F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DA367F-8DD1-4175-ADAF-A0859CD1A3EC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63CA1-FD79-43D4-B214-76ABD7BD8423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851950-EB16-4D2A-874E-9E19B581C06A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43691-D8D5-4B17-BBC0-EEAABEFEA082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s’est</a:t>
              </a:r>
              <a:endParaRPr lang="en-GB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F704B-AD3C-4006-84DD-A214C2DDB310}"/>
              </a:ext>
            </a:extLst>
          </p:cNvPr>
          <p:cNvGrpSpPr/>
          <p:nvPr/>
        </p:nvGrpSpPr>
        <p:grpSpPr>
          <a:xfrm>
            <a:off x="5700021" y="4300491"/>
            <a:ext cx="2433554" cy="307777"/>
            <a:chOff x="7876416" y="2095422"/>
            <a:chExt cx="2433554" cy="3077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DEB6E-248B-4612-A0DA-50D4694E813B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644CD-AAD8-42CF-9AB4-06590DB37C18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E742C5-EDA8-4A70-9D72-9C5FD4A6742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C5DACA-D642-44F3-9950-3A17E4B5F364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19C40D-77E3-483C-AFC5-61040EC63569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4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81C647-2396-41A3-B08F-A7D26BAB3F36}"/>
              </a:ext>
            </a:extLst>
          </p:cNvPr>
          <p:cNvGrpSpPr/>
          <p:nvPr/>
        </p:nvGrpSpPr>
        <p:grpSpPr>
          <a:xfrm>
            <a:off x="5700021" y="5739543"/>
            <a:ext cx="2433554" cy="338554"/>
            <a:chOff x="7876416" y="2095422"/>
            <a:chExt cx="2433554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86D2E6-6D8E-4CA1-8AEA-1C1062B2944D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31B57E-E95F-4C55-A1E3-03FC42FBE98A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16805-BA91-439C-AEF1-514B8EC78C0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904199-05E3-4FD8-A25F-00F30D65E476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6F9F56-DE67-4ABD-A6BC-6138C48D5E4F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ralentie</a:t>
              </a:r>
              <a:endParaRPr lang="en-GB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0C986E-01C5-4F14-9147-4E3AD59EE8CC}"/>
              </a:ext>
            </a:extLst>
          </p:cNvPr>
          <p:cNvGrpSpPr/>
          <p:nvPr/>
        </p:nvGrpSpPr>
        <p:grpSpPr>
          <a:xfrm>
            <a:off x="5700020" y="6471978"/>
            <a:ext cx="2433554" cy="338554"/>
            <a:chOff x="7876416" y="2095422"/>
            <a:chExt cx="2433554" cy="33855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F7E1DC-1F46-4B4D-9507-89A27AE9705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09D536-60C2-4602-A83A-E76C19F855D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9188FF-EE37-431C-9194-7961411306B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DEB34C-7061-4353-886F-3B19C15FAEA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2308C-0E5F-4C8F-8AFF-66DF1AEBC101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ces</a:t>
              </a:r>
              <a:endParaRPr lang="en-GB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508001-1886-4F0A-AF0E-682EFE618E66}"/>
              </a:ext>
            </a:extLst>
          </p:cNvPr>
          <p:cNvGrpSpPr/>
          <p:nvPr/>
        </p:nvGrpSpPr>
        <p:grpSpPr>
          <a:xfrm>
            <a:off x="5700020" y="7181376"/>
            <a:ext cx="2433554" cy="338554"/>
            <a:chOff x="7876416" y="2095422"/>
            <a:chExt cx="2433554" cy="3385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B5FE52-ACC1-41F0-B634-C7181AB09C82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AD7075-797D-4EAA-9845-1463E280A5D4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716C5A-202A-4CC4-89F1-75CD42D94E5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F9564-AC63-4B63-91E6-60DF1366646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80E3E3-40D9-4628-87F8-766EE6708F16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dernières</a:t>
              </a:r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A63014-E56D-4B64-8580-2DF24609484E}"/>
              </a:ext>
            </a:extLst>
          </p:cNvPr>
          <p:cNvGrpSpPr/>
          <p:nvPr/>
        </p:nvGrpSpPr>
        <p:grpSpPr>
          <a:xfrm>
            <a:off x="5700019" y="7902139"/>
            <a:ext cx="2433554" cy="338554"/>
            <a:chOff x="7876416" y="2095422"/>
            <a:chExt cx="2433554" cy="3385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F68FD2-AB89-4C06-8CAD-9EE6401A27A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3B618D-497A-450E-AC19-56DB192C96A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4659B-60ED-4A1D-A17A-E2F7AEFBDB12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3AEDCE-C3C7-4012-A991-2A528D25CB32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EF2732-B0C2-4F0A-BC06-65AEC0EBE57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années</a:t>
              </a:r>
              <a:endParaRPr lang="en-GB" dirty="0"/>
            </a:p>
          </p:txBody>
        </p:sp>
      </p:grpSp>
      <p:grpSp>
        <p:nvGrpSpPr>
          <p:cNvPr id="82" name="s_input">
            <a:extLst>
              <a:ext uri="{FF2B5EF4-FFF2-40B4-BE49-F238E27FC236}">
                <a16:creationId xmlns:a16="http://schemas.microsoft.com/office/drawing/2014/main" id="{BE6F05BF-D801-419D-BE10-9D5AE93E2528}"/>
              </a:ext>
            </a:extLst>
          </p:cNvPr>
          <p:cNvGrpSpPr/>
          <p:nvPr/>
        </p:nvGrpSpPr>
        <p:grpSpPr>
          <a:xfrm>
            <a:off x="1579134" y="4974118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DD2407-EFA4-46C9-A5EF-51D4934A56B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C21B27-7161-425F-8D8A-9141B96D9EC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1E7550-C1A9-4FD0-9480-343B13E43EB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BC74E0-E303-4E08-BC04-2FD2E17335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C94DFC-0BCA-4979-9032-BEFF619B241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75A99534-C843-411A-A71B-123793EBAACE}"/>
              </a:ext>
            </a:extLst>
          </p:cNvPr>
          <p:cNvGrpSpPr/>
          <p:nvPr/>
        </p:nvGrpSpPr>
        <p:grpSpPr>
          <a:xfrm rot="16200000">
            <a:off x="3545869" y="3182240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431591-CE22-4DED-8350-E1579BB069A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1A87EA-06D7-4D20-97AD-D556052536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6D1952-11BB-4AB2-BE3E-54117523063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416947-DD92-4ECB-9D0D-1DC70975092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A53C59-20B1-4D06-94DB-4B3FCA8AD0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94" name="s_input">
            <a:extLst>
              <a:ext uri="{FF2B5EF4-FFF2-40B4-BE49-F238E27FC236}">
                <a16:creationId xmlns:a16="http://schemas.microsoft.com/office/drawing/2014/main" id="{556E0AD7-2F19-43CF-AEBC-0E0B4E596A91}"/>
              </a:ext>
            </a:extLst>
          </p:cNvPr>
          <p:cNvGrpSpPr/>
          <p:nvPr/>
        </p:nvGrpSpPr>
        <p:grpSpPr>
          <a:xfrm rot="16200000">
            <a:off x="3546758" y="4630032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CA98046-106F-4B8E-BD80-ED1D2EE58F6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00C7CB-9F75-4FF0-8654-9639E283F1A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E752933-C7C9-492C-B69F-09396CF96E2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4BAC3A-A27A-4B88-99C0-10F0F4DC5EA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B3F40E-2C29-48A9-BADD-132257696F6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0" name="s_input">
            <a:extLst>
              <a:ext uri="{FF2B5EF4-FFF2-40B4-BE49-F238E27FC236}">
                <a16:creationId xmlns:a16="http://schemas.microsoft.com/office/drawing/2014/main" id="{B3D671B6-3B36-46DF-A5E8-46EAAF17725F}"/>
              </a:ext>
            </a:extLst>
          </p:cNvPr>
          <p:cNvGrpSpPr/>
          <p:nvPr/>
        </p:nvGrpSpPr>
        <p:grpSpPr>
          <a:xfrm rot="16200000">
            <a:off x="3547809" y="5335520"/>
            <a:ext cx="1379789" cy="1135065"/>
            <a:chOff x="6932916" y="1927850"/>
            <a:chExt cx="1381228" cy="113624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D7728A-D12D-4372-BDEC-9A5C0B0C413C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B06380-46F6-4708-A387-8AF54299D3D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9CB550-3ECE-4EB7-ABE7-DB563B6B9D9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5978C3-EAF8-4EC9-8FF1-66E8F1E01CC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AA8054-C060-464E-A94E-40E7716C36C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6" name="s_input">
            <a:extLst>
              <a:ext uri="{FF2B5EF4-FFF2-40B4-BE49-F238E27FC236}">
                <a16:creationId xmlns:a16="http://schemas.microsoft.com/office/drawing/2014/main" id="{74A56AC0-8D61-4DA1-B8B0-D6B39E85611B}"/>
              </a:ext>
            </a:extLst>
          </p:cNvPr>
          <p:cNvGrpSpPr/>
          <p:nvPr/>
        </p:nvGrpSpPr>
        <p:grpSpPr>
          <a:xfrm rot="16200000">
            <a:off x="3542498" y="6073724"/>
            <a:ext cx="1379789" cy="1135065"/>
            <a:chOff x="6932916" y="1927850"/>
            <a:chExt cx="1381228" cy="113624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D7900EF-9972-471C-AEFB-8914DD3A344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00D0E02-5AB3-496E-82BA-65BCADA26F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CB4590-CBEC-4574-8A9F-4FA39AF2794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8EBF5A-FE46-4B3D-9F1A-CD369A168C2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F7745F-AC40-4EEE-BB80-BDFA55568F9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2" name="s_input">
            <a:extLst>
              <a:ext uri="{FF2B5EF4-FFF2-40B4-BE49-F238E27FC236}">
                <a16:creationId xmlns:a16="http://schemas.microsoft.com/office/drawing/2014/main" id="{6F00BEC1-643A-4CC3-B10C-AD258430FA7A}"/>
              </a:ext>
            </a:extLst>
          </p:cNvPr>
          <p:cNvGrpSpPr/>
          <p:nvPr/>
        </p:nvGrpSpPr>
        <p:grpSpPr>
          <a:xfrm rot="16200000">
            <a:off x="3545869" y="6786960"/>
            <a:ext cx="1379789" cy="1135065"/>
            <a:chOff x="6932916" y="1927850"/>
            <a:chExt cx="1381228" cy="113624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A5D20C-24F7-405F-873C-673B9D8A7613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57A2AC-33C2-4099-A9CE-19D5ADB161E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02267CF-6E56-4CE9-87FA-86D07514AFF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0ADBE7-2827-4B36-B13F-6B85693A48C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8F94BD-DA23-41F8-8150-9A0ACF82E9C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8" name="s_input">
            <a:extLst>
              <a:ext uri="{FF2B5EF4-FFF2-40B4-BE49-F238E27FC236}">
                <a16:creationId xmlns:a16="http://schemas.microsoft.com/office/drawing/2014/main" id="{5DE2BDB7-9EB0-4DE3-B000-446CEA4EDA04}"/>
              </a:ext>
            </a:extLst>
          </p:cNvPr>
          <p:cNvGrpSpPr/>
          <p:nvPr/>
        </p:nvGrpSpPr>
        <p:grpSpPr>
          <a:xfrm rot="16200000">
            <a:off x="3542498" y="7503116"/>
            <a:ext cx="1379789" cy="1135065"/>
            <a:chOff x="6932916" y="1927850"/>
            <a:chExt cx="1381228" cy="113624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98C901-4485-4197-973D-B94DCAB5C57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D28165B-0321-4F73-ACAD-ED1D58A7F34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0FCD9A-BDA5-4331-8348-D5F00B3FA84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18A38F-C062-4F52-89DC-7302A95C170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5B340D2-41CB-4AE3-8F3E-FA30FC91905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8AAF84-3570-4A8D-A7E7-A89815EF1679}"/>
              </a:ext>
            </a:extLst>
          </p:cNvPr>
          <p:cNvGrpSpPr/>
          <p:nvPr/>
        </p:nvGrpSpPr>
        <p:grpSpPr>
          <a:xfrm>
            <a:off x="3573818" y="1977750"/>
            <a:ext cx="3235765" cy="6528300"/>
            <a:chOff x="2853885" y="177525"/>
            <a:chExt cx="3235765" cy="652830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E59CE26-A669-4AD5-B2A5-B02EDE0387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00" y="662152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6377931-D927-4F92-866D-B29DD1EB2AC0}"/>
                </a:ext>
              </a:extLst>
            </p:cNvPr>
            <p:cNvGrpSpPr/>
            <p:nvPr/>
          </p:nvGrpSpPr>
          <p:grpSpPr>
            <a:xfrm>
              <a:off x="4158995" y="1465004"/>
              <a:ext cx="714703" cy="923330"/>
              <a:chOff x="8954814" y="1388924"/>
              <a:chExt cx="714703" cy="92333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210037-D7F2-4AF1-B9E1-DF3469071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B60F8A1-FCA5-4330-BA34-8ABA9FBF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D2F3C68-2EBA-4868-ADEF-5B5EAC0BC529}"/>
                </a:ext>
              </a:extLst>
            </p:cNvPr>
            <p:cNvGrpSpPr/>
            <p:nvPr/>
          </p:nvGrpSpPr>
          <p:grpSpPr>
            <a:xfrm>
              <a:off x="4163390" y="2177775"/>
              <a:ext cx="714703" cy="923330"/>
              <a:chOff x="8954814" y="1388924"/>
              <a:chExt cx="714703" cy="923330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DC4A6CA-31BA-4A84-9BB4-65BABA8F3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98E28DE-0A01-4F7A-A791-CD5F1C521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B4489A1-8120-4877-A2E5-A24C750DABBD}"/>
                </a:ext>
              </a:extLst>
            </p:cNvPr>
            <p:cNvGrpSpPr/>
            <p:nvPr/>
          </p:nvGrpSpPr>
          <p:grpSpPr>
            <a:xfrm>
              <a:off x="4185641" y="2935672"/>
              <a:ext cx="714703" cy="923330"/>
              <a:chOff x="8954814" y="1388924"/>
              <a:chExt cx="714703" cy="923330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314A63-3CD5-479D-A5FB-EEF79C75F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8A62320-B4C0-4E02-8BAA-AB27E2502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49BE1A3-0B75-4D9E-8B09-4BA66C7FE493}"/>
                </a:ext>
              </a:extLst>
            </p:cNvPr>
            <p:cNvGrpSpPr/>
            <p:nvPr/>
          </p:nvGrpSpPr>
          <p:grpSpPr>
            <a:xfrm>
              <a:off x="4154053" y="3601327"/>
              <a:ext cx="714703" cy="923330"/>
              <a:chOff x="8954814" y="1388924"/>
              <a:chExt cx="714703" cy="923330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FD6957B-ABCC-4D4E-8324-EC83D84B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B73F159-B6D4-4DB3-A8DB-890E7530A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4C69CEB-FBA1-4AA4-94FE-D13C7611F89E}"/>
                </a:ext>
              </a:extLst>
            </p:cNvPr>
            <p:cNvGrpSpPr/>
            <p:nvPr/>
          </p:nvGrpSpPr>
          <p:grpSpPr>
            <a:xfrm>
              <a:off x="4154053" y="4339589"/>
              <a:ext cx="714703" cy="923330"/>
              <a:chOff x="8954814" y="1388924"/>
              <a:chExt cx="714703" cy="92333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70AFFF-49CE-4569-8FDD-399819B4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3878F8E-E197-4B3E-94C6-6859E84A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4A8C6A8-E43E-45CB-8C71-5ADEE4C8C7F7}"/>
                </a:ext>
              </a:extLst>
            </p:cNvPr>
            <p:cNvGrpSpPr/>
            <p:nvPr/>
          </p:nvGrpSpPr>
          <p:grpSpPr>
            <a:xfrm>
              <a:off x="4154053" y="5076605"/>
              <a:ext cx="714703" cy="923330"/>
              <a:chOff x="8954814" y="1388924"/>
              <a:chExt cx="714703" cy="92333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DA29444-A578-4E7C-A34A-DB5932743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DC80DD4-9636-4E0C-B6F5-F555EBC4E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C72C353-FA28-4EE9-AA0E-2B10828A5EDA}"/>
                </a:ext>
              </a:extLst>
            </p:cNvPr>
            <p:cNvGrpSpPr/>
            <p:nvPr/>
          </p:nvGrpSpPr>
          <p:grpSpPr>
            <a:xfrm>
              <a:off x="4163390" y="5782495"/>
              <a:ext cx="714703" cy="923330"/>
              <a:chOff x="8954814" y="1388924"/>
              <a:chExt cx="714703" cy="92333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BC72656-0A3B-4E4F-9731-496530A4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7F6BE45-FEBF-4D7D-B947-E7706F676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36EB750-BA70-47DC-BB28-B276D975FF07}"/>
                </a:ext>
              </a:extLst>
            </p:cNvPr>
            <p:cNvGrpSpPr/>
            <p:nvPr/>
          </p:nvGrpSpPr>
          <p:grpSpPr>
            <a:xfrm>
              <a:off x="4163390" y="765606"/>
              <a:ext cx="714703" cy="923330"/>
              <a:chOff x="8954814" y="1388924"/>
              <a:chExt cx="714703" cy="92333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29E84FF-D360-4E1C-AA8D-41E01033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73535F7-5507-489A-BCE7-7D59435B0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1DFE2D7-B61C-44FA-BBED-EDF21771879B}"/>
                </a:ext>
              </a:extLst>
            </p:cNvPr>
            <p:cNvSpPr txBox="1"/>
            <p:nvPr/>
          </p:nvSpPr>
          <p:spPr>
            <a:xfrm>
              <a:off x="2853885" y="177525"/>
              <a:ext cx="32357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Dot product </a:t>
              </a:r>
              <a:r>
                <a:rPr lang="en-US" sz="1200" dirty="0" err="1">
                  <a:latin typeface="Avenir Next LT Pro" panose="020B0504020202020204" pitchFamily="34" charset="0"/>
                </a:rPr>
                <a:t>bw</a:t>
              </a:r>
              <a:r>
                <a:rPr lang="en-US" sz="1200" dirty="0">
                  <a:latin typeface="Avenir Next LT Pro" panose="020B0504020202020204" pitchFamily="34" charset="0"/>
                </a:rPr>
                <a:t> the hidden state and every o/p embedding – returns a set of scalars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E1757066-7519-47A5-8BDE-7030807D7E24}"/>
              </a:ext>
            </a:extLst>
          </p:cNvPr>
          <p:cNvSpPr txBox="1"/>
          <p:nvPr/>
        </p:nvSpPr>
        <p:spPr>
          <a:xfrm>
            <a:off x="8150494" y="284606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0.9</a:t>
            </a:r>
            <a:endParaRPr lang="en-GB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7A3A90-DF76-4BDA-BF4C-8D47B84AA5CB}"/>
              </a:ext>
            </a:extLst>
          </p:cNvPr>
          <p:cNvSpPr txBox="1"/>
          <p:nvPr/>
        </p:nvSpPr>
        <p:spPr>
          <a:xfrm>
            <a:off x="8153892" y="35685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3.7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44F6DF-B9B5-4BE8-BBA0-8604DDD18CF6}"/>
              </a:ext>
            </a:extLst>
          </p:cNvPr>
          <p:cNvSpPr txBox="1"/>
          <p:nvPr/>
        </p:nvSpPr>
        <p:spPr>
          <a:xfrm>
            <a:off x="8150494" y="425499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813FF-F368-4E9D-97CB-317B117023C4}"/>
              </a:ext>
            </a:extLst>
          </p:cNvPr>
          <p:cNvSpPr txBox="1"/>
          <p:nvPr/>
        </p:nvSpPr>
        <p:spPr>
          <a:xfrm>
            <a:off x="8150493" y="501417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1.3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00678F0-604C-4CA1-8DEB-EFD88ECF962D}"/>
              </a:ext>
            </a:extLst>
          </p:cNvPr>
          <p:cNvSpPr txBox="1"/>
          <p:nvPr/>
        </p:nvSpPr>
        <p:spPr>
          <a:xfrm>
            <a:off x="8150914" y="572305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1.1</a:t>
            </a:r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8596D3-B6B8-491B-AD0D-4B11E980B25F}"/>
              </a:ext>
            </a:extLst>
          </p:cNvPr>
          <p:cNvSpPr txBox="1"/>
          <p:nvPr/>
        </p:nvSpPr>
        <p:spPr>
          <a:xfrm>
            <a:off x="8150493" y="6461320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5CECF48-8F79-4F4F-A8AD-DD49A87B43EE}"/>
              </a:ext>
            </a:extLst>
          </p:cNvPr>
          <p:cNvSpPr txBox="1"/>
          <p:nvPr/>
        </p:nvSpPr>
        <p:spPr>
          <a:xfrm>
            <a:off x="8150493" y="716004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3DC301-EF4C-49E7-89F3-EB4709A74BE0}"/>
              </a:ext>
            </a:extLst>
          </p:cNvPr>
          <p:cNvSpPr txBox="1"/>
          <p:nvPr/>
        </p:nvSpPr>
        <p:spPr>
          <a:xfrm>
            <a:off x="8150493" y="78587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0.2</a:t>
            </a:r>
            <a:endParaRPr lang="en-GB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9FE6079-1EA9-404E-9E7B-882070682897}"/>
              </a:ext>
            </a:extLst>
          </p:cNvPr>
          <p:cNvGrpSpPr/>
          <p:nvPr/>
        </p:nvGrpSpPr>
        <p:grpSpPr>
          <a:xfrm>
            <a:off x="8101788" y="2002191"/>
            <a:ext cx="2239356" cy="6103743"/>
            <a:chOff x="7381857" y="201964"/>
            <a:chExt cx="2239356" cy="6103743"/>
          </a:xfrm>
        </p:grpSpPr>
        <p:sp>
          <p:nvSpPr>
            <p:cNvPr id="214" name="Right Brace 213">
              <a:extLst>
                <a:ext uri="{FF2B5EF4-FFF2-40B4-BE49-F238E27FC236}">
                  <a16:creationId xmlns:a16="http://schemas.microsoft.com/office/drawing/2014/main" id="{2067634C-ABD4-4345-AB56-99BCB517CCF2}"/>
                </a:ext>
              </a:extLst>
            </p:cNvPr>
            <p:cNvSpPr/>
            <p:nvPr/>
          </p:nvSpPr>
          <p:spPr>
            <a:xfrm>
              <a:off x="8250367" y="1135726"/>
              <a:ext cx="978695" cy="5169981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782294884">
                    <a:custGeom>
                      <a:avLst/>
                      <a:gdLst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735463 h 5169981"/>
                        <a:gd name="connsiteX3" fmla="*/ 489348 w 978695"/>
                        <a:gd name="connsiteY3" fmla="*/ 1389371 h 5169981"/>
                        <a:gd name="connsiteX4" fmla="*/ 489348 w 978695"/>
                        <a:gd name="connsiteY4" fmla="*/ 2503436 h 5169981"/>
                        <a:gd name="connsiteX5" fmla="*/ 978696 w 978695"/>
                        <a:gd name="connsiteY5" fmla="*/ 2584991 h 5169981"/>
                        <a:gd name="connsiteX6" fmla="*/ 489348 w 978695"/>
                        <a:gd name="connsiteY6" fmla="*/ 2666546 h 5169981"/>
                        <a:gd name="connsiteX7" fmla="*/ 489348 w 978695"/>
                        <a:gd name="connsiteY7" fmla="*/ 3247797 h 5169981"/>
                        <a:gd name="connsiteX8" fmla="*/ 489348 w 978695"/>
                        <a:gd name="connsiteY8" fmla="*/ 3877486 h 5169981"/>
                        <a:gd name="connsiteX9" fmla="*/ 489348 w 978695"/>
                        <a:gd name="connsiteY9" fmla="*/ 4531394 h 5169981"/>
                        <a:gd name="connsiteX10" fmla="*/ 489348 w 978695"/>
                        <a:gd name="connsiteY10" fmla="*/ 5088426 h 5169981"/>
                        <a:gd name="connsiteX11" fmla="*/ 0 w 978695"/>
                        <a:gd name="connsiteY11" fmla="*/ 5169981 h 5169981"/>
                        <a:gd name="connsiteX12" fmla="*/ 0 w 978695"/>
                        <a:gd name="connsiteY12" fmla="*/ 4523733 h 5169981"/>
                        <a:gd name="connsiteX13" fmla="*/ 0 w 978695"/>
                        <a:gd name="connsiteY13" fmla="*/ 3774086 h 5169981"/>
                        <a:gd name="connsiteX14" fmla="*/ 0 w 978695"/>
                        <a:gd name="connsiteY14" fmla="*/ 3231238 h 5169981"/>
                        <a:gd name="connsiteX15" fmla="*/ 0 w 978695"/>
                        <a:gd name="connsiteY15" fmla="*/ 2740090 h 5169981"/>
                        <a:gd name="connsiteX16" fmla="*/ 0 w 978695"/>
                        <a:gd name="connsiteY16" fmla="*/ 2197242 h 5169981"/>
                        <a:gd name="connsiteX17" fmla="*/ 0 w 978695"/>
                        <a:gd name="connsiteY17" fmla="*/ 1550994 h 5169981"/>
                        <a:gd name="connsiteX18" fmla="*/ 0 w 978695"/>
                        <a:gd name="connsiteY18" fmla="*/ 1008146 h 5169981"/>
                        <a:gd name="connsiteX19" fmla="*/ 0 w 978695"/>
                        <a:gd name="connsiteY19" fmla="*/ 0 h 5169981"/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662806 h 5169981"/>
                        <a:gd name="connsiteX3" fmla="*/ 489348 w 978695"/>
                        <a:gd name="connsiteY3" fmla="*/ 1219839 h 5169981"/>
                        <a:gd name="connsiteX4" fmla="*/ 489348 w 978695"/>
                        <a:gd name="connsiteY4" fmla="*/ 1825309 h 5169981"/>
                        <a:gd name="connsiteX5" fmla="*/ 489348 w 978695"/>
                        <a:gd name="connsiteY5" fmla="*/ 2503436 h 5169981"/>
                        <a:gd name="connsiteX6" fmla="*/ 978696 w 978695"/>
                        <a:gd name="connsiteY6" fmla="*/ 2584991 h 5169981"/>
                        <a:gd name="connsiteX7" fmla="*/ 489348 w 978695"/>
                        <a:gd name="connsiteY7" fmla="*/ 2666546 h 5169981"/>
                        <a:gd name="connsiteX8" fmla="*/ 489348 w 978695"/>
                        <a:gd name="connsiteY8" fmla="*/ 3247797 h 5169981"/>
                        <a:gd name="connsiteX9" fmla="*/ 489348 w 978695"/>
                        <a:gd name="connsiteY9" fmla="*/ 3901705 h 5169981"/>
                        <a:gd name="connsiteX10" fmla="*/ 489348 w 978695"/>
                        <a:gd name="connsiteY10" fmla="*/ 4458737 h 5169981"/>
                        <a:gd name="connsiteX11" fmla="*/ 489348 w 978695"/>
                        <a:gd name="connsiteY11" fmla="*/ 5088426 h 5169981"/>
                        <a:gd name="connsiteX12" fmla="*/ 0 w 978695"/>
                        <a:gd name="connsiteY12" fmla="*/ 5169981 h 51699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8695" h="5169981" stroke="0" extrusionOk="0">
                          <a:moveTo>
                            <a:pt x="0" y="0"/>
                          </a:moveTo>
                          <a:cubicBezTo>
                            <a:pt x="268056" y="-1266"/>
                            <a:pt x="489655" y="27114"/>
                            <a:pt x="489348" y="81555"/>
                          </a:cubicBezTo>
                          <a:cubicBezTo>
                            <a:pt x="501370" y="379549"/>
                            <a:pt x="464271" y="440038"/>
                            <a:pt x="489348" y="735463"/>
                          </a:cubicBezTo>
                          <a:cubicBezTo>
                            <a:pt x="514425" y="1030888"/>
                            <a:pt x="500615" y="1235137"/>
                            <a:pt x="489348" y="1389371"/>
                          </a:cubicBezTo>
                          <a:cubicBezTo>
                            <a:pt x="478081" y="1543605"/>
                            <a:pt x="531016" y="2120275"/>
                            <a:pt x="489348" y="2503436"/>
                          </a:cubicBezTo>
                          <a:cubicBezTo>
                            <a:pt x="480000" y="2535639"/>
                            <a:pt x="672114" y="2565633"/>
                            <a:pt x="978696" y="2584991"/>
                          </a:cubicBezTo>
                          <a:cubicBezTo>
                            <a:pt x="710828" y="2574658"/>
                            <a:pt x="487981" y="2622318"/>
                            <a:pt x="489348" y="2666546"/>
                          </a:cubicBezTo>
                          <a:cubicBezTo>
                            <a:pt x="502225" y="2864109"/>
                            <a:pt x="467930" y="3104819"/>
                            <a:pt x="489348" y="3247797"/>
                          </a:cubicBezTo>
                          <a:cubicBezTo>
                            <a:pt x="510766" y="3390775"/>
                            <a:pt x="479213" y="3746018"/>
                            <a:pt x="489348" y="3877486"/>
                          </a:cubicBezTo>
                          <a:cubicBezTo>
                            <a:pt x="499483" y="4008954"/>
                            <a:pt x="508704" y="4385160"/>
                            <a:pt x="489348" y="4531394"/>
                          </a:cubicBezTo>
                          <a:cubicBezTo>
                            <a:pt x="469992" y="4677628"/>
                            <a:pt x="470056" y="4813957"/>
                            <a:pt x="489348" y="5088426"/>
                          </a:cubicBezTo>
                          <a:cubicBezTo>
                            <a:pt x="502561" y="5107353"/>
                            <a:pt x="286429" y="5172565"/>
                            <a:pt x="0" y="5169981"/>
                          </a:cubicBezTo>
                          <a:cubicBezTo>
                            <a:pt x="-14084" y="4945965"/>
                            <a:pt x="20788" y="4681514"/>
                            <a:pt x="0" y="4523733"/>
                          </a:cubicBezTo>
                          <a:cubicBezTo>
                            <a:pt x="-20788" y="4365952"/>
                            <a:pt x="-18335" y="4118544"/>
                            <a:pt x="0" y="3774086"/>
                          </a:cubicBezTo>
                          <a:cubicBezTo>
                            <a:pt x="18335" y="3429628"/>
                            <a:pt x="19888" y="3371749"/>
                            <a:pt x="0" y="3231238"/>
                          </a:cubicBezTo>
                          <a:cubicBezTo>
                            <a:pt x="-19888" y="3090727"/>
                            <a:pt x="-3104" y="2884004"/>
                            <a:pt x="0" y="2740090"/>
                          </a:cubicBezTo>
                          <a:cubicBezTo>
                            <a:pt x="3104" y="2596176"/>
                            <a:pt x="17530" y="2399384"/>
                            <a:pt x="0" y="2197242"/>
                          </a:cubicBezTo>
                          <a:cubicBezTo>
                            <a:pt x="-17530" y="1995100"/>
                            <a:pt x="927" y="1870941"/>
                            <a:pt x="0" y="1550994"/>
                          </a:cubicBezTo>
                          <a:cubicBezTo>
                            <a:pt x="-927" y="1231047"/>
                            <a:pt x="-14799" y="1138270"/>
                            <a:pt x="0" y="1008146"/>
                          </a:cubicBezTo>
                          <a:cubicBezTo>
                            <a:pt x="14799" y="878022"/>
                            <a:pt x="-22752" y="482181"/>
                            <a:pt x="0" y="0"/>
                          </a:cubicBezTo>
                          <a:close/>
                        </a:path>
                        <a:path w="978695" h="5169981" fill="none" extrusionOk="0">
                          <a:moveTo>
                            <a:pt x="0" y="0"/>
                          </a:moveTo>
                          <a:cubicBezTo>
                            <a:pt x="269126" y="-1574"/>
                            <a:pt x="481631" y="34836"/>
                            <a:pt x="489348" y="81555"/>
                          </a:cubicBezTo>
                          <a:cubicBezTo>
                            <a:pt x="503062" y="367978"/>
                            <a:pt x="479560" y="406563"/>
                            <a:pt x="489348" y="662806"/>
                          </a:cubicBezTo>
                          <a:cubicBezTo>
                            <a:pt x="499136" y="919049"/>
                            <a:pt x="477033" y="1080146"/>
                            <a:pt x="489348" y="1219839"/>
                          </a:cubicBezTo>
                          <a:cubicBezTo>
                            <a:pt x="501663" y="1359532"/>
                            <a:pt x="497963" y="1577138"/>
                            <a:pt x="489348" y="1825309"/>
                          </a:cubicBezTo>
                          <a:cubicBezTo>
                            <a:pt x="480734" y="2073480"/>
                            <a:pt x="475082" y="2275821"/>
                            <a:pt x="489348" y="2503436"/>
                          </a:cubicBezTo>
                          <a:cubicBezTo>
                            <a:pt x="512961" y="2584085"/>
                            <a:pt x="713910" y="2588382"/>
                            <a:pt x="978696" y="2584991"/>
                          </a:cubicBezTo>
                          <a:cubicBezTo>
                            <a:pt x="717070" y="2585830"/>
                            <a:pt x="490089" y="2620193"/>
                            <a:pt x="489348" y="2666546"/>
                          </a:cubicBezTo>
                          <a:cubicBezTo>
                            <a:pt x="484885" y="2809078"/>
                            <a:pt x="466700" y="3060877"/>
                            <a:pt x="489348" y="3247797"/>
                          </a:cubicBezTo>
                          <a:cubicBezTo>
                            <a:pt x="511996" y="3434717"/>
                            <a:pt x="482804" y="3575527"/>
                            <a:pt x="489348" y="3901705"/>
                          </a:cubicBezTo>
                          <a:cubicBezTo>
                            <a:pt x="495892" y="4227883"/>
                            <a:pt x="474935" y="4223530"/>
                            <a:pt x="489348" y="4458737"/>
                          </a:cubicBezTo>
                          <a:cubicBezTo>
                            <a:pt x="503761" y="4693944"/>
                            <a:pt x="512480" y="4949287"/>
                            <a:pt x="489348" y="5088426"/>
                          </a:cubicBezTo>
                          <a:cubicBezTo>
                            <a:pt x="492562" y="5085701"/>
                            <a:pt x="244342" y="5210229"/>
                            <a:pt x="0" y="5169981"/>
                          </a:cubicBezTo>
                        </a:path>
                        <a:path w="978695" h="5169981" fill="none" stroke="0" extrusionOk="0">
                          <a:moveTo>
                            <a:pt x="0" y="0"/>
                          </a:moveTo>
                          <a:cubicBezTo>
                            <a:pt x="265808" y="7704"/>
                            <a:pt x="493342" y="37064"/>
                            <a:pt x="489348" y="81555"/>
                          </a:cubicBezTo>
                          <a:cubicBezTo>
                            <a:pt x="515075" y="378110"/>
                            <a:pt x="484824" y="485278"/>
                            <a:pt x="489348" y="687025"/>
                          </a:cubicBezTo>
                          <a:cubicBezTo>
                            <a:pt x="493873" y="888772"/>
                            <a:pt x="519078" y="1072514"/>
                            <a:pt x="489348" y="1292496"/>
                          </a:cubicBezTo>
                          <a:cubicBezTo>
                            <a:pt x="459618" y="1512478"/>
                            <a:pt x="491705" y="1662693"/>
                            <a:pt x="489348" y="1825309"/>
                          </a:cubicBezTo>
                          <a:cubicBezTo>
                            <a:pt x="486991" y="1987925"/>
                            <a:pt x="509110" y="2329890"/>
                            <a:pt x="489348" y="2503436"/>
                          </a:cubicBezTo>
                          <a:cubicBezTo>
                            <a:pt x="438209" y="2560339"/>
                            <a:pt x="723166" y="2606734"/>
                            <a:pt x="978696" y="2584991"/>
                          </a:cubicBezTo>
                          <a:cubicBezTo>
                            <a:pt x="714138" y="2585497"/>
                            <a:pt x="496149" y="2623773"/>
                            <a:pt x="489348" y="2666546"/>
                          </a:cubicBezTo>
                          <a:cubicBezTo>
                            <a:pt x="463037" y="2943096"/>
                            <a:pt x="510350" y="3076991"/>
                            <a:pt x="489348" y="3247797"/>
                          </a:cubicBezTo>
                          <a:cubicBezTo>
                            <a:pt x="468346" y="3418603"/>
                            <a:pt x="489375" y="3649720"/>
                            <a:pt x="489348" y="3829048"/>
                          </a:cubicBezTo>
                          <a:cubicBezTo>
                            <a:pt x="489321" y="4008376"/>
                            <a:pt x="511920" y="4241944"/>
                            <a:pt x="489348" y="4458737"/>
                          </a:cubicBezTo>
                          <a:cubicBezTo>
                            <a:pt x="466776" y="4675530"/>
                            <a:pt x="485203" y="4786419"/>
                            <a:pt x="489348" y="5088426"/>
                          </a:cubicBezTo>
                          <a:cubicBezTo>
                            <a:pt x="489600" y="5126230"/>
                            <a:pt x="237281" y="5165065"/>
                            <a:pt x="0" y="516998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8A491AC-BA06-4AF6-A66A-15D768BA9608}"/>
                </a:ext>
              </a:extLst>
            </p:cNvPr>
            <p:cNvSpPr txBox="1"/>
            <p:nvPr/>
          </p:nvSpPr>
          <p:spPr>
            <a:xfrm>
              <a:off x="7381857" y="201964"/>
              <a:ext cx="22393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SoftMax operation to normalize the scores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1B2FDB5-EED6-4F57-9CBB-FA8DD4ABF050}"/>
                </a:ext>
              </a:extLst>
            </p:cNvPr>
            <p:cNvCxnSpPr>
              <a:cxnSpLocks/>
            </p:cNvCxnSpPr>
            <p:nvPr/>
          </p:nvCxnSpPr>
          <p:spPr>
            <a:xfrm>
              <a:off x="8492632" y="662151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3DBF7CD-34F0-4BA9-968A-8F42C7A48090}"/>
              </a:ext>
            </a:extLst>
          </p:cNvPr>
          <p:cNvSpPr txBox="1"/>
          <p:nvPr/>
        </p:nvSpPr>
        <p:spPr>
          <a:xfrm>
            <a:off x="9986480" y="284606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45FD1A-6012-45D0-905F-A1D9A93CB375}"/>
              </a:ext>
            </a:extLst>
          </p:cNvPr>
          <p:cNvSpPr txBox="1"/>
          <p:nvPr/>
        </p:nvSpPr>
        <p:spPr>
          <a:xfrm>
            <a:off x="9989878" y="35685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0.73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F40852-88B5-45F4-8BDD-A00D2C782988}"/>
              </a:ext>
            </a:extLst>
          </p:cNvPr>
          <p:cNvSpPr txBox="1"/>
          <p:nvPr/>
        </p:nvSpPr>
        <p:spPr>
          <a:xfrm>
            <a:off x="9986480" y="425499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BB2950-6639-4D70-89B2-EA6525896D3D}"/>
              </a:ext>
            </a:extLst>
          </p:cNvPr>
          <p:cNvSpPr txBox="1"/>
          <p:nvPr/>
        </p:nvSpPr>
        <p:spPr>
          <a:xfrm>
            <a:off x="9986479" y="501417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0.07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3558A3-B08F-45CD-88C1-0AAAD4CDF54D}"/>
              </a:ext>
            </a:extLst>
          </p:cNvPr>
          <p:cNvSpPr txBox="1"/>
          <p:nvPr/>
        </p:nvSpPr>
        <p:spPr>
          <a:xfrm>
            <a:off x="9986900" y="572305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0.05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0D2F588-A2DB-47EE-AAC1-7838769CCF32}"/>
              </a:ext>
            </a:extLst>
          </p:cNvPr>
          <p:cNvSpPr txBox="1"/>
          <p:nvPr/>
        </p:nvSpPr>
        <p:spPr>
          <a:xfrm>
            <a:off x="9986479" y="6461320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243D0A-939F-484F-B958-1373C728ED0A}"/>
              </a:ext>
            </a:extLst>
          </p:cNvPr>
          <p:cNvSpPr txBox="1"/>
          <p:nvPr/>
        </p:nvSpPr>
        <p:spPr>
          <a:xfrm>
            <a:off x="9986479" y="716004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7846307-3623-49F9-8079-E01154F59C8C}"/>
              </a:ext>
            </a:extLst>
          </p:cNvPr>
          <p:cNvSpPr txBox="1"/>
          <p:nvPr/>
        </p:nvSpPr>
        <p:spPr>
          <a:xfrm>
            <a:off x="9986479" y="78587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B42D445-647E-43C5-BF86-A0B19C5E8A32}"/>
              </a:ext>
            </a:extLst>
          </p:cNvPr>
          <p:cNvGrpSpPr/>
          <p:nvPr/>
        </p:nvGrpSpPr>
        <p:grpSpPr>
          <a:xfrm>
            <a:off x="10725603" y="3605353"/>
            <a:ext cx="2196840" cy="307777"/>
            <a:chOff x="10005672" y="1805126"/>
            <a:chExt cx="2196840" cy="307777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359EF5B-8A0B-4142-8BC5-AB80E9A6CE28}"/>
                </a:ext>
              </a:extLst>
            </p:cNvPr>
            <p:cNvSpPr txBox="1"/>
            <p:nvPr/>
          </p:nvSpPr>
          <p:spPr>
            <a:xfrm>
              <a:off x="10594430" y="1805126"/>
              <a:ext cx="160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maximum</a:t>
              </a:r>
              <a:endParaRPr lang="en-GB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06A1364-6988-4D4D-B399-F54B32F4724B}"/>
                </a:ext>
              </a:extLst>
            </p:cNvPr>
            <p:cNvCxnSpPr>
              <a:cxnSpLocks/>
              <a:stCxn id="229" idx="1"/>
            </p:cNvCxnSpPr>
            <p:nvPr/>
          </p:nvCxnSpPr>
          <p:spPr>
            <a:xfrm flipH="1" flipV="1">
              <a:off x="10005672" y="1953019"/>
              <a:ext cx="588758" cy="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300E791-B5B3-4000-9B9F-E4211A57F30D}"/>
              </a:ext>
            </a:extLst>
          </p:cNvPr>
          <p:cNvSpPr txBox="1"/>
          <p:nvPr/>
        </p:nvSpPr>
        <p:spPr>
          <a:xfrm>
            <a:off x="8031553" y="8869231"/>
            <a:ext cx="195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Output op3 =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09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6452 -0.00104 L 0.06452 -0.00104 L 0.10153 -0.00226 C 0.1087 -0.00347 0.11561 -0.00643 0.12226 -0.01025 C 0.13412 -0.0172 0.14624 -0.02433 0.1568 -0.03441 C 0.16631 -0.04362 0.17961 -0.05596 0.18613 -0.06552 C 0.1916 -0.07351 0.19734 -0.08133 0.20242 -0.08967 C 0.20607 -0.09558 0.21897 -0.11748 0.22314 -0.12999 C 0.2251 -0.13573 0.2264 -0.14337 0.22745 -0.14946 C 0.22888 -0.17466 0.22888 -0.16666 0.22745 -0.20351 C 0.22732 -0.20698 0.22523 -0.2188 0.22484 -0.22089 C 0.22458 -0.2228 0.22445 -0.22471 0.22406 -0.22662 C 0.22354 -0.22871 0.21897 -0.23896 0.21884 -0.23913 C 0.21689 -0.24348 0.21454 -0.24748 0.21285 -0.25182 C 0.21259 -0.25269 0.21024 -0.25912 0.20933 -0.25999 C 0.20281 -0.26572 0.19955 -0.26764 0.19304 -0.27024 C 0.17792 -0.27633 0.18287 -0.27493 0.17309 -0.27719 C 0.16866 -0.27911 0.17153 -0.27824 0.16449 -0.2782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3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9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7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1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8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9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1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1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6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12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2677 L -0.00026 0.02677 C -0.00052 0.03546 -0.00065 0.04432 -0.00104 0.05318 C -0.00221 0.07665 -0.00312 0.08273 -0.00534 0.10602 C -0.00482 0.13139 -0.00482 0.15676 -0.00365 0.18196 C -0.00338 0.18787 -0.00182 0.19343 -0.00104 0.19934 C 0.006 0.25548 -0.00743 0.16389 0.00587 0.24297 C 0.00717 0.25131 0.00769 0.26 0.00926 0.26834 C 0.01082 0.27651 0.01343 0.28433 0.01525 0.2925 C 0.01695 0.29962 0.01799 0.3071 0.01969 0.31439 C 0.02086 0.31978 0.02255 0.325 0.02399 0.33038 C 0.02972 0.3535 0.02816 0.35176 0.03598 0.37418 C 0.04119 0.38878 0.05162 0.41102 0.05762 0.42249 C 0.06518 0.43709 0.08134 0.46212 0.09046 0.47185 C 0.09959 0.48193 0.10832 0.49288 0.1181 0.50192 C 0.13009 0.51304 0.1323 0.51547 0.14651 0.52607 C 0.15107 0.52938 0.15577 0.53216 0.16033 0.53528 C 0.16619 0.54293 0.15942 0.53511 0.16645 0.5398 C 0.16997 0.54224 0.17297 0.54623 0.17675 0.5478 C 0.17766 0.54832 0.17858 0.54849 0.17936 0.54901 C 0.18027 0.54971 0.18092 0.55093 0.18196 0.55127 C 0.18848 0.55405 0.19513 0.55597 0.20178 0.55822 C 0.20491 0.55927 0.20816 0.56031 0.21129 0.5617 C 0.21572 0.56361 0.2242 0.56761 0.2285 0.56865 C 0.23749 0.57056 0.24649 0.57091 0.25535 0.57317 C 0.25678 0.57352 0.25822 0.57421 0.25965 0.57439 C 0.26682 0.57473 0.27399 0.57439 0.28129 0.57439 " pathEditMode="relative" ptsTypes="AAAAAAAAAAAAAAAAAAAAAAA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7" grpId="0"/>
      <p:bldP spid="218" grpId="0"/>
      <p:bldP spid="218" grpId="1"/>
      <p:bldP spid="219" grpId="0"/>
      <p:bldP spid="220" grpId="0"/>
      <p:bldP spid="221" grpId="0"/>
      <p:bldP spid="222" grpId="0"/>
      <p:bldP spid="223" grpId="0"/>
      <p:bldP spid="224" grpId="0"/>
      <p:bldP spid="2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3BD75306-BCEB-43BD-980A-C38ED828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5714" y="2804023"/>
            <a:ext cx="6318228" cy="14374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E15C88-6E6B-4D64-B972-26FF8D84A2B9}"/>
              </a:ext>
            </a:extLst>
          </p:cNvPr>
          <p:cNvSpPr txBox="1"/>
          <p:nvPr/>
        </p:nvSpPr>
        <p:spPr>
          <a:xfrm>
            <a:off x="1964839" y="2053615"/>
            <a:ext cx="880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2</a:t>
            </a:r>
            <a:r>
              <a:rPr lang="en-US" sz="1600" dirty="0"/>
              <a:t>: each hidden state vector (query vector): shape: N</a:t>
            </a:r>
            <a:r>
              <a:rPr lang="en-US" sz="1600" baseline="-25000" dirty="0"/>
              <a:t>Q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(Here N</a:t>
            </a:r>
            <a:r>
              <a:rPr lang="en-US" sz="1600" baseline="-25000" dirty="0"/>
              <a:t>Q</a:t>
            </a:r>
            <a:r>
              <a:rPr lang="en-US" sz="1600" dirty="0"/>
              <a:t>=1 and D</a:t>
            </a:r>
            <a:r>
              <a:rPr lang="en-US" sz="1600" baseline="-25000" dirty="0"/>
              <a:t>Q</a:t>
            </a:r>
            <a:r>
              <a:rPr lang="en-US" sz="1600" dirty="0"/>
              <a:t>=3)</a:t>
            </a:r>
          </a:p>
          <a:p>
            <a:r>
              <a:rPr lang="en-US" sz="1600" b="1" dirty="0"/>
              <a:t>X</a:t>
            </a:r>
            <a:r>
              <a:rPr lang="en-US" sz="1600" dirty="0"/>
              <a:t>: grid of input features (database of keys) : shape: N</a:t>
            </a:r>
            <a:r>
              <a:rPr lang="en-US" sz="1600" baseline="-25000" dirty="0"/>
              <a:t>X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(N</a:t>
            </a:r>
            <a:r>
              <a:rPr lang="en-US" sz="1600" baseline="-25000" dirty="0"/>
              <a:t>X</a:t>
            </a:r>
            <a:r>
              <a:rPr lang="en-US" sz="1600" dirty="0"/>
              <a:t> = 4) </a:t>
            </a:r>
            <a:endParaRPr lang="en-GB" sz="16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5DC70E-76D1-4057-9569-58DC7AB7F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5714" y="4499358"/>
            <a:ext cx="3696212" cy="58389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457F59-A3F6-4BA5-9C66-D361FDFD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4839" y="5341174"/>
            <a:ext cx="6209867" cy="29259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62082A-0657-4B01-8D8F-D6F4BD192F0D}"/>
              </a:ext>
            </a:extLst>
          </p:cNvPr>
          <p:cNvSpPr txBox="1"/>
          <p:nvPr/>
        </p:nvSpPr>
        <p:spPr>
          <a:xfrm>
            <a:off x="5649982" y="7293162"/>
            <a:ext cx="582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e_xy</a:t>
            </a:r>
            <a:r>
              <a:rPr lang="en-US" dirty="0"/>
              <a:t>: the </a:t>
            </a:r>
            <a:r>
              <a:rPr lang="en-US" dirty="0" err="1"/>
              <a:t>wt</a:t>
            </a:r>
            <a:r>
              <a:rPr lang="en-US" dirty="0"/>
              <a:t> which is obtained when the </a:t>
            </a:r>
            <a:r>
              <a:rPr lang="en-US" dirty="0" err="1"/>
              <a:t>xth</a:t>
            </a:r>
            <a:r>
              <a:rPr lang="en-US" dirty="0"/>
              <a:t> query vector is applied to the </a:t>
            </a:r>
            <a:r>
              <a:rPr lang="en-US" dirty="0" err="1"/>
              <a:t>yth</a:t>
            </a:r>
            <a:r>
              <a:rPr lang="en-US" dirty="0"/>
              <a:t> input feature (key)</a:t>
            </a:r>
          </a:p>
          <a:p>
            <a:endParaRPr lang="en-US" dirty="0"/>
          </a:p>
          <a:p>
            <a:r>
              <a:rPr lang="en-US" dirty="0"/>
              <a:t>Attn </a:t>
            </a:r>
            <a:r>
              <a:rPr lang="en-US" dirty="0" err="1"/>
              <a:t>wt</a:t>
            </a:r>
            <a:r>
              <a:rPr lang="en-US" dirty="0"/>
              <a:t> : query x key – just like a </a:t>
            </a:r>
            <a:r>
              <a:rPr lang="en-US" dirty="0" err="1"/>
              <a:t>wt</a:t>
            </a:r>
            <a:r>
              <a:rPr lang="en-US" dirty="0"/>
              <a:t> avg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5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1970345" y="2059204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We have a hidden state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2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1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1970346" y="2582424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this hidden state (query)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1E1C88-469A-4481-BF71-DAA6A3EA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343" y="3259532"/>
            <a:ext cx="4694896" cy="1173724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665241" y="2320816"/>
            <a:ext cx="1975819" cy="1740175"/>
          </a:xfrm>
          <a:prstGeom prst="bentConnector3">
            <a:avLst>
              <a:gd name="adj1" fmla="val -115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8861395" y="3077668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9533427" y="2816058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DE789AD-124E-46F2-9D44-924D7B794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8126" y="4926335"/>
            <a:ext cx="4694896" cy="2597177"/>
          </a:xfrm>
          <a:prstGeom prst="rect">
            <a:avLst/>
          </a:prstGeom>
        </p:spPr>
      </p:pic>
      <p:pic>
        <p:nvPicPr>
          <p:cNvPr id="29" name="Graphic 28" descr="Line arrow: Counter-clockwise curve outline">
            <a:extLst>
              <a:ext uri="{FF2B5EF4-FFF2-40B4-BE49-F238E27FC236}">
                <a16:creationId xmlns:a16="http://schemas.microsoft.com/office/drawing/2014/main" id="{AFDC58F5-E0E0-49AD-A850-525503165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3153571" y="4513126"/>
            <a:ext cx="929624" cy="9296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58714D-6C47-42A3-A3D7-A1FC238E138B}"/>
              </a:ext>
            </a:extLst>
          </p:cNvPr>
          <p:cNvSpPr txBox="1"/>
          <p:nvPr/>
        </p:nvSpPr>
        <p:spPr>
          <a:xfrm>
            <a:off x="1215692" y="4926335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1" name="Graphic 30" descr="Line arrow: Counter-clockwise curve outline">
            <a:extLst>
              <a:ext uri="{FF2B5EF4-FFF2-40B4-BE49-F238E27FC236}">
                <a16:creationId xmlns:a16="http://schemas.microsoft.com/office/drawing/2014/main" id="{FF38105D-DE7B-443A-8890-7B1BB29B5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6671844" y="6191676"/>
            <a:ext cx="746501" cy="746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CE88E0-CDD3-4EA4-A3F2-DE01737F5DBE}"/>
              </a:ext>
            </a:extLst>
          </p:cNvPr>
          <p:cNvSpPr txBox="1"/>
          <p:nvPr/>
        </p:nvSpPr>
        <p:spPr>
          <a:xfrm>
            <a:off x="7526645" y="6580948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148A168-797A-40F4-A22C-0C7505D3EF16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 rot="16200000" flipH="1">
            <a:off x="4836987" y="6224921"/>
            <a:ext cx="2597177" cy="12700"/>
          </a:xfrm>
          <a:prstGeom prst="bentConnector5">
            <a:avLst>
              <a:gd name="adj1" fmla="val -8802"/>
              <a:gd name="adj2" fmla="val 25748906"/>
              <a:gd name="adj3" fmla="val 1088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FD24B-0F5F-4436-84C7-9A00036CE56F}"/>
              </a:ext>
            </a:extLst>
          </p:cNvPr>
          <p:cNvCxnSpPr>
            <a:cxnSpLocks/>
          </p:cNvCxnSpPr>
          <p:nvPr/>
        </p:nvCxnSpPr>
        <p:spPr>
          <a:xfrm>
            <a:off x="9410404" y="6367464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B87EC7-147A-40BB-B556-549CDF8FCB07}"/>
              </a:ext>
            </a:extLst>
          </p:cNvPr>
          <p:cNvSpPr txBox="1"/>
          <p:nvPr/>
        </p:nvSpPr>
        <p:spPr>
          <a:xfrm>
            <a:off x="9913381" y="6085031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48" name="Graphic 47" descr="Line arrow: Clockwise curve outline">
            <a:extLst>
              <a:ext uri="{FF2B5EF4-FFF2-40B4-BE49-F238E27FC236}">
                <a16:creationId xmlns:a16="http://schemas.microsoft.com/office/drawing/2014/main" id="{16812E04-9E1A-4CF9-A5AE-98166A1DE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4595024" y="7400207"/>
            <a:ext cx="747252" cy="74725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6CE4201-1D42-4855-AC97-44411FC9F62F}"/>
              </a:ext>
            </a:extLst>
          </p:cNvPr>
          <p:cNvSpPr txBox="1"/>
          <p:nvPr/>
        </p:nvSpPr>
        <p:spPr>
          <a:xfrm>
            <a:off x="1547171" y="7680662"/>
            <a:ext cx="30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(hidden state)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5A4735D4-EA79-485C-B4BF-0AEB440A5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2756" y="8624733"/>
            <a:ext cx="6381178" cy="99125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545F80-936B-49A3-A732-E3DF0BA2CF15}"/>
              </a:ext>
            </a:extLst>
          </p:cNvPr>
          <p:cNvCxnSpPr>
            <a:cxnSpLocks/>
          </p:cNvCxnSpPr>
          <p:nvPr/>
        </p:nvCxnSpPr>
        <p:spPr>
          <a:xfrm>
            <a:off x="9237679" y="8808938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0B3F44B-98BB-4C1C-BEAA-299DF42C4183}"/>
              </a:ext>
            </a:extLst>
          </p:cNvPr>
          <p:cNvSpPr txBox="1"/>
          <p:nvPr/>
        </p:nvSpPr>
        <p:spPr>
          <a:xfrm>
            <a:off x="9746292" y="8547326"/>
            <a:ext cx="22659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54" name="Graphic 53" descr="Line arrow: Counter-clockwise curve outline">
            <a:extLst>
              <a:ext uri="{FF2B5EF4-FFF2-40B4-BE49-F238E27FC236}">
                <a16:creationId xmlns:a16="http://schemas.microsoft.com/office/drawing/2014/main" id="{DF8DA12C-BF1E-4488-A29F-3CF2689D6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7710106" y="8917043"/>
            <a:ext cx="451749" cy="4517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FFF8264-6713-4C42-8A2C-F387294A9033}"/>
              </a:ext>
            </a:extLst>
          </p:cNvPr>
          <p:cNvSpPr txBox="1"/>
          <p:nvPr/>
        </p:nvSpPr>
        <p:spPr>
          <a:xfrm>
            <a:off x="8127333" y="9069048"/>
            <a:ext cx="18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0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1970345" y="2059204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1970346" y="2582424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new hidden state or the output of the process using these weights</a:t>
            </a:r>
            <a:endParaRPr lang="en-GB"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D9E5ED3-0826-4D4E-9E3B-5E27E88F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1873" y="3455454"/>
            <a:ext cx="4833767" cy="2813893"/>
          </a:xfrm>
          <a:prstGeom prst="rect">
            <a:avLst/>
          </a:prstGeom>
        </p:spPr>
      </p:pic>
      <p:pic>
        <p:nvPicPr>
          <p:cNvPr id="26" name="Graphic 25" descr="Line arrow: Counter-clockwise curve outline">
            <a:extLst>
              <a:ext uri="{FF2B5EF4-FFF2-40B4-BE49-F238E27FC236}">
                <a16:creationId xmlns:a16="http://schemas.microsoft.com/office/drawing/2014/main" id="{32DB5277-4F42-4404-BC30-C7D656017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741031">
            <a:off x="2535142" y="3811731"/>
            <a:ext cx="929624" cy="9296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801471-CAD1-46C5-952E-6CC920C32CC3}"/>
              </a:ext>
            </a:extLst>
          </p:cNvPr>
          <p:cNvSpPr txBox="1"/>
          <p:nvPr/>
        </p:nvSpPr>
        <p:spPr>
          <a:xfrm>
            <a:off x="597263" y="4224940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 hidden state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Graphic 32" descr="Line arrow: Counter-clockwise curve outline">
            <a:extLst>
              <a:ext uri="{FF2B5EF4-FFF2-40B4-BE49-F238E27FC236}">
                <a16:creationId xmlns:a16="http://schemas.microsoft.com/office/drawing/2014/main" id="{838652CD-3E59-44A9-B947-5BDD0ABF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249203">
            <a:off x="7000204" y="5896095"/>
            <a:ext cx="746501" cy="7465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E1A085A-2287-4F93-B27B-9B68D933ABC5}"/>
              </a:ext>
            </a:extLst>
          </p:cNvPr>
          <p:cNvSpPr txBox="1"/>
          <p:nvPr/>
        </p:nvSpPr>
        <p:spPr>
          <a:xfrm>
            <a:off x="7855005" y="6285367"/>
            <a:ext cx="325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the dimension of this new hidden state is same as s2 (1 x DQ)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7D2A70-465F-4300-A72C-0D2A6373F980}"/>
              </a:ext>
            </a:extLst>
          </p:cNvPr>
          <p:cNvCxnSpPr>
            <a:stCxn id="3" idx="0"/>
            <a:endCxn id="33" idx="1"/>
          </p:cNvCxnSpPr>
          <p:nvPr/>
        </p:nvCxnSpPr>
        <p:spPr>
          <a:xfrm rot="16200000" flipH="1">
            <a:off x="5517838" y="3886370"/>
            <a:ext cx="2561665" cy="1699828"/>
          </a:xfrm>
          <a:prstGeom prst="bentConnector4">
            <a:avLst>
              <a:gd name="adj1" fmla="val -8924"/>
              <a:gd name="adj2" fmla="val 1556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9746C3-EEBD-4F96-8D01-1817BD0A285C}"/>
              </a:ext>
            </a:extLst>
          </p:cNvPr>
          <p:cNvCxnSpPr>
            <a:cxnSpLocks/>
          </p:cNvCxnSpPr>
          <p:nvPr/>
        </p:nvCxnSpPr>
        <p:spPr>
          <a:xfrm>
            <a:off x="8607090" y="4593786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10FABA-76DB-40AD-A6FF-106975EEAF86}"/>
              </a:ext>
            </a:extLst>
          </p:cNvPr>
          <p:cNvSpPr txBox="1"/>
          <p:nvPr/>
        </p:nvSpPr>
        <p:spPr>
          <a:xfrm>
            <a:off x="9115703" y="4312346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66F8AD-EF19-447C-AC5B-5268E0FF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1873" y="7272857"/>
            <a:ext cx="5197323" cy="2331509"/>
          </a:xfrm>
          <a:prstGeom prst="rect">
            <a:avLst/>
          </a:prstGeom>
        </p:spPr>
      </p:pic>
      <p:pic>
        <p:nvPicPr>
          <p:cNvPr id="37" name="Graphic 36" descr="Line arrow: Counter-clockwise curve outline">
            <a:extLst>
              <a:ext uri="{FF2B5EF4-FFF2-40B4-BE49-F238E27FC236}">
                <a16:creationId xmlns:a16="http://schemas.microsoft.com/office/drawing/2014/main" id="{E21D81DF-FA8E-42D7-A323-F56483996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05381" flipV="1">
            <a:off x="3076275" y="8901631"/>
            <a:ext cx="798673" cy="7986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AD0F2A8-949B-402F-B7DF-715BDA148E7B}"/>
              </a:ext>
            </a:extLst>
          </p:cNvPr>
          <p:cNvSpPr txBox="1"/>
          <p:nvPr/>
        </p:nvSpPr>
        <p:spPr>
          <a:xfrm>
            <a:off x="1017386" y="8952174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8C4444-F98F-4B8B-A477-E0C5AA280C9F}"/>
              </a:ext>
            </a:extLst>
          </p:cNvPr>
          <p:cNvCxnSpPr>
            <a:cxnSpLocks/>
          </p:cNvCxnSpPr>
          <p:nvPr/>
        </p:nvCxnSpPr>
        <p:spPr>
          <a:xfrm>
            <a:off x="8729196" y="8054946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9237809" y="7187474"/>
            <a:ext cx="34574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5: Understanding the purpose of attention: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Considers all input features </a:t>
            </a:r>
            <a:r>
              <a:rPr lang="en-US" sz="1400" dirty="0" err="1">
                <a:latin typeface="Consolas" panose="020B0609020204030204" pitchFamily="49" charset="0"/>
              </a:rPr>
              <a:t>upto</a:t>
            </a:r>
            <a:r>
              <a:rPr lang="en-US" sz="1400" dirty="0">
                <a:latin typeface="Consolas" panose="020B0609020204030204" pitchFamily="49" charset="0"/>
              </a:rPr>
              <a:t> a certain extent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The final op is just like a wt. avg over the input features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FD33A-7996-4B08-855A-78C71CA625F3}"/>
              </a:ext>
            </a:extLst>
          </p:cNvPr>
          <p:cNvSpPr/>
          <p:nvPr/>
        </p:nvSpPr>
        <p:spPr>
          <a:xfrm>
            <a:off x="4889969" y="5447437"/>
            <a:ext cx="908738" cy="5696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0189CF0-2C73-496E-B11F-5E70EDAA6990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6200000" flipH="1" flipV="1">
            <a:off x="2823590" y="6239147"/>
            <a:ext cx="2907745" cy="1491180"/>
          </a:xfrm>
          <a:prstGeom prst="curvedConnector4">
            <a:avLst>
              <a:gd name="adj1" fmla="val -10731"/>
              <a:gd name="adj2" fmla="val 21950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9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1970345" y="2059204"/>
            <a:ext cx="667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Instead of a single query vector, we have a set of query vectors (each of dimension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/>
              <a:t> ). So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Q</a:t>
            </a:r>
            <a:r>
              <a:rPr lang="en-US" sz="1400" dirty="0"/>
              <a:t> is a matrix of queries 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(assume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=2</a:t>
            </a:r>
            <a:r>
              <a:rPr lang="en-US" sz="1400" dirty="0"/>
              <a:t>)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1896752" y="2892894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set of queries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974979" y="2428538"/>
            <a:ext cx="2666081" cy="2354653"/>
          </a:xfrm>
          <a:prstGeom prst="bentConnector3">
            <a:avLst>
              <a:gd name="adj1" fmla="val -857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8861395" y="3650545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9533427" y="3388935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7015B8-6FE4-4DCF-B35E-6FF32BA9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343" y="3641890"/>
            <a:ext cx="4694898" cy="11413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F32D5F1-30C7-4D19-9B22-64C81A367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0916" y="5435986"/>
            <a:ext cx="5730024" cy="2015893"/>
          </a:xfrm>
          <a:prstGeom prst="rect">
            <a:avLst/>
          </a:prstGeom>
        </p:spPr>
      </p:pic>
      <p:pic>
        <p:nvPicPr>
          <p:cNvPr id="28" name="Graphic 27" descr="Line arrow: Counter-clockwise curve outline">
            <a:extLst>
              <a:ext uri="{FF2B5EF4-FFF2-40B4-BE49-F238E27FC236}">
                <a16:creationId xmlns:a16="http://schemas.microsoft.com/office/drawing/2014/main" id="{44909176-E376-4FA5-B90D-0646EB62E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2974795" y="5094985"/>
            <a:ext cx="705909" cy="7059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368C3B-EA53-4460-B93C-8F7F504FE528}"/>
              </a:ext>
            </a:extLst>
          </p:cNvPr>
          <p:cNvSpPr txBox="1"/>
          <p:nvPr/>
        </p:nvSpPr>
        <p:spPr>
          <a:xfrm>
            <a:off x="827880" y="5044029"/>
            <a:ext cx="2485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E: Dot product of each query vector with each input feature(key)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i.e. : how similar is each query to a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Graphic 35" descr="Line arrow: Counter-clockwise curve outline">
            <a:extLst>
              <a:ext uri="{FF2B5EF4-FFF2-40B4-BE49-F238E27FC236}">
                <a16:creationId xmlns:a16="http://schemas.microsoft.com/office/drawing/2014/main" id="{1050C32C-EF6A-4E1E-BBF4-685A18CBF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42599">
            <a:off x="6126203" y="6984219"/>
            <a:ext cx="929624" cy="9353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04040A-9957-4E75-98A4-F977DD181B80}"/>
              </a:ext>
            </a:extLst>
          </p:cNvPr>
          <p:cNvSpPr txBox="1"/>
          <p:nvPr/>
        </p:nvSpPr>
        <p:spPr>
          <a:xfrm>
            <a:off x="6983990" y="7607676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1418B-239A-4A81-A92F-FE99BB79AACE}"/>
              </a:ext>
            </a:extLst>
          </p:cNvPr>
          <p:cNvSpPr txBox="1"/>
          <p:nvPr/>
        </p:nvSpPr>
        <p:spPr>
          <a:xfrm>
            <a:off x="9836262" y="6085031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5A6030-A23B-4F51-AF66-669D09D97D63}"/>
              </a:ext>
            </a:extLst>
          </p:cNvPr>
          <p:cNvCxnSpPr>
            <a:cxnSpLocks/>
          </p:cNvCxnSpPr>
          <p:nvPr/>
        </p:nvCxnSpPr>
        <p:spPr>
          <a:xfrm>
            <a:off x="9333285" y="6367464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DF89D0-41F1-43CC-8008-64DAD2CC2A6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>
            <a:off x="5214849" y="6457064"/>
            <a:ext cx="3322157" cy="1279996"/>
          </a:xfrm>
          <a:prstGeom prst="bentConnector4">
            <a:avLst>
              <a:gd name="adj1" fmla="val -6881"/>
              <a:gd name="adj2" fmla="val 2416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E6821203-E325-4EA7-AE4C-6A27E3592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9336" y="8225138"/>
            <a:ext cx="2795444" cy="1040397"/>
          </a:xfrm>
          <a:prstGeom prst="rect">
            <a:avLst/>
          </a:prstGeom>
        </p:spPr>
      </p:pic>
      <p:pic>
        <p:nvPicPr>
          <p:cNvPr id="42" name="Graphic 41" descr="Line arrow: Clockwise curve outline">
            <a:extLst>
              <a:ext uri="{FF2B5EF4-FFF2-40B4-BE49-F238E27FC236}">
                <a16:creationId xmlns:a16="http://schemas.microsoft.com/office/drawing/2014/main" id="{7D9B9728-4B17-4AA7-94B8-410E7E35D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018198" y="9112008"/>
            <a:ext cx="747252" cy="74725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811315-7B5D-4D60-89EC-D8F2BF9E473D}"/>
              </a:ext>
            </a:extLst>
          </p:cNvPr>
          <p:cNvSpPr txBox="1"/>
          <p:nvPr/>
        </p:nvSpPr>
        <p:spPr>
          <a:xfrm>
            <a:off x="1970345" y="9392463"/>
            <a:ext cx="30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8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1970345" y="1257821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</a:t>
            </a:r>
            <a:r>
              <a:rPr lang="en-US" sz="1400" b="1" dirty="0"/>
              <a:t>raw</a:t>
            </a:r>
            <a:r>
              <a:rPr lang="en-US" sz="1400" dirty="0"/>
              <a:t>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1970346" y="1781043"/>
            <a:ext cx="736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outputs using these weights, but first we need to normalize them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10256663" y="6531356"/>
            <a:ext cx="326412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Step 5: Computing the Value (Y) matrix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Considers all input features </a:t>
            </a:r>
            <a:r>
              <a:rPr lang="en-US" sz="1200" dirty="0" err="1">
                <a:latin typeface="Consolas" panose="020B0609020204030204" pitchFamily="49" charset="0"/>
              </a:rPr>
              <a:t>upto</a:t>
            </a:r>
            <a:r>
              <a:rPr lang="en-US" sz="1200" dirty="0">
                <a:latin typeface="Consolas" panose="020B0609020204030204" pitchFamily="49" charset="0"/>
              </a:rPr>
              <a:t> a certain extent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The final op is just like a set of wt. averages over the input features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995EB-FD1C-488E-9D4A-958A2C7A669E}"/>
              </a:ext>
            </a:extLst>
          </p:cNvPr>
          <p:cNvCxnSpPr>
            <a:cxnSpLocks/>
          </p:cNvCxnSpPr>
          <p:nvPr/>
        </p:nvCxnSpPr>
        <p:spPr>
          <a:xfrm>
            <a:off x="1975847" y="2849678"/>
            <a:ext cx="371268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9F0713-33BE-4679-AF48-8031FF8353BE}"/>
              </a:ext>
            </a:extLst>
          </p:cNvPr>
          <p:cNvSpPr txBox="1"/>
          <p:nvPr/>
        </p:nvSpPr>
        <p:spPr>
          <a:xfrm>
            <a:off x="1887714" y="2307227"/>
            <a:ext cx="736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This direction signifies the </a:t>
            </a:r>
            <a:r>
              <a:rPr lang="en-US" sz="1400" i="1" dirty="0" err="1"/>
              <a:t>wts</a:t>
            </a:r>
            <a:r>
              <a:rPr lang="en-US" sz="1400" i="1" dirty="0"/>
              <a:t> assigned to each input feature </a:t>
            </a:r>
            <a:r>
              <a:rPr lang="en-US" sz="1400" b="1" i="1" dirty="0">
                <a:solidFill>
                  <a:srgbClr val="0000FF"/>
                </a:solidFill>
              </a:rPr>
              <a:t>h1</a:t>
            </a:r>
            <a:r>
              <a:rPr lang="en-US" sz="1400" i="1" dirty="0"/>
              <a:t> to </a:t>
            </a:r>
            <a:r>
              <a:rPr lang="en-US" sz="1400" b="1" i="1" dirty="0">
                <a:solidFill>
                  <a:srgbClr val="0000FF"/>
                </a:solidFill>
              </a:rPr>
              <a:t>h4</a:t>
            </a:r>
            <a:r>
              <a:rPr lang="en-US" sz="1400" i="1" dirty="0"/>
              <a:t>, so we should normalize the </a:t>
            </a:r>
            <a:r>
              <a:rPr lang="en-US" sz="1400" i="1" dirty="0" err="1"/>
              <a:t>wts</a:t>
            </a:r>
            <a:r>
              <a:rPr lang="en-US" sz="1400" i="1" dirty="0"/>
              <a:t> along this axis </a:t>
            </a:r>
            <a:endParaRPr lang="en-GB" sz="1400" b="1" i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F83B6DF-5FBF-4844-B08D-51295000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459" y="3059707"/>
            <a:ext cx="4686070" cy="56644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EFDB59-C939-4266-B883-C128FB945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7459" y="4170452"/>
            <a:ext cx="2664880" cy="56644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7533EE-DD9A-408B-81FB-3F25C1647A70}"/>
              </a:ext>
            </a:extLst>
          </p:cNvPr>
          <p:cNvCxnSpPr>
            <a:cxnSpLocks/>
          </p:cNvCxnSpPr>
          <p:nvPr/>
        </p:nvCxnSpPr>
        <p:spPr>
          <a:xfrm>
            <a:off x="1975849" y="4070713"/>
            <a:ext cx="170761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EA85DE-AEAB-42F0-8B85-4C567F2A9EB1}"/>
              </a:ext>
            </a:extLst>
          </p:cNvPr>
          <p:cNvCxnSpPr>
            <a:cxnSpLocks/>
          </p:cNvCxnSpPr>
          <p:nvPr/>
        </p:nvCxnSpPr>
        <p:spPr>
          <a:xfrm>
            <a:off x="1975849" y="4840058"/>
            <a:ext cx="170761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5F8ACD-4DB3-405E-9AAB-0242269FDCFE}"/>
              </a:ext>
            </a:extLst>
          </p:cNvPr>
          <p:cNvSpPr txBox="1"/>
          <p:nvPr/>
        </p:nvSpPr>
        <p:spPr>
          <a:xfrm>
            <a:off x="2316453" y="3769655"/>
            <a:ext cx="102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en-GB" sz="1400" b="1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5E3BCF-AC13-4D33-A537-13D7E46F2013}"/>
              </a:ext>
            </a:extLst>
          </p:cNvPr>
          <p:cNvSpPr txBox="1"/>
          <p:nvPr/>
        </p:nvSpPr>
        <p:spPr>
          <a:xfrm>
            <a:off x="2316452" y="4841800"/>
            <a:ext cx="102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en-GB" sz="1400" b="1" i="1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5B4EA50-6C7D-41C1-A93A-17F2A035C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320" y="4170452"/>
            <a:ext cx="5663891" cy="86956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F96C4-2948-4C5F-BCC8-54FB794B495C}"/>
              </a:ext>
            </a:extLst>
          </p:cNvPr>
          <p:cNvCxnSpPr>
            <a:cxnSpLocks/>
          </p:cNvCxnSpPr>
          <p:nvPr/>
        </p:nvCxnSpPr>
        <p:spPr>
          <a:xfrm>
            <a:off x="3907469" y="4453676"/>
            <a:ext cx="825349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0314C08-3547-4E2B-B9C7-50270EE4FD5E}"/>
              </a:ext>
            </a:extLst>
          </p:cNvPr>
          <p:cNvCxnSpPr>
            <a:cxnSpLocks/>
          </p:cNvCxnSpPr>
          <p:nvPr/>
        </p:nvCxnSpPr>
        <p:spPr>
          <a:xfrm>
            <a:off x="6563916" y="2849678"/>
            <a:ext cx="4041353" cy="2045996"/>
          </a:xfrm>
          <a:prstGeom prst="bentConnector3">
            <a:avLst>
              <a:gd name="adj1" fmla="val 1056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11DD9A-C306-4A03-A5C6-D1592BBA6C7A}"/>
              </a:ext>
            </a:extLst>
          </p:cNvPr>
          <p:cNvCxnSpPr>
            <a:cxnSpLocks/>
          </p:cNvCxnSpPr>
          <p:nvPr/>
        </p:nvCxnSpPr>
        <p:spPr>
          <a:xfrm>
            <a:off x="10862712" y="378948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206F8D-50A3-4DBA-93CB-5C079843BB4F}"/>
              </a:ext>
            </a:extLst>
          </p:cNvPr>
          <p:cNvSpPr txBox="1"/>
          <p:nvPr/>
        </p:nvSpPr>
        <p:spPr>
          <a:xfrm>
            <a:off x="11239725" y="3426225"/>
            <a:ext cx="19639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A4397DA-3F5B-4A44-8FDA-E049DB30E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8840" y="5535357"/>
            <a:ext cx="4496563" cy="284908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1AAFB4DF-B750-4871-813E-7940C00EA6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6350" y="8806326"/>
            <a:ext cx="4422238" cy="198380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DD761F-F79F-4B86-BB9B-D0E88E9F081E}"/>
              </a:ext>
            </a:extLst>
          </p:cNvPr>
          <p:cNvSpPr txBox="1"/>
          <p:nvPr/>
        </p:nvSpPr>
        <p:spPr>
          <a:xfrm>
            <a:off x="6071984" y="9363022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F5B061-CC2E-4DED-8CF0-3E063AC560E5}"/>
              </a:ext>
            </a:extLst>
          </p:cNvPr>
          <p:cNvSpPr/>
          <p:nvPr/>
        </p:nvSpPr>
        <p:spPr>
          <a:xfrm>
            <a:off x="2535927" y="6759535"/>
            <a:ext cx="904126" cy="31041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2FB3DF99-9240-4BDC-8DF3-4AAD62A1399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24259" y="7449884"/>
            <a:ext cx="2907745" cy="1491180"/>
          </a:xfrm>
          <a:prstGeom prst="curvedConnector4">
            <a:avLst>
              <a:gd name="adj1" fmla="val -8611"/>
              <a:gd name="adj2" fmla="val 16024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Line arrow: Counter-clockwise curve outline">
            <a:extLst>
              <a:ext uri="{FF2B5EF4-FFF2-40B4-BE49-F238E27FC236}">
                <a16:creationId xmlns:a16="http://schemas.microsoft.com/office/drawing/2014/main" id="{212715EE-C2CC-41BE-A8AC-8D5387A10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94619" flipH="1" flipV="1">
            <a:off x="4663441" y="6911266"/>
            <a:ext cx="639024" cy="63902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0D35D82-D6F4-45B7-B67D-04340FE9D68D}"/>
              </a:ext>
            </a:extLst>
          </p:cNvPr>
          <p:cNvSpPr txBox="1"/>
          <p:nvPr/>
        </p:nvSpPr>
        <p:spPr>
          <a:xfrm>
            <a:off x="5305702" y="6844597"/>
            <a:ext cx="449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the output matrix. Shape: NQ x DQ: Num rows = number of queries as for each query we should get a value. Num columns : this signifies the no of features and is same as that in input features 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B985B90-F686-4F45-AA72-3EAFAC29BD20}"/>
              </a:ext>
            </a:extLst>
          </p:cNvPr>
          <p:cNvCxnSpPr>
            <a:stCxn id="68" idx="0"/>
            <a:endCxn id="72" idx="3"/>
          </p:cNvCxnSpPr>
          <p:nvPr/>
        </p:nvCxnSpPr>
        <p:spPr>
          <a:xfrm rot="16200000" flipH="1">
            <a:off x="3791228" y="5341251"/>
            <a:ext cx="4427830" cy="4816042"/>
          </a:xfrm>
          <a:prstGeom prst="bentConnector4">
            <a:avLst>
              <a:gd name="adj1" fmla="val -5163"/>
              <a:gd name="adj2" fmla="val 130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8ADC19-3B78-4103-B520-AAD1AA8B73BC}"/>
              </a:ext>
            </a:extLst>
          </p:cNvPr>
          <p:cNvCxnSpPr>
            <a:cxnSpLocks/>
          </p:cNvCxnSpPr>
          <p:nvPr/>
        </p:nvCxnSpPr>
        <p:spPr>
          <a:xfrm>
            <a:off x="9896663" y="722738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CA0-E2D9-4152-80D0-29B475088C29}"/>
              </a:ext>
            </a:extLst>
          </p:cNvPr>
          <p:cNvSpPr txBox="1"/>
          <p:nvPr/>
        </p:nvSpPr>
        <p:spPr>
          <a:xfrm>
            <a:off x="3046038" y="4216614"/>
            <a:ext cx="4106975" cy="230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Mini</a:t>
            </a:r>
          </a:p>
          <a:p>
            <a:pPr marL="742207" lvl="1" indent="-285464">
              <a:buFont typeface="Arial" panose="020B0604020202020204" pitchFamily="34" charset="0"/>
              <a:buChar char="•"/>
            </a:pPr>
            <a:r>
              <a:rPr lang="en-US" sz="3596" dirty="0"/>
              <a:t>Shaunak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Paddy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 err="1"/>
              <a:t>Kudi</a:t>
            </a:r>
            <a:endParaRPr lang="en-GB" sz="3596" dirty="0"/>
          </a:p>
        </p:txBody>
      </p:sp>
    </p:spTree>
    <p:extLst>
      <p:ext uri="{BB962C8B-B14F-4D97-AF65-F5344CB8AC3E}">
        <p14:creationId xmlns:p14="http://schemas.microsoft.com/office/powerpoint/2010/main" val="7862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 6">
            <a:extLst>
              <a:ext uri="{FF2B5EF4-FFF2-40B4-BE49-F238E27FC236}">
                <a16:creationId xmlns:a16="http://schemas.microsoft.com/office/drawing/2014/main" id="{E7E1E677-A2E8-47F2-871D-3027443D243A}"/>
              </a:ext>
            </a:extLst>
          </p:cNvPr>
          <p:cNvSpPr/>
          <p:nvPr/>
        </p:nvSpPr>
        <p:spPr>
          <a:xfrm>
            <a:off x="1410329" y="3696160"/>
            <a:ext cx="1550737" cy="179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/>
              <a:t> 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399768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tangle 6">
            <a:extLst>
              <a:ext uri="{FF2B5EF4-FFF2-40B4-BE49-F238E27FC236}">
                <a16:creationId xmlns:a16="http://schemas.microsoft.com/office/drawing/2014/main" id="{C34ED546-10A0-4A0A-8B8E-A43CE2BD7239}"/>
              </a:ext>
            </a:extLst>
          </p:cNvPr>
          <p:cNvSpPr/>
          <p:nvPr/>
        </p:nvSpPr>
        <p:spPr>
          <a:xfrm>
            <a:off x="11058176" y="8022644"/>
            <a:ext cx="1593223" cy="155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136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2843298" y="5041361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3492326" y="5041360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4445838" y="5037354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3985107" y="5784310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3838873" y="6193185"/>
            <a:ext cx="4008" cy="160254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2965487" y="7326396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encoder NNs</a:t>
            </a:r>
            <a:endParaRPr lang="en-GB" sz="1598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1461107" y="5321806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1669436" y="5321806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1877766" y="5321806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1461107" y="573623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1669436" y="573623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1877766" y="573623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1461107" y="631715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1669436" y="631715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1877766" y="6317154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1707726" y="5858654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918699" y="6631787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</a:t>
            </a:r>
            <a:r>
              <a:rPr lang="en-US" sz="1199" dirty="0" err="1"/>
              <a:t>i</a:t>
            </a:r>
            <a:r>
              <a:rPr lang="en-US" sz="1199" dirty="0"/>
              <a:t>/p features</a:t>
            </a:r>
            <a:endParaRPr lang="en-GB" sz="11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5599666" y="478962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5599666" y="514441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5599666" y="550675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5599666" y="586154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5599666" y="6205637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5599666" y="657112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5599666" y="689229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5225068" y="7326396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Hidden state</a:t>
            </a:r>
            <a:endParaRPr lang="en-GB" sz="15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6553178" y="5041360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7202206" y="5037353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8155718" y="5033346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7694987" y="5780302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7546752" y="6191181"/>
            <a:ext cx="8015" cy="160254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6675368" y="7322388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decoder NNs</a:t>
            </a:r>
            <a:endParaRPr lang="en-GB" sz="1598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094563" y="6089246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4894214" y="6089246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C294EC-39A8-44A9-8188-5EF1107189ED}"/>
              </a:ext>
            </a:extLst>
          </p:cNvPr>
          <p:cNvCxnSpPr>
            <a:cxnSpLocks/>
          </p:cNvCxnSpPr>
          <p:nvPr/>
        </p:nvCxnSpPr>
        <p:spPr>
          <a:xfrm>
            <a:off x="6093788" y="6089246"/>
            <a:ext cx="379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9173330" y="540927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9173330" y="573623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9173330" y="631715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9371419" y="5854646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8794729" y="6636373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o/p tokens</a:t>
            </a:r>
            <a:endParaRPr lang="en-GB" sz="11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3616524" y="3900663"/>
            <a:ext cx="435890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8" dirty="0"/>
              <a:t>Simplified encoder-decoder architecture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5066963" y="5144097"/>
            <a:ext cx="2299930" cy="192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4080114" y="6440864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3264535" y="5739469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3468430" y="5739469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3672324" y="5739469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3876218" y="5739469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4080114" y="5850930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1810088" y="342866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2013982" y="342866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2217877" y="342866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2421771" y="342866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1810088" y="364071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2013982" y="364071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2217877" y="364071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2421771" y="364071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1810088" y="3852766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2013982" y="3852766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2217877" y="3852766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2421771" y="3852766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1810088" y="406481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2013982" y="406481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2217877" y="406481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2421771" y="406481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1810088" y="427686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2013982" y="427686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2217877" y="427686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2421771" y="427686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1810088" y="448891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2013982" y="448891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2217877" y="448891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2421771" y="448891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1810088" y="470097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2013982" y="470097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2217877" y="470097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2421771" y="470097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1810088" y="491302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2013982" y="491302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2217877" y="491302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2421771" y="491302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5636552" y="4276868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5840446" y="4276868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6044341" y="4276868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6248235" y="4276868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5876490" y="4916261"/>
            <a:ext cx="2092088" cy="182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4354079" y="5191278"/>
            <a:ext cx="1021487" cy="216085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1795444" y="3830929"/>
            <a:ext cx="1021487" cy="216085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1795444" y="4047013"/>
            <a:ext cx="1021487" cy="216085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1795442" y="4263098"/>
            <a:ext cx="1021487" cy="216085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4609449" y="6134191"/>
            <a:ext cx="255372" cy="2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6298840" y="4047013"/>
            <a:ext cx="1021487" cy="216085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6552851" y="4974513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4830445" y="5488118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4321476" y="5872082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Initial hidden state</a:t>
            </a:r>
            <a:endParaRPr lang="en-GB" sz="13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7015008" y="4343333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7015008" y="4343331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7015008" y="434332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7015008" y="434332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6809584" y="4343327"/>
            <a:ext cx="2240121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h7: final hidden state</a:t>
            </a:r>
            <a:endParaRPr lang="en-GB" sz="1399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7406487" y="4069249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7015010" y="4343335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7015009" y="4343334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4243228" y="5872090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4243228" y="5872088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4243228" y="587208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4243228" y="5872084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4243230" y="5872092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4243229" y="5872091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328898" y="4362283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1328898" y="4181534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1328896" y="4010706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1328896" y="3808757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1328897" y="3618344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1328896" y="3435253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1328896" y="3251779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1328898" y="3068688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5026184" y="6565376"/>
            <a:ext cx="276211" cy="30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6552851" y="4974513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1328898" y="4362283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1328898" y="4181534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1328896" y="4008327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1328896" y="3808757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1328897" y="3618344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1328896" y="3435253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1328896" y="3251779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1328898" y="3068688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4521067" y="5716107"/>
            <a:ext cx="1352230" cy="519999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h0: Initial hidden state</a:t>
              </a:r>
              <a:endParaRPr lang="en-GB" sz="999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7154843" y="4069500"/>
            <a:ext cx="1286439" cy="519999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h1</a:t>
              </a:r>
              <a:endParaRPr lang="en-GB" sz="999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7154843" y="4069500"/>
            <a:ext cx="1286439" cy="519999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7154843" y="4069500"/>
            <a:ext cx="1286439" cy="519999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7154843" y="4069500"/>
            <a:ext cx="1286439" cy="519999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7154843" y="4069500"/>
            <a:ext cx="1286439" cy="519999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7154842" y="4069500"/>
            <a:ext cx="1286439" cy="519999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7154842" y="4069500"/>
            <a:ext cx="1286439" cy="519999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7154841" y="4069500"/>
            <a:ext cx="1379789" cy="519999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5807507" y="6637692"/>
            <a:ext cx="683582" cy="16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5807507" y="5751193"/>
            <a:ext cx="683582" cy="16282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7860042" y="4555850"/>
            <a:ext cx="0" cy="395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953</Words>
  <Application>Microsoft Office PowerPoint</Application>
  <PresentationFormat>Custom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Cambria Math</vt:lpstr>
      <vt:lpstr>Consolas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32</cp:revision>
  <dcterms:created xsi:type="dcterms:W3CDTF">2021-07-02T21:28:32Z</dcterms:created>
  <dcterms:modified xsi:type="dcterms:W3CDTF">2021-08-15T20:48:13Z</dcterms:modified>
</cp:coreProperties>
</file>