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4400213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45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385723"/>
    <a:srgbClr val="BF9000"/>
    <a:srgbClr val="9DC3E6"/>
    <a:srgbClr val="CC99FF"/>
    <a:srgbClr val="FF0000"/>
    <a:srgbClr val="FFCCCC"/>
    <a:srgbClr val="FF7C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>
        <p:scale>
          <a:sx n="75" d="100"/>
          <a:sy n="75" d="100"/>
        </p:scale>
        <p:origin x="810" y="-234"/>
      </p:cViewPr>
      <p:guideLst>
        <p:guide orient="horz" pos="5689"/>
        <p:guide pos="4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84166"/>
            <a:ext cx="12240181" cy="4433641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88784"/>
            <a:ext cx="10800160" cy="3074658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5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8017"/>
            <a:ext cx="3105046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8017"/>
            <a:ext cx="9135135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3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8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74891"/>
            <a:ext cx="12420184" cy="529737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522381"/>
            <a:ext cx="12420184" cy="2785764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90084"/>
            <a:ext cx="6120091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90084"/>
            <a:ext cx="6120091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4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8020"/>
            <a:ext cx="1242018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121826"/>
            <a:ext cx="6091964" cy="152995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51785"/>
            <a:ext cx="6091964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121826"/>
            <a:ext cx="6121966" cy="152995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51785"/>
            <a:ext cx="6121966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3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0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48995"/>
            <a:ext cx="4644444" cy="297148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33596"/>
            <a:ext cx="7290108" cy="9050051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820478"/>
            <a:ext cx="4644444" cy="70779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48995"/>
            <a:ext cx="4644444" cy="297148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33596"/>
            <a:ext cx="7290108" cy="9050051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820478"/>
            <a:ext cx="4644444" cy="70779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8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8020"/>
            <a:ext cx="1242018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90084"/>
            <a:ext cx="1242018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803392"/>
            <a:ext cx="324004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803392"/>
            <a:ext cx="4860072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803392"/>
            <a:ext cx="324004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32.sv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0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4808652" y="5137015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7260537" y="5137015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5756865" y="4123364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6215562" y="6649187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3467634" y="8747240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5756866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9315813" y="4123361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8870524" y="6365163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5001166" y="4620856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4997987" y="5841274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2684074" y="9657685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1456688" y="4269768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1456688" y="5686335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8014603" y="4840493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0073523" y="4800257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8026368" y="4840493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0073523" y="4803628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8026367" y="4836722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0073523" y="4807828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8023534" y="4842418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0061758" y="4807828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3056214" y="2182997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5756865" y="4123364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6215562" y="6649187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3467634" y="8747240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5756866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9315813" y="4123361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8870524" y="6365163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4408299" y="4162500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4413290" y="5394651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8014603" y="4840493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0073523" y="4800257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8026368" y="4840493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0073523" y="4803628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8026367" y="4836722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0073523" y="4807828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8023534" y="4842418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0061758" y="4807828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8029416" y="4843864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10064591" y="4820705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8022586" y="4842307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10061844" y="4812924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59" y="1907953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8029373" y="4843864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10067597" y="4807828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8021390" y="4832952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10079276" y="4825306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56" y="1992594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700" dirty="0"/>
              <a:t> </a:t>
            </a:r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8170255" y="7053515"/>
            <a:ext cx="44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La</a:t>
            </a:r>
            <a:endParaRPr lang="en-GB" sz="12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8405969" y="7053515"/>
            <a:ext cx="9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croissance</a:t>
            </a:r>
            <a:endParaRPr lang="en-GB" sz="12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9136016" y="7049178"/>
            <a:ext cx="11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économique</a:t>
            </a:r>
            <a:endParaRPr lang="en-GB" sz="12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9954406" y="7051629"/>
            <a:ext cx="67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s’est</a:t>
            </a:r>
            <a:endParaRPr lang="en-GB" sz="12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10368953" y="7045140"/>
            <a:ext cx="7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2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10976576" y="7034563"/>
            <a:ext cx="44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2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1190178" y="7034507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2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1771941" y="7030686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6196927" y="9614333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1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6215561" y="961433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2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6215561" y="9614331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3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6193570" y="9614330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4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6226203" y="9614330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5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6215561" y="9614327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6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6220882" y="960918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7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6193570" y="9609188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8</a:t>
            </a:r>
            <a:endParaRPr lang="en-GB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8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3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0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3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4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9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4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4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4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400"/>
                            </p:stCondLst>
                            <p:childTnLst>
                              <p:par>
                                <p:cTn id="15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9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4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19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4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8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16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1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2600"/>
                            </p:stCondLst>
                            <p:childTnLst>
                              <p:par>
                                <p:cTn id="2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46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6600"/>
                            </p:stCondLst>
                            <p:childTnLst>
                              <p:par>
                                <p:cTn id="23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7600"/>
                            </p:stCondLst>
                            <p:childTnLst>
                              <p:par>
                                <p:cTn id="23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600"/>
                            </p:stCondLst>
                            <p:childTnLst>
                              <p:par>
                                <p:cTn id="2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1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96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7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200"/>
                            </p:stCondLst>
                            <p:childTnLst>
                              <p:par>
                                <p:cTn id="2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20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2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200"/>
                            </p:stCondLst>
                            <p:childTnLst>
                              <p:par>
                                <p:cTn id="27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7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8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67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82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88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3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800"/>
                            </p:stCondLst>
                            <p:childTnLst>
                              <p:par>
                                <p:cTn id="3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1800"/>
                            </p:stCondLst>
                            <p:childTnLst>
                              <p:par>
                                <p:cTn id="3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3800"/>
                            </p:stCondLst>
                            <p:childTnLst>
                              <p:par>
                                <p:cTn id="31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43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800"/>
                            </p:stCondLst>
                            <p:childTnLst>
                              <p:par>
                                <p:cTn id="32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5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5800"/>
                            </p:stCondLst>
                            <p:childTnLst>
                              <p:par>
                                <p:cTn id="3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_input">
            <a:extLst>
              <a:ext uri="{FF2B5EF4-FFF2-40B4-BE49-F238E27FC236}">
                <a16:creationId xmlns:a16="http://schemas.microsoft.com/office/drawing/2014/main" id="{B8ECD33F-1D1E-4EB4-B878-4B513F0BE4DC}"/>
              </a:ext>
            </a:extLst>
          </p:cNvPr>
          <p:cNvGrpSpPr/>
          <p:nvPr/>
        </p:nvGrpSpPr>
        <p:grpSpPr>
          <a:xfrm rot="16200000">
            <a:off x="3933024" y="3892541"/>
            <a:ext cx="1379789" cy="1135065"/>
            <a:chOff x="6932916" y="1927850"/>
            <a:chExt cx="1381228" cy="11362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4AA9D-1932-46D5-A671-A041AEC046E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BC7C7-2EE4-43BD-9BAB-DAB8278F96C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13BBF-25A0-4E79-9BBD-6A0A8D90640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19E9E-2718-4B17-AE7B-30BBE1931F4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2F50DE-6CD9-44FD-A0BB-E64657EC70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FADBE-2C7C-4841-8ACB-797AFE86B7AD}"/>
              </a:ext>
            </a:extLst>
          </p:cNvPr>
          <p:cNvGrpSpPr/>
          <p:nvPr/>
        </p:nvGrpSpPr>
        <p:grpSpPr>
          <a:xfrm>
            <a:off x="6096534" y="2865632"/>
            <a:ext cx="2433554" cy="338554"/>
            <a:chOff x="7876416" y="2095422"/>
            <a:chExt cx="2433554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20003-D30C-4AAE-BDAF-0395948D5F91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9C3A0-EBA8-457B-BD04-8CA71984D949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6E27-1705-497D-9D85-8D5B91DD248C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72125-424F-4492-93BB-831825711130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019D0-54D0-401C-B381-13CB12B80543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2ACE0-D937-40D9-A514-EBCB5B1AC775}"/>
              </a:ext>
            </a:extLst>
          </p:cNvPr>
          <p:cNvGrpSpPr/>
          <p:nvPr/>
        </p:nvGrpSpPr>
        <p:grpSpPr>
          <a:xfrm>
            <a:off x="6096534" y="3584331"/>
            <a:ext cx="2433554" cy="338554"/>
            <a:chOff x="7876416" y="2095422"/>
            <a:chExt cx="2433554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4F5792-B972-444A-A430-F0D7E41982BC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FA5315-6B96-46F6-9206-53FC20C84BE6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F4990C-C0FD-4E8E-9CDC-822924BEFC7A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682D-8908-4AF1-AE6D-46648C04FCC9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A158B-AD8D-4668-8450-FBC705C87C2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croissance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ACFCA-C6C0-4314-8DAF-550658EB4245}"/>
              </a:ext>
            </a:extLst>
          </p:cNvPr>
          <p:cNvGrpSpPr/>
          <p:nvPr/>
        </p:nvGrpSpPr>
        <p:grpSpPr>
          <a:xfrm>
            <a:off x="6096534" y="5030424"/>
            <a:ext cx="2433554" cy="338554"/>
            <a:chOff x="7876416" y="2095422"/>
            <a:chExt cx="2433554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3CD3D-18F0-405B-9551-67E64C135F1F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DA367F-8DD1-4175-ADAF-A0859CD1A3EC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63CA1-FD79-43D4-B214-76ABD7BD8423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851950-EB16-4D2A-874E-9E19B581C06A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3691-D8D5-4B17-BBC0-EEAABEFEA082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s’est</a:t>
              </a:r>
              <a:endParaRPr lang="en-GB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F704B-AD3C-4006-84DD-A214C2DDB310}"/>
              </a:ext>
            </a:extLst>
          </p:cNvPr>
          <p:cNvGrpSpPr/>
          <p:nvPr/>
        </p:nvGrpSpPr>
        <p:grpSpPr>
          <a:xfrm>
            <a:off x="6090546" y="4300492"/>
            <a:ext cx="2433554" cy="307777"/>
            <a:chOff x="7876416" y="2095422"/>
            <a:chExt cx="2433554" cy="3077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DEB6E-248B-4612-A0DA-50D4694E813B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644CD-AAD8-42CF-9AB4-06590DB37C18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E742C5-EDA8-4A70-9D72-9C5FD4A6742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5DACA-D642-44F3-9950-3A17E4B5F364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19C40D-77E3-483C-AFC5-61040EC63569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4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81C647-2396-41A3-B08F-A7D26BAB3F36}"/>
              </a:ext>
            </a:extLst>
          </p:cNvPr>
          <p:cNvGrpSpPr/>
          <p:nvPr/>
        </p:nvGrpSpPr>
        <p:grpSpPr>
          <a:xfrm>
            <a:off x="6090546" y="5739543"/>
            <a:ext cx="2433554" cy="338554"/>
            <a:chOff x="7876416" y="2095422"/>
            <a:chExt cx="2433554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86D2E6-6D8E-4CA1-8AEA-1C1062B2944D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31B57E-E95F-4C55-A1E3-03FC42FBE98A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16805-BA91-439C-AEF1-514B8EC78C0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04199-05E3-4FD8-A25F-00F30D65E476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6F9F56-DE67-4ABD-A6BC-6138C48D5E4F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ralentie</a:t>
              </a:r>
              <a:endParaRPr lang="en-GB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0C986E-01C5-4F14-9147-4E3AD59EE8CC}"/>
              </a:ext>
            </a:extLst>
          </p:cNvPr>
          <p:cNvGrpSpPr/>
          <p:nvPr/>
        </p:nvGrpSpPr>
        <p:grpSpPr>
          <a:xfrm>
            <a:off x="6090545" y="6471978"/>
            <a:ext cx="2433554" cy="338554"/>
            <a:chOff x="7876416" y="2095422"/>
            <a:chExt cx="2433554" cy="3385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7E1DC-1F46-4B4D-9507-89A27AE9705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09D536-60C2-4602-A83A-E76C19F855D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9188FF-EE37-431C-9194-7961411306B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DEB34C-7061-4353-886F-3B19C15FAEA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2308C-0E5F-4C8F-8AFF-66DF1AEBC101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ces</a:t>
              </a:r>
              <a:endParaRPr lang="en-GB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508001-1886-4F0A-AF0E-682EFE618E66}"/>
              </a:ext>
            </a:extLst>
          </p:cNvPr>
          <p:cNvGrpSpPr/>
          <p:nvPr/>
        </p:nvGrpSpPr>
        <p:grpSpPr>
          <a:xfrm>
            <a:off x="6090545" y="7181376"/>
            <a:ext cx="2433554" cy="338554"/>
            <a:chOff x="7876416" y="2095422"/>
            <a:chExt cx="2433554" cy="3385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B5FE52-ACC1-41F0-B634-C7181AB09C82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AD7075-797D-4EAA-9845-1463E280A5D4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716C5A-202A-4CC4-89F1-75CD42D94E5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F9564-AC63-4B63-91E6-60DF1366646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80E3E3-40D9-4628-87F8-766EE6708F16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dernières</a:t>
              </a:r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A63014-E56D-4B64-8580-2DF24609484E}"/>
              </a:ext>
            </a:extLst>
          </p:cNvPr>
          <p:cNvGrpSpPr/>
          <p:nvPr/>
        </p:nvGrpSpPr>
        <p:grpSpPr>
          <a:xfrm>
            <a:off x="6090544" y="7902139"/>
            <a:ext cx="2433554" cy="338554"/>
            <a:chOff x="7876416" y="2095422"/>
            <a:chExt cx="2433554" cy="33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F68FD2-AB89-4C06-8CAD-9EE6401A27A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3B618D-497A-450E-AC19-56DB192C96A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4659B-60ED-4A1D-A17A-E2F7AEFBDB12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3AEDCE-C3C7-4012-A991-2A528D25CB32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F2732-B0C2-4F0A-BC06-65AEC0EBE57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années</a:t>
              </a:r>
              <a:endParaRPr lang="en-GB" dirty="0"/>
            </a:p>
          </p:txBody>
        </p:sp>
      </p:grpSp>
      <p:grpSp>
        <p:nvGrpSpPr>
          <p:cNvPr id="82" name="s_input">
            <a:extLst>
              <a:ext uri="{FF2B5EF4-FFF2-40B4-BE49-F238E27FC236}">
                <a16:creationId xmlns:a16="http://schemas.microsoft.com/office/drawing/2014/main" id="{BE6F05BF-D801-419D-BE10-9D5AE93E2528}"/>
              </a:ext>
            </a:extLst>
          </p:cNvPr>
          <p:cNvGrpSpPr/>
          <p:nvPr/>
        </p:nvGrpSpPr>
        <p:grpSpPr>
          <a:xfrm>
            <a:off x="1969660" y="4974119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DD2407-EFA4-46C9-A5EF-51D4934A56B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C21B27-7161-425F-8D8A-9141B96D9EC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E7550-C1A9-4FD0-9480-343B13E43EB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BC74E0-E303-4E08-BC04-2FD2E17335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C94DFC-0BCA-4979-9032-BEFF619B241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75A99534-C843-411A-A71B-123793EBAACE}"/>
              </a:ext>
            </a:extLst>
          </p:cNvPr>
          <p:cNvGrpSpPr/>
          <p:nvPr/>
        </p:nvGrpSpPr>
        <p:grpSpPr>
          <a:xfrm rot="16200000">
            <a:off x="3936395" y="3182241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431591-CE22-4DED-8350-E1579BB069A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1A87EA-06D7-4D20-97AD-D556052536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6D1952-11BB-4AB2-BE3E-54117523063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416947-DD92-4ECB-9D0D-1DC70975092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A53C59-20B1-4D06-94DB-4B3FCA8AD0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94" name="s_input">
            <a:extLst>
              <a:ext uri="{FF2B5EF4-FFF2-40B4-BE49-F238E27FC236}">
                <a16:creationId xmlns:a16="http://schemas.microsoft.com/office/drawing/2014/main" id="{556E0AD7-2F19-43CF-AEBC-0E0B4E596A91}"/>
              </a:ext>
            </a:extLst>
          </p:cNvPr>
          <p:cNvGrpSpPr/>
          <p:nvPr/>
        </p:nvGrpSpPr>
        <p:grpSpPr>
          <a:xfrm rot="16200000">
            <a:off x="3937284" y="4630033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A98046-106F-4B8E-BD80-ED1D2EE58F6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00C7CB-9F75-4FF0-8654-9639E283F1A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E752933-C7C9-492C-B69F-09396CF96E2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4BAC3A-A27A-4B88-99C0-10F0F4DC5EA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3F40E-2C29-48A9-BADD-132257696F6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0" name="s_input">
            <a:extLst>
              <a:ext uri="{FF2B5EF4-FFF2-40B4-BE49-F238E27FC236}">
                <a16:creationId xmlns:a16="http://schemas.microsoft.com/office/drawing/2014/main" id="{B3D671B6-3B36-46DF-A5E8-46EAAF17725F}"/>
              </a:ext>
            </a:extLst>
          </p:cNvPr>
          <p:cNvGrpSpPr/>
          <p:nvPr/>
        </p:nvGrpSpPr>
        <p:grpSpPr>
          <a:xfrm rot="16200000">
            <a:off x="3938335" y="5335521"/>
            <a:ext cx="1379789" cy="1135065"/>
            <a:chOff x="6932916" y="1927850"/>
            <a:chExt cx="1381228" cy="113624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D7728A-D12D-4372-BDEC-9A5C0B0C413C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B06380-46F6-4708-A387-8AF54299D3D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9CB550-3ECE-4EB7-ABE7-DB563B6B9D9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5978C3-EAF8-4EC9-8FF1-66E8F1E01CC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AA8054-C060-464E-A94E-40E7716C36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6" name="s_input">
            <a:extLst>
              <a:ext uri="{FF2B5EF4-FFF2-40B4-BE49-F238E27FC236}">
                <a16:creationId xmlns:a16="http://schemas.microsoft.com/office/drawing/2014/main" id="{74A56AC0-8D61-4DA1-B8B0-D6B39E85611B}"/>
              </a:ext>
            </a:extLst>
          </p:cNvPr>
          <p:cNvGrpSpPr/>
          <p:nvPr/>
        </p:nvGrpSpPr>
        <p:grpSpPr>
          <a:xfrm rot="16200000">
            <a:off x="3933024" y="6073725"/>
            <a:ext cx="1379789" cy="1135065"/>
            <a:chOff x="6932916" y="1927850"/>
            <a:chExt cx="1381228" cy="113624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900EF-9972-471C-AEFB-8914DD3A344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0D0E02-5AB3-496E-82BA-65BCADA26F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CB4590-CBEC-4574-8A9F-4FA39AF2794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8EBF5A-FE46-4B3D-9F1A-CD369A168C2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F7745F-AC40-4EEE-BB80-BDFA55568F9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2" name="s_input">
            <a:extLst>
              <a:ext uri="{FF2B5EF4-FFF2-40B4-BE49-F238E27FC236}">
                <a16:creationId xmlns:a16="http://schemas.microsoft.com/office/drawing/2014/main" id="{6F00BEC1-643A-4CC3-B10C-AD258430FA7A}"/>
              </a:ext>
            </a:extLst>
          </p:cNvPr>
          <p:cNvGrpSpPr/>
          <p:nvPr/>
        </p:nvGrpSpPr>
        <p:grpSpPr>
          <a:xfrm rot="16200000">
            <a:off x="3936395" y="6786961"/>
            <a:ext cx="1379789" cy="1135065"/>
            <a:chOff x="6932916" y="1927850"/>
            <a:chExt cx="1381228" cy="113624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A5D20C-24F7-405F-873C-673B9D8A7613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57A2AC-33C2-4099-A9CE-19D5ADB161E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2267CF-6E56-4CE9-87FA-86D07514AFF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0ADBE7-2827-4B36-B13F-6B85693A48C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8F94BD-DA23-41F8-8150-9A0ACF82E9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8" name="s_input">
            <a:extLst>
              <a:ext uri="{FF2B5EF4-FFF2-40B4-BE49-F238E27FC236}">
                <a16:creationId xmlns:a16="http://schemas.microsoft.com/office/drawing/2014/main" id="{5DE2BDB7-9EB0-4DE3-B000-446CEA4EDA04}"/>
              </a:ext>
            </a:extLst>
          </p:cNvPr>
          <p:cNvGrpSpPr/>
          <p:nvPr/>
        </p:nvGrpSpPr>
        <p:grpSpPr>
          <a:xfrm rot="16200000">
            <a:off x="3933024" y="7503117"/>
            <a:ext cx="1379789" cy="1135065"/>
            <a:chOff x="6932916" y="1927850"/>
            <a:chExt cx="1381228" cy="113624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98C901-4485-4197-973D-B94DCAB5C57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D28165B-0321-4F73-ACAD-ED1D58A7F34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FCD9A-BDA5-4331-8348-D5F00B3FA84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18A38F-C062-4F52-89DC-7302A95C170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5B340D2-41CB-4AE3-8F3E-FA30FC91905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8AAF84-3570-4A8D-A7E7-A89815EF1679}"/>
              </a:ext>
            </a:extLst>
          </p:cNvPr>
          <p:cNvGrpSpPr/>
          <p:nvPr/>
        </p:nvGrpSpPr>
        <p:grpSpPr>
          <a:xfrm>
            <a:off x="3964344" y="1977750"/>
            <a:ext cx="3235765" cy="6528300"/>
            <a:chOff x="2853885" y="177525"/>
            <a:chExt cx="3235765" cy="652830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E59CE26-A669-4AD5-B2A5-B02EDE03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00" y="662152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6377931-D927-4F92-866D-B29DD1EB2AC0}"/>
                </a:ext>
              </a:extLst>
            </p:cNvPr>
            <p:cNvGrpSpPr/>
            <p:nvPr/>
          </p:nvGrpSpPr>
          <p:grpSpPr>
            <a:xfrm>
              <a:off x="4158995" y="1465004"/>
              <a:ext cx="714703" cy="923330"/>
              <a:chOff x="8954814" y="1388924"/>
              <a:chExt cx="714703" cy="92333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210037-D7F2-4AF1-B9E1-DF34690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60F8A1-FCA5-4330-BA34-8ABA9FBF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D2F3C68-2EBA-4868-ADEF-5B5EAC0BC529}"/>
                </a:ext>
              </a:extLst>
            </p:cNvPr>
            <p:cNvGrpSpPr/>
            <p:nvPr/>
          </p:nvGrpSpPr>
          <p:grpSpPr>
            <a:xfrm>
              <a:off x="4163390" y="2177775"/>
              <a:ext cx="714703" cy="923330"/>
              <a:chOff x="8954814" y="1388924"/>
              <a:chExt cx="714703" cy="923330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DC4A6CA-31BA-4A84-9BB4-65BABA8F3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98E28DE-0A01-4F7A-A791-CD5F1C521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4489A1-8120-4877-A2E5-A24C750DABBD}"/>
                </a:ext>
              </a:extLst>
            </p:cNvPr>
            <p:cNvGrpSpPr/>
            <p:nvPr/>
          </p:nvGrpSpPr>
          <p:grpSpPr>
            <a:xfrm>
              <a:off x="4185641" y="2935672"/>
              <a:ext cx="714703" cy="923330"/>
              <a:chOff x="8954814" y="1388924"/>
              <a:chExt cx="714703" cy="92333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314A63-3CD5-479D-A5FB-EEF79C75F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8A62320-B4C0-4E02-8BAA-AB27E2502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9BE1A3-0B75-4D9E-8B09-4BA66C7FE493}"/>
                </a:ext>
              </a:extLst>
            </p:cNvPr>
            <p:cNvGrpSpPr/>
            <p:nvPr/>
          </p:nvGrpSpPr>
          <p:grpSpPr>
            <a:xfrm>
              <a:off x="4154053" y="3601327"/>
              <a:ext cx="714703" cy="923330"/>
              <a:chOff x="8954814" y="1388924"/>
              <a:chExt cx="714703" cy="923330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FD6957B-ABCC-4D4E-8324-EC83D84B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B73F159-B6D4-4DB3-A8DB-890E753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4C69CEB-FBA1-4AA4-94FE-D13C7611F89E}"/>
                </a:ext>
              </a:extLst>
            </p:cNvPr>
            <p:cNvGrpSpPr/>
            <p:nvPr/>
          </p:nvGrpSpPr>
          <p:grpSpPr>
            <a:xfrm>
              <a:off x="4154053" y="4339589"/>
              <a:ext cx="714703" cy="923330"/>
              <a:chOff x="8954814" y="1388924"/>
              <a:chExt cx="714703" cy="92333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70AFFF-49CE-4569-8FDD-399819B4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3878F8E-E197-4B3E-94C6-6859E84A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4A8C6A8-E43E-45CB-8C71-5ADEE4C8C7F7}"/>
                </a:ext>
              </a:extLst>
            </p:cNvPr>
            <p:cNvGrpSpPr/>
            <p:nvPr/>
          </p:nvGrpSpPr>
          <p:grpSpPr>
            <a:xfrm>
              <a:off x="4154053" y="5076605"/>
              <a:ext cx="714703" cy="923330"/>
              <a:chOff x="8954814" y="1388924"/>
              <a:chExt cx="714703" cy="92333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DA29444-A578-4E7C-A34A-DB5932743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DC80DD4-9636-4E0C-B6F5-F555EBC4E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C72C353-FA28-4EE9-AA0E-2B10828A5EDA}"/>
                </a:ext>
              </a:extLst>
            </p:cNvPr>
            <p:cNvGrpSpPr/>
            <p:nvPr/>
          </p:nvGrpSpPr>
          <p:grpSpPr>
            <a:xfrm>
              <a:off x="4163390" y="5782495"/>
              <a:ext cx="714703" cy="923330"/>
              <a:chOff x="8954814" y="1388924"/>
              <a:chExt cx="714703" cy="92333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BC72656-0A3B-4E4F-9731-496530A4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7F6BE45-FEBF-4D7D-B947-E7706F676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6EB750-BA70-47DC-BB28-B276D975FF07}"/>
                </a:ext>
              </a:extLst>
            </p:cNvPr>
            <p:cNvGrpSpPr/>
            <p:nvPr/>
          </p:nvGrpSpPr>
          <p:grpSpPr>
            <a:xfrm>
              <a:off x="4163390" y="765606"/>
              <a:ext cx="714703" cy="923330"/>
              <a:chOff x="8954814" y="1388924"/>
              <a:chExt cx="714703" cy="92333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29E84FF-D360-4E1C-AA8D-41E01033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73535F7-5507-489A-BCE7-7D59435B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1DFE2D7-B61C-44FA-BBED-EDF21771879B}"/>
                </a:ext>
              </a:extLst>
            </p:cNvPr>
            <p:cNvSpPr txBox="1"/>
            <p:nvPr/>
          </p:nvSpPr>
          <p:spPr>
            <a:xfrm>
              <a:off x="2853885" y="177525"/>
              <a:ext cx="32357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Dot product </a:t>
              </a:r>
              <a:r>
                <a:rPr lang="en-US" sz="1200" dirty="0" err="1">
                  <a:latin typeface="Avenir Next LT Pro" panose="020B0504020202020204" pitchFamily="34" charset="0"/>
                </a:rPr>
                <a:t>bw</a:t>
              </a:r>
              <a:r>
                <a:rPr lang="en-US" sz="1200" dirty="0">
                  <a:latin typeface="Avenir Next LT Pro" panose="020B0504020202020204" pitchFamily="34" charset="0"/>
                </a:rPr>
                <a:t> the hidden state and every o/p embedding – returns a set of scalars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1757066-7519-47A5-8BDE-7030807D7E24}"/>
              </a:ext>
            </a:extLst>
          </p:cNvPr>
          <p:cNvSpPr txBox="1"/>
          <p:nvPr/>
        </p:nvSpPr>
        <p:spPr>
          <a:xfrm>
            <a:off x="8541020" y="284606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</a:t>
            </a:r>
            <a:endParaRPr lang="en-GB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7A3A90-DF76-4BDA-BF4C-8D47B84AA5CB}"/>
              </a:ext>
            </a:extLst>
          </p:cNvPr>
          <p:cNvSpPr txBox="1"/>
          <p:nvPr/>
        </p:nvSpPr>
        <p:spPr>
          <a:xfrm>
            <a:off x="8544418" y="35685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3.7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4F6DF-B9B5-4BE8-BBA0-8604DDD18CF6}"/>
              </a:ext>
            </a:extLst>
          </p:cNvPr>
          <p:cNvSpPr txBox="1"/>
          <p:nvPr/>
        </p:nvSpPr>
        <p:spPr>
          <a:xfrm>
            <a:off x="8541020" y="425499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813FF-F368-4E9D-97CB-317B117023C4}"/>
              </a:ext>
            </a:extLst>
          </p:cNvPr>
          <p:cNvSpPr txBox="1"/>
          <p:nvPr/>
        </p:nvSpPr>
        <p:spPr>
          <a:xfrm>
            <a:off x="8541019" y="50141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1.3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00678F0-604C-4CA1-8DEB-EFD88ECF962D}"/>
              </a:ext>
            </a:extLst>
          </p:cNvPr>
          <p:cNvSpPr txBox="1"/>
          <p:nvPr/>
        </p:nvSpPr>
        <p:spPr>
          <a:xfrm>
            <a:off x="8541440" y="572305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1.1</a:t>
            </a:r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8596D3-B6B8-491B-AD0D-4B11E980B25F}"/>
              </a:ext>
            </a:extLst>
          </p:cNvPr>
          <p:cNvSpPr txBox="1"/>
          <p:nvPr/>
        </p:nvSpPr>
        <p:spPr>
          <a:xfrm>
            <a:off x="8541019" y="6461320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CECF48-8F79-4F4F-A8AD-DD49A87B43EE}"/>
              </a:ext>
            </a:extLst>
          </p:cNvPr>
          <p:cNvSpPr txBox="1"/>
          <p:nvPr/>
        </p:nvSpPr>
        <p:spPr>
          <a:xfrm>
            <a:off x="8541019" y="71600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3DC301-EF4C-49E7-89F3-EB4709A74BE0}"/>
              </a:ext>
            </a:extLst>
          </p:cNvPr>
          <p:cNvSpPr txBox="1"/>
          <p:nvPr/>
        </p:nvSpPr>
        <p:spPr>
          <a:xfrm>
            <a:off x="8541019" y="78587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</a:t>
            </a:r>
            <a:endParaRPr lang="en-GB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9FE6079-1EA9-404E-9E7B-882070682897}"/>
              </a:ext>
            </a:extLst>
          </p:cNvPr>
          <p:cNvGrpSpPr/>
          <p:nvPr/>
        </p:nvGrpSpPr>
        <p:grpSpPr>
          <a:xfrm>
            <a:off x="8492313" y="2002192"/>
            <a:ext cx="2239356" cy="6103743"/>
            <a:chOff x="7381857" y="201964"/>
            <a:chExt cx="2239356" cy="6103743"/>
          </a:xfrm>
        </p:grpSpPr>
        <p:sp>
          <p:nvSpPr>
            <p:cNvPr id="214" name="Right Brace 213">
              <a:extLst>
                <a:ext uri="{FF2B5EF4-FFF2-40B4-BE49-F238E27FC236}">
                  <a16:creationId xmlns:a16="http://schemas.microsoft.com/office/drawing/2014/main" id="{2067634C-ABD4-4345-AB56-99BCB517CCF2}"/>
                </a:ext>
              </a:extLst>
            </p:cNvPr>
            <p:cNvSpPr/>
            <p:nvPr/>
          </p:nvSpPr>
          <p:spPr>
            <a:xfrm>
              <a:off x="8250367" y="1135726"/>
              <a:ext cx="978695" cy="5169981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782294884">
                    <a:custGeom>
                      <a:avLst/>
                      <a:gdLst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735463 h 5169981"/>
                        <a:gd name="connsiteX3" fmla="*/ 489348 w 978695"/>
                        <a:gd name="connsiteY3" fmla="*/ 1389371 h 5169981"/>
                        <a:gd name="connsiteX4" fmla="*/ 489348 w 978695"/>
                        <a:gd name="connsiteY4" fmla="*/ 2503436 h 5169981"/>
                        <a:gd name="connsiteX5" fmla="*/ 978696 w 978695"/>
                        <a:gd name="connsiteY5" fmla="*/ 2584991 h 5169981"/>
                        <a:gd name="connsiteX6" fmla="*/ 489348 w 978695"/>
                        <a:gd name="connsiteY6" fmla="*/ 2666546 h 5169981"/>
                        <a:gd name="connsiteX7" fmla="*/ 489348 w 978695"/>
                        <a:gd name="connsiteY7" fmla="*/ 3247797 h 5169981"/>
                        <a:gd name="connsiteX8" fmla="*/ 489348 w 978695"/>
                        <a:gd name="connsiteY8" fmla="*/ 3877486 h 5169981"/>
                        <a:gd name="connsiteX9" fmla="*/ 489348 w 978695"/>
                        <a:gd name="connsiteY9" fmla="*/ 4531394 h 5169981"/>
                        <a:gd name="connsiteX10" fmla="*/ 489348 w 978695"/>
                        <a:gd name="connsiteY10" fmla="*/ 5088426 h 5169981"/>
                        <a:gd name="connsiteX11" fmla="*/ 0 w 978695"/>
                        <a:gd name="connsiteY11" fmla="*/ 5169981 h 5169981"/>
                        <a:gd name="connsiteX12" fmla="*/ 0 w 978695"/>
                        <a:gd name="connsiteY12" fmla="*/ 4523733 h 5169981"/>
                        <a:gd name="connsiteX13" fmla="*/ 0 w 978695"/>
                        <a:gd name="connsiteY13" fmla="*/ 3774086 h 5169981"/>
                        <a:gd name="connsiteX14" fmla="*/ 0 w 978695"/>
                        <a:gd name="connsiteY14" fmla="*/ 3231238 h 5169981"/>
                        <a:gd name="connsiteX15" fmla="*/ 0 w 978695"/>
                        <a:gd name="connsiteY15" fmla="*/ 2740090 h 5169981"/>
                        <a:gd name="connsiteX16" fmla="*/ 0 w 978695"/>
                        <a:gd name="connsiteY16" fmla="*/ 2197242 h 5169981"/>
                        <a:gd name="connsiteX17" fmla="*/ 0 w 978695"/>
                        <a:gd name="connsiteY17" fmla="*/ 1550994 h 5169981"/>
                        <a:gd name="connsiteX18" fmla="*/ 0 w 978695"/>
                        <a:gd name="connsiteY18" fmla="*/ 1008146 h 5169981"/>
                        <a:gd name="connsiteX19" fmla="*/ 0 w 978695"/>
                        <a:gd name="connsiteY19" fmla="*/ 0 h 5169981"/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662806 h 5169981"/>
                        <a:gd name="connsiteX3" fmla="*/ 489348 w 978695"/>
                        <a:gd name="connsiteY3" fmla="*/ 1219839 h 5169981"/>
                        <a:gd name="connsiteX4" fmla="*/ 489348 w 978695"/>
                        <a:gd name="connsiteY4" fmla="*/ 1825309 h 5169981"/>
                        <a:gd name="connsiteX5" fmla="*/ 489348 w 978695"/>
                        <a:gd name="connsiteY5" fmla="*/ 2503436 h 5169981"/>
                        <a:gd name="connsiteX6" fmla="*/ 978696 w 978695"/>
                        <a:gd name="connsiteY6" fmla="*/ 2584991 h 5169981"/>
                        <a:gd name="connsiteX7" fmla="*/ 489348 w 978695"/>
                        <a:gd name="connsiteY7" fmla="*/ 2666546 h 5169981"/>
                        <a:gd name="connsiteX8" fmla="*/ 489348 w 978695"/>
                        <a:gd name="connsiteY8" fmla="*/ 3247797 h 5169981"/>
                        <a:gd name="connsiteX9" fmla="*/ 489348 w 978695"/>
                        <a:gd name="connsiteY9" fmla="*/ 3901705 h 5169981"/>
                        <a:gd name="connsiteX10" fmla="*/ 489348 w 978695"/>
                        <a:gd name="connsiteY10" fmla="*/ 4458737 h 5169981"/>
                        <a:gd name="connsiteX11" fmla="*/ 489348 w 978695"/>
                        <a:gd name="connsiteY11" fmla="*/ 5088426 h 5169981"/>
                        <a:gd name="connsiteX12" fmla="*/ 0 w 978695"/>
                        <a:gd name="connsiteY12" fmla="*/ 5169981 h 51699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8695" h="5169981" stroke="0" extrusionOk="0">
                          <a:moveTo>
                            <a:pt x="0" y="0"/>
                          </a:moveTo>
                          <a:cubicBezTo>
                            <a:pt x="268056" y="-1266"/>
                            <a:pt x="489655" y="27114"/>
                            <a:pt x="489348" y="81555"/>
                          </a:cubicBezTo>
                          <a:cubicBezTo>
                            <a:pt x="501370" y="379549"/>
                            <a:pt x="464271" y="440038"/>
                            <a:pt x="489348" y="735463"/>
                          </a:cubicBezTo>
                          <a:cubicBezTo>
                            <a:pt x="514425" y="1030888"/>
                            <a:pt x="500615" y="1235137"/>
                            <a:pt x="489348" y="1389371"/>
                          </a:cubicBezTo>
                          <a:cubicBezTo>
                            <a:pt x="478081" y="1543605"/>
                            <a:pt x="531016" y="2120275"/>
                            <a:pt x="489348" y="2503436"/>
                          </a:cubicBezTo>
                          <a:cubicBezTo>
                            <a:pt x="480000" y="2535639"/>
                            <a:pt x="672114" y="2565633"/>
                            <a:pt x="978696" y="2584991"/>
                          </a:cubicBezTo>
                          <a:cubicBezTo>
                            <a:pt x="710828" y="2574658"/>
                            <a:pt x="487981" y="2622318"/>
                            <a:pt x="489348" y="2666546"/>
                          </a:cubicBezTo>
                          <a:cubicBezTo>
                            <a:pt x="502225" y="2864109"/>
                            <a:pt x="467930" y="3104819"/>
                            <a:pt x="489348" y="3247797"/>
                          </a:cubicBezTo>
                          <a:cubicBezTo>
                            <a:pt x="510766" y="3390775"/>
                            <a:pt x="479213" y="3746018"/>
                            <a:pt x="489348" y="3877486"/>
                          </a:cubicBezTo>
                          <a:cubicBezTo>
                            <a:pt x="499483" y="4008954"/>
                            <a:pt x="508704" y="4385160"/>
                            <a:pt x="489348" y="4531394"/>
                          </a:cubicBezTo>
                          <a:cubicBezTo>
                            <a:pt x="469992" y="4677628"/>
                            <a:pt x="470056" y="4813957"/>
                            <a:pt x="489348" y="5088426"/>
                          </a:cubicBezTo>
                          <a:cubicBezTo>
                            <a:pt x="502561" y="5107353"/>
                            <a:pt x="286429" y="5172565"/>
                            <a:pt x="0" y="5169981"/>
                          </a:cubicBezTo>
                          <a:cubicBezTo>
                            <a:pt x="-14084" y="4945965"/>
                            <a:pt x="20788" y="4681514"/>
                            <a:pt x="0" y="4523733"/>
                          </a:cubicBezTo>
                          <a:cubicBezTo>
                            <a:pt x="-20788" y="4365952"/>
                            <a:pt x="-18335" y="4118544"/>
                            <a:pt x="0" y="3774086"/>
                          </a:cubicBezTo>
                          <a:cubicBezTo>
                            <a:pt x="18335" y="3429628"/>
                            <a:pt x="19888" y="3371749"/>
                            <a:pt x="0" y="3231238"/>
                          </a:cubicBezTo>
                          <a:cubicBezTo>
                            <a:pt x="-19888" y="3090727"/>
                            <a:pt x="-3104" y="2884004"/>
                            <a:pt x="0" y="2740090"/>
                          </a:cubicBezTo>
                          <a:cubicBezTo>
                            <a:pt x="3104" y="2596176"/>
                            <a:pt x="17530" y="2399384"/>
                            <a:pt x="0" y="2197242"/>
                          </a:cubicBezTo>
                          <a:cubicBezTo>
                            <a:pt x="-17530" y="1995100"/>
                            <a:pt x="927" y="1870941"/>
                            <a:pt x="0" y="1550994"/>
                          </a:cubicBezTo>
                          <a:cubicBezTo>
                            <a:pt x="-927" y="1231047"/>
                            <a:pt x="-14799" y="1138270"/>
                            <a:pt x="0" y="1008146"/>
                          </a:cubicBezTo>
                          <a:cubicBezTo>
                            <a:pt x="14799" y="878022"/>
                            <a:pt x="-22752" y="482181"/>
                            <a:pt x="0" y="0"/>
                          </a:cubicBezTo>
                          <a:close/>
                        </a:path>
                        <a:path w="978695" h="5169981" fill="none" extrusionOk="0">
                          <a:moveTo>
                            <a:pt x="0" y="0"/>
                          </a:moveTo>
                          <a:cubicBezTo>
                            <a:pt x="269126" y="-1574"/>
                            <a:pt x="481631" y="34836"/>
                            <a:pt x="489348" y="81555"/>
                          </a:cubicBezTo>
                          <a:cubicBezTo>
                            <a:pt x="503062" y="367978"/>
                            <a:pt x="479560" y="406563"/>
                            <a:pt x="489348" y="662806"/>
                          </a:cubicBezTo>
                          <a:cubicBezTo>
                            <a:pt x="499136" y="919049"/>
                            <a:pt x="477033" y="1080146"/>
                            <a:pt x="489348" y="1219839"/>
                          </a:cubicBezTo>
                          <a:cubicBezTo>
                            <a:pt x="501663" y="1359532"/>
                            <a:pt x="497963" y="1577138"/>
                            <a:pt x="489348" y="1825309"/>
                          </a:cubicBezTo>
                          <a:cubicBezTo>
                            <a:pt x="480734" y="2073480"/>
                            <a:pt x="475082" y="2275821"/>
                            <a:pt x="489348" y="2503436"/>
                          </a:cubicBezTo>
                          <a:cubicBezTo>
                            <a:pt x="512961" y="2584085"/>
                            <a:pt x="713910" y="2588382"/>
                            <a:pt x="978696" y="2584991"/>
                          </a:cubicBezTo>
                          <a:cubicBezTo>
                            <a:pt x="717070" y="2585830"/>
                            <a:pt x="490089" y="2620193"/>
                            <a:pt x="489348" y="2666546"/>
                          </a:cubicBezTo>
                          <a:cubicBezTo>
                            <a:pt x="484885" y="2809078"/>
                            <a:pt x="466700" y="3060877"/>
                            <a:pt x="489348" y="3247797"/>
                          </a:cubicBezTo>
                          <a:cubicBezTo>
                            <a:pt x="511996" y="3434717"/>
                            <a:pt x="482804" y="3575527"/>
                            <a:pt x="489348" y="3901705"/>
                          </a:cubicBezTo>
                          <a:cubicBezTo>
                            <a:pt x="495892" y="4227883"/>
                            <a:pt x="474935" y="4223530"/>
                            <a:pt x="489348" y="4458737"/>
                          </a:cubicBezTo>
                          <a:cubicBezTo>
                            <a:pt x="503761" y="4693944"/>
                            <a:pt x="512480" y="4949287"/>
                            <a:pt x="489348" y="5088426"/>
                          </a:cubicBezTo>
                          <a:cubicBezTo>
                            <a:pt x="492562" y="5085701"/>
                            <a:pt x="244342" y="5210229"/>
                            <a:pt x="0" y="5169981"/>
                          </a:cubicBezTo>
                        </a:path>
                        <a:path w="978695" h="5169981" fill="none" stroke="0" extrusionOk="0">
                          <a:moveTo>
                            <a:pt x="0" y="0"/>
                          </a:moveTo>
                          <a:cubicBezTo>
                            <a:pt x="265808" y="7704"/>
                            <a:pt x="493342" y="37064"/>
                            <a:pt x="489348" y="81555"/>
                          </a:cubicBezTo>
                          <a:cubicBezTo>
                            <a:pt x="515075" y="378110"/>
                            <a:pt x="484824" y="485278"/>
                            <a:pt x="489348" y="687025"/>
                          </a:cubicBezTo>
                          <a:cubicBezTo>
                            <a:pt x="493873" y="888772"/>
                            <a:pt x="519078" y="1072514"/>
                            <a:pt x="489348" y="1292496"/>
                          </a:cubicBezTo>
                          <a:cubicBezTo>
                            <a:pt x="459618" y="1512478"/>
                            <a:pt x="491705" y="1662693"/>
                            <a:pt x="489348" y="1825309"/>
                          </a:cubicBezTo>
                          <a:cubicBezTo>
                            <a:pt x="486991" y="1987925"/>
                            <a:pt x="509110" y="2329890"/>
                            <a:pt x="489348" y="2503436"/>
                          </a:cubicBezTo>
                          <a:cubicBezTo>
                            <a:pt x="438209" y="2560339"/>
                            <a:pt x="723166" y="2606734"/>
                            <a:pt x="978696" y="2584991"/>
                          </a:cubicBezTo>
                          <a:cubicBezTo>
                            <a:pt x="714138" y="2585497"/>
                            <a:pt x="496149" y="2623773"/>
                            <a:pt x="489348" y="2666546"/>
                          </a:cubicBezTo>
                          <a:cubicBezTo>
                            <a:pt x="463037" y="2943096"/>
                            <a:pt x="510350" y="3076991"/>
                            <a:pt x="489348" y="3247797"/>
                          </a:cubicBezTo>
                          <a:cubicBezTo>
                            <a:pt x="468346" y="3418603"/>
                            <a:pt x="489375" y="3649720"/>
                            <a:pt x="489348" y="3829048"/>
                          </a:cubicBezTo>
                          <a:cubicBezTo>
                            <a:pt x="489321" y="4008376"/>
                            <a:pt x="511920" y="4241944"/>
                            <a:pt x="489348" y="4458737"/>
                          </a:cubicBezTo>
                          <a:cubicBezTo>
                            <a:pt x="466776" y="4675530"/>
                            <a:pt x="485203" y="4786419"/>
                            <a:pt x="489348" y="5088426"/>
                          </a:cubicBezTo>
                          <a:cubicBezTo>
                            <a:pt x="489600" y="5126230"/>
                            <a:pt x="237281" y="5165065"/>
                            <a:pt x="0" y="516998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8A491AC-BA06-4AF6-A66A-15D768BA9608}"/>
                </a:ext>
              </a:extLst>
            </p:cNvPr>
            <p:cNvSpPr txBox="1"/>
            <p:nvPr/>
          </p:nvSpPr>
          <p:spPr>
            <a:xfrm>
              <a:off x="7381857" y="201964"/>
              <a:ext cx="22393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SoftMax operation to normalize the scores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1B2FDB5-EED6-4F57-9CBB-FA8DD4ABF050}"/>
                </a:ext>
              </a:extLst>
            </p:cNvPr>
            <p:cNvCxnSpPr>
              <a:cxnSpLocks/>
            </p:cNvCxnSpPr>
            <p:nvPr/>
          </p:nvCxnSpPr>
          <p:spPr>
            <a:xfrm>
              <a:off x="8492632" y="662151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3DBF7CD-34F0-4BA9-968A-8F42C7A48090}"/>
              </a:ext>
            </a:extLst>
          </p:cNvPr>
          <p:cNvSpPr txBox="1"/>
          <p:nvPr/>
        </p:nvSpPr>
        <p:spPr>
          <a:xfrm>
            <a:off x="10377006" y="284606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45FD1A-6012-45D0-905F-A1D9A93CB375}"/>
              </a:ext>
            </a:extLst>
          </p:cNvPr>
          <p:cNvSpPr txBox="1"/>
          <p:nvPr/>
        </p:nvSpPr>
        <p:spPr>
          <a:xfrm>
            <a:off x="10380404" y="35685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0.73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F40852-88B5-45F4-8BDD-A00D2C782988}"/>
              </a:ext>
            </a:extLst>
          </p:cNvPr>
          <p:cNvSpPr txBox="1"/>
          <p:nvPr/>
        </p:nvSpPr>
        <p:spPr>
          <a:xfrm>
            <a:off x="10377006" y="425499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BB2950-6639-4D70-89B2-EA6525896D3D}"/>
              </a:ext>
            </a:extLst>
          </p:cNvPr>
          <p:cNvSpPr txBox="1"/>
          <p:nvPr/>
        </p:nvSpPr>
        <p:spPr>
          <a:xfrm>
            <a:off x="10377005" y="50141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0.07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3558A3-B08F-45CD-88C1-0AAAD4CDF54D}"/>
              </a:ext>
            </a:extLst>
          </p:cNvPr>
          <p:cNvSpPr txBox="1"/>
          <p:nvPr/>
        </p:nvSpPr>
        <p:spPr>
          <a:xfrm>
            <a:off x="10377426" y="572305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0.05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0D2F588-A2DB-47EE-AAC1-7838769CCF32}"/>
              </a:ext>
            </a:extLst>
          </p:cNvPr>
          <p:cNvSpPr txBox="1"/>
          <p:nvPr/>
        </p:nvSpPr>
        <p:spPr>
          <a:xfrm>
            <a:off x="10377005" y="6461320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243D0A-939F-484F-B958-1373C728ED0A}"/>
              </a:ext>
            </a:extLst>
          </p:cNvPr>
          <p:cNvSpPr txBox="1"/>
          <p:nvPr/>
        </p:nvSpPr>
        <p:spPr>
          <a:xfrm>
            <a:off x="10377005" y="71600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846307-3623-49F9-8079-E01154F59C8C}"/>
              </a:ext>
            </a:extLst>
          </p:cNvPr>
          <p:cNvSpPr txBox="1"/>
          <p:nvPr/>
        </p:nvSpPr>
        <p:spPr>
          <a:xfrm>
            <a:off x="10377005" y="78587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B42D445-647E-43C5-BF86-A0B19C5E8A32}"/>
              </a:ext>
            </a:extLst>
          </p:cNvPr>
          <p:cNvGrpSpPr/>
          <p:nvPr/>
        </p:nvGrpSpPr>
        <p:grpSpPr>
          <a:xfrm>
            <a:off x="11116128" y="3605354"/>
            <a:ext cx="2196840" cy="307777"/>
            <a:chOff x="10005672" y="1805126"/>
            <a:chExt cx="2196840" cy="307777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59EF5B-8A0B-4142-8BC5-AB80E9A6CE28}"/>
                </a:ext>
              </a:extLst>
            </p:cNvPr>
            <p:cNvSpPr txBox="1"/>
            <p:nvPr/>
          </p:nvSpPr>
          <p:spPr>
            <a:xfrm>
              <a:off x="10594430" y="1805126"/>
              <a:ext cx="160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maximum</a:t>
              </a:r>
              <a:endParaRPr lang="en-GB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06A1364-6988-4D4D-B399-F54B32F4724B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 flipH="1" flipV="1">
              <a:off x="10005672" y="1953019"/>
              <a:ext cx="588758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0E791-B5B3-4000-9B9F-E4211A57F30D}"/>
              </a:ext>
            </a:extLst>
          </p:cNvPr>
          <p:cNvSpPr txBox="1"/>
          <p:nvPr/>
        </p:nvSpPr>
        <p:spPr>
          <a:xfrm>
            <a:off x="8422078" y="8869232"/>
            <a:ext cx="195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Output op3 =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09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6452 -0.00104 L 0.06452 -0.00104 L 0.10153 -0.00226 C 0.1087 -0.00347 0.11561 -0.00643 0.12226 -0.01025 C 0.13412 -0.0172 0.14624 -0.02433 0.1568 -0.03441 C 0.16631 -0.04362 0.17961 -0.05596 0.18613 -0.06552 C 0.1916 -0.07351 0.19734 -0.08133 0.20242 -0.08967 C 0.20607 -0.09558 0.21897 -0.11748 0.22314 -0.12999 C 0.2251 -0.13573 0.2264 -0.14337 0.22745 -0.14946 C 0.22888 -0.17466 0.22888 -0.16666 0.22745 -0.20351 C 0.22732 -0.20698 0.22523 -0.2188 0.22484 -0.22089 C 0.22458 -0.2228 0.22445 -0.22471 0.22406 -0.22662 C 0.22354 -0.22871 0.21897 -0.23896 0.21884 -0.23913 C 0.21689 -0.24348 0.21454 -0.24748 0.21285 -0.25182 C 0.21259 -0.25269 0.21024 -0.25912 0.20933 -0.25999 C 0.20281 -0.26572 0.19955 -0.26764 0.19304 -0.27024 C 0.17792 -0.27633 0.18287 -0.27493 0.17309 -0.27719 C 0.16866 -0.27911 0.17153 -0.27824 0.16449 -0.2782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9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7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1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8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9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1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1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6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2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2677 L -0.00026 0.02677 C -0.00052 0.03546 -0.00065 0.04432 -0.00104 0.05318 C -0.00221 0.07665 -0.00312 0.08273 -0.00534 0.10602 C -0.00482 0.13139 -0.00482 0.15676 -0.00365 0.18196 C -0.00338 0.18787 -0.00182 0.19343 -0.00104 0.19934 C 0.006 0.25548 -0.00743 0.16389 0.00587 0.24297 C 0.00717 0.25131 0.00769 0.26 0.00926 0.26834 C 0.01082 0.27651 0.01343 0.28433 0.01525 0.2925 C 0.01695 0.29962 0.01799 0.3071 0.01969 0.31439 C 0.02086 0.31978 0.02255 0.325 0.02399 0.33038 C 0.02972 0.3535 0.02816 0.35176 0.03598 0.37418 C 0.04119 0.38878 0.05162 0.41102 0.05762 0.42249 C 0.06518 0.43709 0.08134 0.46212 0.09046 0.47185 C 0.09959 0.48193 0.10832 0.49288 0.1181 0.50192 C 0.13009 0.51304 0.1323 0.51547 0.14651 0.52607 C 0.15107 0.52938 0.15577 0.53216 0.16033 0.53528 C 0.16619 0.54293 0.15942 0.53511 0.16645 0.5398 C 0.16997 0.54224 0.17297 0.54623 0.17675 0.5478 C 0.17766 0.54832 0.17858 0.54849 0.17936 0.54901 C 0.18027 0.54971 0.18092 0.55093 0.18196 0.55127 C 0.18848 0.55405 0.19513 0.55597 0.20178 0.55822 C 0.20491 0.55927 0.20816 0.56031 0.21129 0.5617 C 0.21572 0.56361 0.2242 0.56761 0.2285 0.56865 C 0.23749 0.57056 0.24649 0.57091 0.25535 0.57317 C 0.25678 0.57352 0.25822 0.57421 0.25965 0.57439 C 0.26682 0.57473 0.27399 0.57439 0.28129 0.57439 " pathEditMode="relative" ptsTypes="AAAAAAAAAAAAAAAAAAAAAAA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7" grpId="0"/>
      <p:bldP spid="218" grpId="0"/>
      <p:bldP spid="218" grpId="1"/>
      <p:bldP spid="219" grpId="0"/>
      <p:bldP spid="220" grpId="0"/>
      <p:bldP spid="221" grpId="0"/>
      <p:bldP spid="222" grpId="0"/>
      <p:bldP spid="223" grpId="0"/>
      <p:bldP spid="224" grpId="0"/>
      <p:bldP spid="2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3BD75306-BCEB-43BD-980A-C38ED828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239" y="2804024"/>
            <a:ext cx="6318228" cy="14374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E15C88-6E6B-4D64-B972-26FF8D84A2B9}"/>
              </a:ext>
            </a:extLst>
          </p:cNvPr>
          <p:cNvSpPr txBox="1"/>
          <p:nvPr/>
        </p:nvSpPr>
        <p:spPr>
          <a:xfrm>
            <a:off x="2355365" y="2053616"/>
            <a:ext cx="880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2</a:t>
            </a:r>
            <a:r>
              <a:rPr lang="en-US" sz="1600" dirty="0"/>
              <a:t>: each hidden state vector (query vector): shape: N</a:t>
            </a:r>
            <a:r>
              <a:rPr lang="en-US" sz="1600" baseline="-25000" dirty="0"/>
              <a:t>Q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(Here N</a:t>
            </a:r>
            <a:r>
              <a:rPr lang="en-US" sz="1600" baseline="-25000" dirty="0"/>
              <a:t>Q</a:t>
            </a:r>
            <a:r>
              <a:rPr lang="en-US" sz="1600" dirty="0"/>
              <a:t>=1 and D</a:t>
            </a:r>
            <a:r>
              <a:rPr lang="en-US" sz="1600" baseline="-25000" dirty="0"/>
              <a:t>Q</a:t>
            </a:r>
            <a:r>
              <a:rPr lang="en-US" sz="1600" dirty="0"/>
              <a:t>=3)</a:t>
            </a:r>
          </a:p>
          <a:p>
            <a:r>
              <a:rPr lang="en-US" sz="1600" b="1" dirty="0"/>
              <a:t>X</a:t>
            </a:r>
            <a:r>
              <a:rPr lang="en-US" sz="1600" dirty="0"/>
              <a:t>: grid of input features (database of keys) : shape: N</a:t>
            </a:r>
            <a:r>
              <a:rPr lang="en-US" sz="1600" baseline="-25000" dirty="0"/>
              <a:t>X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(N</a:t>
            </a:r>
            <a:r>
              <a:rPr lang="en-US" sz="1600" baseline="-25000" dirty="0"/>
              <a:t>X</a:t>
            </a:r>
            <a:r>
              <a:rPr lang="en-US" sz="1600" dirty="0"/>
              <a:t> = 4) </a:t>
            </a:r>
            <a:endParaRPr lang="en-GB" sz="16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5DC70E-76D1-4057-9569-58DC7AB7F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6239" y="4499358"/>
            <a:ext cx="3696212" cy="58389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457F59-A3F6-4BA5-9C66-D361FDFD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5365" y="5341175"/>
            <a:ext cx="6209867" cy="2925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62082A-0657-4B01-8D8F-D6F4BD192F0D}"/>
              </a:ext>
            </a:extLst>
          </p:cNvPr>
          <p:cNvSpPr txBox="1"/>
          <p:nvPr/>
        </p:nvSpPr>
        <p:spPr>
          <a:xfrm>
            <a:off x="6040508" y="7293163"/>
            <a:ext cx="582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e_xy</a:t>
            </a:r>
            <a:r>
              <a:rPr lang="en-US" dirty="0"/>
              <a:t>: the </a:t>
            </a:r>
            <a:r>
              <a:rPr lang="en-US" dirty="0" err="1"/>
              <a:t>wt</a:t>
            </a:r>
            <a:r>
              <a:rPr lang="en-US" dirty="0"/>
              <a:t> which is obtained when the </a:t>
            </a:r>
            <a:r>
              <a:rPr lang="en-US" dirty="0" err="1"/>
              <a:t>xth</a:t>
            </a:r>
            <a:r>
              <a:rPr lang="en-US" dirty="0"/>
              <a:t> query vector is applied to the </a:t>
            </a:r>
            <a:r>
              <a:rPr lang="en-US" dirty="0" err="1"/>
              <a:t>yth</a:t>
            </a:r>
            <a:r>
              <a:rPr lang="en-US" dirty="0"/>
              <a:t> input feature (key)</a:t>
            </a:r>
          </a:p>
          <a:p>
            <a:endParaRPr lang="en-US" dirty="0"/>
          </a:p>
          <a:p>
            <a:r>
              <a:rPr lang="en-US" dirty="0"/>
              <a:t>Attn </a:t>
            </a:r>
            <a:r>
              <a:rPr lang="en-US" dirty="0" err="1"/>
              <a:t>wt</a:t>
            </a:r>
            <a:r>
              <a:rPr lang="en-US" dirty="0"/>
              <a:t> : query x key – just like a </a:t>
            </a:r>
            <a:r>
              <a:rPr lang="en-US" dirty="0" err="1"/>
              <a:t>wt</a:t>
            </a:r>
            <a:r>
              <a:rPr lang="en-US" dirty="0"/>
              <a:t> avg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5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1" y="2059204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We have a hidden state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1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360872" y="2582424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this hidden state (query)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1E1C88-469A-4481-BF71-DAA6A3EA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868" y="3259532"/>
            <a:ext cx="4694896" cy="117372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7055767" y="2320817"/>
            <a:ext cx="1975819" cy="1740175"/>
          </a:xfrm>
          <a:prstGeom prst="bentConnector3">
            <a:avLst>
              <a:gd name="adj1" fmla="val -115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9251920" y="3077668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9923953" y="2816058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DE789AD-124E-46F2-9D44-924D7B794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8651" y="4926336"/>
            <a:ext cx="4694896" cy="2597177"/>
          </a:xfrm>
          <a:prstGeom prst="rect">
            <a:avLst/>
          </a:prstGeom>
        </p:spPr>
      </p:pic>
      <p:pic>
        <p:nvPicPr>
          <p:cNvPr id="29" name="Graphic 28" descr="Line arrow: Counter-clockwise curve outline">
            <a:extLst>
              <a:ext uri="{FF2B5EF4-FFF2-40B4-BE49-F238E27FC236}">
                <a16:creationId xmlns:a16="http://schemas.microsoft.com/office/drawing/2014/main" id="{AFDC58F5-E0E0-49AD-A850-52550316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3544096" y="4513127"/>
            <a:ext cx="929624" cy="9296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8714D-6C47-42A3-A3D7-A1FC238E138B}"/>
              </a:ext>
            </a:extLst>
          </p:cNvPr>
          <p:cNvSpPr txBox="1"/>
          <p:nvPr/>
        </p:nvSpPr>
        <p:spPr>
          <a:xfrm>
            <a:off x="1606218" y="4926336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1" name="Graphic 30" descr="Line arrow: Counter-clockwise curve outline">
            <a:extLst>
              <a:ext uri="{FF2B5EF4-FFF2-40B4-BE49-F238E27FC236}">
                <a16:creationId xmlns:a16="http://schemas.microsoft.com/office/drawing/2014/main" id="{FF38105D-DE7B-443A-8890-7B1BB29B5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7062370" y="6191676"/>
            <a:ext cx="746501" cy="746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E88E0-CDD3-4EA4-A3F2-DE01737F5DBE}"/>
              </a:ext>
            </a:extLst>
          </p:cNvPr>
          <p:cNvSpPr txBox="1"/>
          <p:nvPr/>
        </p:nvSpPr>
        <p:spPr>
          <a:xfrm>
            <a:off x="7917170" y="6580949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48A168-797A-40F4-A22C-0C7505D3EF16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 rot="16200000" flipH="1">
            <a:off x="5227513" y="6224921"/>
            <a:ext cx="2597177" cy="12700"/>
          </a:xfrm>
          <a:prstGeom prst="bentConnector5">
            <a:avLst>
              <a:gd name="adj1" fmla="val -8802"/>
              <a:gd name="adj2" fmla="val 25748906"/>
              <a:gd name="adj3" fmla="val 1088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FD24B-0F5F-4436-84C7-9A00036CE56F}"/>
              </a:ext>
            </a:extLst>
          </p:cNvPr>
          <p:cNvCxnSpPr>
            <a:cxnSpLocks/>
          </p:cNvCxnSpPr>
          <p:nvPr/>
        </p:nvCxnSpPr>
        <p:spPr>
          <a:xfrm>
            <a:off x="9800930" y="6367465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B87EC7-147A-40BB-B556-549CDF8FCB07}"/>
              </a:ext>
            </a:extLst>
          </p:cNvPr>
          <p:cNvSpPr txBox="1"/>
          <p:nvPr/>
        </p:nvSpPr>
        <p:spPr>
          <a:xfrm>
            <a:off x="10303907" y="6085031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16812E04-9E1A-4CF9-A5AE-98166A1DE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985549" y="7400207"/>
            <a:ext cx="747252" cy="7472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6CE4201-1D42-4855-AC97-44411FC9F62F}"/>
              </a:ext>
            </a:extLst>
          </p:cNvPr>
          <p:cNvSpPr txBox="1"/>
          <p:nvPr/>
        </p:nvSpPr>
        <p:spPr>
          <a:xfrm>
            <a:off x="723897" y="7639628"/>
            <a:ext cx="4261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(hidden state)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(feature). The dimension is 1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. 1 as we are considering one hidden state at a time and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is the number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5A4735D4-EA79-485C-B4BF-0AEB440A5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3281" y="8624734"/>
            <a:ext cx="6381178" cy="99125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545F80-936B-49A3-A732-E3DF0BA2CF15}"/>
              </a:ext>
            </a:extLst>
          </p:cNvPr>
          <p:cNvCxnSpPr>
            <a:cxnSpLocks/>
          </p:cNvCxnSpPr>
          <p:nvPr/>
        </p:nvCxnSpPr>
        <p:spPr>
          <a:xfrm>
            <a:off x="9628205" y="8808939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0B3F44B-98BB-4C1C-BEAA-299DF42C4183}"/>
              </a:ext>
            </a:extLst>
          </p:cNvPr>
          <p:cNvSpPr txBox="1"/>
          <p:nvPr/>
        </p:nvSpPr>
        <p:spPr>
          <a:xfrm>
            <a:off x="10136818" y="8547326"/>
            <a:ext cx="22659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54" name="Graphic 53" descr="Line arrow: Counter-clockwise curve outline">
            <a:extLst>
              <a:ext uri="{FF2B5EF4-FFF2-40B4-BE49-F238E27FC236}">
                <a16:creationId xmlns:a16="http://schemas.microsoft.com/office/drawing/2014/main" id="{DF8DA12C-BF1E-4488-A29F-3CF2689D6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8100632" y="8917043"/>
            <a:ext cx="451749" cy="4517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FFF8264-6713-4C42-8A2C-F387294A9033}"/>
              </a:ext>
            </a:extLst>
          </p:cNvPr>
          <p:cNvSpPr txBox="1"/>
          <p:nvPr/>
        </p:nvSpPr>
        <p:spPr>
          <a:xfrm>
            <a:off x="8517859" y="9069049"/>
            <a:ext cx="18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0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1" y="2059204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360872" y="2582424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new hidden state or the output of the process using these weights</a:t>
            </a:r>
            <a:endParaRPr lang="en-GB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D9E5ED3-0826-4D4E-9E3B-5E27E88F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2399" y="3455455"/>
            <a:ext cx="4833767" cy="2813893"/>
          </a:xfrm>
          <a:prstGeom prst="rect">
            <a:avLst/>
          </a:prstGeom>
        </p:spPr>
      </p:pic>
      <p:pic>
        <p:nvPicPr>
          <p:cNvPr id="26" name="Graphic 25" descr="Line arrow: Counter-clockwise curve outline">
            <a:extLst>
              <a:ext uri="{FF2B5EF4-FFF2-40B4-BE49-F238E27FC236}">
                <a16:creationId xmlns:a16="http://schemas.microsoft.com/office/drawing/2014/main" id="{32DB5277-4F42-4404-BC30-C7D656017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41031">
            <a:off x="2925667" y="3811732"/>
            <a:ext cx="929624" cy="9296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801471-CAD1-46C5-952E-6CC920C32CC3}"/>
              </a:ext>
            </a:extLst>
          </p:cNvPr>
          <p:cNvSpPr txBox="1"/>
          <p:nvPr/>
        </p:nvSpPr>
        <p:spPr>
          <a:xfrm>
            <a:off x="987789" y="4224941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hidden state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Graphic 32" descr="Line arrow: Counter-clockwise curve outline">
            <a:extLst>
              <a:ext uri="{FF2B5EF4-FFF2-40B4-BE49-F238E27FC236}">
                <a16:creationId xmlns:a16="http://schemas.microsoft.com/office/drawing/2014/main" id="{838652CD-3E59-44A9-B947-5BDD0ABF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249203">
            <a:off x="7390730" y="5896095"/>
            <a:ext cx="746501" cy="7465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E1A085A-2287-4F93-B27B-9B68D933ABC5}"/>
              </a:ext>
            </a:extLst>
          </p:cNvPr>
          <p:cNvSpPr txBox="1"/>
          <p:nvPr/>
        </p:nvSpPr>
        <p:spPr>
          <a:xfrm>
            <a:off x="8245530" y="6285368"/>
            <a:ext cx="325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the dimension of this new hidden state is same as s2 (1 x DQ)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7D2A70-465F-4300-A72C-0D2A6373F980}"/>
              </a:ext>
            </a:extLst>
          </p:cNvPr>
          <p:cNvCxnSpPr>
            <a:stCxn id="3" idx="0"/>
            <a:endCxn id="33" idx="1"/>
          </p:cNvCxnSpPr>
          <p:nvPr/>
        </p:nvCxnSpPr>
        <p:spPr>
          <a:xfrm rot="16200000" flipH="1">
            <a:off x="5908364" y="3886370"/>
            <a:ext cx="2561665" cy="1699828"/>
          </a:xfrm>
          <a:prstGeom prst="bentConnector4">
            <a:avLst>
              <a:gd name="adj1" fmla="val -8924"/>
              <a:gd name="adj2" fmla="val 1556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9746C3-EEBD-4F96-8D01-1817BD0A285C}"/>
              </a:ext>
            </a:extLst>
          </p:cNvPr>
          <p:cNvCxnSpPr>
            <a:cxnSpLocks/>
          </p:cNvCxnSpPr>
          <p:nvPr/>
        </p:nvCxnSpPr>
        <p:spPr>
          <a:xfrm>
            <a:off x="8997616" y="4593787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10FABA-76DB-40AD-A6FF-106975EEAF86}"/>
              </a:ext>
            </a:extLst>
          </p:cNvPr>
          <p:cNvSpPr txBox="1"/>
          <p:nvPr/>
        </p:nvSpPr>
        <p:spPr>
          <a:xfrm>
            <a:off x="9506229" y="4312346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66F8AD-EF19-447C-AC5B-5268E0FF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2399" y="7272858"/>
            <a:ext cx="5197323" cy="2331509"/>
          </a:xfrm>
          <a:prstGeom prst="rect">
            <a:avLst/>
          </a:prstGeom>
        </p:spPr>
      </p:pic>
      <p:pic>
        <p:nvPicPr>
          <p:cNvPr id="37" name="Graphic 36" descr="Line arrow: Counter-clockwise curve outline">
            <a:extLst>
              <a:ext uri="{FF2B5EF4-FFF2-40B4-BE49-F238E27FC236}">
                <a16:creationId xmlns:a16="http://schemas.microsoft.com/office/drawing/2014/main" id="{E21D81DF-FA8E-42D7-A323-F5648399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05381" flipV="1">
            <a:off x="3466801" y="8901631"/>
            <a:ext cx="798673" cy="7986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D0F2A8-949B-402F-B7DF-715BDA148E7B}"/>
              </a:ext>
            </a:extLst>
          </p:cNvPr>
          <p:cNvSpPr txBox="1"/>
          <p:nvPr/>
        </p:nvSpPr>
        <p:spPr>
          <a:xfrm>
            <a:off x="1407911" y="8952175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8C4444-F98F-4B8B-A477-E0C5AA280C9F}"/>
              </a:ext>
            </a:extLst>
          </p:cNvPr>
          <p:cNvCxnSpPr>
            <a:cxnSpLocks/>
          </p:cNvCxnSpPr>
          <p:nvPr/>
        </p:nvCxnSpPr>
        <p:spPr>
          <a:xfrm>
            <a:off x="9119722" y="8054947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9628335" y="7187474"/>
            <a:ext cx="34574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5: Understanding the purpose of attention: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Considers all input features </a:t>
            </a:r>
            <a:r>
              <a:rPr lang="en-US" sz="1400" dirty="0" err="1">
                <a:latin typeface="Consolas" panose="020B0609020204030204" pitchFamily="49" charset="0"/>
              </a:rPr>
              <a:t>upto</a:t>
            </a:r>
            <a:r>
              <a:rPr lang="en-US" sz="1400" dirty="0">
                <a:latin typeface="Consolas" panose="020B0609020204030204" pitchFamily="49" charset="0"/>
              </a:rPr>
              <a:t> a certain extent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The final op is just like a wt. avg over the input features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FD33A-7996-4B08-855A-78C71CA625F3}"/>
              </a:ext>
            </a:extLst>
          </p:cNvPr>
          <p:cNvSpPr/>
          <p:nvPr/>
        </p:nvSpPr>
        <p:spPr>
          <a:xfrm>
            <a:off x="5280494" y="5447437"/>
            <a:ext cx="908738" cy="5696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0189CF0-2C73-496E-B11F-5E70EDAA6990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6200000" flipH="1" flipV="1">
            <a:off x="3214116" y="6239147"/>
            <a:ext cx="2907745" cy="1491180"/>
          </a:xfrm>
          <a:prstGeom prst="curvedConnector4">
            <a:avLst>
              <a:gd name="adj1" fmla="val -10731"/>
              <a:gd name="adj2" fmla="val 21950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9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1" y="2059204"/>
            <a:ext cx="667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Instead of a single query vector, we have a set of query vectors (each of dimension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/>
              <a:t> ). So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Q</a:t>
            </a:r>
            <a:r>
              <a:rPr lang="en-US" sz="1400" dirty="0"/>
              <a:t> is a matrix of queries 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(assume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=2</a:t>
            </a:r>
            <a:r>
              <a:rPr lang="en-US" sz="1400" dirty="0"/>
              <a:t>)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287278" y="2892894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set of queries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365505" y="2428539"/>
            <a:ext cx="2666081" cy="2354653"/>
          </a:xfrm>
          <a:prstGeom prst="bentConnector3">
            <a:avLst>
              <a:gd name="adj1" fmla="val -857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9251920" y="3650545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9923953" y="3388935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7015B8-6FE4-4DCF-B35E-6FF32BA9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868" y="3641891"/>
            <a:ext cx="4694898" cy="11413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F32D5F1-30C7-4D19-9B22-64C81A367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1441" y="5435987"/>
            <a:ext cx="5730024" cy="2015893"/>
          </a:xfrm>
          <a:prstGeom prst="rect">
            <a:avLst/>
          </a:prstGeom>
        </p:spPr>
      </p:pic>
      <p:pic>
        <p:nvPicPr>
          <p:cNvPr id="28" name="Graphic 27" descr="Line arrow: Counter-clockwise curve outline">
            <a:extLst>
              <a:ext uri="{FF2B5EF4-FFF2-40B4-BE49-F238E27FC236}">
                <a16:creationId xmlns:a16="http://schemas.microsoft.com/office/drawing/2014/main" id="{44909176-E376-4FA5-B90D-0646EB62E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3365321" y="5094985"/>
            <a:ext cx="705909" cy="7059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368C3B-EA53-4460-B93C-8F7F504FE528}"/>
              </a:ext>
            </a:extLst>
          </p:cNvPr>
          <p:cNvSpPr txBox="1"/>
          <p:nvPr/>
        </p:nvSpPr>
        <p:spPr>
          <a:xfrm>
            <a:off x="1218405" y="5044030"/>
            <a:ext cx="2485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E: Dot product of each query vector with each input feature(key)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i.e. : how similar is each query to a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Graphic 35" descr="Line arrow: Counter-clockwise curve outline">
            <a:extLst>
              <a:ext uri="{FF2B5EF4-FFF2-40B4-BE49-F238E27FC236}">
                <a16:creationId xmlns:a16="http://schemas.microsoft.com/office/drawing/2014/main" id="{1050C32C-EF6A-4E1E-BBF4-685A18CBF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6516728" y="6984219"/>
            <a:ext cx="929624" cy="9353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04040A-9957-4E75-98A4-F977DD181B80}"/>
              </a:ext>
            </a:extLst>
          </p:cNvPr>
          <p:cNvSpPr txBox="1"/>
          <p:nvPr/>
        </p:nvSpPr>
        <p:spPr>
          <a:xfrm>
            <a:off x="7374515" y="7607677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1418B-239A-4A81-A92F-FE99BB79AACE}"/>
              </a:ext>
            </a:extLst>
          </p:cNvPr>
          <p:cNvSpPr txBox="1"/>
          <p:nvPr/>
        </p:nvSpPr>
        <p:spPr>
          <a:xfrm>
            <a:off x="10226788" y="6085031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5A6030-A23B-4F51-AF66-669D09D97D63}"/>
              </a:ext>
            </a:extLst>
          </p:cNvPr>
          <p:cNvCxnSpPr>
            <a:cxnSpLocks/>
          </p:cNvCxnSpPr>
          <p:nvPr/>
        </p:nvCxnSpPr>
        <p:spPr>
          <a:xfrm>
            <a:off x="9723811" y="6367465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DF89D0-41F1-43CC-8008-64DAD2CC2A6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>
            <a:off x="5605375" y="6457064"/>
            <a:ext cx="3322157" cy="1279996"/>
          </a:xfrm>
          <a:prstGeom prst="bentConnector4">
            <a:avLst>
              <a:gd name="adj1" fmla="val -6881"/>
              <a:gd name="adj2" fmla="val 2416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E6821203-E325-4EA7-AE4C-6A27E3592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9861" y="8225139"/>
            <a:ext cx="2795444" cy="1040397"/>
          </a:xfrm>
          <a:prstGeom prst="rect">
            <a:avLst/>
          </a:prstGeom>
        </p:spPr>
      </p:pic>
      <p:pic>
        <p:nvPicPr>
          <p:cNvPr id="42" name="Graphic 41" descr="Line arrow: Clockwise curve outline">
            <a:extLst>
              <a:ext uri="{FF2B5EF4-FFF2-40B4-BE49-F238E27FC236}">
                <a16:creationId xmlns:a16="http://schemas.microsoft.com/office/drawing/2014/main" id="{7D9B9728-4B17-4AA7-94B8-410E7E35D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408723" y="9112008"/>
            <a:ext cx="747252" cy="74725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811315-7B5D-4D60-89EC-D8F2BF9E473D}"/>
              </a:ext>
            </a:extLst>
          </p:cNvPr>
          <p:cNvSpPr txBox="1"/>
          <p:nvPr/>
        </p:nvSpPr>
        <p:spPr>
          <a:xfrm>
            <a:off x="2360871" y="9392464"/>
            <a:ext cx="30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Graphic 18" descr="Line arrow: Counter-clockwise curve outline">
            <a:extLst>
              <a:ext uri="{FF2B5EF4-FFF2-40B4-BE49-F238E27FC236}">
                <a16:creationId xmlns:a16="http://schemas.microsoft.com/office/drawing/2014/main" id="{3E6D952C-665B-408F-95DE-C4EF739C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7417217" y="9290832"/>
            <a:ext cx="550989" cy="554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C53A51-4266-418E-BA74-4747AEA72A2C}"/>
              </a:ext>
            </a:extLst>
          </p:cNvPr>
          <p:cNvSpPr txBox="1"/>
          <p:nvPr/>
        </p:nvSpPr>
        <p:spPr>
          <a:xfrm>
            <a:off x="8031822" y="9510238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8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1" y="1257821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</a:t>
            </a:r>
            <a:r>
              <a:rPr lang="en-US" sz="1400" b="1" dirty="0"/>
              <a:t>raw</a:t>
            </a:r>
            <a:r>
              <a:rPr lang="en-US" sz="1400" dirty="0"/>
              <a:t>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360872" y="1781044"/>
            <a:ext cx="736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outputs using these weights, but first we need to normalize them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10647188" y="6531357"/>
            <a:ext cx="326412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Step 5: Computing the Value (Y) matrix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Considers all input features </a:t>
            </a:r>
            <a:r>
              <a:rPr lang="en-US" sz="1200" dirty="0" err="1">
                <a:latin typeface="Consolas" panose="020B0609020204030204" pitchFamily="49" charset="0"/>
              </a:rPr>
              <a:t>upto</a:t>
            </a:r>
            <a:r>
              <a:rPr lang="en-US" sz="1200" dirty="0">
                <a:latin typeface="Consolas" panose="020B0609020204030204" pitchFamily="49" charset="0"/>
              </a:rPr>
              <a:t> a certain extent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The final op is just like a set of wt. averages over the input features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995EB-FD1C-488E-9D4A-958A2C7A669E}"/>
              </a:ext>
            </a:extLst>
          </p:cNvPr>
          <p:cNvCxnSpPr>
            <a:cxnSpLocks/>
          </p:cNvCxnSpPr>
          <p:nvPr/>
        </p:nvCxnSpPr>
        <p:spPr>
          <a:xfrm>
            <a:off x="2366372" y="2849678"/>
            <a:ext cx="371268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9F0713-33BE-4679-AF48-8031FF8353BE}"/>
              </a:ext>
            </a:extLst>
          </p:cNvPr>
          <p:cNvSpPr txBox="1"/>
          <p:nvPr/>
        </p:nvSpPr>
        <p:spPr>
          <a:xfrm>
            <a:off x="2278240" y="2307227"/>
            <a:ext cx="73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This direction signifies the </a:t>
            </a:r>
            <a:r>
              <a:rPr lang="en-US" sz="1400" i="1" dirty="0" err="1"/>
              <a:t>wts</a:t>
            </a:r>
            <a:r>
              <a:rPr lang="en-US" sz="1400" i="1" dirty="0"/>
              <a:t> assigned to each input feature </a:t>
            </a:r>
            <a:r>
              <a:rPr lang="en-US" sz="1400" b="1" i="1" dirty="0">
                <a:solidFill>
                  <a:srgbClr val="0000FF"/>
                </a:solidFill>
              </a:rPr>
              <a:t>h1</a:t>
            </a:r>
            <a:r>
              <a:rPr lang="en-US" sz="1400" i="1" dirty="0"/>
              <a:t> to </a:t>
            </a:r>
            <a:r>
              <a:rPr lang="en-US" sz="1400" b="1" i="1" dirty="0">
                <a:solidFill>
                  <a:srgbClr val="0000FF"/>
                </a:solidFill>
              </a:rPr>
              <a:t>h4</a:t>
            </a:r>
            <a:r>
              <a:rPr lang="en-US" sz="1400" i="1" dirty="0"/>
              <a:t>, so we should normalize the </a:t>
            </a:r>
            <a:r>
              <a:rPr lang="en-US" sz="1400" i="1" dirty="0" err="1"/>
              <a:t>wts</a:t>
            </a:r>
            <a:r>
              <a:rPr lang="en-US" sz="1400" i="1" dirty="0"/>
              <a:t> along this axis </a:t>
            </a:r>
            <a:endParaRPr lang="en-GB" sz="1400" b="1" i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F83B6DF-5FBF-4844-B08D-51295000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984" y="3059707"/>
            <a:ext cx="4686070" cy="5664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EFDB59-C939-4266-B883-C128FB945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7984" y="4170452"/>
            <a:ext cx="2664880" cy="56644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7533EE-DD9A-408B-81FB-3F25C1647A70}"/>
              </a:ext>
            </a:extLst>
          </p:cNvPr>
          <p:cNvCxnSpPr>
            <a:cxnSpLocks/>
          </p:cNvCxnSpPr>
          <p:nvPr/>
        </p:nvCxnSpPr>
        <p:spPr>
          <a:xfrm>
            <a:off x="2366375" y="4070713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EA85DE-AEAB-42F0-8B85-4C567F2A9EB1}"/>
              </a:ext>
            </a:extLst>
          </p:cNvPr>
          <p:cNvCxnSpPr>
            <a:cxnSpLocks/>
          </p:cNvCxnSpPr>
          <p:nvPr/>
        </p:nvCxnSpPr>
        <p:spPr>
          <a:xfrm>
            <a:off x="2366375" y="4840058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5F8ACD-4DB3-405E-9AAB-0242269FDCFE}"/>
              </a:ext>
            </a:extLst>
          </p:cNvPr>
          <p:cNvSpPr txBox="1"/>
          <p:nvPr/>
        </p:nvSpPr>
        <p:spPr>
          <a:xfrm>
            <a:off x="2706979" y="3769656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5E3BCF-AC13-4D33-A537-13D7E46F2013}"/>
              </a:ext>
            </a:extLst>
          </p:cNvPr>
          <p:cNvSpPr txBox="1"/>
          <p:nvPr/>
        </p:nvSpPr>
        <p:spPr>
          <a:xfrm>
            <a:off x="2706978" y="4841801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5B4EA50-6C7D-41C1-A93A-17F2A035C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3846" y="4170452"/>
            <a:ext cx="5663891" cy="8695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F96C4-2948-4C5F-BCC8-54FB794B495C}"/>
              </a:ext>
            </a:extLst>
          </p:cNvPr>
          <p:cNvCxnSpPr>
            <a:cxnSpLocks/>
          </p:cNvCxnSpPr>
          <p:nvPr/>
        </p:nvCxnSpPr>
        <p:spPr>
          <a:xfrm>
            <a:off x="4297995" y="4453676"/>
            <a:ext cx="825349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0314C08-3547-4E2B-B9C7-50270EE4FD5E}"/>
              </a:ext>
            </a:extLst>
          </p:cNvPr>
          <p:cNvCxnSpPr>
            <a:cxnSpLocks/>
          </p:cNvCxnSpPr>
          <p:nvPr/>
        </p:nvCxnSpPr>
        <p:spPr>
          <a:xfrm>
            <a:off x="6954442" y="2849678"/>
            <a:ext cx="4041353" cy="2045996"/>
          </a:xfrm>
          <a:prstGeom prst="bentConnector3">
            <a:avLst>
              <a:gd name="adj1" fmla="val 105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1DD9A-C306-4A03-A5C6-D1592BBA6C7A}"/>
              </a:ext>
            </a:extLst>
          </p:cNvPr>
          <p:cNvCxnSpPr>
            <a:cxnSpLocks/>
          </p:cNvCxnSpPr>
          <p:nvPr/>
        </p:nvCxnSpPr>
        <p:spPr>
          <a:xfrm>
            <a:off x="11253237" y="378948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206F8D-50A3-4DBA-93CB-5C079843BB4F}"/>
              </a:ext>
            </a:extLst>
          </p:cNvPr>
          <p:cNvSpPr txBox="1"/>
          <p:nvPr/>
        </p:nvSpPr>
        <p:spPr>
          <a:xfrm>
            <a:off x="11630250" y="3426225"/>
            <a:ext cx="19639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A4397DA-3F5B-4A44-8FDA-E049DB30E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9366" y="5535357"/>
            <a:ext cx="4496563" cy="284908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AAFB4DF-B750-4871-813E-7940C00EA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6875" y="8806326"/>
            <a:ext cx="4422238" cy="198380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DD761F-F79F-4B86-BB9B-D0E88E9F081E}"/>
              </a:ext>
            </a:extLst>
          </p:cNvPr>
          <p:cNvSpPr txBox="1"/>
          <p:nvPr/>
        </p:nvSpPr>
        <p:spPr>
          <a:xfrm>
            <a:off x="6462509" y="9363023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F5B061-CC2E-4DED-8CF0-3E063AC560E5}"/>
              </a:ext>
            </a:extLst>
          </p:cNvPr>
          <p:cNvSpPr/>
          <p:nvPr/>
        </p:nvSpPr>
        <p:spPr>
          <a:xfrm>
            <a:off x="2926452" y="6759536"/>
            <a:ext cx="904126" cy="31041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FB3DF99-9240-4BDC-8DF3-4AAD62A1399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14785" y="7449884"/>
            <a:ext cx="2907745" cy="1491180"/>
          </a:xfrm>
          <a:prstGeom prst="curvedConnector4">
            <a:avLst>
              <a:gd name="adj1" fmla="val -8611"/>
              <a:gd name="adj2" fmla="val 16024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Line arrow: Counter-clockwise curve outline">
            <a:extLst>
              <a:ext uri="{FF2B5EF4-FFF2-40B4-BE49-F238E27FC236}">
                <a16:creationId xmlns:a16="http://schemas.microsoft.com/office/drawing/2014/main" id="{212715EE-C2CC-41BE-A8AC-8D5387A10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94619" flipH="1" flipV="1">
            <a:off x="5053966" y="6911267"/>
            <a:ext cx="639024" cy="63902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0D35D82-D6F4-45B7-B67D-04340FE9D68D}"/>
              </a:ext>
            </a:extLst>
          </p:cNvPr>
          <p:cNvSpPr txBox="1"/>
          <p:nvPr/>
        </p:nvSpPr>
        <p:spPr>
          <a:xfrm>
            <a:off x="5696228" y="6844598"/>
            <a:ext cx="449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the output matrix. Shape: NQ x DQ: Num rows = number of queries as for each query we should get a value. Num columns : this signifies the no of features and is same as that in input features 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B985B90-F686-4F45-AA72-3EAFAC29BD20}"/>
              </a:ext>
            </a:extLst>
          </p:cNvPr>
          <p:cNvCxnSpPr>
            <a:stCxn id="68" idx="0"/>
            <a:endCxn id="72" idx="3"/>
          </p:cNvCxnSpPr>
          <p:nvPr/>
        </p:nvCxnSpPr>
        <p:spPr>
          <a:xfrm rot="16200000" flipH="1">
            <a:off x="4181753" y="5341251"/>
            <a:ext cx="4427830" cy="4816042"/>
          </a:xfrm>
          <a:prstGeom prst="bentConnector4">
            <a:avLst>
              <a:gd name="adj1" fmla="val -5163"/>
              <a:gd name="adj2" fmla="val 130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8ADC19-3B78-4103-B520-AAD1AA8B73BC}"/>
              </a:ext>
            </a:extLst>
          </p:cNvPr>
          <p:cNvCxnSpPr>
            <a:cxnSpLocks/>
          </p:cNvCxnSpPr>
          <p:nvPr/>
        </p:nvCxnSpPr>
        <p:spPr>
          <a:xfrm>
            <a:off x="10287188" y="722738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770569" y="3905537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6893FB-63D1-4C08-BE3F-138D738C5E6D}"/>
              </a:ext>
            </a:extLst>
          </p:cNvPr>
          <p:cNvGrpSpPr/>
          <p:nvPr/>
        </p:nvGrpSpPr>
        <p:grpSpPr>
          <a:xfrm>
            <a:off x="5039514" y="1486567"/>
            <a:ext cx="2674437" cy="1636051"/>
            <a:chOff x="4903112" y="2638856"/>
            <a:chExt cx="2674437" cy="163605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D2844-9465-4DC3-91EA-6B821D5938B3}"/>
                </a:ext>
              </a:extLst>
            </p:cNvPr>
            <p:cNvSpPr/>
            <p:nvPr/>
          </p:nvSpPr>
          <p:spPr>
            <a:xfrm>
              <a:off x="4915789" y="2658318"/>
              <a:ext cx="2570901" cy="1524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5D51A7-A1E3-488E-8112-E33E4BF92D7D}"/>
                </a:ext>
              </a:extLst>
            </p:cNvPr>
            <p:cNvGrpSpPr/>
            <p:nvPr/>
          </p:nvGrpSpPr>
          <p:grpSpPr>
            <a:xfrm>
              <a:off x="4903112" y="2638856"/>
              <a:ext cx="2674437" cy="1636051"/>
              <a:chOff x="4381593" y="5247465"/>
              <a:chExt cx="3194338" cy="174856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E88AB6-119A-4C24-8BA1-68702FD3A9AC}"/>
                  </a:ext>
                </a:extLst>
              </p:cNvPr>
              <p:cNvSpPr txBox="1"/>
              <p:nvPr/>
            </p:nvSpPr>
            <p:spPr>
              <a:xfrm>
                <a:off x="7003055" y="5913434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Q</a:t>
                </a:r>
                <a:endParaRPr lang="en-GB" baseline="-25000" dirty="0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35FFBCEC-A14F-4A15-8F98-867C87C45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32" t="16472" r="10773" b="9804"/>
              <a:stretch/>
            </p:blipFill>
            <p:spPr>
              <a:xfrm>
                <a:off x="4668031" y="5247465"/>
                <a:ext cx="2414627" cy="1748561"/>
              </a:xfrm>
              <a:prstGeom prst="rect">
                <a:avLst/>
              </a:prstGeom>
            </p:spPr>
          </p:pic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E93EDDA-2FFE-4B66-A484-E7B91A35797D}"/>
                  </a:ext>
                </a:extLst>
              </p:cNvPr>
              <p:cNvCxnSpPr/>
              <p:nvPr/>
            </p:nvCxnSpPr>
            <p:spPr>
              <a:xfrm>
                <a:off x="4843060" y="5401704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425272-4046-4959-93D5-B01F1B3EBB30}"/>
                  </a:ext>
                </a:extLst>
              </p:cNvPr>
              <p:cNvSpPr txBox="1"/>
              <p:nvPr/>
            </p:nvSpPr>
            <p:spPr>
              <a:xfrm>
                <a:off x="4381593" y="5937079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6319498-D84F-4AA4-AF53-2A2A33F4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055" y="5762820"/>
                <a:ext cx="0" cy="670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6064832" y="3679745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K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E559C5-0E7A-4751-BE7A-8FA595FB3E46}"/>
              </a:ext>
            </a:extLst>
          </p:cNvPr>
          <p:cNvGrpSpPr/>
          <p:nvPr/>
        </p:nvGrpSpPr>
        <p:grpSpPr>
          <a:xfrm>
            <a:off x="6013279" y="3254247"/>
            <a:ext cx="648723" cy="1202987"/>
            <a:chOff x="5952972" y="4286923"/>
            <a:chExt cx="648723" cy="1202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E5BC537-9ED8-4DAC-8AF1-8AB432C70AC8}"/>
                </a:ext>
              </a:extLst>
            </p:cNvPr>
            <p:cNvGrpSpPr/>
            <p:nvPr/>
          </p:nvGrpSpPr>
          <p:grpSpPr>
            <a:xfrm>
              <a:off x="5953349" y="4286923"/>
              <a:ext cx="648346" cy="241319"/>
              <a:chOff x="5769308" y="4413175"/>
              <a:chExt cx="648346" cy="2413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D77F770-5699-49E9-8D76-5A4B67C617E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CDD0DFA-E57A-4EE7-B2A1-BA4554D867E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64B9AE-795C-4F8A-8745-CB379F0B5ED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FB53AB-822C-45A1-92FD-6E4CB996A89E}"/>
                </a:ext>
              </a:extLst>
            </p:cNvPr>
            <p:cNvGrpSpPr/>
            <p:nvPr/>
          </p:nvGrpSpPr>
          <p:grpSpPr>
            <a:xfrm>
              <a:off x="5953349" y="4515316"/>
              <a:ext cx="648346" cy="241319"/>
              <a:chOff x="5769308" y="4413175"/>
              <a:chExt cx="648346" cy="2413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940D2-4C05-4400-BA5D-A3CE9A1E1A1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949E922-0535-4EE9-8A34-25A0F55EA78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7D3D39-C7E6-478D-AC95-98CF3C29D9EA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B9F719-E689-46D0-A7A0-A1915FC97871}"/>
                </a:ext>
              </a:extLst>
            </p:cNvPr>
            <p:cNvGrpSpPr/>
            <p:nvPr/>
          </p:nvGrpSpPr>
          <p:grpSpPr>
            <a:xfrm>
              <a:off x="5953349" y="4760905"/>
              <a:ext cx="648346" cy="241319"/>
              <a:chOff x="5769308" y="4413175"/>
              <a:chExt cx="648346" cy="24131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6A060B-CFC6-4D58-BAFC-748E6CEEBA4B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C7D7CE-22FA-4F1D-9242-9EA7F57546F6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46B9A5-9808-4462-831C-288912B3A1B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D5492E-4526-40ED-A087-41C1A28F0B1A}"/>
                </a:ext>
              </a:extLst>
            </p:cNvPr>
            <p:cNvGrpSpPr/>
            <p:nvPr/>
          </p:nvGrpSpPr>
          <p:grpSpPr>
            <a:xfrm>
              <a:off x="5953349" y="5002224"/>
              <a:ext cx="648346" cy="241319"/>
              <a:chOff x="5769308" y="4413175"/>
              <a:chExt cx="648346" cy="24131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093E235-FFD4-4B54-AEBC-BE0E6C5E0FC5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F4ACD4A-07B5-46BC-A75F-92582A158ADA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F769C47-E216-420E-BB42-3944CB883065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E8F3BF-9EA3-4474-95F8-C078A670FA55}"/>
                </a:ext>
              </a:extLst>
            </p:cNvPr>
            <p:cNvGrpSpPr/>
            <p:nvPr/>
          </p:nvGrpSpPr>
          <p:grpSpPr>
            <a:xfrm>
              <a:off x="5952972" y="5248591"/>
              <a:ext cx="648346" cy="241319"/>
              <a:chOff x="5769308" y="4413175"/>
              <a:chExt cx="648346" cy="24131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5B466-61C8-4710-B8F3-6E6FC07F3190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C9E39F-40A7-499F-BF53-5917A4F6507B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6FFED02-6E53-4683-8921-BD33C90842D0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770570" y="1688664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3337707" y="5204020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4322445" y="4755792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 = X.W</a:t>
            </a:r>
            <a:r>
              <a:rPr lang="en-US" sz="1400" baseline="-25000" dirty="0"/>
              <a:t>K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5333574" y="528892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Key matrix </a:t>
            </a:r>
            <a:endParaRPr lang="en-GB" sz="1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BFC1FC-9B4E-48D3-954B-D57D30CFE49C}"/>
              </a:ext>
            </a:extLst>
          </p:cNvPr>
          <p:cNvGrpSpPr/>
          <p:nvPr/>
        </p:nvGrpSpPr>
        <p:grpSpPr>
          <a:xfrm>
            <a:off x="10136350" y="3877619"/>
            <a:ext cx="1552339" cy="2319844"/>
            <a:chOff x="10136350" y="3877619"/>
            <a:chExt cx="1552339" cy="231984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D4D1C2E-24A6-4631-8C98-5935A2E344EA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F77D9D-976B-4C5B-84CD-BB76AE8326DD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AB9606C-FC69-431C-BCF6-D9AC6F930354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C1FBC2A-EF00-420E-93E5-133E707AD50C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59A3635-4A1B-4D9C-AEC2-5B2AA2B7F007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E2E841-F62D-4A51-9EA4-7FD9F451C899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9BAE3FB-884B-4654-B9BF-7C3F09E0D41A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A02A4E-1575-441E-A3FD-6C33DBD42DC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19133A-ABA6-4074-B433-E8254F3F79AF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5F2AE41-8C16-40D5-BBFF-75A9FDAE7A5C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110D829-3688-4250-9715-6F7275B89276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5E50227-B5AC-433F-91D2-AEC03D5CE7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0E9D89-1686-458F-AB5B-734E7C20C773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ACDD95C-E251-4FEB-A87E-3D290D34500F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D0DCDC7-C6C6-4FE8-8A92-EA0CAF6EE460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BDD88E-A23F-45AC-8A65-CBAFB7F1194F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3C30D00-80C4-4B24-AFDE-456B1FF2F10E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050710C-974E-4071-9BF1-B2486DC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3955CA1-F129-420E-A4EC-811B4E9E8718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38BAEF-85C9-42F0-8684-CB8AEB38EA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A5A2335-F7A1-497F-9B4F-3377695BB277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0395613" y="6248308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same as that of Query matrix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18A9077-B63E-4BA1-A3E3-849174E6576E}"/>
              </a:ext>
            </a:extLst>
          </p:cNvPr>
          <p:cNvSpPr txBox="1"/>
          <p:nvPr/>
        </p:nvSpPr>
        <p:spPr>
          <a:xfrm>
            <a:off x="9399872" y="2987207"/>
            <a:ext cx="449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in terms of dimensionality the dimension of K is same as that of X earlier (N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– so all the math will be compatible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 flipV="1">
            <a:off x="11700797" y="3541928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7713951" y="1683470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K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7696729" y="2428299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715612" y="3459178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715612" y="209550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900" indent="-342900">
              <a:buAutoNum type="arabicPeriod"/>
            </a:pPr>
            <a:r>
              <a:rPr lang="en-US" sz="1400" dirty="0"/>
              <a:t>Query matrix (Q)</a:t>
            </a:r>
          </a:p>
          <a:p>
            <a:pPr marL="342900" indent="-342900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900" indent="-342900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4944798" y="20955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Key matrix (K)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3812341" y="2009950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</p:spTree>
    <p:extLst>
      <p:ext uri="{BB962C8B-B14F-4D97-AF65-F5344CB8AC3E}">
        <p14:creationId xmlns:p14="http://schemas.microsoft.com/office/powerpoint/2010/main" val="80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9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95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4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750"/>
                            </p:stCondLst>
                            <p:childTnLst>
                              <p:par>
                                <p:cTn id="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3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8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0" grpId="0"/>
      <p:bldP spid="166" grpId="0"/>
      <p:bldP spid="175" grpId="0"/>
      <p:bldP spid="176" grpId="0"/>
      <p:bldP spid="177" grpId="0"/>
      <p:bldP spid="179" grpId="0"/>
      <p:bldP spid="179" grpId="1"/>
      <p:bldP spid="17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770569" y="3905537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6335719" y="3710521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V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770570" y="1688664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3337707" y="5204020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4322445" y="4755792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 = X.W</a:t>
            </a:r>
            <a:r>
              <a:rPr lang="en-US" sz="1400" baseline="-25000" dirty="0"/>
              <a:t>V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5333574" y="528892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Value matrix </a:t>
            </a:r>
            <a:endParaRPr lang="en-GB" sz="1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0545008" y="6363349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as specified by the task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>
            <a:off x="11931488" y="5051577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7713951" y="1683470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V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7696729" y="2428299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715612" y="3459178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 (here assume 4)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715612" y="209550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900" indent="-342900">
              <a:buAutoNum type="arabicPeriod"/>
            </a:pPr>
            <a:r>
              <a:rPr lang="en-US" sz="1400" dirty="0"/>
              <a:t>Query matrix (Q)</a:t>
            </a:r>
          </a:p>
          <a:p>
            <a:pPr marL="342900" indent="-342900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900" indent="-342900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4944798" y="20955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Value matrix (V)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3812341" y="2009950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4EFA40B-9DDA-44B1-AFB3-2E0AA355D7B6}"/>
              </a:ext>
            </a:extLst>
          </p:cNvPr>
          <p:cNvGrpSpPr/>
          <p:nvPr/>
        </p:nvGrpSpPr>
        <p:grpSpPr>
          <a:xfrm>
            <a:off x="4844515" y="1258714"/>
            <a:ext cx="2920137" cy="1739692"/>
            <a:chOff x="5030191" y="6464994"/>
            <a:chExt cx="2920137" cy="173969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D0D7E68-FD57-4DB8-A397-7D4FEE8A139B}"/>
                </a:ext>
              </a:extLst>
            </p:cNvPr>
            <p:cNvGrpSpPr/>
            <p:nvPr/>
          </p:nvGrpSpPr>
          <p:grpSpPr>
            <a:xfrm>
              <a:off x="5030191" y="6464994"/>
              <a:ext cx="2920137" cy="1739692"/>
              <a:chOff x="5030191" y="6464994"/>
              <a:chExt cx="2920137" cy="1739692"/>
            </a:xfrm>
          </p:grpSpPr>
          <p:pic>
            <p:nvPicPr>
              <p:cNvPr id="171" name="Graphic 170">
                <a:extLst>
                  <a:ext uri="{FF2B5EF4-FFF2-40B4-BE49-F238E27FC236}">
                    <a16:creationId xmlns:a16="http://schemas.microsoft.com/office/drawing/2014/main" id="{4C124C3A-8A70-44F5-A8AF-45D8D08424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6739" t="23708" r="21085" b="8405"/>
              <a:stretch/>
            </p:blipFill>
            <p:spPr>
              <a:xfrm>
                <a:off x="5425874" y="6464994"/>
                <a:ext cx="2060777" cy="1739692"/>
              </a:xfrm>
              <a:prstGeom prst="rect">
                <a:avLst/>
              </a:prstGeom>
            </p:spPr>
          </p:pic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925364A5-C1D5-42FA-9DF9-B08DD77B87C6}"/>
                  </a:ext>
                </a:extLst>
              </p:cNvPr>
              <p:cNvCxnSpPr/>
              <p:nvPr/>
            </p:nvCxnSpPr>
            <p:spPr>
              <a:xfrm>
                <a:off x="5425873" y="6710598"/>
                <a:ext cx="0" cy="1254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E09C3A-B890-48E8-B327-837807FAEEF3}"/>
                  </a:ext>
                </a:extLst>
              </p:cNvPr>
              <p:cNvSpPr txBox="1"/>
              <p:nvPr/>
            </p:nvSpPr>
            <p:spPr>
              <a:xfrm>
                <a:off x="5030191" y="7162056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76DD84B-778C-46C4-9421-96B54EB1344A}"/>
                  </a:ext>
                </a:extLst>
              </p:cNvPr>
              <p:cNvSpPr txBox="1"/>
              <p:nvPr/>
            </p:nvSpPr>
            <p:spPr>
              <a:xfrm>
                <a:off x="7470692" y="7127667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5D020-54A3-420B-A112-9560656B1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084" y="6814166"/>
                <a:ext cx="0" cy="996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B5C3D92-3812-4FD3-B03F-CF55796CFE15}"/>
                </a:ext>
              </a:extLst>
            </p:cNvPr>
            <p:cNvSpPr/>
            <p:nvPr/>
          </p:nvSpPr>
          <p:spPr>
            <a:xfrm>
              <a:off x="5084251" y="6486005"/>
              <a:ext cx="2796409" cy="1697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D7180-6FBA-4E24-A885-710C4B576A80}"/>
              </a:ext>
            </a:extLst>
          </p:cNvPr>
          <p:cNvGrpSpPr/>
          <p:nvPr/>
        </p:nvGrpSpPr>
        <p:grpSpPr>
          <a:xfrm>
            <a:off x="6013279" y="3254247"/>
            <a:ext cx="867007" cy="1202987"/>
            <a:chOff x="6013279" y="3254247"/>
            <a:chExt cx="867007" cy="12029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BE559C5-0E7A-4751-BE7A-8FA595FB3E46}"/>
                </a:ext>
              </a:extLst>
            </p:cNvPr>
            <p:cNvGrpSpPr/>
            <p:nvPr/>
          </p:nvGrpSpPr>
          <p:grpSpPr>
            <a:xfrm>
              <a:off x="6013279" y="3254247"/>
              <a:ext cx="648723" cy="1202987"/>
              <a:chOff x="5952972" y="4286923"/>
              <a:chExt cx="648723" cy="120298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E5BC537-9ED8-4DAC-8AF1-8AB432C70AC8}"/>
                  </a:ext>
                </a:extLst>
              </p:cNvPr>
              <p:cNvGrpSpPr/>
              <p:nvPr/>
            </p:nvGrpSpPr>
            <p:grpSpPr>
              <a:xfrm>
                <a:off x="5953349" y="4286923"/>
                <a:ext cx="648346" cy="241319"/>
                <a:chOff x="5769308" y="4413175"/>
                <a:chExt cx="648346" cy="24131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77F770-5699-49E9-8D76-5A4B67C617E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DD0DFA-E57A-4EE7-B2A1-BA4554D867E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864B9AE-795C-4F8A-8745-CB379F0B5ED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FB53AB-822C-45A1-92FD-6E4CB996A89E}"/>
                  </a:ext>
                </a:extLst>
              </p:cNvPr>
              <p:cNvGrpSpPr/>
              <p:nvPr/>
            </p:nvGrpSpPr>
            <p:grpSpPr>
              <a:xfrm>
                <a:off x="5953349" y="4515316"/>
                <a:ext cx="648346" cy="241319"/>
                <a:chOff x="5769308" y="4413175"/>
                <a:chExt cx="648346" cy="24131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DF940D2-4C05-4400-BA5D-A3CE9A1E1A1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949E922-0535-4EE9-8A34-25A0F55EA78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27D3D39-C7E6-478D-AC95-98CF3C29D9EA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0B9F719-E689-46D0-A7A0-A1915FC97871}"/>
                  </a:ext>
                </a:extLst>
              </p:cNvPr>
              <p:cNvGrpSpPr/>
              <p:nvPr/>
            </p:nvGrpSpPr>
            <p:grpSpPr>
              <a:xfrm>
                <a:off x="5953349" y="4760905"/>
                <a:ext cx="648346" cy="241319"/>
                <a:chOff x="5769308" y="4413175"/>
                <a:chExt cx="648346" cy="24131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6A060B-CFC6-4D58-BAFC-748E6CEEBA4B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C7D7CE-22FA-4F1D-9242-9EA7F57546F6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46B9A5-9808-4462-831C-288912B3A1B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DD5492E-4526-40ED-A087-41C1A28F0B1A}"/>
                  </a:ext>
                </a:extLst>
              </p:cNvPr>
              <p:cNvGrpSpPr/>
              <p:nvPr/>
            </p:nvGrpSpPr>
            <p:grpSpPr>
              <a:xfrm>
                <a:off x="5953349" y="5002224"/>
                <a:ext cx="648346" cy="241319"/>
                <a:chOff x="5769308" y="4413175"/>
                <a:chExt cx="648346" cy="2413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093E235-FFD4-4B54-AEBC-BE0E6C5E0FC5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F4ACD4A-07B5-46BC-A75F-92582A158ADA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769C47-E216-420E-BB42-3944CB883065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1E8F3BF-9EA3-4474-95F8-C078A670FA55}"/>
                  </a:ext>
                </a:extLst>
              </p:cNvPr>
              <p:cNvGrpSpPr/>
              <p:nvPr/>
            </p:nvGrpSpPr>
            <p:grpSpPr>
              <a:xfrm>
                <a:off x="5952972" y="5248591"/>
                <a:ext cx="648346" cy="241319"/>
                <a:chOff x="5769308" y="4413175"/>
                <a:chExt cx="648346" cy="24131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735B466-61C8-4710-B8F3-6E6FC07F3190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9C9E39F-40A7-499F-BF53-5917A4F6507B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ED02-6E53-4683-8921-BD33C90842D0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826FED-6B0A-43D3-AF6C-63EF38CBB8F9}"/>
                </a:ext>
              </a:extLst>
            </p:cNvPr>
            <p:cNvGrpSpPr/>
            <p:nvPr/>
          </p:nvGrpSpPr>
          <p:grpSpPr>
            <a:xfrm>
              <a:off x="6663494" y="3254247"/>
              <a:ext cx="216792" cy="1202987"/>
              <a:chOff x="6597610" y="3406647"/>
              <a:chExt cx="216792" cy="120298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95C88-D227-4902-B1DB-E0EB6CC4A64B}"/>
                  </a:ext>
                </a:extLst>
              </p:cNvPr>
              <p:cNvSpPr/>
              <p:nvPr/>
            </p:nvSpPr>
            <p:spPr>
              <a:xfrm>
                <a:off x="6597987" y="3406647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410F591-EA02-47FB-BBDF-E0CF6DF65D75}"/>
                  </a:ext>
                </a:extLst>
              </p:cNvPr>
              <p:cNvSpPr/>
              <p:nvPr/>
            </p:nvSpPr>
            <p:spPr>
              <a:xfrm>
                <a:off x="6597987" y="3635040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BE5218-D1F7-457D-9F79-79D14D277F59}"/>
                  </a:ext>
                </a:extLst>
              </p:cNvPr>
              <p:cNvSpPr/>
              <p:nvPr/>
            </p:nvSpPr>
            <p:spPr>
              <a:xfrm>
                <a:off x="6597987" y="3880629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2AF975-60A5-42FB-B9CB-AF03C03910B2}"/>
                  </a:ext>
                </a:extLst>
              </p:cNvPr>
              <p:cNvSpPr/>
              <p:nvPr/>
            </p:nvSpPr>
            <p:spPr>
              <a:xfrm>
                <a:off x="6597987" y="4121948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9BA7B27-BC95-45F8-914A-C24E48D0AC84}"/>
                  </a:ext>
                </a:extLst>
              </p:cNvPr>
              <p:cNvSpPr/>
              <p:nvPr/>
            </p:nvSpPr>
            <p:spPr>
              <a:xfrm>
                <a:off x="6597610" y="436831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35C2A8-583C-43B8-AF83-CA6CD27D078B}"/>
              </a:ext>
            </a:extLst>
          </p:cNvPr>
          <p:cNvGrpSpPr/>
          <p:nvPr/>
        </p:nvGrpSpPr>
        <p:grpSpPr>
          <a:xfrm>
            <a:off x="10136350" y="3878682"/>
            <a:ext cx="1769088" cy="2263632"/>
            <a:chOff x="10136350" y="3878682"/>
            <a:chExt cx="1769088" cy="226363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FBFC1FC-9B4E-48D3-954B-D57D30CFE49C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D4D1C2E-24A6-4631-8C98-5935A2E344EA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F77D9D-976B-4C5B-84CD-BB76AE8326D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AB9606C-FC69-431C-BCF6-D9AC6F93035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C1FBC2A-EF00-420E-93E5-133E707AD50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59A3635-4A1B-4D9C-AEC2-5B2AA2B7F007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0E2E841-F62D-4A51-9EA4-7FD9F451C899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9BAE3FB-884B-4654-B9BF-7C3F09E0D41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E3A02A4E-1575-441E-A3FD-6C33DBD42DC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719133A-ABA6-4074-B433-E8254F3F79AF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5F2AE41-8C16-40D5-BBFF-75A9FDAE7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110D829-3688-4250-9715-6F7275B89276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5E50227-B5AC-433F-91D2-AEC03D5CE7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20E9D89-1686-458F-AB5B-734E7C20C7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ACDD95C-E251-4FEB-A87E-3D290D34500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0DCDC7-C6C6-4FE8-8A92-EA0CAF6EE46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EBDD88E-A23F-45AC-8A65-CBAFB7F1194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3C30D00-80C4-4B24-AFDE-456B1FF2F10E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050710C-974E-4071-9BF1-B2486DC9A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955CA1-F129-420E-A4EC-811B4E9E8718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538BAEF-85C9-42F0-8684-CB8AEB38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5A2335-F7A1-497F-9B4F-3377695BB277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1F0578-2514-4C49-8ECE-08071B7E3A47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C0D424-5FD5-43E8-87A2-983CDFDC3354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0A39BF-7B15-4565-89F7-1F81C75B2FEC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BAF088-FFD9-4E3F-BB85-61E97E870F7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E341458-6EC2-4386-AB62-FDDB2946D64E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6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2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7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0"/>
                            </p:stCondLst>
                            <p:childTnLst>
                              <p:par>
                                <p:cTn id="7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50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6" grpId="0"/>
      <p:bldP spid="175" grpId="0"/>
      <p:bldP spid="176" grpId="0"/>
      <p:bldP spid="177" grpId="0"/>
      <p:bldP spid="179" grpId="0"/>
      <p:bldP spid="179" grpId="1"/>
      <p:bldP spid="17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3436564" y="4216615"/>
            <a:ext cx="4106975" cy="230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Mini</a:t>
            </a:r>
          </a:p>
          <a:p>
            <a:pPr marL="742207" lvl="1" indent="-285464">
              <a:buFont typeface="Arial" panose="020B0604020202020204" pitchFamily="34" charset="0"/>
              <a:buChar char="•"/>
            </a:pPr>
            <a:r>
              <a:rPr lang="en-US" sz="3596" dirty="0"/>
              <a:t>Shaunak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Paddy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 err="1"/>
              <a:t>Kudi</a:t>
            </a:r>
            <a:endParaRPr lang="en-GB" sz="3596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A9774-0BCD-420C-96E6-0FE9F393F745}"/>
              </a:ext>
            </a:extLst>
          </p:cNvPr>
          <p:cNvGrpSpPr/>
          <p:nvPr/>
        </p:nvGrpSpPr>
        <p:grpSpPr>
          <a:xfrm>
            <a:off x="4995275" y="1048694"/>
            <a:ext cx="1552339" cy="2319844"/>
            <a:chOff x="10136350" y="3877619"/>
            <a:chExt cx="1552339" cy="2319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A53BD-6D54-427C-AF72-69E9D63C19F9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95144-BEF6-4448-8F29-DA98DB39BF4A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2A82B9-3728-4737-9724-648A6FCE12A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54EDA0-387F-4FA6-B26E-9083F19BC2AE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E81DF2-D4B7-4680-B4DD-A3D683AC32D8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3A2C5F-0281-4F09-9FF8-2FD57B9DD86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66F0A2-A622-433D-B691-26040321C97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2F879B-94AE-400D-903D-0D514A21A46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6019B-E70D-4D6D-AA4C-186DFA48713E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E4A0C5-A42D-4C5F-A368-E8584B2DB5CE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29DDB-0E3D-404C-8741-8391CA4A61E2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182954-51B7-4345-999D-B175D5616B0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B2F405-4BAD-41F3-B2C1-1EDBB063D3F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84CEBF-25B3-4572-919B-78F2A32F7146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4C1100-9380-49CA-8A83-412229506FDD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6D766C-63AC-45D8-B112-02687B31D67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E3EDB-5E5C-4476-9E84-4A61F408E993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657191-F28C-4B4D-BF5A-C696E931AD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873327-22AF-49EE-B1C6-68122A3EEBFD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0B538-56EB-41AE-B24D-4ACC969344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57A77-A406-4817-8B86-48ED54B748CC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4546D1-EA2A-48E0-BE97-27E6E84F8049}"/>
              </a:ext>
            </a:extLst>
          </p:cNvPr>
          <p:cNvGrpSpPr/>
          <p:nvPr/>
        </p:nvGrpSpPr>
        <p:grpSpPr>
          <a:xfrm>
            <a:off x="7707475" y="1048694"/>
            <a:ext cx="1769088" cy="2263632"/>
            <a:chOff x="10136350" y="3878682"/>
            <a:chExt cx="1769088" cy="22636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52546F-252E-4502-BBCF-0823D0FCCB4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2DC9D95-04F0-4556-98F3-22374DB5DF0F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30D09FE-396B-4995-AB47-27655856C8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FA47D7-EEC4-478F-A505-74F1BEEF1AF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FA5027-D0DA-4FD2-ACDC-FB3263AFDB9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11D652-AAEF-422E-B8DF-51902CE79374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F7917AA-4ED9-4BF4-9B0D-8A1EE47ED73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9BEF13-4218-49D0-9E70-64CDC5B6DFA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3456E6B-4BEB-41E6-94D9-AFF2D7AC3C9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176DC36-030D-41BF-9350-1CB07BE7A8AE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778C78-F639-4214-93AA-5EDAAA4FBFC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ECBEC3-75C3-4044-8181-FB02BF803F0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05E345-3033-4C63-B628-3D612587372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D3A554-5C49-4462-91C6-AEECA463C09A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3BDBE5-4F1D-4A0A-9462-28F2CFE1DF05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D80E6A3-F471-4209-9E5E-3C2A11824E5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EB8ED59-3214-40B6-BDF9-E1F2C1CDDBB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6332D-4769-497F-99AF-1506F6FE9206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C9651D8-C1EA-4A48-A787-2E120CC98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A0B45-91CA-4A0A-A314-804EDDEE26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3719E30-42AB-4950-94DF-95D623A66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987381-81F1-4B98-BB99-B19184B636C6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093CC3-5080-44DD-B3D8-441BDBDF9F8D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D4400A-1A39-4398-9270-3D23DE1B93EC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6C8DBF-38B1-46C6-974F-FC1CF17BAC9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ACDFAF-A08B-4691-92C8-9B530BDC2653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F60C77-18AC-45C2-9D9E-8FDFC0D54285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1C624-E4E1-4A57-BED8-D0F55B0FB2CC}"/>
              </a:ext>
            </a:extLst>
          </p:cNvPr>
          <p:cNvGrpSpPr/>
          <p:nvPr/>
        </p:nvGrpSpPr>
        <p:grpSpPr>
          <a:xfrm>
            <a:off x="2381792" y="1048694"/>
            <a:ext cx="1732737" cy="1503035"/>
            <a:chOff x="5019330" y="592754"/>
            <a:chExt cx="1732737" cy="150303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0B3991-64D7-4B90-AE49-F49FEBF4D380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4408A7-A944-4391-B6B7-A23D9130E42A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58BBB2F-98EA-43A9-AAFD-B3A1E3715DFB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DE6CAE1-A0B6-42B1-A8AF-B422CD2711CB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2B2EF5-730B-44EA-B0EE-E4EE30D29792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2D2F8D-14AF-4208-A8ED-B1034E3224A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25038-1DF0-4EC4-A115-EFBCE5A28D29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1EFD1E-DFB5-463D-8953-AF9AA924DBD6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1CDA75-7300-4B2F-87F0-D79DB0197848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BC585F-0FD2-4C6A-8B67-7C63308277DD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09342B-8092-4E34-88D4-552FA119D56A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3A3B3DF-7F90-4A67-A8BD-9BA307542C81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AF12C6-4E2F-411E-9F65-FDD7C060CF69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6CF9355C-0943-4136-91CB-19F0C150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904" y="3462335"/>
            <a:ext cx="2409544" cy="32216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E3575-82F0-44F8-A0C2-667E47136635}"/>
              </a:ext>
            </a:extLst>
          </p:cNvPr>
          <p:cNvGrpSpPr/>
          <p:nvPr/>
        </p:nvGrpSpPr>
        <p:grpSpPr>
          <a:xfrm>
            <a:off x="3347506" y="4134532"/>
            <a:ext cx="1732737" cy="1503035"/>
            <a:chOff x="5019330" y="592754"/>
            <a:chExt cx="1732737" cy="15030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73533D-D563-4355-A7EC-A76F17FCE537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33A394-2664-4F77-A77E-2026B7DA3D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FCCC6F-04A3-47D2-A0E2-540CE6B1CE0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C37F2-6E66-43B4-8602-5E55BBBB43B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0A0424-C63B-4C8D-BFCF-92B21D8B02BD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D35BE7E-0486-4D0D-AD20-86C478CAE8F9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A07A0D-CB75-49F5-8BA0-176E93FDB17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C542F79-494F-4691-BBA2-BC1119EFB037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86C088-10D6-431A-B509-B113644B55E9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1B468D-7B17-43C7-B34D-1EC1710F30CA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10D7B-7B24-4F6F-AE17-999260FB9F26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222136-736E-41A3-A109-940B5F1A63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EA837E-48DC-4D42-A96D-26D9253437BA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F8FDB3-7385-480B-B37C-98F97A1BE4F4}"/>
              </a:ext>
            </a:extLst>
          </p:cNvPr>
          <p:cNvGrpSpPr/>
          <p:nvPr/>
        </p:nvGrpSpPr>
        <p:grpSpPr>
          <a:xfrm>
            <a:off x="5318737" y="3989055"/>
            <a:ext cx="1816592" cy="1800601"/>
            <a:chOff x="4745281" y="3877432"/>
            <a:chExt cx="1816592" cy="18006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BE4365-AE90-47FF-8949-827C8B9FEDC5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D9A7B1-8037-42FA-BCEF-9028BCAD8B7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3AD763-22F7-47D3-9336-F59DA22489EB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127E0C-D45C-4E94-A74F-DD5BB7D141A5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82B0C8-241C-4E4E-9D28-EF89AD6F33AE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C3849C-4439-4640-A3D7-CC561E90C24E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59FBC-5E55-465A-BD35-4CA5ED50E29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D818731-4106-4F6B-8BD3-DF854E127388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7A6CC13-9A92-425D-AE2C-1E4E05DBDF11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E15D40-BE89-43AB-813F-91854843AF53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D5E4B9F-BC9B-45CC-AEBF-5922312709E1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2D56D6-CC39-4649-95B5-F1F0F4278B50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2D011C-1DF9-4E12-AA8D-603AA4B96C66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2E4DE8D-F8BC-4F6B-8A3C-6AA0774AEBFC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2D3D90C-4EE7-43CB-B66C-BE21363F0A70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8DECAD-17BB-4C39-9503-9B27F5C3B9F1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16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16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8775C2C-E413-42FB-8CDD-16DF734C1542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6BD25A5-E91B-4345-8A26-C855F911F8FA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3CA200-6F4F-4E3A-A458-B098A6B22618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F39EA1-9BFA-49C1-AD60-08D97D734512}"/>
                </a:ext>
              </a:extLst>
            </p:cNvPr>
            <p:cNvSpPr txBox="1"/>
            <p:nvPr/>
          </p:nvSpPr>
          <p:spPr>
            <a:xfrm>
              <a:off x="4745281" y="4494186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9EA46EE-FD79-4C58-B618-7C5058BE83BB}"/>
              </a:ext>
            </a:extLst>
          </p:cNvPr>
          <p:cNvSpPr txBox="1"/>
          <p:nvPr/>
        </p:nvSpPr>
        <p:spPr>
          <a:xfrm>
            <a:off x="1918284" y="4633989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CB571F-1552-43FB-8010-DA341A151C59}"/>
              </a:ext>
            </a:extLst>
          </p:cNvPr>
          <p:cNvSpPr txBox="1"/>
          <p:nvPr/>
        </p:nvSpPr>
        <p:spPr>
          <a:xfrm>
            <a:off x="5120174" y="4507604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3EE586B-7ED6-4AD6-A0C4-2F7E9E32C595}"/>
              </a:ext>
            </a:extLst>
          </p:cNvPr>
          <p:cNvGrpSpPr/>
          <p:nvPr/>
        </p:nvGrpSpPr>
        <p:grpSpPr>
          <a:xfrm>
            <a:off x="8058270" y="4029252"/>
            <a:ext cx="1785818" cy="1600428"/>
            <a:chOff x="7369593" y="4004562"/>
            <a:chExt cx="1785818" cy="160042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D65C0-C558-4F51-8273-94B2B6556755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16420C6-DE81-45D7-A4C3-2831E4795F46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16970-7C03-45EF-BAC4-C1C2F3EB2E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E883D51-B642-44E9-8669-7BC2D93205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EDDCCFF-37F5-4960-A1AD-F10643DDBC72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D7FB4CE-280B-468E-A828-6958765E163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795133D-9CF1-46F0-8642-A3ECD290C62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9E5C438-4054-420C-9DD4-942C0B7207A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4369396-26A3-4702-8E3D-A358F05D640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5BF3A27-E761-4EC5-9A32-71133B4F90B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53328FA-236D-4990-B7D6-695F4AF01287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C45C15-D7AB-4752-8F49-9A99E595749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2A6C370-E74A-469F-BDDA-27311434CB3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97CC4F9-306F-4448-A416-DC1E096A1D72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950FB99-BFA0-41EB-8D70-22C474583A4D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4FD704-61C8-4942-AD81-A3BF0DBFB1B5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57F866A-C269-4820-A2D4-89E4C409D1E3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6B875D4-442E-4047-8B54-6BD412E4294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190" name="Graphic 189" descr="Line arrow: Counter-clockwise curve outline">
            <a:extLst>
              <a:ext uri="{FF2B5EF4-FFF2-40B4-BE49-F238E27FC236}">
                <a16:creationId xmlns:a16="http://schemas.microsoft.com/office/drawing/2014/main" id="{71420687-C92E-41B7-8FFD-830475A2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9223931" y="5501725"/>
            <a:ext cx="550989" cy="554363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E34E581-57B2-4D8C-A247-926E5AD3A4DD}"/>
              </a:ext>
            </a:extLst>
          </p:cNvPr>
          <p:cNvSpPr txBox="1"/>
          <p:nvPr/>
        </p:nvSpPr>
        <p:spPr>
          <a:xfrm>
            <a:off x="9838536" y="5721131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6F9848-FEF2-4AAB-B824-6922F393FEFE}"/>
              </a:ext>
            </a:extLst>
          </p:cNvPr>
          <p:cNvSpPr txBox="1"/>
          <p:nvPr/>
        </p:nvSpPr>
        <p:spPr>
          <a:xfrm>
            <a:off x="7165368" y="4605796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93" name="Graphic 192" descr="Line arrow: Counter-clockwise curve outline">
            <a:extLst>
              <a:ext uri="{FF2B5EF4-FFF2-40B4-BE49-F238E27FC236}">
                <a16:creationId xmlns:a16="http://schemas.microsoft.com/office/drawing/2014/main" id="{870C4C96-F0E8-48FA-8F93-F4AADF4F5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57401" flipV="1">
            <a:off x="9171988" y="3890833"/>
            <a:ext cx="786853" cy="79167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0C964DF7-0AFE-4D16-8F06-E6E6B69DF75B}"/>
              </a:ext>
            </a:extLst>
          </p:cNvPr>
          <p:cNvSpPr txBox="1"/>
          <p:nvPr/>
        </p:nvSpPr>
        <p:spPr>
          <a:xfrm>
            <a:off x="9838536" y="3810276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0C51447-1ADF-438D-AD88-CDEACD655AB3}"/>
              </a:ext>
            </a:extLst>
          </p:cNvPr>
          <p:cNvGrpSpPr/>
          <p:nvPr/>
        </p:nvGrpSpPr>
        <p:grpSpPr>
          <a:xfrm>
            <a:off x="2233410" y="6428814"/>
            <a:ext cx="1785818" cy="1600428"/>
            <a:chOff x="7369593" y="4004562"/>
            <a:chExt cx="1785818" cy="1600428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7AD8E9B-330B-43D5-9FDD-C5B41272B03C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F14F758-6BD0-4EAE-8D08-5BC6AC94FBE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7F84973-CC64-41AA-B5EA-9D326E3059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186E2DD-C436-467C-935B-012B1EE2ACD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F627359-64C8-4879-8C43-BB836002947C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7D08EDC-011B-486B-B492-20DE6319D7F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D33107E-E256-4DB2-B4BB-48C8024D7AC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5341021-5E5C-428C-A94F-F8A72533A200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D57534-39E2-4DB0-9965-15598CE9D3E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F5C4BED-D1FD-40A1-B739-71B5AB94B757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7DF2482-DF41-49B1-92DD-B369A79505CF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2B12D33-4B2D-485C-9E0D-9978D00053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2AD10C1-2494-4388-A478-1484EE93AA3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C44A432-0A55-45E1-82A6-6B56B507DE6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AB8EF88-CDCA-44F4-BAA9-2A35AD89FF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688FD2F-5A38-428E-BAC4-D2FEB44625A8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5A707C-2F6B-455E-B724-66AFDAD1D208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4383BD-58AD-48CD-BA02-0ABABD8BD2C8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B753ECD-7BA6-47B0-8414-636E68706363}"/>
              </a:ext>
            </a:extLst>
          </p:cNvPr>
          <p:cNvCxnSpPr/>
          <p:nvPr/>
        </p:nvCxnSpPr>
        <p:spPr>
          <a:xfrm>
            <a:off x="4535052" y="7231118"/>
            <a:ext cx="2161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F07A9E6-D7AE-4BFC-BE87-2F8C0B35A14E}"/>
              </a:ext>
            </a:extLst>
          </p:cNvPr>
          <p:cNvSpPr txBox="1"/>
          <p:nvPr/>
        </p:nvSpPr>
        <p:spPr>
          <a:xfrm>
            <a:off x="4746492" y="6832308"/>
            <a:ext cx="129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9D701A-7DC8-427D-99AF-CE1B06574877}"/>
              </a:ext>
            </a:extLst>
          </p:cNvPr>
          <p:cNvSpPr txBox="1"/>
          <p:nvPr/>
        </p:nvSpPr>
        <p:spPr>
          <a:xfrm>
            <a:off x="4746492" y="7277134"/>
            <a:ext cx="16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19214B7-90AC-4389-9F1D-EB3035AC9E41}"/>
              </a:ext>
            </a:extLst>
          </p:cNvPr>
          <p:cNvGrpSpPr/>
          <p:nvPr/>
        </p:nvGrpSpPr>
        <p:grpSpPr>
          <a:xfrm>
            <a:off x="4187334" y="9566697"/>
            <a:ext cx="1785818" cy="1600428"/>
            <a:chOff x="7369593" y="4004562"/>
            <a:chExt cx="1785818" cy="160042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42B7897-6D4A-412B-BF50-3C0DFB7E1AC0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BAF56B-5B4D-40EA-A569-42D3000762ED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1F795F2-DF20-497C-89C0-6C02B4A3A38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2F7678D-CD89-47E8-B2CE-3673C71BD6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70B79B-FE79-4085-8A3B-C6A697CCC33D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99C977F-36BF-4554-B392-202AED06228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5593326-913E-4D34-93C9-11D881B798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EDE66DC-9C13-4605-8B3D-A416DA908B4A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B14A529-541F-4A9F-9D65-D120C9595FE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0C55BF1-7652-458F-8D3F-315341AD864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5AD1BBF-E071-486D-AD66-5F3815F66F25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8F9A91-0510-4473-B52F-CEA80682EB0E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E235E0E-649A-491B-BB65-E555906CDE3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C38247D-07F2-4AD7-829E-79FB862ECF3B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1098B43-9428-44D6-A9CD-72BA5A08ADC8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B283C62-3EFF-4ED3-8088-F81907625437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31A8F1C-0EF4-470C-AD61-EFBD2EDE30B2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219547E-4444-44B5-BADC-8874CA4344E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2C3DF57D-B8E5-4DD9-96EB-3A447B01B4EF}"/>
              </a:ext>
            </a:extLst>
          </p:cNvPr>
          <p:cNvSpPr txBox="1"/>
          <p:nvPr/>
        </p:nvSpPr>
        <p:spPr>
          <a:xfrm>
            <a:off x="9044976" y="7375613"/>
            <a:ext cx="268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40" name="Graphic 239">
            <a:extLst>
              <a:ext uri="{FF2B5EF4-FFF2-40B4-BE49-F238E27FC236}">
                <a16:creationId xmlns:a16="http://schemas.microsoft.com/office/drawing/2014/main" id="{C83869C1-89D4-4F52-AC6C-51B50AF4B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861" y="9083165"/>
            <a:ext cx="2691374" cy="30604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9CF52079-51AB-433B-B603-1C3D350EC334}"/>
              </a:ext>
            </a:extLst>
          </p:cNvPr>
          <p:cNvSpPr txBox="1"/>
          <p:nvPr/>
        </p:nvSpPr>
        <p:spPr>
          <a:xfrm>
            <a:off x="3210177" y="10136499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18D6028-1726-45C7-B00A-56D80CF1D4E6}"/>
              </a:ext>
            </a:extLst>
          </p:cNvPr>
          <p:cNvGrpSpPr/>
          <p:nvPr/>
        </p:nvGrpSpPr>
        <p:grpSpPr>
          <a:xfrm>
            <a:off x="6939116" y="6589995"/>
            <a:ext cx="1785818" cy="1600428"/>
            <a:chOff x="7369593" y="4004562"/>
            <a:chExt cx="1785818" cy="1600428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D5B5E7B-7A43-4C3C-9891-4451F265D9E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1926E6F6-32D3-4801-AB73-7BE2A36D7FD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61ECF8F-0FCE-4058-A36B-14C73358F2B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927EA2-0608-4B01-997B-A54A24D1E5F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73399D5B-0B0E-4474-B82A-CFAFAE9F2ADB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AFD3400-435B-4604-9B46-1ED4E43EE23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22BB1F-EDDE-45B8-9650-580EA4CE8FB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C91B555-7A23-4021-9281-FF1EA05DA4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3AAA320-A120-4E0D-B451-0634057646BC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7B999BE7-8049-4D5D-901E-91353E38FC3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6136C7C-FED4-46FB-9C11-464872DEDD28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4A6218-6915-411F-9933-7B03172ED58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1D51A92-03C6-48CB-A79A-7C3A119386D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3F5D1F1-8215-487A-A832-672A51B83DB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8CCB84A-FC3D-49AF-ACEA-29D6BC6D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1864E237-1B19-42B0-878D-DEE10E612BBD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6F77A01-B68A-4F7C-946B-1C0E89D345BB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1D25238-4DAD-4EEA-B418-554749E157B7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E9B1629E-C402-45B7-B5BB-115A19A14A88}"/>
              </a:ext>
            </a:extLst>
          </p:cNvPr>
          <p:cNvSpPr txBox="1"/>
          <p:nvPr/>
        </p:nvSpPr>
        <p:spPr>
          <a:xfrm>
            <a:off x="6151533" y="10014974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F0C1742-1B25-440E-8168-35516E081F71}"/>
              </a:ext>
            </a:extLst>
          </p:cNvPr>
          <p:cNvGrpSpPr/>
          <p:nvPr/>
        </p:nvGrpSpPr>
        <p:grpSpPr>
          <a:xfrm>
            <a:off x="6333973" y="9236187"/>
            <a:ext cx="1769088" cy="2263632"/>
            <a:chOff x="10136350" y="3878682"/>
            <a:chExt cx="1769088" cy="226363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0FD5872-7B69-41B9-8025-348A8FF3E2C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2AA6174F-D1CC-4499-8380-7AC9B216CD24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AC801B1-ABE9-48CD-B028-1A7A7906C5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03A11E8-EC0E-4737-92F6-0830A63148E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F8F640D-9934-4B0E-AC2A-F78D7ADFC9B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CCA7D822-BE24-4D5C-8A7C-C367C4708DBF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6683174-D8E0-46A7-88B1-158D90A9A1A3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7396167-8ADB-4D95-8BD4-15BCB260D97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A5A97EF-7FDF-4D70-BC1E-961C7847337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E13019C4-15D0-4E24-873F-9AB46910CF02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09461BD-CA22-4F30-B540-D75A28552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1C718DA-E11F-4F78-8C2C-F0D3A7861A2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D754BEC-EC17-43FD-8789-5D28C0A556E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488BEF4C-ED1B-4192-8ACB-17C0CD6A4894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776C0DF-A01F-4A2F-B323-1FD8C39FDE4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452A970-11FE-4265-B3A2-0C4A17978141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0356438-62F3-44B7-AF4B-0FD737AB003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D028A54-218F-4F77-B65C-911E888E7378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DC15EA91-CE62-4D51-ACAF-EFC7BF8FD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C2E544D-E3FC-476A-9F37-B99FA258C8AB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2E0CA9F2-0C26-48C1-AA94-DF23D5DD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4D4BC76-2DD7-414C-93C0-FE436CE65A2E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EE2B79B6-CD51-4D50-89C7-FEA07F4F0AB8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1715CA6-95AD-44BF-8CCD-34692CEAFB16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77C54B6-36A5-4DB5-A2BA-E7A51A44924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35E8BDA-8C39-46CD-80A9-1118092064B7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281C8D7-5998-487A-8949-6FD40B08E847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A4C95D0-A5FC-46B0-8D77-D32728CA1BB6}"/>
              </a:ext>
            </a:extLst>
          </p:cNvPr>
          <p:cNvSpPr txBox="1"/>
          <p:nvPr/>
        </p:nvSpPr>
        <p:spPr>
          <a:xfrm>
            <a:off x="7938856" y="10225255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88AAB84-E688-4E5D-9ACE-5D313740785A}"/>
              </a:ext>
            </a:extLst>
          </p:cNvPr>
          <p:cNvGrpSpPr/>
          <p:nvPr/>
        </p:nvGrpSpPr>
        <p:grpSpPr>
          <a:xfrm>
            <a:off x="8802865" y="9661310"/>
            <a:ext cx="1833495" cy="1556969"/>
            <a:chOff x="8465973" y="8516452"/>
            <a:chExt cx="1833495" cy="155696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6CC4708-2AB7-46B5-B66B-FA9A973B5E3F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73F0BC0-71F6-4759-BE55-5C19EEB380E2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8314830-8653-419E-96EA-7BE5D21A7AEA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CEB7297-6534-43F1-BABE-68944FC2923B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89B6FBF-A67B-4179-A152-F2E471C24925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AAF6E3C-8E85-490C-B734-96D9F98B2CA0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8A6D43B-B406-4EE6-A1D3-93456E7D3E58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B79C30-6668-45C1-A33B-5E7BBFFA60CE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13D3DF2-BC63-4F7E-B7EC-FB8DED479D21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1243F82-509B-4AD2-9763-B0F69CE1EB6C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21E6451-CC94-4420-894F-96905F0ABEEC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2935387-E88D-4360-B6E1-3E4DB0052A06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C749C8E0-6028-477B-B35B-837905D246F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F0CA4CDC-4324-4003-BAF7-2C8F61279353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28D7D07-21BB-438C-BB54-21585610D5BB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V</a:t>
              </a:r>
              <a:endParaRPr lang="en-GB" baseline="-2500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7414C38-F619-4575-B6A7-DCE1A3C86626}"/>
                </a:ext>
              </a:extLst>
            </p:cNvPr>
            <p:cNvSpPr txBox="1"/>
            <p:nvPr/>
          </p:nvSpPr>
          <p:spPr>
            <a:xfrm>
              <a:off x="9099318" y="851645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237" name="Graphic 236" descr="Line arrow: Counter-clockwise curve outline">
            <a:extLst>
              <a:ext uri="{FF2B5EF4-FFF2-40B4-BE49-F238E27FC236}">
                <a16:creationId xmlns:a16="http://schemas.microsoft.com/office/drawing/2014/main" id="{3D3ADA38-D41E-480C-A3EB-9ECE87AE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8498575" y="7082001"/>
            <a:ext cx="550989" cy="554363"/>
          </a:xfrm>
          <a:prstGeom prst="rect">
            <a:avLst/>
          </a:prstGeom>
        </p:spPr>
      </p:pic>
      <p:pic>
        <p:nvPicPr>
          <p:cNvPr id="309" name="Graphic 308" descr="Line arrow: Counter-clockwise curve outline">
            <a:extLst>
              <a:ext uri="{FF2B5EF4-FFF2-40B4-BE49-F238E27FC236}">
                <a16:creationId xmlns:a16="http://schemas.microsoft.com/office/drawing/2014/main" id="{F153C275-ABFD-451F-AE05-69CC4E4E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0255105" y="10814207"/>
            <a:ext cx="550989" cy="554363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FA2080D5-83FF-4C0C-BCF5-3CEBA48A42A5}"/>
              </a:ext>
            </a:extLst>
          </p:cNvPr>
          <p:cNvSpPr txBox="1"/>
          <p:nvPr/>
        </p:nvSpPr>
        <p:spPr>
          <a:xfrm>
            <a:off x="10869710" y="11033613"/>
            <a:ext cx="338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9B7D549-7F52-4D23-8B22-6B41E2152F24}"/>
              </a:ext>
            </a:extLst>
          </p:cNvPr>
          <p:cNvSpPr txBox="1"/>
          <p:nvPr/>
        </p:nvSpPr>
        <p:spPr>
          <a:xfrm>
            <a:off x="194656" y="4010331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F85EB37-A25B-4EAD-A92D-44E7E7349B72}"/>
              </a:ext>
            </a:extLst>
          </p:cNvPr>
          <p:cNvSpPr txBox="1"/>
          <p:nvPr/>
        </p:nvSpPr>
        <p:spPr>
          <a:xfrm>
            <a:off x="158592" y="6948984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Normalizing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0393EDC-DB15-4B1F-987C-EB9727ADB353}"/>
              </a:ext>
            </a:extLst>
          </p:cNvPr>
          <p:cNvSpPr txBox="1"/>
          <p:nvPr/>
        </p:nvSpPr>
        <p:spPr>
          <a:xfrm>
            <a:off x="191238" y="9513465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Calculating the output matrix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C6DBB4F-8D09-4F2E-86A4-9E1FA2491A0B}"/>
              </a:ext>
            </a:extLst>
          </p:cNvPr>
          <p:cNvSpPr txBox="1"/>
          <p:nvPr/>
        </p:nvSpPr>
        <p:spPr>
          <a:xfrm>
            <a:off x="185312" y="1665664"/>
            <a:ext cx="19873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Q, K, V matrices as computed before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2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209452E-0EE1-4DAF-8FE0-14F82A1BAF29}"/>
              </a:ext>
            </a:extLst>
          </p:cNvPr>
          <p:cNvGrpSpPr/>
          <p:nvPr/>
        </p:nvGrpSpPr>
        <p:grpSpPr>
          <a:xfrm>
            <a:off x="7745016" y="2135782"/>
            <a:ext cx="4249817" cy="5247036"/>
            <a:chOff x="818951" y="1242362"/>
            <a:chExt cx="4249817" cy="5247036"/>
          </a:xfrm>
        </p:grpSpPr>
        <p:pic>
          <p:nvPicPr>
            <p:cNvPr id="5" name="Picture 4" descr="A person throwing a frisbee to a child&#10;&#10;Description automatically generated with medium confidence">
              <a:extLst>
                <a:ext uri="{FF2B5EF4-FFF2-40B4-BE49-F238E27FC236}">
                  <a16:creationId xmlns:a16="http://schemas.microsoft.com/office/drawing/2014/main" id="{9696275D-4849-47B4-9168-FE2C738B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51" y="1242362"/>
              <a:ext cx="4249817" cy="52470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16FDE-E47B-4699-B961-AA3F03A481FA}"/>
                </a:ext>
              </a:extLst>
            </p:cNvPr>
            <p:cNvSpPr/>
            <p:nvPr/>
          </p:nvSpPr>
          <p:spPr>
            <a:xfrm>
              <a:off x="9779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AFFF6E-2BBF-47BB-92A1-E29FB5F8BC77}"/>
                </a:ext>
              </a:extLst>
            </p:cNvPr>
            <p:cNvSpPr/>
            <p:nvPr/>
          </p:nvSpPr>
          <p:spPr>
            <a:xfrm>
              <a:off x="16510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8F2DB-5E28-4BB8-8014-6B487345A994}"/>
                </a:ext>
              </a:extLst>
            </p:cNvPr>
            <p:cNvSpPr/>
            <p:nvPr/>
          </p:nvSpPr>
          <p:spPr>
            <a:xfrm>
              <a:off x="23241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BE4667-4A20-4F15-8630-B964063CDF6E}"/>
                </a:ext>
              </a:extLst>
            </p:cNvPr>
            <p:cNvSpPr/>
            <p:nvPr/>
          </p:nvSpPr>
          <p:spPr>
            <a:xfrm>
              <a:off x="29972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2543B1-E6B8-452A-8EC4-5DDB1F81F5D0}"/>
                </a:ext>
              </a:extLst>
            </p:cNvPr>
            <p:cNvSpPr/>
            <p:nvPr/>
          </p:nvSpPr>
          <p:spPr>
            <a:xfrm>
              <a:off x="36703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1BC541-A306-4E55-B802-17A8B72C8C67}"/>
                </a:ext>
              </a:extLst>
            </p:cNvPr>
            <p:cNvSpPr/>
            <p:nvPr/>
          </p:nvSpPr>
          <p:spPr>
            <a:xfrm>
              <a:off x="43434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B300F-1519-4F9F-96C9-D111F24BDD40}"/>
                </a:ext>
              </a:extLst>
            </p:cNvPr>
            <p:cNvSpPr/>
            <p:nvPr/>
          </p:nvSpPr>
          <p:spPr>
            <a:xfrm>
              <a:off x="977900" y="20574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38666C-E4F0-4F5B-BCBF-C6F56529FB6F}"/>
                </a:ext>
              </a:extLst>
            </p:cNvPr>
            <p:cNvSpPr/>
            <p:nvPr/>
          </p:nvSpPr>
          <p:spPr>
            <a:xfrm>
              <a:off x="16510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BB13E4-27D5-47E2-A1E1-E5945ADE3E57}"/>
                </a:ext>
              </a:extLst>
            </p:cNvPr>
            <p:cNvSpPr/>
            <p:nvPr/>
          </p:nvSpPr>
          <p:spPr>
            <a:xfrm>
              <a:off x="23241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6DD61-4BF0-4FCE-8104-155E537FF72D}"/>
                </a:ext>
              </a:extLst>
            </p:cNvPr>
            <p:cNvSpPr/>
            <p:nvPr/>
          </p:nvSpPr>
          <p:spPr>
            <a:xfrm>
              <a:off x="29972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A6821-21D0-4192-BCCF-EEA386AFDA98}"/>
                </a:ext>
              </a:extLst>
            </p:cNvPr>
            <p:cNvSpPr/>
            <p:nvPr/>
          </p:nvSpPr>
          <p:spPr>
            <a:xfrm>
              <a:off x="36703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955B37-227D-4582-908A-9D1EF4E13112}"/>
                </a:ext>
              </a:extLst>
            </p:cNvPr>
            <p:cNvSpPr/>
            <p:nvPr/>
          </p:nvSpPr>
          <p:spPr>
            <a:xfrm>
              <a:off x="43434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E8816-9CF1-4BEF-BC70-99F6CBC661DD}"/>
                </a:ext>
              </a:extLst>
            </p:cNvPr>
            <p:cNvSpPr/>
            <p:nvPr/>
          </p:nvSpPr>
          <p:spPr>
            <a:xfrm>
              <a:off x="977900" y="27686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C532D3-4B52-463E-BB75-6886E18325E1}"/>
                </a:ext>
              </a:extLst>
            </p:cNvPr>
            <p:cNvSpPr/>
            <p:nvPr/>
          </p:nvSpPr>
          <p:spPr>
            <a:xfrm>
              <a:off x="1651000" y="27686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F10A9B-9EDE-407A-B995-C70920645964}"/>
                </a:ext>
              </a:extLst>
            </p:cNvPr>
            <p:cNvSpPr/>
            <p:nvPr/>
          </p:nvSpPr>
          <p:spPr>
            <a:xfrm>
              <a:off x="23241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DD5B6C-C0C8-4EF0-9AA7-59F4C3C8F8DB}"/>
                </a:ext>
              </a:extLst>
            </p:cNvPr>
            <p:cNvSpPr/>
            <p:nvPr/>
          </p:nvSpPr>
          <p:spPr>
            <a:xfrm>
              <a:off x="29972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F4ADBD-942A-4F03-BD49-C02C9AD94D5D}"/>
                </a:ext>
              </a:extLst>
            </p:cNvPr>
            <p:cNvSpPr/>
            <p:nvPr/>
          </p:nvSpPr>
          <p:spPr>
            <a:xfrm>
              <a:off x="36703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0365D0-4F42-4523-9B4C-7944C97FF452}"/>
                </a:ext>
              </a:extLst>
            </p:cNvPr>
            <p:cNvSpPr/>
            <p:nvPr/>
          </p:nvSpPr>
          <p:spPr>
            <a:xfrm>
              <a:off x="43434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FC9BDE-1927-40FF-8CD6-03FDDAAF7AD7}"/>
                </a:ext>
              </a:extLst>
            </p:cNvPr>
            <p:cNvSpPr/>
            <p:nvPr/>
          </p:nvSpPr>
          <p:spPr>
            <a:xfrm>
              <a:off x="9779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19A76-45A7-4A29-B671-826BF4AF2D80}"/>
                </a:ext>
              </a:extLst>
            </p:cNvPr>
            <p:cNvSpPr/>
            <p:nvPr/>
          </p:nvSpPr>
          <p:spPr>
            <a:xfrm>
              <a:off x="16510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063F95-B34C-42B3-9078-66C3C884B88F}"/>
                </a:ext>
              </a:extLst>
            </p:cNvPr>
            <p:cNvSpPr/>
            <p:nvPr/>
          </p:nvSpPr>
          <p:spPr>
            <a:xfrm>
              <a:off x="23241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2C7351-FE4C-4E92-A188-08A41BD5D32A}"/>
                </a:ext>
              </a:extLst>
            </p:cNvPr>
            <p:cNvSpPr/>
            <p:nvPr/>
          </p:nvSpPr>
          <p:spPr>
            <a:xfrm>
              <a:off x="29972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F32A9-0E6E-4ED4-A153-FA99CCE592EB}"/>
                </a:ext>
              </a:extLst>
            </p:cNvPr>
            <p:cNvSpPr/>
            <p:nvPr/>
          </p:nvSpPr>
          <p:spPr>
            <a:xfrm>
              <a:off x="36703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DAEAA-72E3-4398-ADC5-280D70A7F651}"/>
                </a:ext>
              </a:extLst>
            </p:cNvPr>
            <p:cNvSpPr/>
            <p:nvPr/>
          </p:nvSpPr>
          <p:spPr>
            <a:xfrm>
              <a:off x="43434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CFC43D-4E39-486A-A77F-6CDBF66B8DB7}"/>
                </a:ext>
              </a:extLst>
            </p:cNvPr>
            <p:cNvSpPr/>
            <p:nvPr/>
          </p:nvSpPr>
          <p:spPr>
            <a:xfrm>
              <a:off x="9779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C1A6BA-725E-4971-A45E-F9A17B74E53F}"/>
                </a:ext>
              </a:extLst>
            </p:cNvPr>
            <p:cNvSpPr/>
            <p:nvPr/>
          </p:nvSpPr>
          <p:spPr>
            <a:xfrm>
              <a:off x="16510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7F4EE-56C8-48EF-A3C8-35C813F8BCB8}"/>
                </a:ext>
              </a:extLst>
            </p:cNvPr>
            <p:cNvSpPr/>
            <p:nvPr/>
          </p:nvSpPr>
          <p:spPr>
            <a:xfrm>
              <a:off x="23241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DA01FF-7687-47D3-BB43-99ED6BD07F96}"/>
                </a:ext>
              </a:extLst>
            </p:cNvPr>
            <p:cNvSpPr/>
            <p:nvPr/>
          </p:nvSpPr>
          <p:spPr>
            <a:xfrm>
              <a:off x="29972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E9F844-DE66-4C10-8ED1-095C31B45155}"/>
                </a:ext>
              </a:extLst>
            </p:cNvPr>
            <p:cNvSpPr/>
            <p:nvPr/>
          </p:nvSpPr>
          <p:spPr>
            <a:xfrm>
              <a:off x="36703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C12E37-2312-49A4-B22E-4DAF697F2665}"/>
                </a:ext>
              </a:extLst>
            </p:cNvPr>
            <p:cNvSpPr/>
            <p:nvPr/>
          </p:nvSpPr>
          <p:spPr>
            <a:xfrm>
              <a:off x="43434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480BB6-E195-4FCC-A478-9B776D865991}"/>
                </a:ext>
              </a:extLst>
            </p:cNvPr>
            <p:cNvSpPr/>
            <p:nvPr/>
          </p:nvSpPr>
          <p:spPr>
            <a:xfrm>
              <a:off x="9779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793933-9F03-4606-A9EF-AB62477DAD96}"/>
                </a:ext>
              </a:extLst>
            </p:cNvPr>
            <p:cNvSpPr/>
            <p:nvPr/>
          </p:nvSpPr>
          <p:spPr>
            <a:xfrm>
              <a:off x="16510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17B083-BA01-4D2D-BA33-A39A9BE7029E}"/>
                </a:ext>
              </a:extLst>
            </p:cNvPr>
            <p:cNvSpPr/>
            <p:nvPr/>
          </p:nvSpPr>
          <p:spPr>
            <a:xfrm>
              <a:off x="23241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25A93-FFD8-4729-939F-A086A625A10E}"/>
                </a:ext>
              </a:extLst>
            </p:cNvPr>
            <p:cNvSpPr/>
            <p:nvPr/>
          </p:nvSpPr>
          <p:spPr>
            <a:xfrm>
              <a:off x="29972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394415-FC33-4023-B9C8-779A78ADB494}"/>
                </a:ext>
              </a:extLst>
            </p:cNvPr>
            <p:cNvSpPr/>
            <p:nvPr/>
          </p:nvSpPr>
          <p:spPr>
            <a:xfrm>
              <a:off x="36703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60E76E-AD19-4BA0-A971-BA52EE5BA38D}"/>
                </a:ext>
              </a:extLst>
            </p:cNvPr>
            <p:cNvSpPr/>
            <p:nvPr/>
          </p:nvSpPr>
          <p:spPr>
            <a:xfrm>
              <a:off x="43434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A3AA9D-CEAD-44F2-A3A4-06B6D3C61965}"/>
                </a:ext>
              </a:extLst>
            </p:cNvPr>
            <p:cNvSpPr/>
            <p:nvPr/>
          </p:nvSpPr>
          <p:spPr>
            <a:xfrm>
              <a:off x="9779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9D426D-D5B1-4622-857C-435CE3CEDF15}"/>
                </a:ext>
              </a:extLst>
            </p:cNvPr>
            <p:cNvSpPr/>
            <p:nvPr/>
          </p:nvSpPr>
          <p:spPr>
            <a:xfrm>
              <a:off x="16510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4385C9-E94A-4F3F-A57E-7B45AED9A459}"/>
                </a:ext>
              </a:extLst>
            </p:cNvPr>
            <p:cNvSpPr/>
            <p:nvPr/>
          </p:nvSpPr>
          <p:spPr>
            <a:xfrm>
              <a:off x="23241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F5BFC3-5B73-4AF5-9102-7A6D9AAD71FA}"/>
                </a:ext>
              </a:extLst>
            </p:cNvPr>
            <p:cNvSpPr/>
            <p:nvPr/>
          </p:nvSpPr>
          <p:spPr>
            <a:xfrm>
              <a:off x="29972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9FFD21-7C1A-4E43-B153-6E08F7D6C3C4}"/>
                </a:ext>
              </a:extLst>
            </p:cNvPr>
            <p:cNvSpPr/>
            <p:nvPr/>
          </p:nvSpPr>
          <p:spPr>
            <a:xfrm>
              <a:off x="36703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B2ED9B-6BB6-4E16-98BC-C19D7AD5D13F}"/>
                </a:ext>
              </a:extLst>
            </p:cNvPr>
            <p:cNvSpPr/>
            <p:nvPr/>
          </p:nvSpPr>
          <p:spPr>
            <a:xfrm>
              <a:off x="43434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8" name="Picture 57" descr="A person throwing a frisbee to a child&#10;&#10;Description automatically generated with medium confidence">
            <a:extLst>
              <a:ext uri="{FF2B5EF4-FFF2-40B4-BE49-F238E27FC236}">
                <a16:creationId xmlns:a16="http://schemas.microsoft.com/office/drawing/2014/main" id="{75492A39-84C0-43D1-BA01-EBE784A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" y="3318462"/>
            <a:ext cx="2846705" cy="28816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EA80C17-082F-4986-9578-F7D50D6962C8}"/>
              </a:ext>
            </a:extLst>
          </p:cNvPr>
          <p:cNvSpPr/>
          <p:nvPr/>
        </p:nvSpPr>
        <p:spPr>
          <a:xfrm>
            <a:off x="3746500" y="1917370"/>
            <a:ext cx="1397000" cy="562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4C84DF-CF1A-42C7-BD56-D335B58057A2}"/>
              </a:ext>
            </a:extLst>
          </p:cNvPr>
          <p:cNvSpPr txBox="1"/>
          <p:nvPr/>
        </p:nvSpPr>
        <p:spPr>
          <a:xfrm>
            <a:off x="2194024" y="7929219"/>
            <a:ext cx="450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Network – acts as a feature extractor for the input image 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8BF49D-73FF-42D4-8AF0-AB3C5FDA05D2}"/>
              </a:ext>
            </a:extLst>
          </p:cNvPr>
          <p:cNvSpPr txBox="1"/>
          <p:nvPr/>
        </p:nvSpPr>
        <p:spPr>
          <a:xfrm>
            <a:off x="7618948" y="8316737"/>
            <a:ext cx="450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feature map of shape 7 x 6 values</a:t>
            </a:r>
          </a:p>
          <a:p>
            <a:pPr algn="ctr"/>
            <a:r>
              <a:rPr lang="en-US" dirty="0"/>
              <a:t>Each value gives information about a spatial feature in the image, some hypothetical examples are highlighted</a:t>
            </a:r>
            <a:endParaRPr lang="en-GB" dirty="0"/>
          </a:p>
        </p:txBody>
      </p:sp>
      <p:pic>
        <p:nvPicPr>
          <p:cNvPr id="64" name="Graphic 63" descr="Line arrow: Counter-clockwise curve outline">
            <a:extLst>
              <a:ext uri="{FF2B5EF4-FFF2-40B4-BE49-F238E27FC236}">
                <a16:creationId xmlns:a16="http://schemas.microsoft.com/office/drawing/2014/main" id="{9AF149FD-49FA-41ED-A4EF-F92E4AB6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42599">
            <a:off x="9701654" y="6814236"/>
            <a:ext cx="882235" cy="8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1800855" y="3696160"/>
            <a:ext cx="1550737" cy="179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 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1448702" y="8022645"/>
            <a:ext cx="1593223" cy="155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3233824" y="5041361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3882852" y="5041360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4836364" y="5037354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4375633" y="5784310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4229398" y="6193185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3356012" y="7326397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encoder NNs</a:t>
            </a:r>
            <a:endParaRPr lang="en-GB" sz="1598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1851632" y="5321806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2059961" y="5321806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2268291" y="5321806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1851632" y="573623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2059961" y="573623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2268291" y="573623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1851632" y="631715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2059961" y="631715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2268291" y="631715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2098252" y="5858654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309224" y="6631787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5990192" y="47896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5990192" y="514441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5990192" y="550675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5990192" y="586154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5990192" y="6205637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5990192" y="657112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5990192" y="689229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5615593" y="7326397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Hidden state</a:t>
            </a:r>
            <a:endParaRPr lang="en-GB" sz="15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6943704" y="5041360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7592732" y="5037353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8546244" y="5033346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8085513" y="5780302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7937278" y="6191181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7065893" y="732238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decoder NNs</a:t>
            </a:r>
            <a:endParaRPr lang="en-GB" sz="1598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85088" y="6089246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5284739" y="6089246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6484314" y="6089246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9563856" y="540927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9563856" y="573623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9563856" y="63171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9761945" y="5854646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9185254" y="6636373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4007050" y="3900664"/>
            <a:ext cx="435890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5457488" y="5144098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4470640" y="6440864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3655060" y="5739470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3858955" y="5739470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4062849" y="5739470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4266743" y="5739470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4470640" y="5850930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2200613" y="342866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2404507" y="342866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2608402" y="342866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2812296" y="342866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2200613" y="364071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2404507" y="364071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2608402" y="364071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2812296" y="364071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2200613" y="385276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2404507" y="385276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2608402" y="385276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2812296" y="385276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2200613" y="406481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2404507" y="406481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2608402" y="406481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2812296" y="406481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2200613" y="42768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2404507" y="42768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2608402" y="42768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2812296" y="42768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2200613" y="44889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2404507" y="44889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2608402" y="44889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2812296" y="44889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2200613" y="47009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2404507" y="47009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2608402" y="47009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2812296" y="47009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2200613" y="49130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2404507" y="49130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2608402" y="49130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2812296" y="49130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6027077" y="42768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6230971" y="42768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6434866" y="42768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6638760" y="42768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6267015" y="4916262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4744605" y="5191279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2185970" y="3830930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2185970" y="4047014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2185968" y="4263099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4999974" y="6134192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6689366" y="4047014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943377" y="4974514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5220970" y="5488119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4712001" y="587208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7405533" y="4343333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7405533" y="434333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7405533" y="434332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7405533" y="434332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7200110" y="4343327"/>
            <a:ext cx="2240121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7797012" y="4069250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7405535" y="4343335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7405534" y="434333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4633753" y="5872090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4633753" y="5872088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4633753" y="587208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4633753" y="587208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4633755" y="587209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4633754" y="587209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719424" y="4362284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719424" y="4181535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719421" y="4010707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719421" y="3808758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719422" y="3618345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719421" y="3435254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719421" y="3251780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719424" y="3068689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5416710" y="6565376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943377" y="4974514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719424" y="4362284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719424" y="4181535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719421" y="4008328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719421" y="3808758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719422" y="3618345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719421" y="3435254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719421" y="3251780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719424" y="3068689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4911592" y="5716108"/>
            <a:ext cx="1352230" cy="519999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7545369" y="4069501"/>
            <a:ext cx="1286439" cy="519999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7545369" y="4069501"/>
            <a:ext cx="1286439" cy="519999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7545369" y="4069501"/>
            <a:ext cx="1286439" cy="519999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7545369" y="4069501"/>
            <a:ext cx="1286439" cy="519999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7545369" y="4069501"/>
            <a:ext cx="1286439" cy="519999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7545368" y="4069501"/>
            <a:ext cx="1286439" cy="519999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7545368" y="4069501"/>
            <a:ext cx="1286439" cy="519999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7545367" y="4069501"/>
            <a:ext cx="1379789" cy="519999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6198032" y="6637693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6198032" y="5751194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8250567" y="4555851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1504</Words>
  <Application>Microsoft Office PowerPoint</Application>
  <PresentationFormat>Custom</PresentationFormat>
  <Paragraphs>334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Calibri</vt:lpstr>
      <vt:lpstr>Calibri Light</vt:lpstr>
      <vt:lpstr>Cambria Math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36</cp:revision>
  <dcterms:created xsi:type="dcterms:W3CDTF">2021-07-02T21:28:32Z</dcterms:created>
  <dcterms:modified xsi:type="dcterms:W3CDTF">2021-08-16T16:19:23Z</dcterms:modified>
</cp:coreProperties>
</file>