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3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5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1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2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2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6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ED0B-F202-43B2-9C89-A6AB71D3F27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31C-E543-44A5-83CE-32C217B80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A213E1-E923-4AEF-9FC3-E417DC691645}"/>
              </a:ext>
            </a:extLst>
          </p:cNvPr>
          <p:cNvSpPr txBox="1"/>
          <p:nvPr/>
        </p:nvSpPr>
        <p:spPr>
          <a:xfrm>
            <a:off x="1000297" y="570695"/>
            <a:ext cx="6331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a grid of input features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of shape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2400" dirty="0"/>
              <a:t>Here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2400" dirty="0"/>
              <a:t>We have a hidden state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2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of shape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1 x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endParaRPr lang="en-GB" sz="2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8906C-82A3-4B46-831C-692870FC58AF}"/>
              </a:ext>
            </a:extLst>
          </p:cNvPr>
          <p:cNvSpPr txBox="1"/>
          <p:nvPr/>
        </p:nvSpPr>
        <p:spPr>
          <a:xfrm>
            <a:off x="1000297" y="2077518"/>
            <a:ext cx="675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this hidden state (query) we want to compute what </a:t>
            </a:r>
            <a:r>
              <a:rPr lang="en-US" sz="2400" dirty="0" err="1"/>
              <a:t>wt</a:t>
            </a:r>
            <a:r>
              <a:rPr lang="en-US" sz="2400" dirty="0"/>
              <a:t> to assign to each input feature (key) in order to generate the output</a:t>
            </a:r>
            <a:endParaRPr lang="en-GB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620735-3F75-43A3-B5E6-AB11C0C81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297" y="3890835"/>
            <a:ext cx="6751233" cy="16878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9B0D9D-B84F-41EB-8736-46ADF02D6E9A}"/>
              </a:ext>
            </a:extLst>
          </p:cNvPr>
          <p:cNvCxnSpPr>
            <a:cxnSpLocks/>
          </p:cNvCxnSpPr>
          <p:nvPr/>
        </p:nvCxnSpPr>
        <p:spPr>
          <a:xfrm>
            <a:off x="8572100" y="3268940"/>
            <a:ext cx="5170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99008B-B4C2-415E-8516-32332E085F2A}"/>
              </a:ext>
            </a:extLst>
          </p:cNvPr>
          <p:cNvSpPr txBox="1"/>
          <p:nvPr/>
        </p:nvSpPr>
        <p:spPr>
          <a:xfrm>
            <a:off x="9072517" y="2954682"/>
            <a:ext cx="2812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1: initializing the variables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358BA2E-15D3-42CB-BB8D-FF177E0B27D1}"/>
              </a:ext>
            </a:extLst>
          </p:cNvPr>
          <p:cNvCxnSpPr>
            <a:cxnSpLocks/>
          </p:cNvCxnSpPr>
          <p:nvPr/>
        </p:nvCxnSpPr>
        <p:spPr>
          <a:xfrm flipH="1">
            <a:off x="7535615" y="977054"/>
            <a:ext cx="25156" cy="4601589"/>
          </a:xfrm>
          <a:prstGeom prst="bentConnector3">
            <a:avLst>
              <a:gd name="adj1" fmla="val -39378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6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FB72F26-5B47-4397-BC6B-15A44B6B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065" y="378991"/>
            <a:ext cx="6300000" cy="34851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84E378-1999-46EB-B078-20E7B49A9DE1}"/>
              </a:ext>
            </a:extLst>
          </p:cNvPr>
          <p:cNvCxnSpPr>
            <a:cxnSpLocks/>
          </p:cNvCxnSpPr>
          <p:nvPr/>
        </p:nvCxnSpPr>
        <p:spPr>
          <a:xfrm>
            <a:off x="8011795" y="3165394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737E82-D0F7-4019-B3EB-740FC589BBF7}"/>
              </a:ext>
            </a:extLst>
          </p:cNvPr>
          <p:cNvSpPr txBox="1"/>
          <p:nvPr/>
        </p:nvSpPr>
        <p:spPr>
          <a:xfrm>
            <a:off x="8520408" y="2853096"/>
            <a:ext cx="33354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dirty="0">
                <a:latin typeface="Consolas" panose="020B0609020204030204" pitchFamily="49" charset="0"/>
              </a:rPr>
              <a:t>Attention weights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Line arrow: Clockwise curve outline">
            <a:extLst>
              <a:ext uri="{FF2B5EF4-FFF2-40B4-BE49-F238E27FC236}">
                <a16:creationId xmlns:a16="http://schemas.microsoft.com/office/drawing/2014/main" id="{3DDB51B7-D91C-4E58-86E1-7E5832743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24774">
            <a:off x="2947011" y="3851459"/>
            <a:ext cx="747252" cy="7472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87E15-2043-4B0A-BCD5-B21CDBD8B2A8}"/>
              </a:ext>
            </a:extLst>
          </p:cNvPr>
          <p:cNvSpPr txBox="1"/>
          <p:nvPr/>
        </p:nvSpPr>
        <p:spPr>
          <a:xfrm>
            <a:off x="622541" y="4693764"/>
            <a:ext cx="5396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query (hidden state) places on 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(feature). The dimension is 1 x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1 as we are considering one hidden state at a time and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is the number of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 features 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Graphic 11" descr="Line arrow: Counter-clockwise curve outline">
            <a:extLst>
              <a:ext uri="{FF2B5EF4-FFF2-40B4-BE49-F238E27FC236}">
                <a16:creationId xmlns:a16="http://schemas.microsoft.com/office/drawing/2014/main" id="{4D995DF1-5A09-46CB-9E4A-805DAB021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5195391" y="2275653"/>
            <a:ext cx="746501" cy="74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15EAD7-EBED-4D2D-9B57-CAF4C0F968B7}"/>
              </a:ext>
            </a:extLst>
          </p:cNvPr>
          <p:cNvSpPr txBox="1"/>
          <p:nvPr/>
        </p:nvSpPr>
        <p:spPr>
          <a:xfrm>
            <a:off x="5220385" y="3045137"/>
            <a:ext cx="27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393CF1-7B06-4061-90BB-5AC3CD70CC55}"/>
              </a:ext>
            </a:extLst>
          </p:cNvPr>
          <p:cNvCxnSpPr>
            <a:cxnSpLocks/>
          </p:cNvCxnSpPr>
          <p:nvPr/>
        </p:nvCxnSpPr>
        <p:spPr>
          <a:xfrm flipH="1">
            <a:off x="7465065" y="475128"/>
            <a:ext cx="108874" cy="5140018"/>
          </a:xfrm>
          <a:prstGeom prst="bentConnector3">
            <a:avLst>
              <a:gd name="adj1" fmla="val -3966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2907E51-B64B-400D-A830-410E604D6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24" y="1286478"/>
            <a:ext cx="11013655" cy="22381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7A2A69-E1F5-4AC0-B918-081354764E98}"/>
              </a:ext>
            </a:extLst>
          </p:cNvPr>
          <p:cNvCxnSpPr>
            <a:cxnSpLocks/>
          </p:cNvCxnSpPr>
          <p:nvPr/>
        </p:nvCxnSpPr>
        <p:spPr>
          <a:xfrm rot="16200000">
            <a:off x="5841693" y="4324670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44D458-FE8D-47E5-A1A7-E447BB664807}"/>
              </a:ext>
            </a:extLst>
          </p:cNvPr>
          <p:cNvSpPr txBox="1"/>
          <p:nvPr/>
        </p:nvSpPr>
        <p:spPr>
          <a:xfrm>
            <a:off x="4421350" y="4578977"/>
            <a:ext cx="36087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Step 3: normalize the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Attention weights</a:t>
            </a:r>
            <a:endParaRPr lang="en-GB" sz="2000" dirty="0">
              <a:latin typeface="Consolas" panose="020B0609020204030204" pitchFamily="49" charset="0"/>
            </a:endParaRPr>
          </a:p>
        </p:txBody>
      </p:sp>
      <p:pic>
        <p:nvPicPr>
          <p:cNvPr id="7" name="Graphic 6" descr="Line arrow: Counter-clockwise curve outline">
            <a:extLst>
              <a:ext uri="{FF2B5EF4-FFF2-40B4-BE49-F238E27FC236}">
                <a16:creationId xmlns:a16="http://schemas.microsoft.com/office/drawing/2014/main" id="{89DE6CC9-2C90-4AB8-B9BF-39F62385F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428082" flipH="1">
            <a:off x="8226367" y="2096200"/>
            <a:ext cx="726741" cy="726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1E92B0-9A44-41C8-9AE4-408881FD7FD7}"/>
              </a:ext>
            </a:extLst>
          </p:cNvPr>
          <p:cNvSpPr txBox="1"/>
          <p:nvPr/>
        </p:nvSpPr>
        <p:spPr>
          <a:xfrm>
            <a:off x="6291161" y="2879124"/>
            <a:ext cx="2919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weights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7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7A3671C-AA08-4EC8-81B6-036E13901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68880" y="1261673"/>
            <a:ext cx="6162861" cy="3587602"/>
          </a:xfrm>
          <a:prstGeom prst="rect">
            <a:avLst/>
          </a:prstGeom>
        </p:spPr>
      </p:pic>
      <p:pic>
        <p:nvPicPr>
          <p:cNvPr id="5" name="Graphic 4" descr="Line arrow: Counter-clockwise curve outline">
            <a:extLst>
              <a:ext uri="{FF2B5EF4-FFF2-40B4-BE49-F238E27FC236}">
                <a16:creationId xmlns:a16="http://schemas.microsoft.com/office/drawing/2014/main" id="{D030555C-52D0-434B-B41A-6C3987773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741031">
            <a:off x="1613680" y="1565233"/>
            <a:ext cx="929624" cy="929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A4DED2-9402-4419-9917-6B286DE4F1AF}"/>
              </a:ext>
            </a:extLst>
          </p:cNvPr>
          <p:cNvSpPr txBox="1"/>
          <p:nvPr/>
        </p:nvSpPr>
        <p:spPr>
          <a:xfrm>
            <a:off x="149630" y="2192631"/>
            <a:ext cx="20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Output vector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A6703-3351-45A1-B9AC-2E0701115559}"/>
              </a:ext>
            </a:extLst>
          </p:cNvPr>
          <p:cNvSpPr txBox="1"/>
          <p:nvPr/>
        </p:nvSpPr>
        <p:spPr>
          <a:xfrm>
            <a:off x="4631021" y="5273161"/>
            <a:ext cx="44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NOTE that the dimension of this new vector is same as s2 (1 x DQ)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6BEDD-6BB7-42AB-B2B4-DE6BB2642418}"/>
              </a:ext>
            </a:extLst>
          </p:cNvPr>
          <p:cNvSpPr txBox="1"/>
          <p:nvPr/>
        </p:nvSpPr>
        <p:spPr>
          <a:xfrm>
            <a:off x="9225022" y="3105834"/>
            <a:ext cx="28039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4: computing the output vector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9" name="Graphic 8" descr="Line arrow: Counter-clockwise curve outline">
            <a:extLst>
              <a:ext uri="{FF2B5EF4-FFF2-40B4-BE49-F238E27FC236}">
                <a16:creationId xmlns:a16="http://schemas.microsoft.com/office/drawing/2014/main" id="{E48C06AA-61AB-4227-AB4C-A6F4B0A85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146476" flipH="1">
            <a:off x="6643044" y="4437380"/>
            <a:ext cx="770288" cy="770287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5F56342-2B96-4737-8748-27CFF2573928}"/>
              </a:ext>
            </a:extLst>
          </p:cNvPr>
          <p:cNvCxnSpPr>
            <a:cxnSpLocks/>
          </p:cNvCxnSpPr>
          <p:nvPr/>
        </p:nvCxnSpPr>
        <p:spPr>
          <a:xfrm>
            <a:off x="8219183" y="1136982"/>
            <a:ext cx="12700" cy="3712293"/>
          </a:xfrm>
          <a:prstGeom prst="bentConnector3">
            <a:avLst>
              <a:gd name="adj1" fmla="val 52036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F5D730-BEC9-41F9-8426-4B9E4BBC35B7}"/>
              </a:ext>
            </a:extLst>
          </p:cNvPr>
          <p:cNvCxnSpPr>
            <a:cxnSpLocks/>
          </p:cNvCxnSpPr>
          <p:nvPr/>
        </p:nvCxnSpPr>
        <p:spPr>
          <a:xfrm>
            <a:off x="8877827" y="3429000"/>
            <a:ext cx="361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5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7A3671C-AA08-4EC8-81B6-036E13901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91994" y="137953"/>
            <a:ext cx="5721228" cy="30624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F863F6D-9414-4993-97C3-960019A54F7D}"/>
              </a:ext>
            </a:extLst>
          </p:cNvPr>
          <p:cNvSpPr/>
          <p:nvPr/>
        </p:nvSpPr>
        <p:spPr>
          <a:xfrm>
            <a:off x="4010017" y="2346790"/>
            <a:ext cx="1127248" cy="5696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5DE6E3F-8158-4F2E-9CB0-9169803F3E35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16200000" flipH="1" flipV="1">
            <a:off x="2754930" y="3075200"/>
            <a:ext cx="2547122" cy="1090301"/>
          </a:xfrm>
          <a:prstGeom prst="curvedConnector4">
            <a:avLst>
              <a:gd name="adj1" fmla="val -8975"/>
              <a:gd name="adj2" fmla="val 29632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7CB74E21-1AA6-4588-9167-3D5559F6D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3340" y="3456203"/>
            <a:ext cx="5994430" cy="2875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B147D5-4D06-489C-94FE-85467B8A65F9}"/>
              </a:ext>
            </a:extLst>
          </p:cNvPr>
          <p:cNvSpPr txBox="1"/>
          <p:nvPr/>
        </p:nvSpPr>
        <p:spPr>
          <a:xfrm>
            <a:off x="21337" y="4753548"/>
            <a:ext cx="3242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11E419-4B4B-498C-A9AC-47E6E95A868D}"/>
              </a:ext>
            </a:extLst>
          </p:cNvPr>
          <p:cNvSpPr txBox="1"/>
          <p:nvPr/>
        </p:nvSpPr>
        <p:spPr>
          <a:xfrm>
            <a:off x="8287275" y="731439"/>
            <a:ext cx="37412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Understanding the purpose of attention:</a:t>
            </a:r>
          </a:p>
          <a:p>
            <a:pPr marL="285743" indent="-285743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Considers all input features to a certain extent </a:t>
            </a:r>
          </a:p>
          <a:p>
            <a:pPr marL="285743" indent="-285743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The final op is just like a wt. avg over the input features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27" name="Graphic 26" descr="Line arrow: Counter-clockwise curve outline">
            <a:extLst>
              <a:ext uri="{FF2B5EF4-FFF2-40B4-BE49-F238E27FC236}">
                <a16:creationId xmlns:a16="http://schemas.microsoft.com/office/drawing/2014/main" id="{270024E9-4FF4-4C8B-9C17-D776D5977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505381" flipV="1">
            <a:off x="3061725" y="5669655"/>
            <a:ext cx="632387" cy="6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7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A536FD-B801-401C-88F2-3A9848216421}"/>
              </a:ext>
            </a:extLst>
          </p:cNvPr>
          <p:cNvSpPr txBox="1"/>
          <p:nvPr/>
        </p:nvSpPr>
        <p:spPr>
          <a:xfrm>
            <a:off x="1000297" y="570695"/>
            <a:ext cx="7827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a grid of input features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of shape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2400" dirty="0"/>
              <a:t>Here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2400" dirty="0"/>
              <a:t>Instead of a single query vector, we have a set of query vectors (each of dimension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2400" dirty="0"/>
              <a:t> ). So,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Q</a:t>
            </a:r>
            <a:r>
              <a:rPr lang="en-US" sz="2400" dirty="0"/>
              <a:t> is a matrix of queries of shape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2400" dirty="0"/>
              <a:t>(assume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=2</a:t>
            </a:r>
            <a:r>
              <a:rPr lang="en-US" sz="2400" dirty="0"/>
              <a:t>)</a:t>
            </a:r>
            <a:endParaRPr lang="en-GB" sz="2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1CAF-D77A-4284-ABAF-576B929E64F4}"/>
              </a:ext>
            </a:extLst>
          </p:cNvPr>
          <p:cNvSpPr txBox="1"/>
          <p:nvPr/>
        </p:nvSpPr>
        <p:spPr>
          <a:xfrm>
            <a:off x="1000297" y="2634470"/>
            <a:ext cx="761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of queries we want to compute what weight to assign to each input feature (key) in order to generate the output</a:t>
            </a:r>
            <a:endParaRPr lang="en-GB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E67229-8DB9-4971-8B9F-004C2731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65" y="4235219"/>
            <a:ext cx="8441537" cy="2052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90C41-8443-456D-9255-9C570DDD23CF}"/>
              </a:ext>
            </a:extLst>
          </p:cNvPr>
          <p:cNvSpPr txBox="1"/>
          <p:nvPr/>
        </p:nvSpPr>
        <p:spPr>
          <a:xfrm>
            <a:off x="9892144" y="2911469"/>
            <a:ext cx="22666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1: initializing the variables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92972FD-FEF6-4B76-AABA-3C463C55537F}"/>
              </a:ext>
            </a:extLst>
          </p:cNvPr>
          <p:cNvCxnSpPr>
            <a:cxnSpLocks/>
          </p:cNvCxnSpPr>
          <p:nvPr/>
        </p:nvCxnSpPr>
        <p:spPr>
          <a:xfrm flipH="1">
            <a:off x="8927869" y="627611"/>
            <a:ext cx="99753" cy="5931267"/>
          </a:xfrm>
          <a:prstGeom prst="bentConnector3">
            <a:avLst>
              <a:gd name="adj1" fmla="val -629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F506D0-B03C-4644-B234-F710C2BB5685}"/>
              </a:ext>
            </a:extLst>
          </p:cNvPr>
          <p:cNvCxnSpPr>
            <a:cxnSpLocks/>
          </p:cNvCxnSpPr>
          <p:nvPr/>
        </p:nvCxnSpPr>
        <p:spPr>
          <a:xfrm>
            <a:off x="9652754" y="3429000"/>
            <a:ext cx="25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EF48925-DFF4-451B-ADBB-B2E7A44D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2964" y="1008065"/>
            <a:ext cx="6476954" cy="2278672"/>
          </a:xfrm>
          <a:prstGeom prst="rect">
            <a:avLst/>
          </a:prstGeom>
        </p:spPr>
      </p:pic>
      <p:pic>
        <p:nvPicPr>
          <p:cNvPr id="5" name="Graphic 4" descr="Line arrow: Counter-clockwise curve outline">
            <a:extLst>
              <a:ext uri="{FF2B5EF4-FFF2-40B4-BE49-F238E27FC236}">
                <a16:creationId xmlns:a16="http://schemas.microsoft.com/office/drawing/2014/main" id="{2FC22C92-CD68-4B89-BA78-91722860D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77592">
            <a:off x="2663378" y="284176"/>
            <a:ext cx="705909" cy="705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3384A-15A8-498D-933C-0D8CFAD42BC1}"/>
              </a:ext>
            </a:extLst>
          </p:cNvPr>
          <p:cNvSpPr txBox="1"/>
          <p:nvPr/>
        </p:nvSpPr>
        <p:spPr>
          <a:xfrm>
            <a:off x="76692" y="637130"/>
            <a:ext cx="3047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E: Dot product of each query vector with each input feature(key)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i.e. : how similar is each query to a key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CCCFC-D4C0-4A3E-884A-09F9CBAE12C8}"/>
              </a:ext>
            </a:extLst>
          </p:cNvPr>
          <p:cNvSpPr txBox="1"/>
          <p:nvPr/>
        </p:nvSpPr>
        <p:spPr>
          <a:xfrm>
            <a:off x="6161441" y="3865078"/>
            <a:ext cx="271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7524A-BE26-4C82-BE4F-8BC3346BF894}"/>
              </a:ext>
            </a:extLst>
          </p:cNvPr>
          <p:cNvSpPr txBox="1"/>
          <p:nvPr/>
        </p:nvSpPr>
        <p:spPr>
          <a:xfrm>
            <a:off x="9152720" y="5767008"/>
            <a:ext cx="28039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Attention weights</a:t>
            </a:r>
            <a:endParaRPr lang="en-GB" sz="1600" dirty="0">
              <a:latin typeface="Consolas" panose="020B0609020204030204" pitchFamily="49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EB17E90-4518-4E9A-92BF-E3E60ACE7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8238" y="3813202"/>
            <a:ext cx="3933362" cy="1463902"/>
          </a:xfrm>
          <a:prstGeom prst="rect">
            <a:avLst/>
          </a:prstGeom>
        </p:spPr>
      </p:pic>
      <p:pic>
        <p:nvPicPr>
          <p:cNvPr id="11" name="Graphic 10" descr="Line arrow: Clockwise curve outline">
            <a:extLst>
              <a:ext uri="{FF2B5EF4-FFF2-40B4-BE49-F238E27FC236}">
                <a16:creationId xmlns:a16="http://schemas.microsoft.com/office/drawing/2014/main" id="{9983E758-46F9-4954-BDE4-18FF01BF50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917679" y="5186342"/>
            <a:ext cx="747252" cy="747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E4DC4F-EB5F-4EA3-9784-0A0245A3EFC2}"/>
              </a:ext>
            </a:extLst>
          </p:cNvPr>
          <p:cNvSpPr txBox="1"/>
          <p:nvPr/>
        </p:nvSpPr>
        <p:spPr>
          <a:xfrm>
            <a:off x="165910" y="5277104"/>
            <a:ext cx="2850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20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query places on the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  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Graphic 12" descr="Line arrow: Counter-clockwise curve outline">
            <a:extLst>
              <a:ext uri="{FF2B5EF4-FFF2-40B4-BE49-F238E27FC236}">
                <a16:creationId xmlns:a16="http://schemas.microsoft.com/office/drawing/2014/main" id="{EE0BB127-0672-42DC-80E8-792B2239B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194497" flipH="1">
            <a:off x="5908323" y="5290442"/>
            <a:ext cx="550989" cy="5543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DD4DB5-E4F8-42DB-885F-ABC4AA58780D}"/>
              </a:ext>
            </a:extLst>
          </p:cNvPr>
          <p:cNvSpPr txBox="1"/>
          <p:nvPr/>
        </p:nvSpPr>
        <p:spPr>
          <a:xfrm>
            <a:off x="4397159" y="5828563"/>
            <a:ext cx="4690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Graphic 14" descr="Line arrow: Counter-clockwise curve outline">
            <a:extLst>
              <a:ext uri="{FF2B5EF4-FFF2-40B4-BE49-F238E27FC236}">
                <a16:creationId xmlns:a16="http://schemas.microsoft.com/office/drawing/2014/main" id="{CBA7BCB4-C6D1-459E-954D-D2493BBB2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135766" flipV="1">
            <a:off x="5650813" y="4115590"/>
            <a:ext cx="550989" cy="554363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DCB9BE8-3089-4D0C-A9AA-5817BD838191}"/>
              </a:ext>
            </a:extLst>
          </p:cNvPr>
          <p:cNvCxnSpPr>
            <a:cxnSpLocks/>
          </p:cNvCxnSpPr>
          <p:nvPr/>
        </p:nvCxnSpPr>
        <p:spPr>
          <a:xfrm flipH="1">
            <a:off x="7708900" y="1038037"/>
            <a:ext cx="114300" cy="4348586"/>
          </a:xfrm>
          <a:prstGeom prst="bentConnector3">
            <a:avLst>
              <a:gd name="adj1" fmla="val -14370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D924E0-6284-490B-AF30-53AF59C12246}"/>
              </a:ext>
            </a:extLst>
          </p:cNvPr>
          <p:cNvCxnSpPr/>
          <p:nvPr/>
        </p:nvCxnSpPr>
        <p:spPr>
          <a:xfrm>
            <a:off x="9465733" y="4753664"/>
            <a:ext cx="922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0FE63-194D-4A07-8DE0-92D22533DC92}"/>
              </a:ext>
            </a:extLst>
          </p:cNvPr>
          <p:cNvCxnSpPr/>
          <p:nvPr/>
        </p:nvCxnSpPr>
        <p:spPr>
          <a:xfrm>
            <a:off x="10397067" y="4753664"/>
            <a:ext cx="0" cy="101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8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23FCC-4832-4DBD-89BA-EB474D3707B0}"/>
              </a:ext>
            </a:extLst>
          </p:cNvPr>
          <p:cNvSpPr txBox="1"/>
          <p:nvPr/>
        </p:nvSpPr>
        <p:spPr>
          <a:xfrm>
            <a:off x="1723161" y="524298"/>
            <a:ext cx="7364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This direction signifies the </a:t>
            </a:r>
            <a:r>
              <a:rPr lang="en-US" sz="2000" i="1" dirty="0" err="1"/>
              <a:t>wts</a:t>
            </a:r>
            <a:r>
              <a:rPr lang="en-US" sz="2000" i="1" dirty="0"/>
              <a:t> assigned to each input feature </a:t>
            </a:r>
            <a:r>
              <a:rPr lang="en-US" sz="2000" b="1" i="1" dirty="0">
                <a:solidFill>
                  <a:srgbClr val="0000FF"/>
                </a:solidFill>
              </a:rPr>
              <a:t>h1</a:t>
            </a:r>
            <a:r>
              <a:rPr lang="en-US" sz="2000" i="1" dirty="0"/>
              <a:t> to </a:t>
            </a:r>
            <a:r>
              <a:rPr lang="en-US" sz="2000" b="1" i="1" dirty="0">
                <a:solidFill>
                  <a:srgbClr val="0000FF"/>
                </a:solidFill>
              </a:rPr>
              <a:t>h4</a:t>
            </a:r>
            <a:r>
              <a:rPr lang="en-US" sz="2000" i="1" dirty="0"/>
              <a:t>, so we should normalize the </a:t>
            </a:r>
            <a:r>
              <a:rPr lang="en-US" sz="2000" i="1" dirty="0" err="1"/>
              <a:t>wts</a:t>
            </a:r>
            <a:r>
              <a:rPr lang="en-US" sz="2000" i="1" dirty="0"/>
              <a:t> along this axis </a:t>
            </a:r>
            <a:endParaRPr lang="en-GB" sz="2000" b="1" i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F3E36B4-A9CB-453D-AA24-CBEB229F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3163" y="1584389"/>
            <a:ext cx="5856107" cy="70788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25A7BB8-A86B-45C6-9BFF-E3028DFAC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20" y="3043487"/>
            <a:ext cx="3690850" cy="887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CFD01D-C6C2-42CA-9C89-162B0B7677C1}"/>
              </a:ext>
            </a:extLst>
          </p:cNvPr>
          <p:cNvSpPr txBox="1"/>
          <p:nvPr/>
        </p:nvSpPr>
        <p:spPr>
          <a:xfrm>
            <a:off x="3599222" y="2788414"/>
            <a:ext cx="18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SoftMax along each row</a:t>
            </a:r>
            <a:endParaRPr lang="en-GB" b="1" i="1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FCE8D3-B344-4911-BA86-77F94D345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027" y="3094146"/>
            <a:ext cx="6690478" cy="135316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C5A653-0B1C-4005-818B-B440DFE20CFE}"/>
              </a:ext>
            </a:extLst>
          </p:cNvPr>
          <p:cNvCxnSpPr>
            <a:cxnSpLocks/>
          </p:cNvCxnSpPr>
          <p:nvPr/>
        </p:nvCxnSpPr>
        <p:spPr>
          <a:xfrm>
            <a:off x="3599222" y="3489715"/>
            <a:ext cx="1693421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C302E0-1B27-4061-B670-6893923D46FC}"/>
              </a:ext>
            </a:extLst>
          </p:cNvPr>
          <p:cNvSpPr txBox="1"/>
          <p:nvPr/>
        </p:nvSpPr>
        <p:spPr>
          <a:xfrm>
            <a:off x="3450532" y="5419275"/>
            <a:ext cx="39100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3: normalize the Attention weights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A88EC1-F9E1-4C37-9280-E0A51A7BEE83}"/>
              </a:ext>
            </a:extLst>
          </p:cNvPr>
          <p:cNvCxnSpPr>
            <a:cxnSpLocks/>
          </p:cNvCxnSpPr>
          <p:nvPr/>
        </p:nvCxnSpPr>
        <p:spPr>
          <a:xfrm flipV="1">
            <a:off x="5405547" y="4753041"/>
            <a:ext cx="0" cy="666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0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10B83BB-FDF4-44F9-8C11-7839F37F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43" y="216033"/>
            <a:ext cx="5517236" cy="32129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17628D1-3B9F-44EC-9107-A68B7E2DC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243" y="3526875"/>
            <a:ext cx="5651999" cy="2848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B4703-E27E-4837-992C-CB274B044B7A}"/>
              </a:ext>
            </a:extLst>
          </p:cNvPr>
          <p:cNvSpPr txBox="1"/>
          <p:nvPr/>
        </p:nvSpPr>
        <p:spPr>
          <a:xfrm>
            <a:off x="6568479" y="4794613"/>
            <a:ext cx="550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pic>
        <p:nvPicPr>
          <p:cNvPr id="7" name="Graphic 6" descr="Line arrow: Counter-clockwise curve outline">
            <a:extLst>
              <a:ext uri="{FF2B5EF4-FFF2-40B4-BE49-F238E27FC236}">
                <a16:creationId xmlns:a16="http://schemas.microsoft.com/office/drawing/2014/main" id="{004F77F7-BEE7-4CFE-A5C5-316B70703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50175" flipH="1" flipV="1">
            <a:off x="5314531" y="1434778"/>
            <a:ext cx="1109195" cy="1109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15271-C38D-4387-A5E5-0633338CF0B7}"/>
              </a:ext>
            </a:extLst>
          </p:cNvPr>
          <p:cNvSpPr txBox="1"/>
          <p:nvPr/>
        </p:nvSpPr>
        <p:spPr>
          <a:xfrm>
            <a:off x="6382025" y="414829"/>
            <a:ext cx="5397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 is the output matrix. Shape: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Num rows = N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i.e., number of queries as for each query we should get a value. Num columns = D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i.e., number of dimensions for each input feature/query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12571C-3107-4CBD-8D42-7A1E207D3ADB}"/>
              </a:ext>
            </a:extLst>
          </p:cNvPr>
          <p:cNvSpPr/>
          <p:nvPr/>
        </p:nvSpPr>
        <p:spPr>
          <a:xfrm>
            <a:off x="2487249" y="1618375"/>
            <a:ext cx="1062283" cy="31041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0D053E8-2579-4903-93F1-6D83CD6B42A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373" y="2420682"/>
            <a:ext cx="2907745" cy="1491180"/>
          </a:xfrm>
          <a:prstGeom prst="curvedConnector4">
            <a:avLst>
              <a:gd name="adj1" fmla="val -8611"/>
              <a:gd name="adj2" fmla="val 166936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Line arrow: Counter-clockwise curve outline">
            <a:extLst>
              <a:ext uri="{FF2B5EF4-FFF2-40B4-BE49-F238E27FC236}">
                <a16:creationId xmlns:a16="http://schemas.microsoft.com/office/drawing/2014/main" id="{2CCD52F2-DC5C-41C3-B547-63251750B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50175" flipH="1" flipV="1">
            <a:off x="5397949" y="5126590"/>
            <a:ext cx="1030574" cy="10305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AB879F-FC1A-4B0A-9595-D504D3A54376}"/>
              </a:ext>
            </a:extLst>
          </p:cNvPr>
          <p:cNvSpPr txBox="1"/>
          <p:nvPr/>
        </p:nvSpPr>
        <p:spPr>
          <a:xfrm>
            <a:off x="7193715" y="2258331"/>
            <a:ext cx="425334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Step 4: Computing the Value (Y) matrix</a:t>
            </a:r>
          </a:p>
          <a:p>
            <a:pPr marL="285743" indent="-285743">
              <a:buFontTx/>
              <a:buChar char="-"/>
            </a:pPr>
            <a:r>
              <a:rPr lang="en-US" sz="1600" dirty="0">
                <a:latin typeface="Consolas" panose="020B0609020204030204" pitchFamily="49" charset="0"/>
              </a:rPr>
              <a:t>Considers all input features </a:t>
            </a:r>
            <a:r>
              <a:rPr lang="en-US" sz="1600" dirty="0" err="1">
                <a:latin typeface="Consolas" panose="020B0609020204030204" pitchFamily="49" charset="0"/>
              </a:rPr>
              <a:t>upto</a:t>
            </a:r>
            <a:r>
              <a:rPr lang="en-US" sz="1600" dirty="0">
                <a:latin typeface="Consolas" panose="020B0609020204030204" pitchFamily="49" charset="0"/>
              </a:rPr>
              <a:t> a certain extent </a:t>
            </a:r>
          </a:p>
          <a:p>
            <a:pPr marL="285743" indent="-285743">
              <a:buFontTx/>
              <a:buChar char="-"/>
            </a:pPr>
            <a:r>
              <a:rPr lang="en-US" sz="1600" dirty="0">
                <a:latin typeface="Consolas" panose="020B0609020204030204" pitchFamily="49" charset="0"/>
              </a:rPr>
              <a:t>The final op is just like a set of wt. averages over the input features</a:t>
            </a:r>
            <a:endParaRPr lang="en-GB" sz="1600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6CFEA8-C19D-45C3-A18D-DCD42DAAB245}"/>
              </a:ext>
            </a:extLst>
          </p:cNvPr>
          <p:cNvCxnSpPr>
            <a:cxnSpLocks/>
          </p:cNvCxnSpPr>
          <p:nvPr/>
        </p:nvCxnSpPr>
        <p:spPr>
          <a:xfrm>
            <a:off x="6703242" y="3229494"/>
            <a:ext cx="4904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1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5</cp:revision>
  <dcterms:created xsi:type="dcterms:W3CDTF">2021-08-22T20:34:18Z</dcterms:created>
  <dcterms:modified xsi:type="dcterms:W3CDTF">2021-08-22T22:51:04Z</dcterms:modified>
</cp:coreProperties>
</file>