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3"/>
  </p:notesMasterIdLst>
  <p:sldIdLst>
    <p:sldId id="1300" r:id="rId5"/>
    <p:sldId id="1291" r:id="rId6"/>
    <p:sldId id="1301" r:id="rId7"/>
    <p:sldId id="1302" r:id="rId8"/>
    <p:sldId id="1295" r:id="rId9"/>
    <p:sldId id="1303" r:id="rId10"/>
    <p:sldId id="1296" r:id="rId11"/>
    <p:sldId id="1250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EEFF"/>
    <a:srgbClr val="F9FFEB"/>
    <a:srgbClr val="EDFFC5"/>
    <a:srgbClr val="7FBA00"/>
    <a:srgbClr val="EBEEF9"/>
    <a:srgbClr val="213164"/>
    <a:srgbClr val="FED500"/>
    <a:srgbClr val="484F9E"/>
    <a:srgbClr val="F6AB1B"/>
    <a:srgbClr val="F7BA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82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1658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2113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86AC403-85F0-89DD-C123-07024AB00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>
            <a:extLst>
              <a:ext uri="{FF2B5EF4-FFF2-40B4-BE49-F238E27FC236}">
                <a16:creationId xmlns:a16="http://schemas.microsoft.com/office/drawing/2014/main" id="{F26E4DAA-333B-F3DE-2C1D-02EAD91C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>
            <a:extLst>
              <a:ext uri="{FF2B5EF4-FFF2-40B4-BE49-F238E27FC236}">
                <a16:creationId xmlns:a16="http://schemas.microsoft.com/office/drawing/2014/main" id="{F10F4F35-88FA-B43D-5B94-2E974FC257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17188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3845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20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 userDrawn="1"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 userDrawn="1"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 userDrawn="1"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714" r:id="rId2"/>
    <p:sldLayoutId id="2147483727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rakozekelly/fertilizer-prediction/dat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reepik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aury822/Fertilizer_Prediction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B9AA95F-56F4-3F03-5804-8F7C6AFCE0BB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95316D-1E70-9E4D-C82D-DC6493EC4CED}"/>
              </a:ext>
            </a:extLst>
          </p:cNvPr>
          <p:cNvSpPr txBox="1"/>
          <p:nvPr/>
        </p:nvSpPr>
        <p:spPr>
          <a:xfrm>
            <a:off x="6359008" y="3319398"/>
            <a:ext cx="5189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Fertilizer Prediction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8D97332-B949-6172-80A0-C0B4B4FB67E8}"/>
              </a:ext>
            </a:extLst>
          </p:cNvPr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19" name="Picture 18" descr="A close up of a logo&#10;&#10;Description automatically generated">
              <a:extLst>
                <a:ext uri="{FF2B5EF4-FFF2-40B4-BE49-F238E27FC236}">
                  <a16:creationId xmlns:a16="http://schemas.microsoft.com/office/drawing/2014/main" id="{2A27540A-9E08-71C9-C49B-6AA04DE6E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</p:spPr>
        </p:pic>
        <p:pic>
          <p:nvPicPr>
            <p:cNvPr id="21" name="Picture 20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EEE6DDB2-51A4-6779-CC14-E1171B3CDF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38525A2-49D0-AAD6-F4EE-F488AD21601D}"/>
              </a:ext>
            </a:extLst>
          </p:cNvPr>
          <p:cNvSpPr txBox="1"/>
          <p:nvPr/>
        </p:nvSpPr>
        <p:spPr>
          <a:xfrm>
            <a:off x="6898249" y="4564890"/>
            <a:ext cx="3811504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Shree </a:t>
            </a:r>
            <a:r>
              <a:rPr lang="en-US" dirty="0" err="1">
                <a:solidFill>
                  <a:schemeClr val="bg1"/>
                </a:solidFill>
              </a:rPr>
              <a:t>L.R.Tiwari</a:t>
            </a:r>
            <a:r>
              <a:rPr lang="en-US" dirty="0">
                <a:solidFill>
                  <a:schemeClr val="bg1"/>
                </a:solidFill>
              </a:rPr>
              <a:t> Degree college</a:t>
            </a:r>
          </a:p>
          <a:p>
            <a:r>
              <a:rPr lang="en-US" dirty="0">
                <a:solidFill>
                  <a:schemeClr val="bg1"/>
                </a:solidFill>
              </a:rPr>
              <a:t>Shouryaa chaubey</a:t>
            </a: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22840" y="1451569"/>
            <a:ext cx="10435915" cy="4791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Brief Overview: 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 Preparation :Loaded the fertilizer dataset using pandas, checked for nulls, explored features with .head(), .info(), and .describe().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Model Training &amp; </a:t>
            </a:r>
            <a:r>
              <a:rPr lang="en-US" sz="1800" dirty="0" err="1">
                <a:latin typeface="+mn-lt"/>
              </a:rPr>
              <a:t>EvaluationSplit</a:t>
            </a:r>
            <a:r>
              <a:rPr lang="en-US" sz="1800" dirty="0">
                <a:latin typeface="+mn-lt"/>
              </a:rPr>
              <a:t> the data using </a:t>
            </a:r>
            <a:r>
              <a:rPr lang="en-US" sz="1800" dirty="0" err="1">
                <a:latin typeface="+mn-lt"/>
              </a:rPr>
              <a:t>train_test_split</a:t>
            </a:r>
            <a:r>
              <a:rPr lang="en-US" sz="1800" dirty="0">
                <a:latin typeface="+mn-lt"/>
              </a:rPr>
              <a:t>(), then trained models like Logistic Regression, Decision Tree, and KNN using .fit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Prediction on New </a:t>
            </a:r>
            <a:r>
              <a:rPr lang="en-US" sz="1800" dirty="0" err="1">
                <a:latin typeface="+mn-lt"/>
              </a:rPr>
              <a:t>DataUsed</a:t>
            </a:r>
            <a:r>
              <a:rPr lang="en-US" sz="1800" dirty="0">
                <a:latin typeface="+mn-lt"/>
              </a:rPr>
              <a:t> the trained KNN model to predict fertilizer type for a new set of input features.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Objectives: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Label encoded categorical columns like Fertilizer Name, Soil Type, and Crop Type to make them numeric for ML models.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Evaluated models using </a:t>
            </a:r>
            <a:r>
              <a:rPr lang="en-US" sz="1800" dirty="0" err="1">
                <a:latin typeface="+mn-lt"/>
              </a:rPr>
              <a:t>accuracy_score</a:t>
            </a:r>
            <a:r>
              <a:rPr lang="en-US" sz="1800" dirty="0">
                <a:latin typeface="+mn-lt"/>
              </a:rPr>
              <a:t> and </a:t>
            </a:r>
            <a:r>
              <a:rPr lang="en-US" sz="1800" dirty="0" err="1">
                <a:latin typeface="+mn-lt"/>
              </a:rPr>
              <a:t>classification_report</a:t>
            </a:r>
            <a:r>
              <a:rPr lang="en-US" sz="1800" dirty="0">
                <a:latin typeface="+mn-lt"/>
              </a:rPr>
              <a:t>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Optionally used </a:t>
            </a:r>
            <a:r>
              <a:rPr lang="en-US" sz="1800" dirty="0" err="1">
                <a:latin typeface="+mn-lt"/>
              </a:rPr>
              <a:t>label_encoder.inverse_transform</a:t>
            </a:r>
            <a:r>
              <a:rPr lang="en-US" sz="1800" dirty="0">
                <a:latin typeface="+mn-lt"/>
              </a:rPr>
              <a:t>() to convert the prediction back into the actual fertilizer name.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Problem Statement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6043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Dataset Description: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>
                <a:latin typeface="+mn-lt"/>
                <a:hlinkClick r:id="rId3"/>
              </a:rPr>
              <a:t>https://www.kaggle.com/datasets/irakozekelly/fertilizer-prediction/data</a:t>
            </a: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Key Features: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Environmental Conditions: Includes Temperature, Humidity, and Moisture, which affect how crops grow and absorb nutrients.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Soil and Crop Type: Categorical features like Soil Type and Crop Type help determine specific fertilizer needs based on the crop and land.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Soil Nutrients (NPK): Levels of Nitrogen, Phosphorus, and Potassium (N, P, K) indicate how nutrient-rich the soil is — crucial for fertilizer recommendations.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Dataset Overview(Optional)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28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1B843F-6928-3290-2287-5FA1F531B685}"/>
              </a:ext>
            </a:extLst>
          </p:cNvPr>
          <p:cNvSpPr txBox="1"/>
          <p:nvPr/>
        </p:nvSpPr>
        <p:spPr>
          <a:xfrm>
            <a:off x="210314" y="1451569"/>
            <a:ext cx="10435915" cy="4237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Approach: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Preprocess the data by handling missing values and label encoding categorical columns.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Split the data and train ML models like Decision Tree or KNN on the training set.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Predict and evaluate using the test set with metrics like accuracy and classification report.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Algorithms Used: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Logistic Regression for a simple, interpretable baseline, Decision Tree for capturing rule-based patterns in the data, and K-Nearest Neighbors (KNN) to predict based on similar past records.</a:t>
            </a:r>
          </a:p>
          <a:p>
            <a:pPr marL="231642" indent="-231642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These models were chosen to handle classification and compare performance on predicting the best fertilizer.</a:t>
            </a:r>
            <a:br>
              <a:rPr lang="en-US" sz="1800" dirty="0">
                <a:latin typeface="+mn-lt"/>
              </a:rPr>
            </a:br>
            <a:endParaRPr lang="en-US" sz="18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7AFAD5-578C-DC2D-F127-90FF4287354D}"/>
              </a:ext>
            </a:extLst>
          </p:cNvPr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Methodology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1DB6F-3EF1-B8E1-0B0C-6BB8EF6A90DC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A2C555-3BC3-F99C-66A0-2DF7D76A686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365C893-2FDF-21FF-3B51-777D91501B7C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430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Conclusion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540700"/>
            <a:ext cx="7029730" cy="4206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Summary: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The case study used machine learning models like Logistic Regression, Decision Tree, and KNN to predict the best fertilizer based on environmental and crop features.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After data preprocessing and training, the models showed good accuracy, with Decision Tree and KNN performing effectively. This solution helps in making smart, data-driven agricultural decisions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Work: 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Future improvements could include using ensemble models like Random Forest or </a:t>
            </a:r>
            <a:r>
              <a:rPr lang="en-US" sz="1800" dirty="0" err="1">
                <a:latin typeface="+mn-lt"/>
              </a:rPr>
              <a:t>XGBoost</a:t>
            </a:r>
            <a:r>
              <a:rPr lang="en-US" sz="1800" dirty="0">
                <a:latin typeface="+mn-lt"/>
              </a:rPr>
              <a:t> for higher accuracy and adding more real-time data like rainfall or soil pH for better predictions</a:t>
            </a:r>
          </a:p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1800" dirty="0">
              <a:latin typeface="+mn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6EE1DD-6A31-2A28-F8BE-6E59037422CF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F06934-F528-B704-BB31-70471CEEB0BF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47989A-A2B1-6748-7E8A-F0362FB212B6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A light bulb with a black background&#10;&#10;Description automatically generated">
            <a:extLst>
              <a:ext uri="{FF2B5EF4-FFF2-40B4-BE49-F238E27FC236}">
                <a16:creationId xmlns:a16="http://schemas.microsoft.com/office/drawing/2014/main" id="{75F7452F-58BC-17CE-3016-C04F4A0BB5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117" t="5427" r="7295" b="7474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2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BB9BBC51-97FE-195B-71A2-9950C10C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04ACCD-9A52-6722-E053-F1A1F578E5A4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GitHub Repository Link of a project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53FE85-1E0D-4172-A79A-B4BA212A819B}"/>
              </a:ext>
            </a:extLst>
          </p:cNvPr>
          <p:cNvSpPr txBox="1"/>
          <p:nvPr/>
        </p:nvSpPr>
        <p:spPr>
          <a:xfrm>
            <a:off x="317253" y="1525962"/>
            <a:ext cx="6099716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https://github.com/Shaury822/Fertilizer_Prediction.git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4039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C0F50E-3048-BEA6-6962-A48C023C0388}"/>
              </a:ext>
            </a:extLst>
          </p:cNvPr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References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8B546F-F91E-160B-DC7F-688AFB5A50EA}"/>
              </a:ext>
            </a:extLst>
          </p:cNvPr>
          <p:cNvSpPr txBox="1"/>
          <p:nvPr/>
        </p:nvSpPr>
        <p:spPr>
          <a:xfrm>
            <a:off x="210314" y="1461898"/>
            <a:ext cx="5926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Paste your reference link here</a:t>
            </a:r>
          </a:p>
        </p:txBody>
      </p:sp>
    </p:spTree>
    <p:extLst>
      <p:ext uri="{BB962C8B-B14F-4D97-AF65-F5344CB8AC3E}">
        <p14:creationId xmlns:p14="http://schemas.microsoft.com/office/powerpoint/2010/main" val="130792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1;g5fab984687_2_0">
            <a:extLst>
              <a:ext uri="{FF2B5EF4-FFF2-40B4-BE49-F238E27FC236}">
                <a16:creationId xmlns:a16="http://schemas.microsoft.com/office/drawing/2014/main" id="{0C30A77F-BE9B-73CB-CC7F-A1F8B5B87AB9}"/>
              </a:ext>
            </a:extLst>
          </p:cNvPr>
          <p:cNvSpPr txBox="1">
            <a:spLocks/>
          </p:cNvSpPr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US" sz="5000" b="1" dirty="0">
                <a:solidFill>
                  <a:srgbClr val="213163"/>
                </a:solidFill>
              </a:rPr>
              <a:t>Thank You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354436512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3806</TotalTime>
  <Words>510</Words>
  <Application>Microsoft Office PowerPoint</Application>
  <PresentationFormat>Widescreen</PresentationFormat>
  <Paragraphs>50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kamlesh mali</cp:lastModifiedBy>
  <cp:revision>76</cp:revision>
  <dcterms:modified xsi:type="dcterms:W3CDTF">2025-07-11T17:40:49Z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