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24" y="7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7531" y="510844"/>
            <a:ext cx="10709036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7487" y="4290834"/>
            <a:ext cx="15229125" cy="266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spc="-150" dirty="0"/>
              <a:t>Inversion</a:t>
            </a:r>
            <a:r>
              <a:rPr spc="-390" dirty="0"/>
              <a:t> </a:t>
            </a:r>
            <a:r>
              <a:rPr spc="-80" dirty="0"/>
              <a:t>of</a:t>
            </a:r>
            <a:r>
              <a:rPr spc="-385" dirty="0"/>
              <a:t> </a:t>
            </a:r>
            <a:r>
              <a:rPr spc="-175" dirty="0"/>
              <a:t>Control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2318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14" dirty="0">
                <a:latin typeface="Palatino Linotype"/>
                <a:cs typeface="Palatino Linotype"/>
              </a:rPr>
              <a:t>Configuring</a:t>
            </a:r>
            <a:r>
              <a:rPr sz="6500" spc="-95" dirty="0">
                <a:latin typeface="Palatino Linotype"/>
                <a:cs typeface="Palatino Linotype"/>
              </a:rPr>
              <a:t> </a:t>
            </a:r>
            <a:r>
              <a:rPr sz="6500" spc="-40" dirty="0">
                <a:latin typeface="Palatino Linotype"/>
                <a:cs typeface="Palatino Linotype"/>
              </a:rPr>
              <a:t>Spring</a:t>
            </a:r>
            <a:r>
              <a:rPr sz="6500" spc="-90" dirty="0">
                <a:latin typeface="Palatino Linotype"/>
                <a:cs typeface="Palatino Linotype"/>
              </a:rPr>
              <a:t> </a:t>
            </a:r>
            <a:r>
              <a:rPr sz="6500" spc="-25" dirty="0">
                <a:latin typeface="Palatino Linotype"/>
                <a:cs typeface="Palatino Linotype"/>
              </a:rPr>
              <a:t>Container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34426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222803"/>
            <a:ext cx="149834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5" dirty="0">
                <a:latin typeface="Palatino Linotype"/>
                <a:cs typeface="Palatino Linotype"/>
              </a:rPr>
              <a:t>XML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configuration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i="1" spc="-10" dirty="0">
                <a:latin typeface="Palatino Linotype"/>
                <a:cs typeface="Palatino Linotype"/>
              </a:rPr>
              <a:t>(legacy,</a:t>
            </a:r>
            <a:r>
              <a:rPr sz="4250" i="1" spc="10" dirty="0">
                <a:latin typeface="Palatino Linotype"/>
                <a:cs typeface="Palatino Linotype"/>
              </a:rPr>
              <a:t> </a:t>
            </a:r>
            <a:r>
              <a:rPr sz="4250" i="1" spc="15" dirty="0">
                <a:latin typeface="Palatino Linotype"/>
                <a:cs typeface="Palatino Linotype"/>
              </a:rPr>
              <a:t>but</a:t>
            </a:r>
            <a:r>
              <a:rPr sz="4250" i="1" spc="5" dirty="0">
                <a:latin typeface="Palatino Linotype"/>
                <a:cs typeface="Palatino Linotype"/>
              </a:rPr>
              <a:t> </a:t>
            </a:r>
            <a:r>
              <a:rPr sz="4250" i="1" spc="15" dirty="0">
                <a:latin typeface="Palatino Linotype"/>
                <a:cs typeface="Palatino Linotype"/>
              </a:rPr>
              <a:t>most</a:t>
            </a:r>
            <a:r>
              <a:rPr sz="4250" i="1" spc="10" dirty="0">
                <a:latin typeface="Palatino Linotype"/>
                <a:cs typeface="Palatino Linotype"/>
              </a:rPr>
              <a:t> legacy </a:t>
            </a:r>
            <a:r>
              <a:rPr sz="4250" i="1" spc="15" dirty="0">
                <a:latin typeface="Palatino Linotype"/>
                <a:cs typeface="Palatino Linotype"/>
              </a:rPr>
              <a:t>apps </a:t>
            </a:r>
            <a:r>
              <a:rPr sz="4250" i="1" spc="5" dirty="0">
                <a:latin typeface="Palatino Linotype"/>
                <a:cs typeface="Palatino Linotype"/>
              </a:rPr>
              <a:t>still</a:t>
            </a:r>
            <a:r>
              <a:rPr sz="4250" i="1" spc="10" dirty="0">
                <a:latin typeface="Palatino Linotype"/>
                <a:cs typeface="Palatino Linotype"/>
              </a:rPr>
              <a:t> </a:t>
            </a:r>
            <a:r>
              <a:rPr sz="4250" i="1" spc="15" dirty="0">
                <a:latin typeface="Palatino Linotype"/>
                <a:cs typeface="Palatino Linotype"/>
              </a:rPr>
              <a:t>use</a:t>
            </a:r>
            <a:r>
              <a:rPr sz="4250" i="1" spc="5" dirty="0">
                <a:latin typeface="Palatino Linotype"/>
                <a:cs typeface="Palatino Linotype"/>
              </a:rPr>
              <a:t> </a:t>
            </a:r>
            <a:r>
              <a:rPr sz="4250" i="1" spc="10" dirty="0">
                <a:latin typeface="Palatino Linotype"/>
                <a:cs typeface="Palatino Linotype"/>
              </a:rPr>
              <a:t>this)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2080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086620"/>
            <a:ext cx="63233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-18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Annotations</a:t>
            </a:r>
            <a:r>
              <a:rPr sz="4250" spc="-35" dirty="0">
                <a:latin typeface="Palatino Linotype"/>
                <a:cs typeface="Palatino Linotype"/>
              </a:rPr>
              <a:t> </a:t>
            </a:r>
            <a:r>
              <a:rPr sz="4250" i="1" spc="15" dirty="0">
                <a:latin typeface="Palatino Linotype"/>
                <a:cs typeface="Palatino Linotype"/>
              </a:rPr>
              <a:t>(modern)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707190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6950438"/>
            <a:ext cx="63900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Source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Code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i="1" spc="15" dirty="0">
                <a:latin typeface="Palatino Linotype"/>
                <a:cs typeface="Palatino Linotype"/>
              </a:rPr>
              <a:t>(modern)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6406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0" dirty="0">
                <a:latin typeface="Palatino Linotype"/>
                <a:cs typeface="Palatino Linotype"/>
              </a:rPr>
              <a:t>Spring</a:t>
            </a:r>
            <a:r>
              <a:rPr sz="6500" spc="-80" dirty="0">
                <a:latin typeface="Palatino Linotype"/>
                <a:cs typeface="Palatino Linotype"/>
              </a:rPr>
              <a:t> </a:t>
            </a:r>
            <a:r>
              <a:rPr sz="6500" spc="-175" dirty="0">
                <a:latin typeface="Palatino Linotype"/>
                <a:cs typeface="Palatino Linotype"/>
              </a:rPr>
              <a:t>Development</a:t>
            </a:r>
            <a:r>
              <a:rPr sz="6500" spc="-80" dirty="0">
                <a:latin typeface="Palatino Linotype"/>
                <a:cs typeface="Palatino Linotype"/>
              </a:rPr>
              <a:t> </a:t>
            </a:r>
            <a:r>
              <a:rPr sz="6500" spc="-35" dirty="0">
                <a:latin typeface="Palatino Linotype"/>
                <a:cs typeface="Palatino Linotype"/>
              </a:rPr>
              <a:t>Process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222803"/>
            <a:ext cx="9883140" cy="4406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Configure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Beans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buFont typeface="Palatino Linotype"/>
              <a:buAutoNum type="arabicPeriod"/>
            </a:pPr>
            <a:endParaRPr sz="470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2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Retrieve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Beans</a:t>
            </a:r>
            <a:r>
              <a:rPr sz="4250" dirty="0">
                <a:latin typeface="Palatino Linotype"/>
                <a:cs typeface="Palatino Linotype"/>
              </a:rPr>
              <a:t> from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Container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99326" y="1387100"/>
            <a:ext cx="3728720" cy="2101850"/>
          </a:xfrm>
          <a:custGeom>
            <a:avLst/>
            <a:gdLst/>
            <a:ahLst/>
            <a:cxnLst/>
            <a:rect l="l" t="t" r="r" b="b"/>
            <a:pathLst>
              <a:path w="3728719" h="2101850">
                <a:moveTo>
                  <a:pt x="440107" y="0"/>
                </a:moveTo>
                <a:lnTo>
                  <a:pt x="400699" y="579"/>
                </a:lnTo>
                <a:lnTo>
                  <a:pt x="358124" y="10786"/>
                </a:lnTo>
                <a:lnTo>
                  <a:pt x="319217" y="29748"/>
                </a:lnTo>
                <a:lnTo>
                  <a:pt x="285302" y="56637"/>
                </a:lnTo>
                <a:lnTo>
                  <a:pt x="257698" y="90621"/>
                </a:lnTo>
                <a:lnTo>
                  <a:pt x="240147" y="125884"/>
                </a:lnTo>
                <a:lnTo>
                  <a:pt x="226229" y="165568"/>
                </a:lnTo>
                <a:lnTo>
                  <a:pt x="213452" y="213846"/>
                </a:lnTo>
                <a:lnTo>
                  <a:pt x="199323" y="274889"/>
                </a:lnTo>
                <a:lnTo>
                  <a:pt x="27904" y="1029114"/>
                </a:lnTo>
                <a:lnTo>
                  <a:pt x="14079" y="1091091"/>
                </a:lnTo>
                <a:lnTo>
                  <a:pt x="4639" y="1140571"/>
                </a:lnTo>
                <a:lnTo>
                  <a:pt x="0" y="1182527"/>
                </a:lnTo>
                <a:lnTo>
                  <a:pt x="575" y="1221933"/>
                </a:lnTo>
                <a:lnTo>
                  <a:pt x="10782" y="1264513"/>
                </a:lnTo>
                <a:lnTo>
                  <a:pt x="29745" y="1303419"/>
                </a:lnTo>
                <a:lnTo>
                  <a:pt x="56635" y="1337335"/>
                </a:lnTo>
                <a:lnTo>
                  <a:pt x="90625" y="1364942"/>
                </a:lnTo>
                <a:lnTo>
                  <a:pt x="125884" y="1382492"/>
                </a:lnTo>
                <a:lnTo>
                  <a:pt x="165568" y="1396407"/>
                </a:lnTo>
                <a:lnTo>
                  <a:pt x="213847" y="1409183"/>
                </a:lnTo>
                <a:lnTo>
                  <a:pt x="3197123" y="2087201"/>
                </a:lnTo>
                <a:lnTo>
                  <a:pt x="3246602" y="2096642"/>
                </a:lnTo>
                <a:lnTo>
                  <a:pt x="3288558" y="2101281"/>
                </a:lnTo>
                <a:lnTo>
                  <a:pt x="3327961" y="2100702"/>
                </a:lnTo>
                <a:lnTo>
                  <a:pt x="3370541" y="2090495"/>
                </a:lnTo>
                <a:lnTo>
                  <a:pt x="3409448" y="2071532"/>
                </a:lnTo>
                <a:lnTo>
                  <a:pt x="3443364" y="2044644"/>
                </a:lnTo>
                <a:lnTo>
                  <a:pt x="3470972" y="2010659"/>
                </a:lnTo>
                <a:lnTo>
                  <a:pt x="3488522" y="1975397"/>
                </a:lnTo>
                <a:lnTo>
                  <a:pt x="3502437" y="1935713"/>
                </a:lnTo>
                <a:lnTo>
                  <a:pt x="3515214" y="1887435"/>
                </a:lnTo>
                <a:lnTo>
                  <a:pt x="3529347" y="1826393"/>
                </a:lnTo>
                <a:lnTo>
                  <a:pt x="3700756" y="1072166"/>
                </a:lnTo>
                <a:lnTo>
                  <a:pt x="3714587" y="1010189"/>
                </a:lnTo>
                <a:lnTo>
                  <a:pt x="3724029" y="960710"/>
                </a:lnTo>
                <a:lnTo>
                  <a:pt x="3728666" y="918754"/>
                </a:lnTo>
                <a:lnTo>
                  <a:pt x="3728085" y="879348"/>
                </a:lnTo>
                <a:lnTo>
                  <a:pt x="3717878" y="836769"/>
                </a:lnTo>
                <a:lnTo>
                  <a:pt x="3698917" y="797863"/>
                </a:lnTo>
                <a:lnTo>
                  <a:pt x="3672029" y="763947"/>
                </a:lnTo>
                <a:lnTo>
                  <a:pt x="3638046" y="736339"/>
                </a:lnTo>
                <a:lnTo>
                  <a:pt x="3602782" y="718789"/>
                </a:lnTo>
                <a:lnTo>
                  <a:pt x="3563099" y="704873"/>
                </a:lnTo>
                <a:lnTo>
                  <a:pt x="3514822" y="692098"/>
                </a:lnTo>
                <a:lnTo>
                  <a:pt x="593498" y="27903"/>
                </a:lnTo>
                <a:lnTo>
                  <a:pt x="531543" y="14080"/>
                </a:lnTo>
                <a:lnTo>
                  <a:pt x="482063" y="4638"/>
                </a:lnTo>
                <a:lnTo>
                  <a:pt x="440107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720000">
            <a:off x="15363035" y="221521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51915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5" dirty="0">
                <a:latin typeface="Palatino Linotype"/>
                <a:cs typeface="Palatino Linotype"/>
              </a:rPr>
              <a:t>Ste</a:t>
            </a:r>
            <a:r>
              <a:rPr sz="6500" spc="125" dirty="0">
                <a:latin typeface="Palatino Linotype"/>
                <a:cs typeface="Palatino Linotype"/>
              </a:rPr>
              <a:t>p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245" dirty="0">
                <a:latin typeface="Palatino Linotype"/>
                <a:cs typeface="Palatino Linotype"/>
              </a:rPr>
              <a:t>1</a:t>
            </a:r>
            <a:r>
              <a:rPr sz="6500" spc="190" dirty="0">
                <a:latin typeface="Palatino Linotype"/>
                <a:cs typeface="Palatino Linotype"/>
              </a:rPr>
              <a:t>:</a:t>
            </a:r>
            <a:r>
              <a:rPr sz="6500" spc="-430" dirty="0">
                <a:latin typeface="Palatino Linotype"/>
                <a:cs typeface="Palatino Linotype"/>
              </a:rPr>
              <a:t> </a:t>
            </a:r>
            <a:r>
              <a:rPr sz="6500" spc="-150" dirty="0">
                <a:latin typeface="Palatino Linotype"/>
                <a:cs typeface="Palatino Linotype"/>
              </a:rPr>
              <a:t>Con</a:t>
            </a:r>
            <a:r>
              <a:rPr sz="6500" spc="-80" dirty="0">
                <a:latin typeface="Palatino Linotype"/>
                <a:cs typeface="Palatino Linotype"/>
              </a:rPr>
              <a:t>f</a:t>
            </a:r>
            <a:r>
              <a:rPr sz="6500" spc="-100" dirty="0">
                <a:latin typeface="Palatino Linotype"/>
                <a:cs typeface="Palatino Linotype"/>
              </a:rPr>
              <a:t>igur</a:t>
            </a:r>
            <a:r>
              <a:rPr sz="6500" spc="40" dirty="0">
                <a:latin typeface="Palatino Linotype"/>
                <a:cs typeface="Palatino Linotype"/>
              </a:rPr>
              <a:t>e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675" dirty="0">
                <a:latin typeface="Palatino Linotype"/>
                <a:cs typeface="Palatino Linotype"/>
              </a:rPr>
              <a:t>y</a:t>
            </a:r>
            <a:r>
              <a:rPr sz="6500" spc="15" dirty="0">
                <a:latin typeface="Palatino Linotype"/>
                <a:cs typeface="Palatino Linotype"/>
              </a:rPr>
              <a:t>ou</a:t>
            </a:r>
            <a:r>
              <a:rPr sz="6500" spc="100" dirty="0">
                <a:latin typeface="Palatino Linotype"/>
                <a:cs typeface="Palatino Linotype"/>
              </a:rPr>
              <a:t>r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60" dirty="0">
                <a:latin typeface="Palatino Linotype"/>
                <a:cs typeface="Palatino Linotype"/>
              </a:rPr>
              <a:t>Sprin</a:t>
            </a:r>
            <a:r>
              <a:rPr sz="6500" spc="80" dirty="0">
                <a:latin typeface="Palatino Linotype"/>
                <a:cs typeface="Palatino Linotype"/>
              </a:rPr>
              <a:t>g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65" dirty="0">
                <a:latin typeface="Palatino Linotype"/>
                <a:cs typeface="Palatino Linotype"/>
              </a:rPr>
              <a:t>Beans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21235" y="3228959"/>
            <a:ext cx="14194155" cy="4850765"/>
            <a:chOff x="2321235" y="3228959"/>
            <a:chExt cx="14194155" cy="4850765"/>
          </a:xfrm>
        </p:grpSpPr>
        <p:sp>
          <p:nvSpPr>
            <p:cNvPr id="4" name="object 4"/>
            <p:cNvSpPr/>
            <p:nvPr/>
          </p:nvSpPr>
          <p:spPr>
            <a:xfrm>
              <a:off x="2499240" y="3344139"/>
              <a:ext cx="13838555" cy="4390390"/>
            </a:xfrm>
            <a:custGeom>
              <a:avLst/>
              <a:gdLst/>
              <a:ahLst/>
              <a:cxnLst/>
              <a:rect l="l" t="t" r="r" b="b"/>
              <a:pathLst>
                <a:path w="13838555" h="4390390">
                  <a:moveTo>
                    <a:pt x="0" y="0"/>
                  </a:moveTo>
                  <a:lnTo>
                    <a:pt x="13838011" y="0"/>
                  </a:lnTo>
                  <a:lnTo>
                    <a:pt x="13838011" y="4389918"/>
                  </a:lnTo>
                  <a:lnTo>
                    <a:pt x="0" y="4389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235" y="3228959"/>
              <a:ext cx="14194018" cy="485063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52666" y="3390337"/>
            <a:ext cx="13575030" cy="4272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spc="-30" dirty="0">
                <a:solidFill>
                  <a:srgbClr val="4E919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932192"/>
                </a:solidFill>
                <a:latin typeface="Arial"/>
                <a:cs typeface="Arial"/>
              </a:rPr>
              <a:t>…</a:t>
            </a:r>
            <a:r>
              <a:rPr sz="3950" b="1" spc="-25" dirty="0">
                <a:solidFill>
                  <a:srgbClr val="93219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Arial"/>
              <a:cs typeface="Arial"/>
            </a:endParaRPr>
          </a:p>
          <a:p>
            <a:pPr marL="1129665" marR="5080" indent="-558800">
              <a:lnSpc>
                <a:spcPct val="100899"/>
              </a:lnSpc>
              <a:tabLst>
                <a:tab pos="2316480" algn="l"/>
              </a:tabLst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950" b="1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950" b="1" dirty="0">
                <a:latin typeface="Arial"/>
                <a:cs typeface="Arial"/>
              </a:rPr>
              <a:t>=</a:t>
            </a:r>
            <a:r>
              <a:rPr sz="3950" b="1" i="1" dirty="0">
                <a:solidFill>
                  <a:srgbClr val="3933FF"/>
                </a:solidFill>
                <a:latin typeface="Arial"/>
                <a:cs typeface="Arial"/>
              </a:rPr>
              <a:t>"myCoach" </a:t>
            </a:r>
            <a:r>
              <a:rPr sz="3950" b="1" i="1" spc="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3950" b="1" spc="-5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950" b="1" spc="-5" dirty="0">
                <a:latin typeface="Arial"/>
                <a:cs typeface="Arial"/>
              </a:rPr>
              <a:t>=</a:t>
            </a:r>
            <a:r>
              <a:rPr sz="3950" b="1" i="1" spc="-5" dirty="0">
                <a:solidFill>
                  <a:srgbClr val="3933FF"/>
                </a:solidFill>
                <a:latin typeface="Arial"/>
                <a:cs typeface="Arial"/>
              </a:rPr>
              <a:t>"com.luv2code.springdemo.BaseballCoach"</a:t>
            </a:r>
            <a:r>
              <a:rPr sz="3950" b="1" spc="-5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950" b="1" dirty="0">
                <a:solidFill>
                  <a:srgbClr val="4E9192"/>
                </a:solidFill>
                <a:latin typeface="Arial"/>
                <a:cs typeface="Arial"/>
              </a:rPr>
              <a:t>beans</a:t>
            </a:r>
            <a:r>
              <a:rPr sz="39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7487" y="2793497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5082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5" dirty="0">
                <a:latin typeface="Palatino Linotype"/>
                <a:cs typeface="Palatino Linotype"/>
              </a:rPr>
              <a:t>Ste</a:t>
            </a:r>
            <a:r>
              <a:rPr sz="6500" spc="125" dirty="0">
                <a:latin typeface="Palatino Linotype"/>
                <a:cs typeface="Palatino Linotype"/>
              </a:rPr>
              <a:t>p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245" dirty="0">
                <a:latin typeface="Palatino Linotype"/>
                <a:cs typeface="Palatino Linotype"/>
              </a:rPr>
              <a:t>2</a:t>
            </a:r>
            <a:r>
              <a:rPr sz="6500" spc="190" dirty="0">
                <a:latin typeface="Palatino Linotype"/>
                <a:cs typeface="Palatino Linotype"/>
              </a:rPr>
              <a:t>:</a:t>
            </a:r>
            <a:r>
              <a:rPr sz="6500" spc="-430" dirty="0">
                <a:latin typeface="Palatino Linotype"/>
                <a:cs typeface="Palatino Linotype"/>
              </a:rPr>
              <a:t> </a:t>
            </a:r>
            <a:r>
              <a:rPr sz="6500" spc="-5" dirty="0">
                <a:latin typeface="Palatino Linotype"/>
                <a:cs typeface="Palatino Linotype"/>
              </a:rPr>
              <a:t>Creat</a:t>
            </a:r>
            <a:r>
              <a:rPr sz="6500" spc="135" dirty="0">
                <a:latin typeface="Palatino Linotype"/>
                <a:cs typeface="Palatino Linotype"/>
              </a:rPr>
              <a:t>e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135" dirty="0">
                <a:latin typeface="Palatino Linotype"/>
                <a:cs typeface="Palatino Linotype"/>
              </a:rPr>
              <a:t>a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60" dirty="0">
                <a:latin typeface="Palatino Linotype"/>
                <a:cs typeface="Palatino Linotype"/>
              </a:rPr>
              <a:t>Sprin</a:t>
            </a:r>
            <a:r>
              <a:rPr sz="6500" spc="80" dirty="0">
                <a:latin typeface="Palatino Linotype"/>
                <a:cs typeface="Palatino Linotype"/>
              </a:rPr>
              <a:t>g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25" dirty="0">
                <a:latin typeface="Palatino Linotype"/>
                <a:cs typeface="Palatino Linotype"/>
              </a:rPr>
              <a:t>Container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560624"/>
            <a:ext cx="14150340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2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400050" algn="l"/>
                <a:tab pos="400685" algn="l"/>
              </a:tabLst>
            </a:pPr>
            <a:r>
              <a:rPr sz="3950" spc="10" dirty="0">
                <a:latin typeface="Palatino Linotype"/>
                <a:cs typeface="Palatino Linotype"/>
              </a:rPr>
              <a:t>Spring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spc="10" dirty="0">
                <a:latin typeface="Palatino Linotype"/>
                <a:cs typeface="Palatino Linotype"/>
              </a:rPr>
              <a:t>container</a:t>
            </a:r>
            <a:r>
              <a:rPr sz="3950" spc="5" dirty="0">
                <a:latin typeface="Palatino Linotype"/>
                <a:cs typeface="Palatino Linotype"/>
              </a:rPr>
              <a:t> is </a:t>
            </a:r>
            <a:r>
              <a:rPr sz="3950" spc="10" dirty="0">
                <a:latin typeface="Palatino Linotype"/>
                <a:cs typeface="Palatino Linotype"/>
              </a:rPr>
              <a:t>generically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spc="10" dirty="0">
                <a:latin typeface="Palatino Linotype"/>
                <a:cs typeface="Palatino Linotype"/>
              </a:rPr>
              <a:t>known as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b="1" spc="10" dirty="0">
                <a:latin typeface="Palatino Linotype"/>
                <a:cs typeface="Palatino Linotype"/>
              </a:rPr>
              <a:t>ApplicationContext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634" y="4140555"/>
            <a:ext cx="9364980" cy="484251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425450" indent="-387985">
              <a:lnSpc>
                <a:spcPct val="100000"/>
              </a:lnSpc>
              <a:spcBef>
                <a:spcPts val="2940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425450" algn="l"/>
                <a:tab pos="426084" algn="l"/>
              </a:tabLst>
            </a:pPr>
            <a:r>
              <a:rPr sz="3950" spc="5" dirty="0">
                <a:latin typeface="Palatino Linotype"/>
                <a:cs typeface="Palatino Linotype"/>
              </a:rPr>
              <a:t>Specialized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10" dirty="0">
                <a:latin typeface="Palatino Linotype"/>
                <a:cs typeface="Palatino Linotype"/>
              </a:rPr>
              <a:t>implementations</a:t>
            </a:r>
            <a:endParaRPr sz="3950">
              <a:latin typeface="Palatino Linotype"/>
              <a:cs typeface="Palatino Linotype"/>
            </a:endParaRPr>
          </a:p>
          <a:p>
            <a:pPr marL="843915" lvl="1" indent="-387985">
              <a:lnSpc>
                <a:spcPct val="100000"/>
              </a:lnSpc>
              <a:spcBef>
                <a:spcPts val="284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843915" algn="l"/>
                <a:tab pos="844550" algn="l"/>
              </a:tabLst>
            </a:pPr>
            <a:r>
              <a:rPr sz="3950" spc="10" dirty="0">
                <a:latin typeface="Palatino Linotype"/>
                <a:cs typeface="Palatino Linotype"/>
              </a:rPr>
              <a:t>ClassPathXmlApplicationContext</a:t>
            </a:r>
            <a:endParaRPr sz="3950">
              <a:latin typeface="Palatino Linotype"/>
              <a:cs typeface="Palatino Linotype"/>
            </a:endParaRPr>
          </a:p>
          <a:p>
            <a:pPr marL="843915" lvl="1" indent="-387985">
              <a:lnSpc>
                <a:spcPct val="100000"/>
              </a:lnSpc>
              <a:spcBef>
                <a:spcPts val="284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843915" algn="l"/>
                <a:tab pos="844550" algn="l"/>
              </a:tabLst>
            </a:pPr>
            <a:r>
              <a:rPr sz="3950" spc="5" dirty="0">
                <a:latin typeface="Palatino Linotype"/>
                <a:cs typeface="Palatino Linotype"/>
              </a:rPr>
              <a:t>AnnotationConfigApplicationContext</a:t>
            </a:r>
            <a:endParaRPr sz="3950">
              <a:latin typeface="Palatino Linotype"/>
              <a:cs typeface="Palatino Linotype"/>
            </a:endParaRPr>
          </a:p>
          <a:p>
            <a:pPr marL="843915" lvl="1" indent="-387985">
              <a:lnSpc>
                <a:spcPct val="100000"/>
              </a:lnSpc>
              <a:spcBef>
                <a:spcPts val="284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843915" algn="l"/>
                <a:tab pos="844550" algn="l"/>
              </a:tabLst>
            </a:pPr>
            <a:r>
              <a:rPr sz="3950" spc="-5" dirty="0">
                <a:latin typeface="Palatino Linotype"/>
                <a:cs typeface="Palatino Linotype"/>
              </a:rPr>
              <a:t>GenericWebApplicationContext</a:t>
            </a:r>
            <a:endParaRPr sz="3950">
              <a:latin typeface="Palatino Linotype"/>
              <a:cs typeface="Palatino Linotype"/>
            </a:endParaRPr>
          </a:p>
          <a:p>
            <a:pPr marL="843915" lvl="1" indent="-387985">
              <a:lnSpc>
                <a:spcPct val="100000"/>
              </a:lnSpc>
              <a:spcBef>
                <a:spcPts val="284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843915" algn="l"/>
                <a:tab pos="844550" algn="l"/>
              </a:tabLst>
            </a:pPr>
            <a:r>
              <a:rPr sz="3950" spc="10" dirty="0">
                <a:latin typeface="Palatino Linotype"/>
                <a:cs typeface="Palatino Linotype"/>
              </a:rPr>
              <a:t>others</a:t>
            </a:r>
            <a:r>
              <a:rPr sz="3950" spc="-40" dirty="0">
                <a:latin typeface="Palatino Linotype"/>
                <a:cs typeface="Palatino Linotype"/>
              </a:rPr>
              <a:t> </a:t>
            </a:r>
            <a:r>
              <a:rPr sz="3950" spc="25" dirty="0">
                <a:latin typeface="Palatino Linotype"/>
                <a:cs typeface="Palatino Linotype"/>
              </a:rPr>
              <a:t>…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23836" y="5286579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7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2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6"/>
                </a:lnTo>
                <a:lnTo>
                  <a:pt x="193542" y="2951448"/>
                </a:lnTo>
                <a:lnTo>
                  <a:pt x="237089" y="2962658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90" y="2974419"/>
                </a:lnTo>
                <a:lnTo>
                  <a:pt x="2863177" y="2974313"/>
                </a:lnTo>
                <a:lnTo>
                  <a:pt x="2916706" y="2973568"/>
                </a:lnTo>
                <a:lnTo>
                  <a:pt x="2962888" y="2971548"/>
                </a:lnTo>
                <a:lnTo>
                  <a:pt x="3003738" y="2967613"/>
                </a:lnTo>
                <a:lnTo>
                  <a:pt x="3077496" y="2951448"/>
                </a:lnTo>
                <a:lnTo>
                  <a:pt x="3122932" y="2930226"/>
                </a:lnTo>
                <a:lnTo>
                  <a:pt x="3163524" y="2901741"/>
                </a:lnTo>
                <a:lnTo>
                  <a:pt x="3198466" y="2866800"/>
                </a:lnTo>
                <a:lnTo>
                  <a:pt x="3226950" y="2826208"/>
                </a:lnTo>
                <a:lnTo>
                  <a:pt x="3248171" y="2780769"/>
                </a:lnTo>
                <a:lnTo>
                  <a:pt x="3259382" y="2737224"/>
                </a:lnTo>
                <a:lnTo>
                  <a:pt x="3266182" y="2691319"/>
                </a:lnTo>
                <a:lnTo>
                  <a:pt x="3269674" y="2639674"/>
                </a:lnTo>
                <a:lnTo>
                  <a:pt x="3270961" y="2578910"/>
                </a:lnTo>
                <a:lnTo>
                  <a:pt x="3271144" y="2505648"/>
                </a:lnTo>
                <a:lnTo>
                  <a:pt x="3271038" y="407966"/>
                </a:lnTo>
                <a:lnTo>
                  <a:pt x="3270293" y="354437"/>
                </a:lnTo>
                <a:lnTo>
                  <a:pt x="3268273" y="308254"/>
                </a:lnTo>
                <a:lnTo>
                  <a:pt x="3264337" y="267404"/>
                </a:lnTo>
                <a:lnTo>
                  <a:pt x="3248171" y="193649"/>
                </a:lnTo>
                <a:lnTo>
                  <a:pt x="3226950" y="148210"/>
                </a:lnTo>
                <a:lnTo>
                  <a:pt x="3198466" y="107618"/>
                </a:lnTo>
                <a:lnTo>
                  <a:pt x="3163524" y="72677"/>
                </a:lnTo>
                <a:lnTo>
                  <a:pt x="3122932" y="44193"/>
                </a:lnTo>
                <a:lnTo>
                  <a:pt x="3077496" y="22972"/>
                </a:lnTo>
                <a:lnTo>
                  <a:pt x="3033949" y="11761"/>
                </a:lnTo>
                <a:lnTo>
                  <a:pt x="2988042" y="4961"/>
                </a:lnTo>
                <a:lnTo>
                  <a:pt x="2936397" y="1470"/>
                </a:lnTo>
                <a:lnTo>
                  <a:pt x="2875634" y="183"/>
                </a:lnTo>
                <a:lnTo>
                  <a:pt x="280237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09861" y="5300227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0676" y="6638722"/>
            <a:ext cx="1560161" cy="15599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51743" y="4374601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5082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5" dirty="0">
                <a:latin typeface="Palatino Linotype"/>
                <a:cs typeface="Palatino Linotype"/>
              </a:rPr>
              <a:t>Ste</a:t>
            </a:r>
            <a:r>
              <a:rPr sz="6500" spc="125" dirty="0">
                <a:latin typeface="Palatino Linotype"/>
                <a:cs typeface="Palatino Linotype"/>
              </a:rPr>
              <a:t>p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245" dirty="0">
                <a:latin typeface="Palatino Linotype"/>
                <a:cs typeface="Palatino Linotype"/>
              </a:rPr>
              <a:t>2</a:t>
            </a:r>
            <a:r>
              <a:rPr sz="6500" spc="190" dirty="0">
                <a:latin typeface="Palatino Linotype"/>
                <a:cs typeface="Palatino Linotype"/>
              </a:rPr>
              <a:t>:</a:t>
            </a:r>
            <a:r>
              <a:rPr sz="6500" spc="-430" dirty="0">
                <a:latin typeface="Palatino Linotype"/>
                <a:cs typeface="Palatino Linotype"/>
              </a:rPr>
              <a:t> </a:t>
            </a:r>
            <a:r>
              <a:rPr sz="6500" spc="-5" dirty="0">
                <a:latin typeface="Palatino Linotype"/>
                <a:cs typeface="Palatino Linotype"/>
              </a:rPr>
              <a:t>Creat</a:t>
            </a:r>
            <a:r>
              <a:rPr sz="6500" spc="135" dirty="0">
                <a:latin typeface="Palatino Linotype"/>
                <a:cs typeface="Palatino Linotype"/>
              </a:rPr>
              <a:t>e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135" dirty="0">
                <a:latin typeface="Palatino Linotype"/>
                <a:cs typeface="Palatino Linotype"/>
              </a:rPr>
              <a:t>a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60" dirty="0">
                <a:latin typeface="Palatino Linotype"/>
                <a:cs typeface="Palatino Linotype"/>
              </a:rPr>
              <a:t>Sprin</a:t>
            </a:r>
            <a:r>
              <a:rPr sz="6500" spc="80" dirty="0">
                <a:latin typeface="Palatino Linotype"/>
                <a:cs typeface="Palatino Linotype"/>
              </a:rPr>
              <a:t>g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25" dirty="0">
                <a:latin typeface="Palatino Linotype"/>
                <a:cs typeface="Palatino Linotype"/>
              </a:rPr>
              <a:t>Container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730" y="2818203"/>
            <a:ext cx="19523075" cy="3028950"/>
            <a:chOff x="290730" y="2818203"/>
            <a:chExt cx="19523075" cy="3028950"/>
          </a:xfrm>
        </p:grpSpPr>
        <p:sp>
          <p:nvSpPr>
            <p:cNvPr id="4" name="object 4"/>
            <p:cNvSpPr/>
            <p:nvPr/>
          </p:nvSpPr>
          <p:spPr>
            <a:xfrm>
              <a:off x="468735" y="2933382"/>
              <a:ext cx="19166840" cy="2568575"/>
            </a:xfrm>
            <a:custGeom>
              <a:avLst/>
              <a:gdLst/>
              <a:ahLst/>
              <a:cxnLst/>
              <a:rect l="l" t="t" r="r" b="b"/>
              <a:pathLst>
                <a:path w="19166840" h="2568575">
                  <a:moveTo>
                    <a:pt x="0" y="0"/>
                  </a:moveTo>
                  <a:lnTo>
                    <a:pt x="19166624" y="0"/>
                  </a:lnTo>
                  <a:lnTo>
                    <a:pt x="19166624" y="2567984"/>
                  </a:lnTo>
                  <a:lnTo>
                    <a:pt x="0" y="2567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30" y="2818203"/>
              <a:ext cx="19522641" cy="30287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75218" y="3589284"/>
            <a:ext cx="16363950" cy="1236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4E9072"/>
                </a:solidFill>
                <a:latin typeface="Arial"/>
                <a:cs typeface="Arial"/>
              </a:rPr>
              <a:t>ClassPathXmlApplicationContext</a:t>
            </a:r>
            <a:r>
              <a:rPr sz="3950" b="1" spc="-10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3950" b="1" spc="-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4E9072"/>
                </a:solidFill>
                <a:latin typeface="Arial"/>
                <a:cs typeface="Arial"/>
              </a:rPr>
              <a:t>=</a:t>
            </a:r>
            <a:endParaRPr sz="3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3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ClassPathXmlApplicationContext(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"applicationContext.xml"</a:t>
            </a:r>
            <a:r>
              <a:rPr sz="3950" b="1" dirty="0">
                <a:latin typeface="Arial"/>
                <a:cs typeface="Arial"/>
              </a:rPr>
              <a:t>);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9414" y="3618302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8" y="0"/>
                </a:lnTo>
                <a:lnTo>
                  <a:pt x="407859" y="106"/>
                </a:lnTo>
                <a:lnTo>
                  <a:pt x="354330" y="850"/>
                </a:lnTo>
                <a:lnTo>
                  <a:pt x="308148" y="2871"/>
                </a:lnTo>
                <a:lnTo>
                  <a:pt x="267298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2" y="72678"/>
                </a:lnTo>
                <a:lnTo>
                  <a:pt x="72571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1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1" y="1936740"/>
                </a:lnTo>
                <a:lnTo>
                  <a:pt x="107512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8" y="2032598"/>
                </a:lnTo>
                <a:lnTo>
                  <a:pt x="282994" y="2039397"/>
                </a:lnTo>
                <a:lnTo>
                  <a:pt x="334638" y="2042889"/>
                </a:lnTo>
                <a:lnTo>
                  <a:pt x="395402" y="2044175"/>
                </a:lnTo>
                <a:lnTo>
                  <a:pt x="468664" y="2044359"/>
                </a:lnTo>
                <a:lnTo>
                  <a:pt x="2800284" y="2044359"/>
                </a:lnTo>
                <a:lnTo>
                  <a:pt x="2863173" y="2044253"/>
                </a:lnTo>
                <a:lnTo>
                  <a:pt x="2916702" y="2043508"/>
                </a:lnTo>
                <a:lnTo>
                  <a:pt x="2962885" y="2041488"/>
                </a:lnTo>
                <a:lnTo>
                  <a:pt x="3003734" y="2037553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7"/>
                </a:lnTo>
                <a:lnTo>
                  <a:pt x="3270288" y="354438"/>
                </a:lnTo>
                <a:lnTo>
                  <a:pt x="3268268" y="308255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3522" y="4353659"/>
            <a:ext cx="16510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84662" y="9314795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48" y="0"/>
                </a:moveTo>
                <a:lnTo>
                  <a:pt x="400338" y="0"/>
                </a:lnTo>
                <a:lnTo>
                  <a:pt x="337183" y="156"/>
                </a:lnTo>
                <a:lnTo>
                  <a:pt x="284995" y="1250"/>
                </a:lnTo>
                <a:lnTo>
                  <a:pt x="240815" y="4218"/>
                </a:lnTo>
                <a:lnTo>
                  <a:pt x="201686" y="10000"/>
                </a:lnTo>
                <a:lnTo>
                  <a:pt x="164648" y="19532"/>
                </a:lnTo>
                <a:lnTo>
                  <a:pt x="116973" y="43078"/>
                </a:lnTo>
                <a:lnTo>
                  <a:pt x="76003" y="76004"/>
                </a:lnTo>
                <a:lnTo>
                  <a:pt x="43077" y="116974"/>
                </a:lnTo>
                <a:lnTo>
                  <a:pt x="19531" y="164649"/>
                </a:lnTo>
                <a:lnTo>
                  <a:pt x="9997" y="201687"/>
                </a:lnTo>
                <a:lnTo>
                  <a:pt x="4211" y="240816"/>
                </a:lnTo>
                <a:lnTo>
                  <a:pt x="1250" y="284613"/>
                </a:lnTo>
                <a:lnTo>
                  <a:pt x="156" y="336277"/>
                </a:lnTo>
                <a:lnTo>
                  <a:pt x="0" y="398566"/>
                </a:lnTo>
                <a:lnTo>
                  <a:pt x="4" y="778718"/>
                </a:lnTo>
                <a:lnTo>
                  <a:pt x="156" y="840100"/>
                </a:lnTo>
                <a:lnTo>
                  <a:pt x="1250" y="892289"/>
                </a:lnTo>
                <a:lnTo>
                  <a:pt x="4235" y="936582"/>
                </a:lnTo>
                <a:lnTo>
                  <a:pt x="10003" y="975612"/>
                </a:lnTo>
                <a:lnTo>
                  <a:pt x="19531" y="1012636"/>
                </a:lnTo>
                <a:lnTo>
                  <a:pt x="43077" y="1060311"/>
                </a:lnTo>
                <a:lnTo>
                  <a:pt x="76003" y="1101280"/>
                </a:lnTo>
                <a:lnTo>
                  <a:pt x="116973" y="1134207"/>
                </a:lnTo>
                <a:lnTo>
                  <a:pt x="164648" y="1157753"/>
                </a:lnTo>
                <a:lnTo>
                  <a:pt x="201671" y="1167284"/>
                </a:lnTo>
                <a:lnTo>
                  <a:pt x="240702" y="1173066"/>
                </a:lnTo>
                <a:lnTo>
                  <a:pt x="284612" y="1176034"/>
                </a:lnTo>
                <a:lnTo>
                  <a:pt x="336276" y="1177128"/>
                </a:lnTo>
                <a:lnTo>
                  <a:pt x="398566" y="1177284"/>
                </a:lnTo>
                <a:lnTo>
                  <a:pt x="2354968" y="1177284"/>
                </a:lnTo>
                <a:lnTo>
                  <a:pt x="2418122" y="1177128"/>
                </a:lnTo>
                <a:lnTo>
                  <a:pt x="2470312" y="1176034"/>
                </a:lnTo>
                <a:lnTo>
                  <a:pt x="2514493" y="1173066"/>
                </a:lnTo>
                <a:lnTo>
                  <a:pt x="2553622" y="1167284"/>
                </a:lnTo>
                <a:lnTo>
                  <a:pt x="2590657" y="1157753"/>
                </a:lnTo>
                <a:lnTo>
                  <a:pt x="2638332" y="1134207"/>
                </a:lnTo>
                <a:lnTo>
                  <a:pt x="2679303" y="1101280"/>
                </a:lnTo>
                <a:lnTo>
                  <a:pt x="2712233" y="1060311"/>
                </a:lnTo>
                <a:lnTo>
                  <a:pt x="2735783" y="1012636"/>
                </a:lnTo>
                <a:lnTo>
                  <a:pt x="2745315" y="975598"/>
                </a:lnTo>
                <a:lnTo>
                  <a:pt x="2751101" y="936468"/>
                </a:lnTo>
                <a:lnTo>
                  <a:pt x="2754062" y="892671"/>
                </a:lnTo>
                <a:lnTo>
                  <a:pt x="2755155" y="841008"/>
                </a:lnTo>
                <a:lnTo>
                  <a:pt x="2755311" y="778718"/>
                </a:lnTo>
                <a:lnTo>
                  <a:pt x="2755307" y="398566"/>
                </a:lnTo>
                <a:lnTo>
                  <a:pt x="2755155" y="337184"/>
                </a:lnTo>
                <a:lnTo>
                  <a:pt x="2754062" y="284996"/>
                </a:lnTo>
                <a:lnTo>
                  <a:pt x="2751077" y="240703"/>
                </a:lnTo>
                <a:lnTo>
                  <a:pt x="2745309" y="201672"/>
                </a:lnTo>
                <a:lnTo>
                  <a:pt x="2735783" y="164649"/>
                </a:lnTo>
                <a:lnTo>
                  <a:pt x="2712233" y="116974"/>
                </a:lnTo>
                <a:lnTo>
                  <a:pt x="2679303" y="76004"/>
                </a:lnTo>
                <a:lnTo>
                  <a:pt x="2638332" y="43078"/>
                </a:lnTo>
                <a:lnTo>
                  <a:pt x="2590657" y="19532"/>
                </a:lnTo>
                <a:lnTo>
                  <a:pt x="2553636" y="10000"/>
                </a:lnTo>
                <a:lnTo>
                  <a:pt x="2514607" y="4218"/>
                </a:lnTo>
                <a:lnTo>
                  <a:pt x="2470696" y="1250"/>
                </a:lnTo>
                <a:lnTo>
                  <a:pt x="2419034" y="156"/>
                </a:lnTo>
                <a:lnTo>
                  <a:pt x="2356748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5000" y="9704281"/>
            <a:ext cx="1995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6629" y="4170448"/>
            <a:ext cx="6470076" cy="2489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6148" y="5086955"/>
            <a:ext cx="6470856" cy="2489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68220" y="3526459"/>
            <a:ext cx="4216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“Coach”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1282" y="9844675"/>
            <a:ext cx="2755308" cy="11772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683217" y="10238296"/>
            <a:ext cx="1882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HockeyCoach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17909" y="9314796"/>
            <a:ext cx="2755308" cy="11772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180493" y="9704281"/>
            <a:ext cx="18332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212405" y="3153272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59" y="106"/>
                </a:lnTo>
                <a:lnTo>
                  <a:pt x="354330" y="850"/>
                </a:lnTo>
                <a:lnTo>
                  <a:pt x="308146" y="2871"/>
                </a:lnTo>
                <a:lnTo>
                  <a:pt x="267295" y="6806"/>
                </a:lnTo>
                <a:lnTo>
                  <a:pt x="193542" y="22971"/>
                </a:lnTo>
                <a:lnTo>
                  <a:pt x="148101" y="44193"/>
                </a:lnTo>
                <a:lnTo>
                  <a:pt x="107509" y="72677"/>
                </a:lnTo>
                <a:lnTo>
                  <a:pt x="72569" y="107618"/>
                </a:lnTo>
                <a:lnTo>
                  <a:pt x="44086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6" y="2826208"/>
                </a:lnTo>
                <a:lnTo>
                  <a:pt x="72569" y="2866800"/>
                </a:lnTo>
                <a:lnTo>
                  <a:pt x="107509" y="2901741"/>
                </a:lnTo>
                <a:lnTo>
                  <a:pt x="148101" y="2930225"/>
                </a:lnTo>
                <a:lnTo>
                  <a:pt x="193542" y="2951447"/>
                </a:lnTo>
                <a:lnTo>
                  <a:pt x="237085" y="2962657"/>
                </a:lnTo>
                <a:lnTo>
                  <a:pt x="282991" y="2969457"/>
                </a:lnTo>
                <a:lnTo>
                  <a:pt x="334637" y="2972949"/>
                </a:lnTo>
                <a:lnTo>
                  <a:pt x="395402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68" y="2974313"/>
                </a:lnTo>
                <a:lnTo>
                  <a:pt x="2916697" y="2973568"/>
                </a:lnTo>
                <a:lnTo>
                  <a:pt x="2962881" y="2971547"/>
                </a:lnTo>
                <a:lnTo>
                  <a:pt x="3003732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8" y="2901741"/>
                </a:lnTo>
                <a:lnTo>
                  <a:pt x="3198458" y="2866800"/>
                </a:lnTo>
                <a:lnTo>
                  <a:pt x="3226941" y="2826208"/>
                </a:lnTo>
                <a:lnTo>
                  <a:pt x="3248161" y="2780769"/>
                </a:lnTo>
                <a:lnTo>
                  <a:pt x="3259372" y="2737224"/>
                </a:lnTo>
                <a:lnTo>
                  <a:pt x="3266172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7" y="407966"/>
                </a:lnTo>
                <a:lnTo>
                  <a:pt x="3270283" y="354437"/>
                </a:lnTo>
                <a:lnTo>
                  <a:pt x="3268262" y="308254"/>
                </a:lnTo>
                <a:lnTo>
                  <a:pt x="3264327" y="267404"/>
                </a:lnTo>
                <a:lnTo>
                  <a:pt x="3248161" y="193649"/>
                </a:lnTo>
                <a:lnTo>
                  <a:pt x="3226941" y="148210"/>
                </a:lnTo>
                <a:lnTo>
                  <a:pt x="3198458" y="107618"/>
                </a:lnTo>
                <a:lnTo>
                  <a:pt x="3163518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2" y="11761"/>
                </a:lnTo>
                <a:lnTo>
                  <a:pt x="2988036" y="4961"/>
                </a:lnTo>
                <a:lnTo>
                  <a:pt x="2936390" y="1470"/>
                </a:lnTo>
                <a:lnTo>
                  <a:pt x="2875625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02053" y="3164166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65801" y="4505415"/>
            <a:ext cx="1564228" cy="15642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40403" y="7025964"/>
            <a:ext cx="1570632" cy="157063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5735512" y="7557750"/>
            <a:ext cx="2184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configuration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41613" y="6209655"/>
            <a:ext cx="5457825" cy="3604895"/>
            <a:chOff x="11341613" y="6209655"/>
            <a:chExt cx="5457825" cy="3604895"/>
          </a:xfrm>
        </p:grpSpPr>
        <p:sp>
          <p:nvSpPr>
            <p:cNvPr id="19" name="object 19"/>
            <p:cNvSpPr/>
            <p:nvPr/>
          </p:nvSpPr>
          <p:spPr>
            <a:xfrm>
              <a:off x="11352084" y="8106380"/>
              <a:ext cx="3072130" cy="1148715"/>
            </a:xfrm>
            <a:custGeom>
              <a:avLst/>
              <a:gdLst/>
              <a:ahLst/>
              <a:cxnLst/>
              <a:rect l="l" t="t" r="r" b="b"/>
              <a:pathLst>
                <a:path w="3072130" h="1148715">
                  <a:moveTo>
                    <a:pt x="0" y="1148408"/>
                  </a:moveTo>
                  <a:lnTo>
                    <a:pt x="3071637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354599" y="8638340"/>
              <a:ext cx="549275" cy="1165860"/>
            </a:xfrm>
            <a:custGeom>
              <a:avLst/>
              <a:gdLst/>
              <a:ahLst/>
              <a:cxnLst/>
              <a:rect l="l" t="t" r="r" b="b"/>
              <a:pathLst>
                <a:path w="549275" h="1165859">
                  <a:moveTo>
                    <a:pt x="0" y="1165601"/>
                  </a:moveTo>
                  <a:lnTo>
                    <a:pt x="548691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625997" y="8252361"/>
              <a:ext cx="1162685" cy="1162685"/>
            </a:xfrm>
            <a:custGeom>
              <a:avLst/>
              <a:gdLst/>
              <a:ahLst/>
              <a:cxnLst/>
              <a:rect l="l" t="t" r="r" b="b"/>
              <a:pathLst>
                <a:path w="1162684" h="1162684">
                  <a:moveTo>
                    <a:pt x="1162476" y="11624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41747" y="6225361"/>
              <a:ext cx="362585" cy="814705"/>
            </a:xfrm>
            <a:custGeom>
              <a:avLst/>
              <a:gdLst/>
              <a:ahLst/>
              <a:cxnLst/>
              <a:rect l="l" t="t" r="r" b="b"/>
              <a:pathLst>
                <a:path w="362584" h="814704">
                  <a:moveTo>
                    <a:pt x="0" y="814567"/>
                  </a:moveTo>
                  <a:lnTo>
                    <a:pt x="362189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452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5" dirty="0">
                <a:latin typeface="Palatino Linotype"/>
                <a:cs typeface="Palatino Linotype"/>
              </a:rPr>
              <a:t>Ste</a:t>
            </a:r>
            <a:r>
              <a:rPr sz="6500" spc="125" dirty="0">
                <a:latin typeface="Palatino Linotype"/>
                <a:cs typeface="Palatino Linotype"/>
              </a:rPr>
              <a:t>p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245" dirty="0">
                <a:latin typeface="Palatino Linotype"/>
                <a:cs typeface="Palatino Linotype"/>
              </a:rPr>
              <a:t>3</a:t>
            </a:r>
            <a:r>
              <a:rPr sz="6500" spc="190" dirty="0">
                <a:latin typeface="Palatino Linotype"/>
                <a:cs typeface="Palatino Linotype"/>
              </a:rPr>
              <a:t>:</a:t>
            </a:r>
            <a:r>
              <a:rPr sz="6500" spc="-430" dirty="0">
                <a:latin typeface="Palatino Linotype"/>
                <a:cs typeface="Palatino Linotype"/>
              </a:rPr>
              <a:t> </a:t>
            </a:r>
            <a:r>
              <a:rPr sz="6500" spc="-35" dirty="0">
                <a:latin typeface="Palatino Linotype"/>
                <a:cs typeface="Palatino Linotype"/>
              </a:rPr>
              <a:t>Retri</a:t>
            </a:r>
            <a:r>
              <a:rPr sz="6500" spc="-90" dirty="0">
                <a:latin typeface="Palatino Linotype"/>
                <a:cs typeface="Palatino Linotype"/>
              </a:rPr>
              <a:t>e</a:t>
            </a:r>
            <a:r>
              <a:rPr sz="6500" spc="-790" dirty="0">
                <a:latin typeface="Palatino Linotype"/>
                <a:cs typeface="Palatino Linotype"/>
              </a:rPr>
              <a:t>v</a:t>
            </a:r>
            <a:r>
              <a:rPr sz="6500" spc="10" dirty="0">
                <a:latin typeface="Palatino Linotype"/>
                <a:cs typeface="Palatino Linotype"/>
              </a:rPr>
              <a:t>e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60" dirty="0">
                <a:latin typeface="Palatino Linotype"/>
                <a:cs typeface="Palatino Linotype"/>
              </a:rPr>
              <a:t>Bean</a:t>
            </a:r>
            <a:r>
              <a:rPr sz="6500" spc="60" dirty="0">
                <a:latin typeface="Palatino Linotype"/>
                <a:cs typeface="Palatino Linotype"/>
              </a:rPr>
              <a:t>s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100" dirty="0">
                <a:latin typeface="Palatino Linotype"/>
                <a:cs typeface="Palatino Linotype"/>
              </a:rPr>
              <a:t>fro</a:t>
            </a:r>
            <a:r>
              <a:rPr sz="6500" spc="70" dirty="0">
                <a:latin typeface="Palatino Linotype"/>
                <a:cs typeface="Palatino Linotype"/>
              </a:rPr>
              <a:t>m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25" dirty="0">
                <a:latin typeface="Palatino Linotype"/>
                <a:cs typeface="Palatino Linotype"/>
              </a:rPr>
              <a:t>Container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43936" y="2458428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452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5" dirty="0">
                <a:latin typeface="Palatino Linotype"/>
                <a:cs typeface="Palatino Linotype"/>
              </a:rPr>
              <a:t>Ste</a:t>
            </a:r>
            <a:r>
              <a:rPr sz="6500" spc="125" dirty="0">
                <a:latin typeface="Palatino Linotype"/>
                <a:cs typeface="Palatino Linotype"/>
              </a:rPr>
              <a:t>p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245" dirty="0">
                <a:latin typeface="Palatino Linotype"/>
                <a:cs typeface="Palatino Linotype"/>
              </a:rPr>
              <a:t>3</a:t>
            </a:r>
            <a:r>
              <a:rPr sz="6500" spc="190" dirty="0">
                <a:latin typeface="Palatino Linotype"/>
                <a:cs typeface="Palatino Linotype"/>
              </a:rPr>
              <a:t>:</a:t>
            </a:r>
            <a:r>
              <a:rPr sz="6500" spc="-430" dirty="0">
                <a:latin typeface="Palatino Linotype"/>
                <a:cs typeface="Palatino Linotype"/>
              </a:rPr>
              <a:t> </a:t>
            </a:r>
            <a:r>
              <a:rPr sz="6500" spc="-35" dirty="0">
                <a:latin typeface="Palatino Linotype"/>
                <a:cs typeface="Palatino Linotype"/>
              </a:rPr>
              <a:t>Retri</a:t>
            </a:r>
            <a:r>
              <a:rPr sz="6500" spc="-90" dirty="0">
                <a:latin typeface="Palatino Linotype"/>
                <a:cs typeface="Palatino Linotype"/>
              </a:rPr>
              <a:t>e</a:t>
            </a:r>
            <a:r>
              <a:rPr sz="6500" spc="-790" dirty="0">
                <a:latin typeface="Palatino Linotype"/>
                <a:cs typeface="Palatino Linotype"/>
              </a:rPr>
              <a:t>v</a:t>
            </a:r>
            <a:r>
              <a:rPr sz="6500" spc="10" dirty="0">
                <a:latin typeface="Palatino Linotype"/>
                <a:cs typeface="Palatino Linotype"/>
              </a:rPr>
              <a:t>e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60" dirty="0">
                <a:latin typeface="Palatino Linotype"/>
                <a:cs typeface="Palatino Linotype"/>
              </a:rPr>
              <a:t>Bean</a:t>
            </a:r>
            <a:r>
              <a:rPr sz="6500" spc="60" dirty="0">
                <a:latin typeface="Palatino Linotype"/>
                <a:cs typeface="Palatino Linotype"/>
              </a:rPr>
              <a:t>s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100" dirty="0">
                <a:latin typeface="Palatino Linotype"/>
                <a:cs typeface="Palatino Linotype"/>
              </a:rPr>
              <a:t>fro</a:t>
            </a:r>
            <a:r>
              <a:rPr sz="6500" spc="70" dirty="0">
                <a:latin typeface="Palatino Linotype"/>
                <a:cs typeface="Palatino Linotype"/>
              </a:rPr>
              <a:t>m</a:t>
            </a:r>
            <a:r>
              <a:rPr sz="6500" spc="-75" dirty="0">
                <a:latin typeface="Palatino Linotype"/>
                <a:cs typeface="Palatino Linotype"/>
              </a:rPr>
              <a:t> </a:t>
            </a:r>
            <a:r>
              <a:rPr sz="6500" spc="-25" dirty="0">
                <a:latin typeface="Palatino Linotype"/>
                <a:cs typeface="Palatino Linotype"/>
              </a:rPr>
              <a:t>Container</a:t>
            </a:r>
            <a:endParaRPr sz="6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0730" y="2115929"/>
            <a:ext cx="16449675" cy="4850765"/>
            <a:chOff x="290730" y="2115929"/>
            <a:chExt cx="16449675" cy="4850765"/>
          </a:xfrm>
        </p:grpSpPr>
        <p:sp>
          <p:nvSpPr>
            <p:cNvPr id="4" name="object 4"/>
            <p:cNvSpPr/>
            <p:nvPr/>
          </p:nvSpPr>
          <p:spPr>
            <a:xfrm>
              <a:off x="468735" y="2231109"/>
              <a:ext cx="16093440" cy="4390390"/>
            </a:xfrm>
            <a:custGeom>
              <a:avLst/>
              <a:gdLst/>
              <a:ahLst/>
              <a:cxnLst/>
              <a:rect l="l" t="t" r="r" b="b"/>
              <a:pathLst>
                <a:path w="16093440" h="4390390">
                  <a:moveTo>
                    <a:pt x="0" y="0"/>
                  </a:moveTo>
                  <a:lnTo>
                    <a:pt x="16093095" y="0"/>
                  </a:lnTo>
                  <a:lnTo>
                    <a:pt x="16093095" y="4389918"/>
                  </a:lnTo>
                  <a:lnTo>
                    <a:pt x="0" y="4389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30" y="2115929"/>
              <a:ext cx="16449111" cy="485063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77545" y="2280423"/>
            <a:ext cx="15173960" cy="3665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09855" marR="5514975" indent="-97790">
              <a:lnSpc>
                <a:spcPct val="100899"/>
              </a:lnSpc>
              <a:spcBef>
                <a:spcPts val="65"/>
              </a:spcBef>
            </a:pPr>
            <a:r>
              <a:rPr sz="3950" spc="-5" dirty="0">
                <a:solidFill>
                  <a:srgbClr val="4E9072"/>
                </a:solidFill>
                <a:latin typeface="Arial MT"/>
                <a:cs typeface="Arial MT"/>
              </a:rPr>
              <a:t>// </a:t>
            </a:r>
            <a:r>
              <a:rPr sz="3950" dirty="0">
                <a:solidFill>
                  <a:srgbClr val="4E9072"/>
                </a:solidFill>
                <a:latin typeface="Arial MT"/>
                <a:cs typeface="Arial MT"/>
              </a:rPr>
              <a:t>create a spring container </a:t>
            </a:r>
            <a:r>
              <a:rPr sz="3950" spc="5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ClassPathXmlApplicationContext </a:t>
            </a:r>
            <a:r>
              <a:rPr sz="3950" dirty="0">
                <a:solidFill>
                  <a:srgbClr val="7E504F"/>
                </a:solidFill>
                <a:latin typeface="Arial MT"/>
                <a:cs typeface="Arial MT"/>
              </a:rPr>
              <a:t>context</a:t>
            </a:r>
            <a:r>
              <a:rPr sz="3950" spc="10" dirty="0">
                <a:solidFill>
                  <a:srgbClr val="7E504F"/>
                </a:solidFill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=</a:t>
            </a:r>
            <a:endParaRPr sz="3950">
              <a:latin typeface="Arial MT"/>
              <a:cs typeface="Arial MT"/>
            </a:endParaRPr>
          </a:p>
          <a:p>
            <a:pPr marL="864235">
              <a:lnSpc>
                <a:spcPct val="100000"/>
              </a:lnSpc>
              <a:spcBef>
                <a:spcPts val="40"/>
              </a:spcBef>
            </a:pPr>
            <a:r>
              <a:rPr sz="3950" dirty="0">
                <a:solidFill>
                  <a:srgbClr val="931A68"/>
                </a:solidFill>
                <a:latin typeface="Arial MT"/>
                <a:cs typeface="Arial MT"/>
              </a:rPr>
              <a:t>new</a:t>
            </a:r>
            <a:r>
              <a:rPr sz="3950" spc="50" dirty="0">
                <a:solidFill>
                  <a:srgbClr val="931A68"/>
                </a:solidFill>
                <a:latin typeface="Arial MT"/>
                <a:cs typeface="Arial MT"/>
              </a:rPr>
              <a:t> </a:t>
            </a:r>
            <a:r>
              <a:rPr sz="3950" dirty="0">
                <a:latin typeface="Arial MT"/>
                <a:cs typeface="Arial MT"/>
              </a:rPr>
              <a:t>ClassPathXmlApplicationContext(</a:t>
            </a:r>
            <a:r>
              <a:rPr sz="3950" dirty="0">
                <a:solidFill>
                  <a:srgbClr val="3933FF"/>
                </a:solidFill>
                <a:latin typeface="Arial MT"/>
                <a:cs typeface="Arial MT"/>
              </a:rPr>
              <a:t>"applicationContext.xml"</a:t>
            </a:r>
            <a:r>
              <a:rPr sz="3950" dirty="0">
                <a:latin typeface="Arial MT"/>
                <a:cs typeface="Arial MT"/>
              </a:rPr>
              <a:t>);</a:t>
            </a:r>
            <a:endParaRPr sz="3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 MT"/>
              <a:cs typeface="Arial MT"/>
            </a:endParaRPr>
          </a:p>
          <a:p>
            <a:pPr marL="109855">
              <a:lnSpc>
                <a:spcPct val="100000"/>
              </a:lnSpc>
            </a:pPr>
            <a:r>
              <a:rPr sz="3950" b="1" spc="-5" dirty="0">
                <a:solidFill>
                  <a:srgbClr val="4E9072"/>
                </a:solidFill>
                <a:latin typeface="Arial"/>
                <a:cs typeface="Arial"/>
              </a:rPr>
              <a:t>// </a:t>
            </a:r>
            <a:r>
              <a:rPr sz="3950" b="1" dirty="0">
                <a:solidFill>
                  <a:srgbClr val="4E9072"/>
                </a:solidFill>
                <a:latin typeface="Arial"/>
                <a:cs typeface="Arial"/>
              </a:rPr>
              <a:t>retrieve</a:t>
            </a:r>
            <a:r>
              <a:rPr sz="3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4E9072"/>
                </a:solidFill>
                <a:latin typeface="Arial"/>
                <a:cs typeface="Arial"/>
              </a:rPr>
              <a:t>bean</a:t>
            </a:r>
            <a:r>
              <a:rPr sz="3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4E9072"/>
                </a:solidFill>
                <a:latin typeface="Arial"/>
                <a:cs typeface="Arial"/>
              </a:rPr>
              <a:t>from spring</a:t>
            </a:r>
            <a:r>
              <a:rPr sz="3950" b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4E9072"/>
                </a:solidFill>
                <a:latin typeface="Arial"/>
                <a:cs typeface="Arial"/>
              </a:rPr>
              <a:t>container</a:t>
            </a:r>
            <a:endParaRPr sz="395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latin typeface="Arial"/>
                <a:cs typeface="Arial"/>
              </a:rPr>
              <a:t>Coach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theCoach</a:t>
            </a:r>
            <a:r>
              <a:rPr sz="3950" b="1" spc="-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= </a:t>
            </a:r>
            <a:r>
              <a:rPr sz="3950" b="1" dirty="0">
                <a:solidFill>
                  <a:srgbClr val="7E504F"/>
                </a:solidFill>
                <a:latin typeface="Arial"/>
                <a:cs typeface="Arial"/>
              </a:rPr>
              <a:t>context</a:t>
            </a:r>
            <a:r>
              <a:rPr sz="3950" b="1" dirty="0">
                <a:latin typeface="Arial"/>
                <a:cs typeface="Arial"/>
              </a:rPr>
              <a:t>.getBean(</a:t>
            </a:r>
            <a:r>
              <a:rPr sz="3950" b="1" dirty="0">
                <a:solidFill>
                  <a:srgbClr val="3933FF"/>
                </a:solidFill>
                <a:latin typeface="Arial"/>
                <a:cs typeface="Arial"/>
              </a:rPr>
              <a:t>"myCoach"</a:t>
            </a:r>
            <a:r>
              <a:rPr sz="3950" b="1" dirty="0">
                <a:latin typeface="Arial"/>
                <a:cs typeface="Arial"/>
              </a:rPr>
              <a:t>,</a:t>
            </a:r>
            <a:r>
              <a:rPr sz="3950" b="1" spc="-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Coach.</a:t>
            </a:r>
            <a:r>
              <a:rPr sz="395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3950" b="1" dirty="0">
                <a:latin typeface="Arial"/>
                <a:cs typeface="Arial"/>
              </a:rPr>
              <a:t>);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218" y="8206944"/>
            <a:ext cx="393509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latin typeface="Arial"/>
                <a:cs typeface="Arial"/>
              </a:rPr>
              <a:t>File:</a:t>
            </a:r>
            <a:r>
              <a:rPr sz="2300" b="1" spc="-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applicationContext.xml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13501" y="8140203"/>
            <a:ext cx="12483465" cy="2170430"/>
            <a:chOff x="5313501" y="8140203"/>
            <a:chExt cx="12483465" cy="2170430"/>
          </a:xfrm>
        </p:grpSpPr>
        <p:sp>
          <p:nvSpPr>
            <p:cNvPr id="9" name="object 9"/>
            <p:cNvSpPr/>
            <p:nvPr/>
          </p:nvSpPr>
          <p:spPr>
            <a:xfrm>
              <a:off x="5491506" y="8255382"/>
              <a:ext cx="12127230" cy="1709420"/>
            </a:xfrm>
            <a:custGeom>
              <a:avLst/>
              <a:gdLst/>
              <a:ahLst/>
              <a:cxnLst/>
              <a:rect l="l" t="t" r="r" b="b"/>
              <a:pathLst>
                <a:path w="12127230" h="1709420">
                  <a:moveTo>
                    <a:pt x="0" y="0"/>
                  </a:moveTo>
                  <a:lnTo>
                    <a:pt x="12126910" y="0"/>
                  </a:lnTo>
                  <a:lnTo>
                    <a:pt x="12126910" y="1709372"/>
                  </a:lnTo>
                  <a:lnTo>
                    <a:pt x="0" y="170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501" y="8140203"/>
              <a:ext cx="12482918" cy="21700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13892" y="8290712"/>
            <a:ext cx="11514455" cy="1600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130"/>
              </a:lnSpc>
              <a:spcBef>
                <a:spcPts val="110"/>
              </a:spcBef>
              <a:tabLst>
                <a:tab pos="1539875" algn="l"/>
              </a:tabLst>
            </a:pPr>
            <a:r>
              <a:rPr sz="3450" b="1" i="1" dirty="0">
                <a:solidFill>
                  <a:srgbClr val="009193"/>
                </a:solidFill>
                <a:latin typeface="Arial"/>
                <a:cs typeface="Arial"/>
              </a:rPr>
              <a:t>&lt;</a:t>
            </a:r>
            <a:r>
              <a:rPr sz="3450" b="1" i="1" dirty="0">
                <a:solidFill>
                  <a:srgbClr val="4E9192"/>
                </a:solidFill>
                <a:latin typeface="Arial"/>
                <a:cs typeface="Arial"/>
              </a:rPr>
              <a:t>bean	</a:t>
            </a:r>
            <a:r>
              <a:rPr sz="3450" b="1" i="1" dirty="0">
                <a:solidFill>
                  <a:srgbClr val="932192"/>
                </a:solidFill>
                <a:latin typeface="Arial"/>
                <a:cs typeface="Arial"/>
              </a:rPr>
              <a:t>id</a:t>
            </a:r>
            <a:r>
              <a:rPr sz="3450" b="1" i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"myCoach"</a:t>
            </a:r>
            <a:endParaRPr sz="3450">
              <a:latin typeface="Arial"/>
              <a:cs typeface="Arial"/>
            </a:endParaRPr>
          </a:p>
          <a:p>
            <a:pPr marL="623570">
              <a:lnSpc>
                <a:spcPts val="4120"/>
              </a:lnSpc>
            </a:pPr>
            <a:r>
              <a:rPr sz="3450" b="1" dirty="0">
                <a:solidFill>
                  <a:srgbClr val="932192"/>
                </a:solidFill>
                <a:latin typeface="Arial"/>
                <a:cs typeface="Arial"/>
              </a:rPr>
              <a:t>class</a:t>
            </a:r>
            <a:r>
              <a:rPr sz="3450" b="1" dirty="0">
                <a:latin typeface="Arial"/>
                <a:cs typeface="Arial"/>
              </a:rPr>
              <a:t>=</a:t>
            </a:r>
            <a:r>
              <a:rPr sz="3450" b="1" i="1" dirty="0">
                <a:solidFill>
                  <a:srgbClr val="3933FF"/>
                </a:solidFill>
                <a:latin typeface="Arial"/>
                <a:cs typeface="Arial"/>
              </a:rPr>
              <a:t>"com.luv2code.springdemo.BaseballCoach"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  <a:p>
            <a:pPr marL="134620">
              <a:lnSpc>
                <a:spcPts val="4130"/>
              </a:lnSpc>
            </a:pP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&lt;/</a:t>
            </a:r>
            <a:r>
              <a:rPr sz="3450" b="1" dirty="0">
                <a:solidFill>
                  <a:srgbClr val="4E9192"/>
                </a:solidFill>
                <a:latin typeface="Arial"/>
                <a:cs typeface="Arial"/>
              </a:rPr>
              <a:t>bean</a:t>
            </a:r>
            <a:r>
              <a:rPr sz="3450" b="1" dirty="0">
                <a:solidFill>
                  <a:srgbClr val="009193"/>
                </a:solidFill>
                <a:latin typeface="Arial"/>
                <a:cs typeface="Arial"/>
              </a:rPr>
              <a:t>&gt;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659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10" dirty="0">
                <a:latin typeface="Times New Roman"/>
                <a:cs typeface="Times New Roman"/>
              </a:rPr>
              <a:t>Inversion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of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40" dirty="0">
                <a:latin typeface="Times New Roman"/>
                <a:cs typeface="Times New Roman"/>
              </a:rPr>
              <a:t>Control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-220" dirty="0">
                <a:latin typeface="Times New Roman"/>
                <a:cs typeface="Times New Roman"/>
              </a:rPr>
              <a:t>(IoC)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06713" y="3297020"/>
            <a:ext cx="15890875" cy="4945380"/>
            <a:chOff x="2106713" y="3297020"/>
            <a:chExt cx="15890875" cy="4945380"/>
          </a:xfrm>
        </p:grpSpPr>
        <p:sp>
          <p:nvSpPr>
            <p:cNvPr id="4" name="object 4"/>
            <p:cNvSpPr/>
            <p:nvPr/>
          </p:nvSpPr>
          <p:spPr>
            <a:xfrm>
              <a:off x="2284718" y="3412199"/>
              <a:ext cx="15535275" cy="4484370"/>
            </a:xfrm>
            <a:custGeom>
              <a:avLst/>
              <a:gdLst/>
              <a:ahLst/>
              <a:cxnLst/>
              <a:rect l="l" t="t" r="r" b="b"/>
              <a:pathLst>
                <a:path w="15535275" h="4484370">
                  <a:moveTo>
                    <a:pt x="0" y="0"/>
                  </a:moveTo>
                  <a:lnTo>
                    <a:pt x="15534665" y="0"/>
                  </a:lnTo>
                  <a:lnTo>
                    <a:pt x="15534665" y="4484156"/>
                  </a:lnTo>
                  <a:lnTo>
                    <a:pt x="0" y="4484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713" y="3297020"/>
              <a:ext cx="15890668" cy="49448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37487" y="4290834"/>
            <a:ext cx="15222855" cy="2668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35"/>
              </a:spcBef>
            </a:pPr>
            <a:r>
              <a:rPr sz="5900" spc="190" dirty="0">
                <a:solidFill>
                  <a:srgbClr val="0433FF"/>
                </a:solidFill>
                <a:latin typeface="Arial MT"/>
                <a:cs typeface="Arial MT"/>
              </a:rPr>
              <a:t>The</a:t>
            </a:r>
            <a:r>
              <a:rPr sz="5900" spc="-16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35" dirty="0">
                <a:solidFill>
                  <a:srgbClr val="0433FF"/>
                </a:solidFill>
                <a:latin typeface="Arial MT"/>
                <a:cs typeface="Arial MT"/>
              </a:rPr>
              <a:t>approach</a:t>
            </a:r>
            <a:r>
              <a:rPr sz="5900" spc="-16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20" dirty="0">
                <a:solidFill>
                  <a:srgbClr val="0433FF"/>
                </a:solidFill>
                <a:latin typeface="Arial MT"/>
                <a:cs typeface="Arial MT"/>
              </a:rPr>
              <a:t>of</a:t>
            </a:r>
            <a:r>
              <a:rPr sz="5900" spc="49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65" dirty="0">
                <a:solidFill>
                  <a:srgbClr val="0433FF"/>
                </a:solidFill>
                <a:latin typeface="Arial MT"/>
                <a:cs typeface="Arial MT"/>
              </a:rPr>
              <a:t>outsourcing</a:t>
            </a:r>
            <a:r>
              <a:rPr sz="5900" spc="-16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35" dirty="0">
                <a:solidFill>
                  <a:srgbClr val="0433FF"/>
                </a:solidFill>
                <a:latin typeface="Arial MT"/>
                <a:cs typeface="Arial MT"/>
              </a:rPr>
              <a:t>the</a:t>
            </a:r>
            <a:endParaRPr sz="5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5900" spc="385" dirty="0">
                <a:solidFill>
                  <a:srgbClr val="0433FF"/>
                </a:solidFill>
                <a:latin typeface="Arial MT"/>
                <a:cs typeface="Arial MT"/>
              </a:rPr>
              <a:t>construction</a:t>
            </a:r>
            <a:r>
              <a:rPr sz="5900" spc="-17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20" dirty="0">
                <a:solidFill>
                  <a:srgbClr val="0433FF"/>
                </a:solidFill>
                <a:latin typeface="Arial MT"/>
                <a:cs typeface="Arial MT"/>
              </a:rPr>
              <a:t>and</a:t>
            </a:r>
            <a:r>
              <a:rPr sz="5900" spc="-16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290" dirty="0">
                <a:solidFill>
                  <a:srgbClr val="0433FF"/>
                </a:solidFill>
                <a:latin typeface="Arial MT"/>
                <a:cs typeface="Arial MT"/>
              </a:rPr>
              <a:t>management</a:t>
            </a:r>
            <a:r>
              <a:rPr sz="5900" spc="-165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20" dirty="0">
                <a:solidFill>
                  <a:srgbClr val="0433FF"/>
                </a:solidFill>
                <a:latin typeface="Arial MT"/>
                <a:cs typeface="Arial MT"/>
              </a:rPr>
              <a:t>of</a:t>
            </a:r>
            <a:r>
              <a:rPr sz="5900" spc="500" dirty="0">
                <a:solidFill>
                  <a:srgbClr val="0433FF"/>
                </a:solidFill>
                <a:latin typeface="Arial MT"/>
                <a:cs typeface="Arial MT"/>
              </a:rPr>
              <a:t> </a:t>
            </a:r>
            <a:r>
              <a:rPr sz="5900" spc="310" dirty="0">
                <a:solidFill>
                  <a:srgbClr val="0433FF"/>
                </a:solidFill>
                <a:latin typeface="Arial MT"/>
                <a:cs typeface="Arial MT"/>
              </a:rPr>
              <a:t>objects.</a:t>
            </a:r>
            <a:endParaRPr sz="5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1861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>
                <a:latin typeface="Times New Roman"/>
                <a:cs typeface="Times New Roman"/>
              </a:rPr>
              <a:t>Coding</a:t>
            </a:r>
            <a:r>
              <a:rPr sz="6500" spc="-150" dirty="0">
                <a:latin typeface="Times New Roman"/>
                <a:cs typeface="Times New Roman"/>
              </a:rPr>
              <a:t> </a:t>
            </a:r>
            <a:r>
              <a:rPr sz="6500" spc="180" dirty="0">
                <a:latin typeface="Times New Roman"/>
                <a:cs typeface="Times New Roman"/>
              </a:rPr>
              <a:t>Scenario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6056225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5934762"/>
            <a:ext cx="67627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should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be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configurable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792004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7798580"/>
            <a:ext cx="99320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Easily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change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coach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another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sport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9071840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8950377"/>
            <a:ext cx="102743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55" dirty="0">
                <a:latin typeface="Palatino Linotype"/>
                <a:cs typeface="Palatino Linotype"/>
              </a:rPr>
              <a:t>Hockey,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Cricket,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40" dirty="0">
                <a:latin typeface="Palatino Linotype"/>
                <a:cs typeface="Palatino Linotype"/>
              </a:rPr>
              <a:t>Tennis,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Gymnastics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2611" y="2412520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9" y="0"/>
                </a:lnTo>
                <a:lnTo>
                  <a:pt x="407860" y="106"/>
                </a:lnTo>
                <a:lnTo>
                  <a:pt x="354331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3" y="72678"/>
                </a:lnTo>
                <a:lnTo>
                  <a:pt x="72572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2" y="1936740"/>
                </a:lnTo>
                <a:lnTo>
                  <a:pt x="107513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9" y="2032597"/>
                </a:lnTo>
                <a:lnTo>
                  <a:pt x="282994" y="2039396"/>
                </a:lnTo>
                <a:lnTo>
                  <a:pt x="334639" y="2042888"/>
                </a:lnTo>
                <a:lnTo>
                  <a:pt x="395403" y="2044174"/>
                </a:lnTo>
                <a:lnTo>
                  <a:pt x="468664" y="2044358"/>
                </a:lnTo>
                <a:lnTo>
                  <a:pt x="2800284" y="2044358"/>
                </a:lnTo>
                <a:lnTo>
                  <a:pt x="2863173" y="2044252"/>
                </a:lnTo>
                <a:lnTo>
                  <a:pt x="2916702" y="2043507"/>
                </a:lnTo>
                <a:lnTo>
                  <a:pt x="2962885" y="2041487"/>
                </a:lnTo>
                <a:lnTo>
                  <a:pt x="3003734" y="2037552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6"/>
                </a:lnTo>
                <a:lnTo>
                  <a:pt x="3270288" y="354437"/>
                </a:lnTo>
                <a:lnTo>
                  <a:pt x="3268268" y="308254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85628" y="3149507"/>
            <a:ext cx="16992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b="1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45497" y="2412520"/>
            <a:ext cx="3386454" cy="2136775"/>
          </a:xfrm>
          <a:custGeom>
            <a:avLst/>
            <a:gdLst/>
            <a:ahLst/>
            <a:cxnLst/>
            <a:rect l="l" t="t" r="r" b="b"/>
            <a:pathLst>
              <a:path w="3386455" h="2136775">
                <a:moveTo>
                  <a:pt x="2896515" y="0"/>
                </a:moveTo>
                <a:lnTo>
                  <a:pt x="492023" y="0"/>
                </a:lnTo>
                <a:lnTo>
                  <a:pt x="426308" y="111"/>
                </a:lnTo>
                <a:lnTo>
                  <a:pt x="370373" y="889"/>
                </a:lnTo>
                <a:lnTo>
                  <a:pt x="322114" y="3000"/>
                </a:lnTo>
                <a:lnTo>
                  <a:pt x="279428" y="7112"/>
                </a:lnTo>
                <a:lnTo>
                  <a:pt x="240210" y="13892"/>
                </a:lnTo>
                <a:lnTo>
                  <a:pt x="202356" y="24005"/>
                </a:lnTo>
                <a:lnTo>
                  <a:pt x="154875" y="46181"/>
                </a:lnTo>
                <a:lnTo>
                  <a:pt x="112457" y="75946"/>
                </a:lnTo>
                <a:lnTo>
                  <a:pt x="75945" y="112459"/>
                </a:lnTo>
                <a:lnTo>
                  <a:pt x="46181" y="154877"/>
                </a:lnTo>
                <a:lnTo>
                  <a:pt x="24006" y="202359"/>
                </a:lnTo>
                <a:lnTo>
                  <a:pt x="13889" y="240212"/>
                </a:lnTo>
                <a:lnTo>
                  <a:pt x="7102" y="279431"/>
                </a:lnTo>
                <a:lnTo>
                  <a:pt x="2997" y="321845"/>
                </a:lnTo>
                <a:lnTo>
                  <a:pt x="885" y="369732"/>
                </a:lnTo>
                <a:lnTo>
                  <a:pt x="107" y="425053"/>
                </a:lnTo>
                <a:lnTo>
                  <a:pt x="0" y="1646444"/>
                </a:lnTo>
                <a:lnTo>
                  <a:pt x="125" y="1711243"/>
                </a:lnTo>
                <a:lnTo>
                  <a:pt x="885" y="1765919"/>
                </a:lnTo>
                <a:lnTo>
                  <a:pt x="2997" y="1814179"/>
                </a:lnTo>
                <a:lnTo>
                  <a:pt x="7124" y="1856946"/>
                </a:lnTo>
                <a:lnTo>
                  <a:pt x="13893" y="1896094"/>
                </a:lnTo>
                <a:lnTo>
                  <a:pt x="24006" y="1933937"/>
                </a:lnTo>
                <a:lnTo>
                  <a:pt x="46181" y="1981419"/>
                </a:lnTo>
                <a:lnTo>
                  <a:pt x="75945" y="2023837"/>
                </a:lnTo>
                <a:lnTo>
                  <a:pt x="112457" y="2060349"/>
                </a:lnTo>
                <a:lnTo>
                  <a:pt x="154875" y="2090115"/>
                </a:lnTo>
                <a:lnTo>
                  <a:pt x="202356" y="2112291"/>
                </a:lnTo>
                <a:lnTo>
                  <a:pt x="240200" y="2122404"/>
                </a:lnTo>
                <a:lnTo>
                  <a:pt x="279347" y="2129183"/>
                </a:lnTo>
                <a:lnTo>
                  <a:pt x="321842" y="2133295"/>
                </a:lnTo>
                <a:lnTo>
                  <a:pt x="369727" y="2135407"/>
                </a:lnTo>
                <a:lnTo>
                  <a:pt x="425047" y="2136185"/>
                </a:lnTo>
                <a:lnTo>
                  <a:pt x="489845" y="2136296"/>
                </a:lnTo>
                <a:lnTo>
                  <a:pt x="2894337" y="2136296"/>
                </a:lnTo>
                <a:lnTo>
                  <a:pt x="2960053" y="2136185"/>
                </a:lnTo>
                <a:lnTo>
                  <a:pt x="3015989" y="2135407"/>
                </a:lnTo>
                <a:lnTo>
                  <a:pt x="3064249" y="2133295"/>
                </a:lnTo>
                <a:lnTo>
                  <a:pt x="3106936" y="2129183"/>
                </a:lnTo>
                <a:lnTo>
                  <a:pt x="3146153" y="2122404"/>
                </a:lnTo>
                <a:lnTo>
                  <a:pt x="3184004" y="2112291"/>
                </a:lnTo>
                <a:lnTo>
                  <a:pt x="3231489" y="2090115"/>
                </a:lnTo>
                <a:lnTo>
                  <a:pt x="3273908" y="2060349"/>
                </a:lnTo>
                <a:lnTo>
                  <a:pt x="3310420" y="2023837"/>
                </a:lnTo>
                <a:lnTo>
                  <a:pt x="3340185" y="1981419"/>
                </a:lnTo>
                <a:lnTo>
                  <a:pt x="3362365" y="1933937"/>
                </a:lnTo>
                <a:lnTo>
                  <a:pt x="3372477" y="1896084"/>
                </a:lnTo>
                <a:lnTo>
                  <a:pt x="3379261" y="1856866"/>
                </a:lnTo>
                <a:lnTo>
                  <a:pt x="3383364" y="1814451"/>
                </a:lnTo>
                <a:lnTo>
                  <a:pt x="3385475" y="1766564"/>
                </a:lnTo>
                <a:lnTo>
                  <a:pt x="3386253" y="1711243"/>
                </a:lnTo>
                <a:lnTo>
                  <a:pt x="3386235" y="425053"/>
                </a:lnTo>
                <a:lnTo>
                  <a:pt x="3385475" y="370377"/>
                </a:lnTo>
                <a:lnTo>
                  <a:pt x="3383364" y="322117"/>
                </a:lnTo>
                <a:lnTo>
                  <a:pt x="3379239" y="279350"/>
                </a:lnTo>
                <a:lnTo>
                  <a:pt x="3372473" y="240202"/>
                </a:lnTo>
                <a:lnTo>
                  <a:pt x="3362365" y="202359"/>
                </a:lnTo>
                <a:lnTo>
                  <a:pt x="3340185" y="154877"/>
                </a:lnTo>
                <a:lnTo>
                  <a:pt x="3310420" y="112459"/>
                </a:lnTo>
                <a:lnTo>
                  <a:pt x="3273908" y="75946"/>
                </a:lnTo>
                <a:lnTo>
                  <a:pt x="3231489" y="46181"/>
                </a:lnTo>
                <a:lnTo>
                  <a:pt x="3184004" y="24005"/>
                </a:lnTo>
                <a:lnTo>
                  <a:pt x="3146163" y="13892"/>
                </a:lnTo>
                <a:lnTo>
                  <a:pt x="3107017" y="7112"/>
                </a:lnTo>
                <a:lnTo>
                  <a:pt x="3064522" y="3000"/>
                </a:lnTo>
                <a:lnTo>
                  <a:pt x="3016635" y="889"/>
                </a:lnTo>
                <a:lnTo>
                  <a:pt x="2961313" y="111"/>
                </a:lnTo>
                <a:lnTo>
                  <a:pt x="2896515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44493" y="3191391"/>
            <a:ext cx="298132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826" y="2964665"/>
            <a:ext cx="6470073" cy="2489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9345" y="3881173"/>
            <a:ext cx="6470860" cy="2489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788109" y="2322307"/>
            <a:ext cx="30353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dirty="0">
                <a:latin typeface="Arial MT"/>
                <a:cs typeface="Arial MT"/>
              </a:rPr>
              <a:t>getDailyWorkout()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019771" y="8059190"/>
            <a:ext cx="2526665" cy="1975485"/>
            <a:chOff x="13019771" y="8059190"/>
            <a:chExt cx="2526665" cy="197548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9771" y="8059190"/>
              <a:ext cx="1423799" cy="919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3164" y="8349403"/>
              <a:ext cx="1423809" cy="91910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785695" y="8755558"/>
              <a:ext cx="1424305" cy="919480"/>
            </a:xfrm>
            <a:custGeom>
              <a:avLst/>
              <a:gdLst/>
              <a:ahLst/>
              <a:cxnLst/>
              <a:rect l="l" t="t" r="r" b="b"/>
              <a:pathLst>
                <a:path w="1424305" h="919479">
                  <a:moveTo>
                    <a:pt x="1213062" y="0"/>
                  </a:moveTo>
                  <a:lnTo>
                    <a:pt x="211689" y="0"/>
                  </a:lnTo>
                  <a:lnTo>
                    <a:pt x="170913" y="161"/>
                  </a:lnTo>
                  <a:lnTo>
                    <a:pt x="111656" y="4356"/>
                  </a:lnTo>
                  <a:lnTo>
                    <a:pt x="61854" y="22777"/>
                  </a:lnTo>
                  <a:lnTo>
                    <a:pt x="22781" y="61852"/>
                  </a:lnTo>
                  <a:lnTo>
                    <a:pt x="4358" y="111653"/>
                  </a:lnTo>
                  <a:lnTo>
                    <a:pt x="159" y="170911"/>
                  </a:lnTo>
                  <a:lnTo>
                    <a:pt x="0" y="210749"/>
                  </a:lnTo>
                  <a:lnTo>
                    <a:pt x="3" y="708351"/>
                  </a:lnTo>
                  <a:lnTo>
                    <a:pt x="175" y="748585"/>
                  </a:lnTo>
                  <a:lnTo>
                    <a:pt x="4363" y="807462"/>
                  </a:lnTo>
                  <a:lnTo>
                    <a:pt x="22781" y="857248"/>
                  </a:lnTo>
                  <a:lnTo>
                    <a:pt x="61854" y="896322"/>
                  </a:lnTo>
                  <a:lnTo>
                    <a:pt x="111641" y="914743"/>
                  </a:lnTo>
                  <a:lnTo>
                    <a:pt x="170520" y="918939"/>
                  </a:lnTo>
                  <a:lnTo>
                    <a:pt x="210757" y="919100"/>
                  </a:lnTo>
                  <a:lnTo>
                    <a:pt x="1212120" y="919100"/>
                  </a:lnTo>
                  <a:lnTo>
                    <a:pt x="1252896" y="918939"/>
                  </a:lnTo>
                  <a:lnTo>
                    <a:pt x="1312153" y="914743"/>
                  </a:lnTo>
                  <a:lnTo>
                    <a:pt x="1361955" y="896322"/>
                  </a:lnTo>
                  <a:lnTo>
                    <a:pt x="1401032" y="857248"/>
                  </a:lnTo>
                  <a:lnTo>
                    <a:pt x="1419456" y="807447"/>
                  </a:lnTo>
                  <a:lnTo>
                    <a:pt x="1423650" y="748189"/>
                  </a:lnTo>
                  <a:lnTo>
                    <a:pt x="1423810" y="708351"/>
                  </a:lnTo>
                  <a:lnTo>
                    <a:pt x="1423806" y="210749"/>
                  </a:lnTo>
                  <a:lnTo>
                    <a:pt x="1423634" y="170515"/>
                  </a:lnTo>
                  <a:lnTo>
                    <a:pt x="1419450" y="111638"/>
                  </a:lnTo>
                  <a:lnTo>
                    <a:pt x="1401032" y="61852"/>
                  </a:lnTo>
                  <a:lnTo>
                    <a:pt x="1361955" y="22777"/>
                  </a:lnTo>
                  <a:lnTo>
                    <a:pt x="1312168" y="4356"/>
                  </a:lnTo>
                  <a:lnTo>
                    <a:pt x="1253293" y="161"/>
                  </a:lnTo>
                  <a:lnTo>
                    <a:pt x="1213062" y="0"/>
                  </a:lnTo>
                  <a:close/>
                </a:path>
              </a:pathLst>
            </a:custGeom>
            <a:solidFill>
              <a:srgbClr val="5F84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22292" y="9115336"/>
              <a:ext cx="1423799" cy="91910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3662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55" dirty="0">
                <a:latin typeface="Times New Roman"/>
                <a:cs typeface="Times New Roman"/>
              </a:rPr>
              <a:t>Code</a:t>
            </a:r>
            <a:r>
              <a:rPr sz="6500" spc="-140" dirty="0">
                <a:latin typeface="Times New Roman"/>
                <a:cs typeface="Times New Roman"/>
              </a:rPr>
              <a:t> </a:t>
            </a:r>
            <a:r>
              <a:rPr sz="6500" spc="305" dirty="0">
                <a:latin typeface="Times New Roman"/>
                <a:cs typeface="Times New Roman"/>
              </a:rPr>
              <a:t>Demo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48038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358925"/>
            <a:ext cx="67652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21710" algn="l"/>
              </a:tabLst>
            </a:pPr>
            <a:r>
              <a:rPr sz="4250" b="1" spc="15" dirty="0">
                <a:latin typeface="Palatino Linotype"/>
                <a:cs typeface="Palatino Linotype"/>
              </a:rPr>
              <a:t>MyApp.java</a:t>
            </a:r>
            <a:r>
              <a:rPr sz="4250" spc="15" dirty="0">
                <a:latin typeface="Palatino Linotype"/>
                <a:cs typeface="Palatino Linotype"/>
              </a:rPr>
              <a:t>:	main</a:t>
            </a:r>
            <a:r>
              <a:rPr sz="4250" spc="-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method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48494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5" dirty="0">
                <a:latin typeface="Palatino Linotype"/>
                <a:cs typeface="Palatino Linotype"/>
              </a:rPr>
              <a:t>BaseballCoach.java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932" y="5662519"/>
            <a:ext cx="90989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15" dirty="0">
                <a:latin typeface="Palatino Linotype"/>
                <a:cs typeface="Palatino Linotype"/>
              </a:rPr>
              <a:t>Coach.java</a:t>
            </a:r>
            <a:r>
              <a:rPr sz="4250" spc="15" dirty="0">
                <a:latin typeface="Palatino Linotype"/>
                <a:cs typeface="Palatino Linotype"/>
              </a:rPr>
              <a:t>: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interface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after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refactoring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693577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6814317"/>
            <a:ext cx="40938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1" spc="-455" dirty="0">
                <a:latin typeface="Palatino Linotype"/>
                <a:cs typeface="Palatino Linotype"/>
              </a:rPr>
              <a:t>T</a:t>
            </a:r>
            <a:r>
              <a:rPr sz="4250" b="1" spc="15" dirty="0">
                <a:latin typeface="Palatino Linotype"/>
                <a:cs typeface="Palatino Linotype"/>
              </a:rPr>
              <a:t>ra</a:t>
            </a:r>
            <a:r>
              <a:rPr sz="4250" b="1" spc="10" dirty="0">
                <a:latin typeface="Palatino Linotype"/>
                <a:cs typeface="Palatino Linotype"/>
              </a:rPr>
              <a:t>ck</a:t>
            </a:r>
            <a:r>
              <a:rPr sz="4250" b="1" spc="20" dirty="0">
                <a:latin typeface="Palatino Linotype"/>
                <a:cs typeface="Palatino Linotype"/>
              </a:rPr>
              <a:t>Coa</a:t>
            </a:r>
            <a:r>
              <a:rPr sz="4250" b="1" spc="10" dirty="0">
                <a:latin typeface="Palatino Linotype"/>
                <a:cs typeface="Palatino Linotype"/>
              </a:rPr>
              <a:t>ch</a:t>
            </a:r>
            <a:r>
              <a:rPr sz="4250" b="1" spc="15" dirty="0">
                <a:latin typeface="Palatino Linotype"/>
                <a:cs typeface="Palatino Linotype"/>
              </a:rPr>
              <a:t>.java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2954" y="10583836"/>
            <a:ext cx="29813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2812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95" dirty="0">
                <a:latin typeface="Palatino Linotype"/>
                <a:cs typeface="Palatino Linotype"/>
              </a:rPr>
              <a:t>Ideal</a:t>
            </a:r>
            <a:r>
              <a:rPr sz="6500" spc="-145" dirty="0">
                <a:latin typeface="Palatino Linotype"/>
                <a:cs typeface="Palatino Linotype"/>
              </a:rPr>
              <a:t> </a:t>
            </a:r>
            <a:r>
              <a:rPr sz="6500" spc="-75" dirty="0">
                <a:latin typeface="Palatino Linotype"/>
                <a:cs typeface="Palatino Linotype"/>
              </a:rPr>
              <a:t>Solution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2611" y="2412520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9" y="0"/>
                </a:lnTo>
                <a:lnTo>
                  <a:pt x="407860" y="106"/>
                </a:lnTo>
                <a:lnTo>
                  <a:pt x="354331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3" y="72678"/>
                </a:lnTo>
                <a:lnTo>
                  <a:pt x="72572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2" y="1936740"/>
                </a:lnTo>
                <a:lnTo>
                  <a:pt x="107513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9" y="2032597"/>
                </a:lnTo>
                <a:lnTo>
                  <a:pt x="282994" y="2039396"/>
                </a:lnTo>
                <a:lnTo>
                  <a:pt x="334639" y="2042888"/>
                </a:lnTo>
                <a:lnTo>
                  <a:pt x="395403" y="2044174"/>
                </a:lnTo>
                <a:lnTo>
                  <a:pt x="468664" y="2044358"/>
                </a:lnTo>
                <a:lnTo>
                  <a:pt x="2800284" y="2044358"/>
                </a:lnTo>
                <a:lnTo>
                  <a:pt x="2863173" y="2044252"/>
                </a:lnTo>
                <a:lnTo>
                  <a:pt x="2916702" y="2043507"/>
                </a:lnTo>
                <a:lnTo>
                  <a:pt x="2962885" y="2041487"/>
                </a:lnTo>
                <a:lnTo>
                  <a:pt x="3003734" y="2037552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6"/>
                </a:lnTo>
                <a:lnTo>
                  <a:pt x="3270288" y="354437"/>
                </a:lnTo>
                <a:lnTo>
                  <a:pt x="3268268" y="308254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041" y="3149507"/>
            <a:ext cx="16510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13651" y="8456835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43" y="0"/>
                </a:moveTo>
                <a:lnTo>
                  <a:pt x="400338" y="0"/>
                </a:lnTo>
                <a:lnTo>
                  <a:pt x="337184" y="156"/>
                </a:lnTo>
                <a:lnTo>
                  <a:pt x="284996" y="1250"/>
                </a:lnTo>
                <a:lnTo>
                  <a:pt x="240816" y="4218"/>
                </a:lnTo>
                <a:lnTo>
                  <a:pt x="201686" y="10000"/>
                </a:lnTo>
                <a:lnTo>
                  <a:pt x="164648" y="19531"/>
                </a:lnTo>
                <a:lnTo>
                  <a:pt x="116973" y="43077"/>
                </a:lnTo>
                <a:lnTo>
                  <a:pt x="76004" y="76003"/>
                </a:lnTo>
                <a:lnTo>
                  <a:pt x="43078" y="116973"/>
                </a:lnTo>
                <a:lnTo>
                  <a:pt x="19531" y="164648"/>
                </a:lnTo>
                <a:lnTo>
                  <a:pt x="9997" y="201686"/>
                </a:lnTo>
                <a:lnTo>
                  <a:pt x="4211" y="240816"/>
                </a:lnTo>
                <a:lnTo>
                  <a:pt x="1250" y="284613"/>
                </a:lnTo>
                <a:lnTo>
                  <a:pt x="156" y="336276"/>
                </a:lnTo>
                <a:lnTo>
                  <a:pt x="0" y="398566"/>
                </a:lnTo>
                <a:lnTo>
                  <a:pt x="4" y="778717"/>
                </a:lnTo>
                <a:lnTo>
                  <a:pt x="156" y="840100"/>
                </a:lnTo>
                <a:lnTo>
                  <a:pt x="1250" y="892288"/>
                </a:lnTo>
                <a:lnTo>
                  <a:pt x="4235" y="936581"/>
                </a:lnTo>
                <a:lnTo>
                  <a:pt x="10003" y="975612"/>
                </a:lnTo>
                <a:lnTo>
                  <a:pt x="19531" y="1012636"/>
                </a:lnTo>
                <a:lnTo>
                  <a:pt x="43078" y="1060310"/>
                </a:lnTo>
                <a:lnTo>
                  <a:pt x="76004" y="1101279"/>
                </a:lnTo>
                <a:lnTo>
                  <a:pt x="116973" y="1134206"/>
                </a:lnTo>
                <a:lnTo>
                  <a:pt x="164648" y="1157753"/>
                </a:lnTo>
                <a:lnTo>
                  <a:pt x="201672" y="1167284"/>
                </a:lnTo>
                <a:lnTo>
                  <a:pt x="240703" y="1173065"/>
                </a:lnTo>
                <a:lnTo>
                  <a:pt x="284613" y="1176034"/>
                </a:lnTo>
                <a:lnTo>
                  <a:pt x="336277" y="1177128"/>
                </a:lnTo>
                <a:lnTo>
                  <a:pt x="398566" y="1177284"/>
                </a:lnTo>
                <a:lnTo>
                  <a:pt x="2354974" y="1177284"/>
                </a:lnTo>
                <a:lnTo>
                  <a:pt x="2418128" y="1177128"/>
                </a:lnTo>
                <a:lnTo>
                  <a:pt x="2470315" y="1176034"/>
                </a:lnTo>
                <a:lnTo>
                  <a:pt x="2514495" y="1173065"/>
                </a:lnTo>
                <a:lnTo>
                  <a:pt x="2553624" y="1167284"/>
                </a:lnTo>
                <a:lnTo>
                  <a:pt x="2590663" y="1157753"/>
                </a:lnTo>
                <a:lnTo>
                  <a:pt x="2638338" y="1134206"/>
                </a:lnTo>
                <a:lnTo>
                  <a:pt x="2679308" y="1101279"/>
                </a:lnTo>
                <a:lnTo>
                  <a:pt x="2712234" y="1060310"/>
                </a:lnTo>
                <a:lnTo>
                  <a:pt x="2735779" y="1012636"/>
                </a:lnTo>
                <a:lnTo>
                  <a:pt x="2745311" y="975598"/>
                </a:lnTo>
                <a:lnTo>
                  <a:pt x="2751097" y="936468"/>
                </a:lnTo>
                <a:lnTo>
                  <a:pt x="2754057" y="892671"/>
                </a:lnTo>
                <a:lnTo>
                  <a:pt x="2755151" y="841007"/>
                </a:lnTo>
                <a:lnTo>
                  <a:pt x="2755307" y="778717"/>
                </a:lnTo>
                <a:lnTo>
                  <a:pt x="2755303" y="398566"/>
                </a:lnTo>
                <a:lnTo>
                  <a:pt x="2755151" y="337183"/>
                </a:lnTo>
                <a:lnTo>
                  <a:pt x="2754057" y="284995"/>
                </a:lnTo>
                <a:lnTo>
                  <a:pt x="2751072" y="240702"/>
                </a:lnTo>
                <a:lnTo>
                  <a:pt x="2745305" y="201672"/>
                </a:lnTo>
                <a:lnTo>
                  <a:pt x="2735779" y="164648"/>
                </a:lnTo>
                <a:lnTo>
                  <a:pt x="2712234" y="116973"/>
                </a:lnTo>
                <a:lnTo>
                  <a:pt x="2679308" y="76003"/>
                </a:lnTo>
                <a:lnTo>
                  <a:pt x="2638338" y="43077"/>
                </a:lnTo>
                <a:lnTo>
                  <a:pt x="2590663" y="19531"/>
                </a:lnTo>
                <a:lnTo>
                  <a:pt x="2553639" y="10000"/>
                </a:lnTo>
                <a:lnTo>
                  <a:pt x="2514608" y="4218"/>
                </a:lnTo>
                <a:lnTo>
                  <a:pt x="2470697" y="1250"/>
                </a:lnTo>
                <a:lnTo>
                  <a:pt x="2419034" y="156"/>
                </a:lnTo>
                <a:lnTo>
                  <a:pt x="2356743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98519" y="8845669"/>
            <a:ext cx="1995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9826" y="2964665"/>
            <a:ext cx="6470073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9345" y="3881173"/>
            <a:ext cx="6470860" cy="2489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01740" y="2322307"/>
            <a:ext cx="4216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“Coach”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80278" y="8986715"/>
            <a:ext cx="2755308" cy="11772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16737" y="9379684"/>
            <a:ext cx="1882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HockeyCoach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46899" y="8456835"/>
            <a:ext cx="2755304" cy="11772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6803541" y="8845669"/>
            <a:ext cx="18332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45600" y="1947490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1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5"/>
                </a:lnTo>
                <a:lnTo>
                  <a:pt x="193542" y="2951447"/>
                </a:lnTo>
                <a:lnTo>
                  <a:pt x="237089" y="2962657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71" y="2974313"/>
                </a:lnTo>
                <a:lnTo>
                  <a:pt x="2916702" y="2973568"/>
                </a:lnTo>
                <a:lnTo>
                  <a:pt x="2962885" y="2971547"/>
                </a:lnTo>
                <a:lnTo>
                  <a:pt x="3003735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9" y="2901741"/>
                </a:lnTo>
                <a:lnTo>
                  <a:pt x="3198460" y="2866800"/>
                </a:lnTo>
                <a:lnTo>
                  <a:pt x="3226946" y="2826208"/>
                </a:lnTo>
                <a:lnTo>
                  <a:pt x="3248171" y="2780769"/>
                </a:lnTo>
                <a:lnTo>
                  <a:pt x="3259377" y="2737224"/>
                </a:lnTo>
                <a:lnTo>
                  <a:pt x="3266174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8" y="407966"/>
                </a:lnTo>
                <a:lnTo>
                  <a:pt x="3270283" y="354437"/>
                </a:lnTo>
                <a:lnTo>
                  <a:pt x="3268264" y="308254"/>
                </a:lnTo>
                <a:lnTo>
                  <a:pt x="3264330" y="267404"/>
                </a:lnTo>
                <a:lnTo>
                  <a:pt x="3248171" y="193649"/>
                </a:lnTo>
                <a:lnTo>
                  <a:pt x="3226946" y="148210"/>
                </a:lnTo>
                <a:lnTo>
                  <a:pt x="3198460" y="107618"/>
                </a:lnTo>
                <a:lnTo>
                  <a:pt x="3163519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3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29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35572" y="1960014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99007" y="3299633"/>
            <a:ext cx="1564228" cy="15642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863453" y="6167351"/>
            <a:ext cx="1570632" cy="15706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358560" y="6699137"/>
            <a:ext cx="2184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configuration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970608" y="4997122"/>
            <a:ext cx="5457825" cy="3959860"/>
            <a:chOff x="10970608" y="4997122"/>
            <a:chExt cx="5457825" cy="3959860"/>
          </a:xfrm>
        </p:grpSpPr>
        <p:sp>
          <p:nvSpPr>
            <p:cNvPr id="22" name="object 22"/>
            <p:cNvSpPr/>
            <p:nvPr/>
          </p:nvSpPr>
          <p:spPr>
            <a:xfrm>
              <a:off x="10981079" y="7248418"/>
              <a:ext cx="3072130" cy="1148715"/>
            </a:xfrm>
            <a:custGeom>
              <a:avLst/>
              <a:gdLst/>
              <a:ahLst/>
              <a:cxnLst/>
              <a:rect l="l" t="t" r="r" b="b"/>
              <a:pathLst>
                <a:path w="3072130" h="1148715">
                  <a:moveTo>
                    <a:pt x="0" y="1148408"/>
                  </a:moveTo>
                  <a:lnTo>
                    <a:pt x="3071637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83585" y="7780378"/>
              <a:ext cx="549275" cy="1165860"/>
            </a:xfrm>
            <a:custGeom>
              <a:avLst/>
              <a:gdLst/>
              <a:ahLst/>
              <a:cxnLst/>
              <a:rect l="l" t="t" r="r" b="b"/>
              <a:pathLst>
                <a:path w="549275" h="1165859">
                  <a:moveTo>
                    <a:pt x="0" y="1165601"/>
                  </a:moveTo>
                  <a:lnTo>
                    <a:pt x="548691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54992" y="7394401"/>
              <a:ext cx="1162685" cy="1162685"/>
            </a:xfrm>
            <a:custGeom>
              <a:avLst/>
              <a:gdLst/>
              <a:ahLst/>
              <a:cxnLst/>
              <a:rect l="l" t="t" r="r" b="b"/>
              <a:pathLst>
                <a:path w="1162684" h="1162684">
                  <a:moveTo>
                    <a:pt x="1162476" y="11624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70732" y="5012829"/>
              <a:ext cx="362585" cy="1169670"/>
            </a:xfrm>
            <a:custGeom>
              <a:avLst/>
              <a:gdLst/>
              <a:ahLst/>
              <a:cxnLst/>
              <a:rect l="l" t="t" r="r" b="b"/>
              <a:pathLst>
                <a:path w="362584" h="1169670">
                  <a:moveTo>
                    <a:pt x="0" y="1169139"/>
                  </a:moveTo>
                  <a:lnTo>
                    <a:pt x="36219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45539" y="4701427"/>
            <a:ext cx="9172575" cy="3738245"/>
            <a:chOff x="345539" y="4701427"/>
            <a:chExt cx="9172575" cy="373824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131" y="4795665"/>
              <a:ext cx="8879310" cy="33611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539" y="4701427"/>
              <a:ext cx="9172495" cy="3738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510844"/>
            <a:ext cx="15544799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pc="-140" dirty="0"/>
              <a:t>Spring</a:t>
            </a:r>
            <a:r>
              <a:rPr spc="-375" dirty="0"/>
              <a:t> </a:t>
            </a:r>
            <a:r>
              <a:rPr spc="-150" dirty="0"/>
              <a:t>Inversion</a:t>
            </a:r>
            <a:r>
              <a:rPr spc="-370" dirty="0"/>
              <a:t> </a:t>
            </a:r>
            <a:r>
              <a:rPr spc="-80" dirty="0"/>
              <a:t>of</a:t>
            </a:r>
            <a:r>
              <a:rPr spc="-370" dirty="0"/>
              <a:t> </a:t>
            </a:r>
            <a:r>
              <a:rPr spc="-175" dirty="0"/>
              <a:t>Control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2812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95" dirty="0">
                <a:latin typeface="Palatino Linotype"/>
                <a:cs typeface="Palatino Linotype"/>
              </a:rPr>
              <a:t>Ideal</a:t>
            </a:r>
            <a:r>
              <a:rPr sz="6500" spc="-145" dirty="0">
                <a:latin typeface="Palatino Linotype"/>
                <a:cs typeface="Palatino Linotype"/>
              </a:rPr>
              <a:t> </a:t>
            </a:r>
            <a:r>
              <a:rPr sz="6500" spc="-75" dirty="0">
                <a:latin typeface="Palatino Linotype"/>
                <a:cs typeface="Palatino Linotype"/>
              </a:rPr>
              <a:t>Solution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2611" y="2412520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9" y="0"/>
                </a:lnTo>
                <a:lnTo>
                  <a:pt x="407860" y="106"/>
                </a:lnTo>
                <a:lnTo>
                  <a:pt x="354331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3" y="72678"/>
                </a:lnTo>
                <a:lnTo>
                  <a:pt x="72572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2" y="1936740"/>
                </a:lnTo>
                <a:lnTo>
                  <a:pt x="107513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9" y="2032597"/>
                </a:lnTo>
                <a:lnTo>
                  <a:pt x="282994" y="2039396"/>
                </a:lnTo>
                <a:lnTo>
                  <a:pt x="334639" y="2042888"/>
                </a:lnTo>
                <a:lnTo>
                  <a:pt x="395403" y="2044174"/>
                </a:lnTo>
                <a:lnTo>
                  <a:pt x="468664" y="2044358"/>
                </a:lnTo>
                <a:lnTo>
                  <a:pt x="2800284" y="2044358"/>
                </a:lnTo>
                <a:lnTo>
                  <a:pt x="2863173" y="2044252"/>
                </a:lnTo>
                <a:lnTo>
                  <a:pt x="2916702" y="2043507"/>
                </a:lnTo>
                <a:lnTo>
                  <a:pt x="2962885" y="2041487"/>
                </a:lnTo>
                <a:lnTo>
                  <a:pt x="3003734" y="2037552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6"/>
                </a:lnTo>
                <a:lnTo>
                  <a:pt x="3270288" y="354437"/>
                </a:lnTo>
                <a:lnTo>
                  <a:pt x="3268268" y="308254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7041" y="3149507"/>
            <a:ext cx="16510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13651" y="8456835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43" y="0"/>
                </a:moveTo>
                <a:lnTo>
                  <a:pt x="400338" y="0"/>
                </a:lnTo>
                <a:lnTo>
                  <a:pt x="337184" y="156"/>
                </a:lnTo>
                <a:lnTo>
                  <a:pt x="284996" y="1250"/>
                </a:lnTo>
                <a:lnTo>
                  <a:pt x="240816" y="4218"/>
                </a:lnTo>
                <a:lnTo>
                  <a:pt x="201686" y="10000"/>
                </a:lnTo>
                <a:lnTo>
                  <a:pt x="164648" y="19531"/>
                </a:lnTo>
                <a:lnTo>
                  <a:pt x="116973" y="43077"/>
                </a:lnTo>
                <a:lnTo>
                  <a:pt x="76004" y="76003"/>
                </a:lnTo>
                <a:lnTo>
                  <a:pt x="43078" y="116973"/>
                </a:lnTo>
                <a:lnTo>
                  <a:pt x="19531" y="164648"/>
                </a:lnTo>
                <a:lnTo>
                  <a:pt x="9997" y="201686"/>
                </a:lnTo>
                <a:lnTo>
                  <a:pt x="4211" y="240816"/>
                </a:lnTo>
                <a:lnTo>
                  <a:pt x="1250" y="284613"/>
                </a:lnTo>
                <a:lnTo>
                  <a:pt x="156" y="336276"/>
                </a:lnTo>
                <a:lnTo>
                  <a:pt x="0" y="398566"/>
                </a:lnTo>
                <a:lnTo>
                  <a:pt x="4" y="778717"/>
                </a:lnTo>
                <a:lnTo>
                  <a:pt x="156" y="840100"/>
                </a:lnTo>
                <a:lnTo>
                  <a:pt x="1250" y="892288"/>
                </a:lnTo>
                <a:lnTo>
                  <a:pt x="4235" y="936581"/>
                </a:lnTo>
                <a:lnTo>
                  <a:pt x="10003" y="975612"/>
                </a:lnTo>
                <a:lnTo>
                  <a:pt x="19531" y="1012636"/>
                </a:lnTo>
                <a:lnTo>
                  <a:pt x="43078" y="1060310"/>
                </a:lnTo>
                <a:lnTo>
                  <a:pt x="76004" y="1101279"/>
                </a:lnTo>
                <a:lnTo>
                  <a:pt x="116973" y="1134206"/>
                </a:lnTo>
                <a:lnTo>
                  <a:pt x="164648" y="1157753"/>
                </a:lnTo>
                <a:lnTo>
                  <a:pt x="201672" y="1167284"/>
                </a:lnTo>
                <a:lnTo>
                  <a:pt x="240703" y="1173065"/>
                </a:lnTo>
                <a:lnTo>
                  <a:pt x="284613" y="1176034"/>
                </a:lnTo>
                <a:lnTo>
                  <a:pt x="336277" y="1177128"/>
                </a:lnTo>
                <a:lnTo>
                  <a:pt x="398566" y="1177284"/>
                </a:lnTo>
                <a:lnTo>
                  <a:pt x="2354974" y="1177284"/>
                </a:lnTo>
                <a:lnTo>
                  <a:pt x="2418128" y="1177128"/>
                </a:lnTo>
                <a:lnTo>
                  <a:pt x="2470315" y="1176034"/>
                </a:lnTo>
                <a:lnTo>
                  <a:pt x="2514495" y="1173065"/>
                </a:lnTo>
                <a:lnTo>
                  <a:pt x="2553624" y="1167284"/>
                </a:lnTo>
                <a:lnTo>
                  <a:pt x="2590663" y="1157753"/>
                </a:lnTo>
                <a:lnTo>
                  <a:pt x="2638338" y="1134206"/>
                </a:lnTo>
                <a:lnTo>
                  <a:pt x="2679308" y="1101279"/>
                </a:lnTo>
                <a:lnTo>
                  <a:pt x="2712234" y="1060310"/>
                </a:lnTo>
                <a:lnTo>
                  <a:pt x="2735779" y="1012636"/>
                </a:lnTo>
                <a:lnTo>
                  <a:pt x="2745311" y="975598"/>
                </a:lnTo>
                <a:lnTo>
                  <a:pt x="2751097" y="936468"/>
                </a:lnTo>
                <a:lnTo>
                  <a:pt x="2754057" y="892671"/>
                </a:lnTo>
                <a:lnTo>
                  <a:pt x="2755151" y="841007"/>
                </a:lnTo>
                <a:lnTo>
                  <a:pt x="2755307" y="778717"/>
                </a:lnTo>
                <a:lnTo>
                  <a:pt x="2755303" y="398566"/>
                </a:lnTo>
                <a:lnTo>
                  <a:pt x="2755151" y="337183"/>
                </a:lnTo>
                <a:lnTo>
                  <a:pt x="2754057" y="284995"/>
                </a:lnTo>
                <a:lnTo>
                  <a:pt x="2751072" y="240702"/>
                </a:lnTo>
                <a:lnTo>
                  <a:pt x="2745305" y="201672"/>
                </a:lnTo>
                <a:lnTo>
                  <a:pt x="2735779" y="164648"/>
                </a:lnTo>
                <a:lnTo>
                  <a:pt x="2712234" y="116973"/>
                </a:lnTo>
                <a:lnTo>
                  <a:pt x="2679308" y="76003"/>
                </a:lnTo>
                <a:lnTo>
                  <a:pt x="2638338" y="43077"/>
                </a:lnTo>
                <a:lnTo>
                  <a:pt x="2590663" y="19531"/>
                </a:lnTo>
                <a:lnTo>
                  <a:pt x="2553639" y="10000"/>
                </a:lnTo>
                <a:lnTo>
                  <a:pt x="2514608" y="4218"/>
                </a:lnTo>
                <a:lnTo>
                  <a:pt x="2470697" y="1250"/>
                </a:lnTo>
                <a:lnTo>
                  <a:pt x="2419034" y="156"/>
                </a:lnTo>
                <a:lnTo>
                  <a:pt x="2356743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8519" y="8845669"/>
            <a:ext cx="1995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826" y="2964665"/>
            <a:ext cx="6470073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9345" y="3881173"/>
            <a:ext cx="6470860" cy="2489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01740" y="2322307"/>
            <a:ext cx="4216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“Coach”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80278" y="8986715"/>
            <a:ext cx="2755308" cy="11772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16737" y="9379684"/>
            <a:ext cx="1882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HockeyCoach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46899" y="8456835"/>
            <a:ext cx="2755304" cy="11772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803541" y="8845669"/>
            <a:ext cx="18332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45600" y="1947490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1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5"/>
                </a:lnTo>
                <a:lnTo>
                  <a:pt x="193542" y="2951447"/>
                </a:lnTo>
                <a:lnTo>
                  <a:pt x="237089" y="2962657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71" y="2974313"/>
                </a:lnTo>
                <a:lnTo>
                  <a:pt x="2916702" y="2973568"/>
                </a:lnTo>
                <a:lnTo>
                  <a:pt x="2962885" y="2971547"/>
                </a:lnTo>
                <a:lnTo>
                  <a:pt x="3003735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9" y="2901741"/>
                </a:lnTo>
                <a:lnTo>
                  <a:pt x="3198460" y="2866800"/>
                </a:lnTo>
                <a:lnTo>
                  <a:pt x="3226946" y="2826208"/>
                </a:lnTo>
                <a:lnTo>
                  <a:pt x="3248171" y="2780769"/>
                </a:lnTo>
                <a:lnTo>
                  <a:pt x="3259377" y="2737224"/>
                </a:lnTo>
                <a:lnTo>
                  <a:pt x="3266174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8" y="407966"/>
                </a:lnTo>
                <a:lnTo>
                  <a:pt x="3270283" y="354437"/>
                </a:lnTo>
                <a:lnTo>
                  <a:pt x="3268264" y="308254"/>
                </a:lnTo>
                <a:lnTo>
                  <a:pt x="3264330" y="267404"/>
                </a:lnTo>
                <a:lnTo>
                  <a:pt x="3248171" y="193649"/>
                </a:lnTo>
                <a:lnTo>
                  <a:pt x="3226946" y="148210"/>
                </a:lnTo>
                <a:lnTo>
                  <a:pt x="3198460" y="107618"/>
                </a:lnTo>
                <a:lnTo>
                  <a:pt x="3163519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3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29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35572" y="1960014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9007" y="3299633"/>
            <a:ext cx="1564228" cy="15642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63453" y="6167351"/>
            <a:ext cx="1570632" cy="157063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5358560" y="6699137"/>
            <a:ext cx="2184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configuration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970608" y="4997122"/>
            <a:ext cx="5457825" cy="3959860"/>
            <a:chOff x="10970608" y="4997122"/>
            <a:chExt cx="5457825" cy="3959860"/>
          </a:xfrm>
        </p:grpSpPr>
        <p:sp>
          <p:nvSpPr>
            <p:cNvPr id="20" name="object 20"/>
            <p:cNvSpPr/>
            <p:nvPr/>
          </p:nvSpPr>
          <p:spPr>
            <a:xfrm>
              <a:off x="10981079" y="7248418"/>
              <a:ext cx="3072130" cy="1148715"/>
            </a:xfrm>
            <a:custGeom>
              <a:avLst/>
              <a:gdLst/>
              <a:ahLst/>
              <a:cxnLst/>
              <a:rect l="l" t="t" r="r" b="b"/>
              <a:pathLst>
                <a:path w="3072130" h="1148715">
                  <a:moveTo>
                    <a:pt x="0" y="1148408"/>
                  </a:moveTo>
                  <a:lnTo>
                    <a:pt x="3071637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83585" y="7780378"/>
              <a:ext cx="549275" cy="1165860"/>
            </a:xfrm>
            <a:custGeom>
              <a:avLst/>
              <a:gdLst/>
              <a:ahLst/>
              <a:cxnLst/>
              <a:rect l="l" t="t" r="r" b="b"/>
              <a:pathLst>
                <a:path w="549275" h="1165859">
                  <a:moveTo>
                    <a:pt x="0" y="1165601"/>
                  </a:moveTo>
                  <a:lnTo>
                    <a:pt x="548691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54992" y="7394401"/>
              <a:ext cx="1162685" cy="1162685"/>
            </a:xfrm>
            <a:custGeom>
              <a:avLst/>
              <a:gdLst/>
              <a:ahLst/>
              <a:cxnLst/>
              <a:rect l="l" t="t" r="r" b="b"/>
              <a:pathLst>
                <a:path w="1162684" h="1162684">
                  <a:moveTo>
                    <a:pt x="1162476" y="11624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70732" y="5012829"/>
              <a:ext cx="362585" cy="1169670"/>
            </a:xfrm>
            <a:custGeom>
              <a:avLst/>
              <a:gdLst/>
              <a:ahLst/>
              <a:cxnLst/>
              <a:rect l="l" t="t" r="r" b="b"/>
              <a:pathLst>
                <a:path w="362584" h="1169670">
                  <a:moveTo>
                    <a:pt x="0" y="1169139"/>
                  </a:moveTo>
                  <a:lnTo>
                    <a:pt x="36219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54" y="466866"/>
            <a:ext cx="65074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0" dirty="0">
                <a:latin typeface="Palatino Linotype"/>
                <a:cs typeface="Palatino Linotype"/>
              </a:rPr>
              <a:t>Spring</a:t>
            </a:r>
            <a:r>
              <a:rPr sz="6500" spc="-140" dirty="0">
                <a:latin typeface="Palatino Linotype"/>
                <a:cs typeface="Palatino Linotype"/>
              </a:rPr>
              <a:t> </a:t>
            </a:r>
            <a:r>
              <a:rPr sz="6500" spc="-25" dirty="0">
                <a:latin typeface="Palatino Linotype"/>
                <a:cs typeface="Palatino Linotype"/>
              </a:rPr>
              <a:t>Container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2611" y="2412520"/>
            <a:ext cx="3271520" cy="2044700"/>
          </a:xfrm>
          <a:custGeom>
            <a:avLst/>
            <a:gdLst/>
            <a:ahLst/>
            <a:cxnLst/>
            <a:rect l="l" t="t" r="r" b="b"/>
            <a:pathLst>
              <a:path w="3271520" h="2044700">
                <a:moveTo>
                  <a:pt x="2802368" y="0"/>
                </a:moveTo>
                <a:lnTo>
                  <a:pt x="470749" y="0"/>
                </a:lnTo>
                <a:lnTo>
                  <a:pt x="407860" y="106"/>
                </a:lnTo>
                <a:lnTo>
                  <a:pt x="354331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4" y="22972"/>
                </a:lnTo>
                <a:lnTo>
                  <a:pt x="148105" y="44194"/>
                </a:lnTo>
                <a:lnTo>
                  <a:pt x="107513" y="72678"/>
                </a:lnTo>
                <a:lnTo>
                  <a:pt x="72572" y="107619"/>
                </a:lnTo>
                <a:lnTo>
                  <a:pt x="44087" y="148212"/>
                </a:lnTo>
                <a:lnTo>
                  <a:pt x="22865" y="193650"/>
                </a:lnTo>
                <a:lnTo>
                  <a:pt x="11655" y="237195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1636392"/>
                </a:lnTo>
                <a:lnTo>
                  <a:pt x="744" y="1689921"/>
                </a:lnTo>
                <a:lnTo>
                  <a:pt x="2765" y="1736104"/>
                </a:lnTo>
                <a:lnTo>
                  <a:pt x="6700" y="1776954"/>
                </a:lnTo>
                <a:lnTo>
                  <a:pt x="22865" y="1850709"/>
                </a:lnTo>
                <a:lnTo>
                  <a:pt x="44087" y="1896147"/>
                </a:lnTo>
                <a:lnTo>
                  <a:pt x="72572" y="1936740"/>
                </a:lnTo>
                <a:lnTo>
                  <a:pt x="107513" y="1971681"/>
                </a:lnTo>
                <a:lnTo>
                  <a:pt x="148105" y="2000165"/>
                </a:lnTo>
                <a:lnTo>
                  <a:pt x="193544" y="2021387"/>
                </a:lnTo>
                <a:lnTo>
                  <a:pt x="237089" y="2032597"/>
                </a:lnTo>
                <a:lnTo>
                  <a:pt x="282994" y="2039396"/>
                </a:lnTo>
                <a:lnTo>
                  <a:pt x="334639" y="2042888"/>
                </a:lnTo>
                <a:lnTo>
                  <a:pt x="395403" y="2044174"/>
                </a:lnTo>
                <a:lnTo>
                  <a:pt x="468664" y="2044358"/>
                </a:lnTo>
                <a:lnTo>
                  <a:pt x="2800284" y="2044358"/>
                </a:lnTo>
                <a:lnTo>
                  <a:pt x="2863173" y="2044252"/>
                </a:lnTo>
                <a:lnTo>
                  <a:pt x="2916702" y="2043507"/>
                </a:lnTo>
                <a:lnTo>
                  <a:pt x="2962885" y="2041487"/>
                </a:lnTo>
                <a:lnTo>
                  <a:pt x="3003734" y="2037552"/>
                </a:lnTo>
                <a:lnTo>
                  <a:pt x="3077489" y="2021387"/>
                </a:lnTo>
                <a:lnTo>
                  <a:pt x="3122928" y="2000165"/>
                </a:lnTo>
                <a:lnTo>
                  <a:pt x="3163521" y="1971681"/>
                </a:lnTo>
                <a:lnTo>
                  <a:pt x="3198461" y="1936740"/>
                </a:lnTo>
                <a:lnTo>
                  <a:pt x="3226945" y="1896147"/>
                </a:lnTo>
                <a:lnTo>
                  <a:pt x="3248167" y="1850709"/>
                </a:lnTo>
                <a:lnTo>
                  <a:pt x="3259377" y="1807163"/>
                </a:lnTo>
                <a:lnTo>
                  <a:pt x="3266177" y="1761258"/>
                </a:lnTo>
                <a:lnTo>
                  <a:pt x="3269669" y="1709613"/>
                </a:lnTo>
                <a:lnTo>
                  <a:pt x="3270955" y="1648850"/>
                </a:lnTo>
                <a:lnTo>
                  <a:pt x="3271139" y="1575588"/>
                </a:lnTo>
                <a:lnTo>
                  <a:pt x="3271033" y="407966"/>
                </a:lnTo>
                <a:lnTo>
                  <a:pt x="3270288" y="354437"/>
                </a:lnTo>
                <a:lnTo>
                  <a:pt x="3268268" y="308254"/>
                </a:lnTo>
                <a:lnTo>
                  <a:pt x="3264333" y="267405"/>
                </a:lnTo>
                <a:lnTo>
                  <a:pt x="3248167" y="193650"/>
                </a:lnTo>
                <a:lnTo>
                  <a:pt x="3226945" y="148212"/>
                </a:lnTo>
                <a:lnTo>
                  <a:pt x="3198461" y="107619"/>
                </a:lnTo>
                <a:lnTo>
                  <a:pt x="3163521" y="72678"/>
                </a:lnTo>
                <a:lnTo>
                  <a:pt x="3122928" y="44194"/>
                </a:lnTo>
                <a:lnTo>
                  <a:pt x="3077489" y="22972"/>
                </a:lnTo>
                <a:lnTo>
                  <a:pt x="3033944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30" y="183"/>
                </a:lnTo>
                <a:lnTo>
                  <a:pt x="2802368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7041" y="3149507"/>
            <a:ext cx="16510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FFFFF"/>
                </a:solidFill>
                <a:latin typeface="Palatino Linotype"/>
                <a:cs typeface="Palatino Linotype"/>
              </a:rPr>
              <a:t>My</a:t>
            </a:r>
            <a:r>
              <a:rPr sz="3450" spc="-1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13651" y="8456835"/>
            <a:ext cx="2755900" cy="1177290"/>
          </a:xfrm>
          <a:custGeom>
            <a:avLst/>
            <a:gdLst/>
            <a:ahLst/>
            <a:cxnLst/>
            <a:rect l="l" t="t" r="r" b="b"/>
            <a:pathLst>
              <a:path w="2755900" h="1177290">
                <a:moveTo>
                  <a:pt x="2356743" y="0"/>
                </a:moveTo>
                <a:lnTo>
                  <a:pt x="400338" y="0"/>
                </a:lnTo>
                <a:lnTo>
                  <a:pt x="337184" y="156"/>
                </a:lnTo>
                <a:lnTo>
                  <a:pt x="284996" y="1250"/>
                </a:lnTo>
                <a:lnTo>
                  <a:pt x="240816" y="4218"/>
                </a:lnTo>
                <a:lnTo>
                  <a:pt x="201686" y="10000"/>
                </a:lnTo>
                <a:lnTo>
                  <a:pt x="164648" y="19531"/>
                </a:lnTo>
                <a:lnTo>
                  <a:pt x="116973" y="43077"/>
                </a:lnTo>
                <a:lnTo>
                  <a:pt x="76004" y="76003"/>
                </a:lnTo>
                <a:lnTo>
                  <a:pt x="43078" y="116973"/>
                </a:lnTo>
                <a:lnTo>
                  <a:pt x="19531" y="164648"/>
                </a:lnTo>
                <a:lnTo>
                  <a:pt x="9997" y="201686"/>
                </a:lnTo>
                <a:lnTo>
                  <a:pt x="4211" y="240816"/>
                </a:lnTo>
                <a:lnTo>
                  <a:pt x="1250" y="284613"/>
                </a:lnTo>
                <a:lnTo>
                  <a:pt x="156" y="336276"/>
                </a:lnTo>
                <a:lnTo>
                  <a:pt x="0" y="398566"/>
                </a:lnTo>
                <a:lnTo>
                  <a:pt x="4" y="778717"/>
                </a:lnTo>
                <a:lnTo>
                  <a:pt x="156" y="840100"/>
                </a:lnTo>
                <a:lnTo>
                  <a:pt x="1250" y="892288"/>
                </a:lnTo>
                <a:lnTo>
                  <a:pt x="4235" y="936581"/>
                </a:lnTo>
                <a:lnTo>
                  <a:pt x="10003" y="975612"/>
                </a:lnTo>
                <a:lnTo>
                  <a:pt x="19531" y="1012636"/>
                </a:lnTo>
                <a:lnTo>
                  <a:pt x="43078" y="1060310"/>
                </a:lnTo>
                <a:lnTo>
                  <a:pt x="76004" y="1101279"/>
                </a:lnTo>
                <a:lnTo>
                  <a:pt x="116973" y="1134206"/>
                </a:lnTo>
                <a:lnTo>
                  <a:pt x="164648" y="1157753"/>
                </a:lnTo>
                <a:lnTo>
                  <a:pt x="201672" y="1167284"/>
                </a:lnTo>
                <a:lnTo>
                  <a:pt x="240703" y="1173065"/>
                </a:lnTo>
                <a:lnTo>
                  <a:pt x="284613" y="1176034"/>
                </a:lnTo>
                <a:lnTo>
                  <a:pt x="336277" y="1177128"/>
                </a:lnTo>
                <a:lnTo>
                  <a:pt x="398566" y="1177284"/>
                </a:lnTo>
                <a:lnTo>
                  <a:pt x="2354974" y="1177284"/>
                </a:lnTo>
                <a:lnTo>
                  <a:pt x="2418128" y="1177128"/>
                </a:lnTo>
                <a:lnTo>
                  <a:pt x="2470315" y="1176034"/>
                </a:lnTo>
                <a:lnTo>
                  <a:pt x="2514495" y="1173065"/>
                </a:lnTo>
                <a:lnTo>
                  <a:pt x="2553624" y="1167284"/>
                </a:lnTo>
                <a:lnTo>
                  <a:pt x="2590663" y="1157753"/>
                </a:lnTo>
                <a:lnTo>
                  <a:pt x="2638338" y="1134206"/>
                </a:lnTo>
                <a:lnTo>
                  <a:pt x="2679308" y="1101279"/>
                </a:lnTo>
                <a:lnTo>
                  <a:pt x="2712234" y="1060310"/>
                </a:lnTo>
                <a:lnTo>
                  <a:pt x="2735779" y="1012636"/>
                </a:lnTo>
                <a:lnTo>
                  <a:pt x="2745311" y="975598"/>
                </a:lnTo>
                <a:lnTo>
                  <a:pt x="2751097" y="936468"/>
                </a:lnTo>
                <a:lnTo>
                  <a:pt x="2754057" y="892671"/>
                </a:lnTo>
                <a:lnTo>
                  <a:pt x="2755151" y="841007"/>
                </a:lnTo>
                <a:lnTo>
                  <a:pt x="2755307" y="778717"/>
                </a:lnTo>
                <a:lnTo>
                  <a:pt x="2755303" y="398566"/>
                </a:lnTo>
                <a:lnTo>
                  <a:pt x="2755151" y="337183"/>
                </a:lnTo>
                <a:lnTo>
                  <a:pt x="2754057" y="284995"/>
                </a:lnTo>
                <a:lnTo>
                  <a:pt x="2751072" y="240702"/>
                </a:lnTo>
                <a:lnTo>
                  <a:pt x="2745305" y="201672"/>
                </a:lnTo>
                <a:lnTo>
                  <a:pt x="2735779" y="164648"/>
                </a:lnTo>
                <a:lnTo>
                  <a:pt x="2712234" y="116973"/>
                </a:lnTo>
                <a:lnTo>
                  <a:pt x="2679308" y="76003"/>
                </a:lnTo>
                <a:lnTo>
                  <a:pt x="2638338" y="43077"/>
                </a:lnTo>
                <a:lnTo>
                  <a:pt x="2590663" y="19531"/>
                </a:lnTo>
                <a:lnTo>
                  <a:pt x="2553639" y="10000"/>
                </a:lnTo>
                <a:lnTo>
                  <a:pt x="2514608" y="4218"/>
                </a:lnTo>
                <a:lnTo>
                  <a:pt x="2470697" y="1250"/>
                </a:lnTo>
                <a:lnTo>
                  <a:pt x="2419034" y="156"/>
                </a:lnTo>
                <a:lnTo>
                  <a:pt x="2356743" y="0"/>
                </a:lnTo>
                <a:close/>
              </a:path>
            </a:pathLst>
          </a:custGeom>
          <a:solidFill>
            <a:srgbClr val="7E6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8519" y="8845669"/>
            <a:ext cx="199580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BaseballCoach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826" y="2964665"/>
            <a:ext cx="6470073" cy="2489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9345" y="3881173"/>
            <a:ext cx="6470860" cy="2489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01740" y="2322307"/>
            <a:ext cx="4216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give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me</a:t>
            </a:r>
            <a:r>
              <a:rPr sz="2950" spc="-5" dirty="0">
                <a:latin typeface="Arial MT"/>
                <a:cs typeface="Arial MT"/>
              </a:rPr>
              <a:t> </a:t>
            </a:r>
            <a:r>
              <a:rPr sz="2950" spc="10" dirty="0">
                <a:latin typeface="Arial MT"/>
                <a:cs typeface="Arial MT"/>
              </a:rPr>
              <a:t>a</a:t>
            </a:r>
            <a:r>
              <a:rPr sz="295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“Coach”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object</a:t>
            </a:r>
            <a:endParaRPr sz="29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80278" y="8986715"/>
            <a:ext cx="2755308" cy="11772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316737" y="9379684"/>
            <a:ext cx="18827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HockeyCoach</a:t>
            </a:r>
            <a:endParaRPr sz="2300">
              <a:latin typeface="Palatino Linotype"/>
              <a:cs typeface="Palatino Linotyp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46899" y="8456835"/>
            <a:ext cx="2755304" cy="11772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803541" y="8845669"/>
            <a:ext cx="183324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FFFFFF"/>
                </a:solidFill>
                <a:latin typeface="Palatino Linotype"/>
                <a:cs typeface="Palatino Linotype"/>
              </a:rPr>
              <a:t>CricketCoach</a:t>
            </a:r>
            <a:endParaRPr sz="23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45600" y="1947490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60" y="106"/>
                </a:lnTo>
                <a:lnTo>
                  <a:pt x="354332" y="850"/>
                </a:lnTo>
                <a:lnTo>
                  <a:pt x="308149" y="2871"/>
                </a:lnTo>
                <a:lnTo>
                  <a:pt x="267299" y="6806"/>
                </a:lnTo>
                <a:lnTo>
                  <a:pt x="193542" y="22971"/>
                </a:lnTo>
                <a:lnTo>
                  <a:pt x="148105" y="44193"/>
                </a:lnTo>
                <a:lnTo>
                  <a:pt x="107513" y="72677"/>
                </a:lnTo>
                <a:lnTo>
                  <a:pt x="72572" y="107618"/>
                </a:lnTo>
                <a:lnTo>
                  <a:pt x="44087" y="148210"/>
                </a:lnTo>
                <a:lnTo>
                  <a:pt x="22866" y="193649"/>
                </a:lnTo>
                <a:lnTo>
                  <a:pt x="11655" y="237194"/>
                </a:lnTo>
                <a:lnTo>
                  <a:pt x="4855" y="283100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5" y="2666164"/>
                </a:lnTo>
                <a:lnTo>
                  <a:pt x="6700" y="2707014"/>
                </a:lnTo>
                <a:lnTo>
                  <a:pt x="22866" y="2780769"/>
                </a:lnTo>
                <a:lnTo>
                  <a:pt x="44087" y="2826208"/>
                </a:lnTo>
                <a:lnTo>
                  <a:pt x="72572" y="2866800"/>
                </a:lnTo>
                <a:lnTo>
                  <a:pt x="107513" y="2901741"/>
                </a:lnTo>
                <a:lnTo>
                  <a:pt x="148105" y="2930225"/>
                </a:lnTo>
                <a:lnTo>
                  <a:pt x="193542" y="2951447"/>
                </a:lnTo>
                <a:lnTo>
                  <a:pt x="237089" y="2962657"/>
                </a:lnTo>
                <a:lnTo>
                  <a:pt x="282995" y="2969457"/>
                </a:lnTo>
                <a:lnTo>
                  <a:pt x="334640" y="2972949"/>
                </a:lnTo>
                <a:lnTo>
                  <a:pt x="395403" y="2974235"/>
                </a:lnTo>
                <a:lnTo>
                  <a:pt x="468664" y="2974419"/>
                </a:lnTo>
                <a:lnTo>
                  <a:pt x="2800279" y="2974419"/>
                </a:lnTo>
                <a:lnTo>
                  <a:pt x="2863171" y="2974313"/>
                </a:lnTo>
                <a:lnTo>
                  <a:pt x="2916702" y="2973568"/>
                </a:lnTo>
                <a:lnTo>
                  <a:pt x="2962885" y="2971547"/>
                </a:lnTo>
                <a:lnTo>
                  <a:pt x="3003735" y="2967612"/>
                </a:lnTo>
                <a:lnTo>
                  <a:pt x="3077485" y="2951447"/>
                </a:lnTo>
                <a:lnTo>
                  <a:pt x="3122926" y="2930225"/>
                </a:lnTo>
                <a:lnTo>
                  <a:pt x="3163519" y="2901741"/>
                </a:lnTo>
                <a:lnTo>
                  <a:pt x="3198460" y="2866800"/>
                </a:lnTo>
                <a:lnTo>
                  <a:pt x="3226946" y="2826208"/>
                </a:lnTo>
                <a:lnTo>
                  <a:pt x="3248171" y="2780769"/>
                </a:lnTo>
                <a:lnTo>
                  <a:pt x="3259377" y="2737224"/>
                </a:lnTo>
                <a:lnTo>
                  <a:pt x="3266174" y="2691319"/>
                </a:lnTo>
                <a:lnTo>
                  <a:pt x="3269664" y="2639674"/>
                </a:lnTo>
                <a:lnTo>
                  <a:pt x="3270950" y="2578910"/>
                </a:lnTo>
                <a:lnTo>
                  <a:pt x="3271134" y="2505648"/>
                </a:lnTo>
                <a:lnTo>
                  <a:pt x="3271028" y="407966"/>
                </a:lnTo>
                <a:lnTo>
                  <a:pt x="3270283" y="354437"/>
                </a:lnTo>
                <a:lnTo>
                  <a:pt x="3268264" y="308254"/>
                </a:lnTo>
                <a:lnTo>
                  <a:pt x="3264330" y="267404"/>
                </a:lnTo>
                <a:lnTo>
                  <a:pt x="3248171" y="193649"/>
                </a:lnTo>
                <a:lnTo>
                  <a:pt x="3226946" y="148210"/>
                </a:lnTo>
                <a:lnTo>
                  <a:pt x="3198460" y="107618"/>
                </a:lnTo>
                <a:lnTo>
                  <a:pt x="3163519" y="72677"/>
                </a:lnTo>
                <a:lnTo>
                  <a:pt x="3122926" y="44193"/>
                </a:lnTo>
                <a:lnTo>
                  <a:pt x="3077485" y="22971"/>
                </a:lnTo>
                <a:lnTo>
                  <a:pt x="3033943" y="11761"/>
                </a:lnTo>
                <a:lnTo>
                  <a:pt x="2988039" y="4961"/>
                </a:lnTo>
                <a:lnTo>
                  <a:pt x="2936394" y="1470"/>
                </a:lnTo>
                <a:lnTo>
                  <a:pt x="2875629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35572" y="1960014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99007" y="3299633"/>
            <a:ext cx="1564228" cy="15642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63453" y="6167351"/>
            <a:ext cx="1570632" cy="157063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5358560" y="6699137"/>
            <a:ext cx="21844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5" dirty="0">
                <a:latin typeface="Arial MT"/>
                <a:cs typeface="Arial MT"/>
              </a:rPr>
              <a:t>configuration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970608" y="4997122"/>
            <a:ext cx="5457825" cy="3959860"/>
            <a:chOff x="10970608" y="4997122"/>
            <a:chExt cx="5457825" cy="3959860"/>
          </a:xfrm>
        </p:grpSpPr>
        <p:sp>
          <p:nvSpPr>
            <p:cNvPr id="20" name="object 20"/>
            <p:cNvSpPr/>
            <p:nvPr/>
          </p:nvSpPr>
          <p:spPr>
            <a:xfrm>
              <a:off x="10981079" y="7248418"/>
              <a:ext cx="3072130" cy="1148715"/>
            </a:xfrm>
            <a:custGeom>
              <a:avLst/>
              <a:gdLst/>
              <a:ahLst/>
              <a:cxnLst/>
              <a:rect l="l" t="t" r="r" b="b"/>
              <a:pathLst>
                <a:path w="3072130" h="1148715">
                  <a:moveTo>
                    <a:pt x="0" y="1148408"/>
                  </a:moveTo>
                  <a:lnTo>
                    <a:pt x="3071637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83585" y="7780378"/>
              <a:ext cx="549275" cy="1165860"/>
            </a:xfrm>
            <a:custGeom>
              <a:avLst/>
              <a:gdLst/>
              <a:ahLst/>
              <a:cxnLst/>
              <a:rect l="l" t="t" r="r" b="b"/>
              <a:pathLst>
                <a:path w="549275" h="1165859">
                  <a:moveTo>
                    <a:pt x="0" y="1165601"/>
                  </a:moveTo>
                  <a:lnTo>
                    <a:pt x="548691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54992" y="7394401"/>
              <a:ext cx="1162685" cy="1162685"/>
            </a:xfrm>
            <a:custGeom>
              <a:avLst/>
              <a:gdLst/>
              <a:ahLst/>
              <a:cxnLst/>
              <a:rect l="l" t="t" r="r" b="b"/>
              <a:pathLst>
                <a:path w="1162684" h="1162684">
                  <a:moveTo>
                    <a:pt x="1162476" y="116247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2020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70732" y="5012829"/>
              <a:ext cx="362585" cy="1169670"/>
            </a:xfrm>
            <a:custGeom>
              <a:avLst/>
              <a:gdLst/>
              <a:ahLst/>
              <a:cxnLst/>
              <a:rect l="l" t="t" r="r" b="b"/>
              <a:pathLst>
                <a:path w="362584" h="1169670">
                  <a:moveTo>
                    <a:pt x="0" y="1169139"/>
                  </a:moveTo>
                  <a:lnTo>
                    <a:pt x="36219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766984" y="1086742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5074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40" dirty="0">
                <a:latin typeface="Palatino Linotype"/>
                <a:cs typeface="Palatino Linotype"/>
              </a:rPr>
              <a:t>Spring</a:t>
            </a:r>
            <a:r>
              <a:rPr sz="6500" spc="-140" dirty="0">
                <a:latin typeface="Palatino Linotype"/>
                <a:cs typeface="Palatino Linotype"/>
              </a:rPr>
              <a:t> </a:t>
            </a:r>
            <a:r>
              <a:rPr sz="6500" spc="-25" dirty="0">
                <a:latin typeface="Palatino Linotype"/>
                <a:cs typeface="Palatino Linotype"/>
              </a:rPr>
              <a:t>Container</a:t>
            </a:r>
            <a:endParaRPr sz="6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03013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08676"/>
            <a:ext cx="43840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Primary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functions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418193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4060474"/>
            <a:ext cx="113976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objects </a:t>
            </a:r>
            <a:r>
              <a:rPr sz="4250" i="1" spc="10" dirty="0">
                <a:latin typeface="Palatino Linotype"/>
                <a:cs typeface="Palatino Linotype"/>
              </a:rPr>
              <a:t>(Inversion</a:t>
            </a:r>
            <a:r>
              <a:rPr sz="4250" i="1" spc="15" dirty="0">
                <a:latin typeface="Palatino Linotype"/>
                <a:cs typeface="Palatino Linotype"/>
              </a:rPr>
              <a:t> </a:t>
            </a:r>
            <a:r>
              <a:rPr sz="4250" i="1" spc="10" dirty="0">
                <a:latin typeface="Palatino Linotype"/>
                <a:cs typeface="Palatino Linotype"/>
              </a:rPr>
              <a:t>of</a:t>
            </a:r>
            <a:r>
              <a:rPr sz="4250" i="1" spc="15" dirty="0">
                <a:latin typeface="Palatino Linotype"/>
                <a:cs typeface="Palatino Linotype"/>
              </a:rPr>
              <a:t> </a:t>
            </a:r>
            <a:r>
              <a:rPr sz="4250" i="1" dirty="0">
                <a:latin typeface="Palatino Linotype"/>
                <a:cs typeface="Palatino Linotype"/>
              </a:rPr>
              <a:t>Control)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533373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5212271"/>
            <a:ext cx="119786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0" dirty="0">
                <a:latin typeface="Palatino Linotype"/>
                <a:cs typeface="Palatino Linotype"/>
              </a:rPr>
              <a:t>Inject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object’s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 </a:t>
            </a:r>
            <a:r>
              <a:rPr sz="4250" i="1" spc="15" dirty="0">
                <a:latin typeface="Palatino Linotype"/>
                <a:cs typeface="Palatino Linotype"/>
              </a:rPr>
              <a:t>(Dependency</a:t>
            </a:r>
            <a:r>
              <a:rPr sz="4250" i="1" spc="5" dirty="0">
                <a:latin typeface="Palatino Linotype"/>
                <a:cs typeface="Palatino Linotype"/>
              </a:rPr>
              <a:t> </a:t>
            </a:r>
            <a:r>
              <a:rPr sz="4250" i="1" spc="10" dirty="0">
                <a:latin typeface="Palatino Linotype"/>
                <a:cs typeface="Palatino Linotype"/>
              </a:rPr>
              <a:t>Injection)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49921" y="3060519"/>
            <a:ext cx="3271520" cy="2974975"/>
          </a:xfrm>
          <a:custGeom>
            <a:avLst/>
            <a:gdLst/>
            <a:ahLst/>
            <a:cxnLst/>
            <a:rect l="l" t="t" r="r" b="b"/>
            <a:pathLst>
              <a:path w="3271519" h="2974975">
                <a:moveTo>
                  <a:pt x="2802363" y="0"/>
                </a:moveTo>
                <a:lnTo>
                  <a:pt x="470748" y="0"/>
                </a:lnTo>
                <a:lnTo>
                  <a:pt x="407856" y="106"/>
                </a:lnTo>
                <a:lnTo>
                  <a:pt x="354325" y="850"/>
                </a:lnTo>
                <a:lnTo>
                  <a:pt x="308142" y="2871"/>
                </a:lnTo>
                <a:lnTo>
                  <a:pt x="267292" y="6806"/>
                </a:lnTo>
                <a:lnTo>
                  <a:pt x="193542" y="22972"/>
                </a:lnTo>
                <a:lnTo>
                  <a:pt x="148101" y="44194"/>
                </a:lnTo>
                <a:lnTo>
                  <a:pt x="107508" y="72678"/>
                </a:lnTo>
                <a:lnTo>
                  <a:pt x="72567" y="107619"/>
                </a:lnTo>
                <a:lnTo>
                  <a:pt x="44081" y="148212"/>
                </a:lnTo>
                <a:lnTo>
                  <a:pt x="22856" y="193650"/>
                </a:lnTo>
                <a:lnTo>
                  <a:pt x="11650" y="237195"/>
                </a:lnTo>
                <a:lnTo>
                  <a:pt x="4853" y="283101"/>
                </a:lnTo>
                <a:lnTo>
                  <a:pt x="1363" y="334745"/>
                </a:lnTo>
                <a:lnTo>
                  <a:pt x="77" y="395509"/>
                </a:lnTo>
                <a:lnTo>
                  <a:pt x="0" y="2566453"/>
                </a:lnTo>
                <a:lnTo>
                  <a:pt x="744" y="2619982"/>
                </a:lnTo>
                <a:lnTo>
                  <a:pt x="2764" y="2666165"/>
                </a:lnTo>
                <a:lnTo>
                  <a:pt x="6697" y="2707015"/>
                </a:lnTo>
                <a:lnTo>
                  <a:pt x="22856" y="2780769"/>
                </a:lnTo>
                <a:lnTo>
                  <a:pt x="44081" y="2826208"/>
                </a:lnTo>
                <a:lnTo>
                  <a:pt x="72567" y="2866800"/>
                </a:lnTo>
                <a:lnTo>
                  <a:pt x="107508" y="2901741"/>
                </a:lnTo>
                <a:lnTo>
                  <a:pt x="148101" y="2930226"/>
                </a:lnTo>
                <a:lnTo>
                  <a:pt x="193542" y="2951448"/>
                </a:lnTo>
                <a:lnTo>
                  <a:pt x="237084" y="2962658"/>
                </a:lnTo>
                <a:lnTo>
                  <a:pt x="282988" y="2969458"/>
                </a:lnTo>
                <a:lnTo>
                  <a:pt x="334633" y="2972950"/>
                </a:lnTo>
                <a:lnTo>
                  <a:pt x="395398" y="2974236"/>
                </a:lnTo>
                <a:lnTo>
                  <a:pt x="468664" y="2974420"/>
                </a:lnTo>
                <a:lnTo>
                  <a:pt x="2800279" y="2974420"/>
                </a:lnTo>
                <a:lnTo>
                  <a:pt x="2863167" y="2974314"/>
                </a:lnTo>
                <a:lnTo>
                  <a:pt x="2916695" y="2973569"/>
                </a:lnTo>
                <a:lnTo>
                  <a:pt x="2962878" y="2971548"/>
                </a:lnTo>
                <a:lnTo>
                  <a:pt x="3003728" y="2967613"/>
                </a:lnTo>
                <a:lnTo>
                  <a:pt x="3077485" y="2951448"/>
                </a:lnTo>
                <a:lnTo>
                  <a:pt x="3122922" y="2930226"/>
                </a:lnTo>
                <a:lnTo>
                  <a:pt x="3163514" y="2901741"/>
                </a:lnTo>
                <a:lnTo>
                  <a:pt x="3198455" y="2866800"/>
                </a:lnTo>
                <a:lnTo>
                  <a:pt x="3226940" y="2826208"/>
                </a:lnTo>
                <a:lnTo>
                  <a:pt x="3248161" y="2780769"/>
                </a:lnTo>
                <a:lnTo>
                  <a:pt x="3259372" y="2737225"/>
                </a:lnTo>
                <a:lnTo>
                  <a:pt x="3266172" y="2691320"/>
                </a:lnTo>
                <a:lnTo>
                  <a:pt x="3269664" y="2639675"/>
                </a:lnTo>
                <a:lnTo>
                  <a:pt x="3270950" y="2578911"/>
                </a:lnTo>
                <a:lnTo>
                  <a:pt x="3271134" y="2505649"/>
                </a:lnTo>
                <a:lnTo>
                  <a:pt x="3271028" y="407967"/>
                </a:lnTo>
                <a:lnTo>
                  <a:pt x="3270283" y="354438"/>
                </a:lnTo>
                <a:lnTo>
                  <a:pt x="3268262" y="308255"/>
                </a:lnTo>
                <a:lnTo>
                  <a:pt x="3264327" y="267405"/>
                </a:lnTo>
                <a:lnTo>
                  <a:pt x="3248161" y="193650"/>
                </a:lnTo>
                <a:lnTo>
                  <a:pt x="3226940" y="148212"/>
                </a:lnTo>
                <a:lnTo>
                  <a:pt x="3198455" y="107619"/>
                </a:lnTo>
                <a:lnTo>
                  <a:pt x="3163514" y="72678"/>
                </a:lnTo>
                <a:lnTo>
                  <a:pt x="3122922" y="44194"/>
                </a:lnTo>
                <a:lnTo>
                  <a:pt x="3077485" y="22972"/>
                </a:lnTo>
                <a:lnTo>
                  <a:pt x="3033938" y="11761"/>
                </a:lnTo>
                <a:lnTo>
                  <a:pt x="2988032" y="4961"/>
                </a:lnTo>
                <a:lnTo>
                  <a:pt x="2936387" y="1470"/>
                </a:lnTo>
                <a:lnTo>
                  <a:pt x="2875624" y="183"/>
                </a:lnTo>
                <a:lnTo>
                  <a:pt x="2802363" y="0"/>
                </a:lnTo>
                <a:close/>
              </a:path>
            </a:pathLst>
          </a:custGeom>
          <a:solidFill>
            <a:srgbClr val="7294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38114" y="3069928"/>
            <a:ext cx="14922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11500"/>
              </a:lnSpc>
              <a:spcBef>
                <a:spcPts val="95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Object </a:t>
            </a:r>
            <a:r>
              <a:rPr sz="3450" b="1" spc="-8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tory</a:t>
            </a:r>
            <a:endParaRPr sz="345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3317" y="4412663"/>
            <a:ext cx="1564228" cy="156422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279996" y="2249011"/>
            <a:ext cx="141795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Spring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445</Words>
  <Application>Microsoft Office PowerPoint</Application>
  <PresentationFormat>Custom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Inversion of Control</vt:lpstr>
      <vt:lpstr>Inversion of Control (IoC)</vt:lpstr>
      <vt:lpstr>Coding Scenario</vt:lpstr>
      <vt:lpstr>Code Demo</vt:lpstr>
      <vt:lpstr>Ideal Solution</vt:lpstr>
      <vt:lpstr>Spring Inversion of Control</vt:lpstr>
      <vt:lpstr>Ideal Solution</vt:lpstr>
      <vt:lpstr>Spring Container</vt:lpstr>
      <vt:lpstr>Spring Container</vt:lpstr>
      <vt:lpstr>Configuring Spring Container</vt:lpstr>
      <vt:lpstr>Spring Development Process</vt:lpstr>
      <vt:lpstr>Step 1: Configure your Spring Beans</vt:lpstr>
      <vt:lpstr>Step 2: Create a Spring Container</vt:lpstr>
      <vt:lpstr>Step 2: Create a Spring Container</vt:lpstr>
      <vt:lpstr>Step 3: Retrieve Beans from Container</vt:lpstr>
      <vt:lpstr>Step 3: Retrieve Beans from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10-what-is-inversion-of-control.pdf</dc:title>
  <dc:subject>luv2code</dc:subject>
  <dc:creator>www.luv2code.com</dc:creator>
  <cp:keywords>luv2code</cp:keywords>
  <cp:lastModifiedBy>Shaurya Jaiswal</cp:lastModifiedBy>
  <cp:revision>1</cp:revision>
  <dcterms:created xsi:type="dcterms:W3CDTF">2022-08-19T06:55:23Z</dcterms:created>
  <dcterms:modified xsi:type="dcterms:W3CDTF">2022-08-19T19:04:41Z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2017-01-31T00:00:00Z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2022-08-19T00:00:00Z</vt:filetime>
  </property>
</Properties>
</file>