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04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6443" y="-190705"/>
            <a:ext cx="10651212" cy="2835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1495" y="3421750"/>
            <a:ext cx="16601109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04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uv2cod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hyperlink" Target="http://www.luv2code.com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21330" marR="15875" indent="-3005455">
              <a:lnSpc>
                <a:spcPct val="100000"/>
              </a:lnSpc>
              <a:spcBef>
                <a:spcPts val="135"/>
              </a:spcBef>
            </a:pPr>
            <a:r>
              <a:rPr spc="-140" dirty="0"/>
              <a:t>Spring</a:t>
            </a:r>
            <a:r>
              <a:rPr spc="-434" dirty="0"/>
              <a:t> </a:t>
            </a:r>
            <a:r>
              <a:rPr spc="-170" dirty="0"/>
              <a:t>Dependency </a:t>
            </a:r>
            <a:r>
              <a:rPr spc="-2540" dirty="0"/>
              <a:t> </a:t>
            </a:r>
            <a:r>
              <a:rPr spc="-170" dirty="0"/>
              <a:t>Injection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542256"/>
            <a:ext cx="18338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4" dirty="0">
                <a:latin typeface="Times New Roman"/>
                <a:cs typeface="Times New Roman"/>
              </a:rPr>
              <a:t>Step</a:t>
            </a:r>
            <a:r>
              <a:rPr sz="5900" spc="-60" dirty="0">
                <a:latin typeface="Times New Roman"/>
                <a:cs typeface="Times New Roman"/>
              </a:rPr>
              <a:t> </a:t>
            </a:r>
            <a:r>
              <a:rPr sz="5900" spc="-45" dirty="0">
                <a:latin typeface="Times New Roman"/>
                <a:cs typeface="Times New Roman"/>
              </a:rPr>
              <a:t>2:</a:t>
            </a:r>
            <a:r>
              <a:rPr sz="5900" spc="-385" dirty="0">
                <a:latin typeface="Times New Roman"/>
                <a:cs typeface="Times New Roman"/>
              </a:rPr>
              <a:t> </a:t>
            </a:r>
            <a:r>
              <a:rPr sz="5900" spc="80" dirty="0">
                <a:latin typeface="Times New Roman"/>
                <a:cs typeface="Times New Roman"/>
              </a:rPr>
              <a:t>Create</a:t>
            </a:r>
            <a:r>
              <a:rPr sz="5900" spc="-60" dirty="0">
                <a:latin typeface="Times New Roman"/>
                <a:cs typeface="Times New Roman"/>
              </a:rPr>
              <a:t> </a:t>
            </a:r>
            <a:r>
              <a:rPr sz="5900" spc="130" dirty="0">
                <a:latin typeface="Times New Roman"/>
                <a:cs typeface="Times New Roman"/>
              </a:rPr>
              <a:t>a</a:t>
            </a:r>
            <a:r>
              <a:rPr sz="5900" spc="-60" dirty="0">
                <a:latin typeface="Times New Roman"/>
                <a:cs typeface="Times New Roman"/>
              </a:rPr>
              <a:t> </a:t>
            </a:r>
            <a:r>
              <a:rPr sz="5900" spc="135" dirty="0">
                <a:latin typeface="Times New Roman"/>
                <a:cs typeface="Times New Roman"/>
              </a:rPr>
              <a:t>constructor</a:t>
            </a:r>
            <a:r>
              <a:rPr sz="5900" spc="-60" dirty="0">
                <a:latin typeface="Times New Roman"/>
                <a:cs typeface="Times New Roman"/>
              </a:rPr>
              <a:t> </a:t>
            </a:r>
            <a:r>
              <a:rPr sz="5900" spc="280" dirty="0">
                <a:latin typeface="Times New Roman"/>
                <a:cs typeface="Times New Roman"/>
              </a:rPr>
              <a:t>in</a:t>
            </a:r>
            <a:r>
              <a:rPr sz="5900" spc="-60" dirty="0">
                <a:latin typeface="Times New Roman"/>
                <a:cs typeface="Times New Roman"/>
              </a:rPr>
              <a:t> </a:t>
            </a:r>
            <a:r>
              <a:rPr sz="5900" spc="45" dirty="0">
                <a:latin typeface="Times New Roman"/>
                <a:cs typeface="Times New Roman"/>
              </a:rPr>
              <a:t>your</a:t>
            </a:r>
            <a:r>
              <a:rPr sz="5900" spc="-60" dirty="0">
                <a:latin typeface="Times New Roman"/>
                <a:cs typeface="Times New Roman"/>
              </a:rPr>
              <a:t> </a:t>
            </a:r>
            <a:r>
              <a:rPr sz="5900" spc="114" dirty="0">
                <a:latin typeface="Times New Roman"/>
                <a:cs typeface="Times New Roman"/>
              </a:rPr>
              <a:t>class</a:t>
            </a:r>
            <a:r>
              <a:rPr sz="5900" spc="-60" dirty="0">
                <a:latin typeface="Times New Roman"/>
                <a:cs typeface="Times New Roman"/>
              </a:rPr>
              <a:t> </a:t>
            </a:r>
            <a:r>
              <a:rPr sz="5900" spc="60" dirty="0">
                <a:latin typeface="Times New Roman"/>
                <a:cs typeface="Times New Roman"/>
              </a:rPr>
              <a:t>for</a:t>
            </a:r>
            <a:r>
              <a:rPr sz="5900" spc="-60" dirty="0">
                <a:latin typeface="Times New Roman"/>
                <a:cs typeface="Times New Roman"/>
              </a:rPr>
              <a:t> </a:t>
            </a:r>
            <a:r>
              <a:rPr sz="5900" spc="155" dirty="0">
                <a:latin typeface="Times New Roman"/>
                <a:cs typeface="Times New Roman"/>
              </a:rPr>
              <a:t>injections</a:t>
            </a:r>
            <a:endParaRPr sz="5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19904" y="3432416"/>
            <a:ext cx="12639675" cy="5311775"/>
            <a:chOff x="2719904" y="3432416"/>
            <a:chExt cx="12639675" cy="5311775"/>
          </a:xfrm>
        </p:grpSpPr>
        <p:sp>
          <p:nvSpPr>
            <p:cNvPr id="4" name="object 4"/>
            <p:cNvSpPr/>
            <p:nvPr/>
          </p:nvSpPr>
          <p:spPr>
            <a:xfrm>
              <a:off x="2897909" y="3547596"/>
              <a:ext cx="12283440" cy="4850765"/>
            </a:xfrm>
            <a:custGeom>
              <a:avLst/>
              <a:gdLst/>
              <a:ahLst/>
              <a:cxnLst/>
              <a:rect l="l" t="t" r="r" b="b"/>
              <a:pathLst>
                <a:path w="12283440" h="4850765">
                  <a:moveTo>
                    <a:pt x="0" y="0"/>
                  </a:moveTo>
                  <a:lnTo>
                    <a:pt x="12283115" y="0"/>
                  </a:lnTo>
                  <a:lnTo>
                    <a:pt x="12283115" y="4850637"/>
                  </a:lnTo>
                  <a:lnTo>
                    <a:pt x="0" y="4850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9904" y="3432416"/>
              <a:ext cx="12639123" cy="53113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50560" y="3589284"/>
            <a:ext cx="12037695" cy="4741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BaseballCoach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implements</a:t>
            </a:r>
            <a:r>
              <a:rPr sz="3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Coach</a:t>
            </a:r>
            <a:r>
              <a:rPr sz="3450" spc="-5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{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private </a:t>
            </a:r>
            <a:r>
              <a:rPr sz="3450" spc="5" dirty="0">
                <a:latin typeface="Arial MT"/>
                <a:cs typeface="Arial MT"/>
              </a:rPr>
              <a:t>FortuneService </a:t>
            </a:r>
            <a:r>
              <a:rPr sz="3450" dirty="0">
                <a:solidFill>
                  <a:srgbClr val="0326CC"/>
                </a:solidFill>
                <a:latin typeface="Arial MT"/>
                <a:cs typeface="Arial MT"/>
              </a:rPr>
              <a:t>fortuneService</a:t>
            </a:r>
            <a:r>
              <a:rPr sz="3450" dirty="0">
                <a:latin typeface="Arial MT"/>
                <a:cs typeface="Arial MT"/>
              </a:rPr>
              <a:t>;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700">
              <a:latin typeface="Arial MT"/>
              <a:cs typeface="Arial MT"/>
            </a:endParaRPr>
          </a:p>
          <a:p>
            <a:pPr marL="766445" marR="5080" indent="-377190">
              <a:lnSpc>
                <a:spcPts val="4120"/>
              </a:lnSpc>
              <a:spcBef>
                <a:spcPts val="5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BaseballCoach(FortuneService</a:t>
            </a:r>
            <a:r>
              <a:rPr sz="3450" spc="10" dirty="0"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7E504F"/>
                </a:solidFill>
                <a:latin typeface="Arial MT"/>
                <a:cs typeface="Arial MT"/>
              </a:rPr>
              <a:t>theFortuneService</a:t>
            </a:r>
            <a:r>
              <a:rPr sz="3450" dirty="0">
                <a:latin typeface="Arial MT"/>
                <a:cs typeface="Arial MT"/>
              </a:rPr>
              <a:t>)</a:t>
            </a:r>
            <a:r>
              <a:rPr sz="3450" spc="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{ </a:t>
            </a:r>
            <a:r>
              <a:rPr sz="3450" spc="-944" dirty="0">
                <a:latin typeface="Arial MT"/>
                <a:cs typeface="Arial MT"/>
              </a:rPr>
              <a:t> </a:t>
            </a:r>
            <a:r>
              <a:rPr sz="3450" spc="5" dirty="0">
                <a:solidFill>
                  <a:srgbClr val="0326CC"/>
                </a:solidFill>
                <a:latin typeface="Arial MT"/>
                <a:cs typeface="Arial MT"/>
              </a:rPr>
              <a:t>fortuneService</a:t>
            </a:r>
            <a:r>
              <a:rPr sz="3450" spc="-5" dirty="0">
                <a:solidFill>
                  <a:srgbClr val="0326CC"/>
                </a:solidFill>
                <a:latin typeface="Arial MT"/>
                <a:cs typeface="Arial MT"/>
              </a:rPr>
              <a:t> </a:t>
            </a:r>
            <a:r>
              <a:rPr sz="3450" spc="5" dirty="0">
                <a:latin typeface="Arial MT"/>
                <a:cs typeface="Arial MT"/>
              </a:rPr>
              <a:t>=</a:t>
            </a:r>
            <a:r>
              <a:rPr sz="3450" dirty="0"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7E504F"/>
                </a:solidFill>
                <a:latin typeface="Arial MT"/>
                <a:cs typeface="Arial MT"/>
              </a:rPr>
              <a:t>theFortuneService</a:t>
            </a:r>
            <a:r>
              <a:rPr sz="3450" dirty="0">
                <a:latin typeface="Arial MT"/>
                <a:cs typeface="Arial MT"/>
              </a:rPr>
              <a:t>;</a:t>
            </a:r>
            <a:endParaRPr sz="3450">
              <a:latin typeface="Arial MT"/>
              <a:cs typeface="Arial MT"/>
            </a:endParaRPr>
          </a:p>
          <a:p>
            <a:pPr marL="389255">
              <a:lnSpc>
                <a:spcPts val="3979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  <a:p>
            <a:pPr marL="256540">
              <a:lnSpc>
                <a:spcPts val="4120"/>
              </a:lnSpc>
            </a:pPr>
            <a:r>
              <a:rPr sz="3450" spc="-5" dirty="0">
                <a:latin typeface="Arial MT"/>
                <a:cs typeface="Arial MT"/>
              </a:rPr>
              <a:t>...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ts val="4130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3497" y="3013386"/>
            <a:ext cx="346392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BaseballCoach.java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623930"/>
            <a:ext cx="18228310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50" spc="195" dirty="0">
                <a:latin typeface="Times New Roman"/>
                <a:cs typeface="Times New Roman"/>
              </a:rPr>
              <a:t>Step</a:t>
            </a:r>
            <a:r>
              <a:rPr sz="5050" spc="-60" dirty="0">
                <a:latin typeface="Times New Roman"/>
                <a:cs typeface="Times New Roman"/>
              </a:rPr>
              <a:t> </a:t>
            </a:r>
            <a:r>
              <a:rPr sz="5050" spc="-55" dirty="0">
                <a:latin typeface="Times New Roman"/>
                <a:cs typeface="Times New Roman"/>
              </a:rPr>
              <a:t>3:</a:t>
            </a:r>
            <a:r>
              <a:rPr sz="5050" spc="-330" dirty="0">
                <a:latin typeface="Times New Roman"/>
                <a:cs typeface="Times New Roman"/>
              </a:rPr>
              <a:t> </a:t>
            </a:r>
            <a:r>
              <a:rPr sz="5050" spc="95" dirty="0">
                <a:latin typeface="Times New Roman"/>
                <a:cs typeface="Times New Roman"/>
              </a:rPr>
              <a:t>Configure</a:t>
            </a:r>
            <a:r>
              <a:rPr sz="5050" spc="-60" dirty="0">
                <a:latin typeface="Times New Roman"/>
                <a:cs typeface="Times New Roman"/>
              </a:rPr>
              <a:t> </a:t>
            </a:r>
            <a:r>
              <a:rPr sz="5050" spc="204" dirty="0">
                <a:latin typeface="Times New Roman"/>
                <a:cs typeface="Times New Roman"/>
              </a:rPr>
              <a:t>the</a:t>
            </a:r>
            <a:r>
              <a:rPr sz="5050" spc="-55" dirty="0">
                <a:latin typeface="Times New Roman"/>
                <a:cs typeface="Times New Roman"/>
              </a:rPr>
              <a:t> </a:t>
            </a:r>
            <a:r>
              <a:rPr sz="5050" spc="125" dirty="0">
                <a:latin typeface="Times New Roman"/>
                <a:cs typeface="Times New Roman"/>
              </a:rPr>
              <a:t>dependency</a:t>
            </a:r>
            <a:r>
              <a:rPr sz="5050" spc="-55" dirty="0">
                <a:latin typeface="Times New Roman"/>
                <a:cs typeface="Times New Roman"/>
              </a:rPr>
              <a:t> </a:t>
            </a:r>
            <a:r>
              <a:rPr sz="5050" spc="130" dirty="0">
                <a:latin typeface="Times New Roman"/>
                <a:cs typeface="Times New Roman"/>
              </a:rPr>
              <a:t>injection</a:t>
            </a:r>
            <a:r>
              <a:rPr sz="5050" spc="-60" dirty="0">
                <a:latin typeface="Times New Roman"/>
                <a:cs typeface="Times New Roman"/>
              </a:rPr>
              <a:t> </a:t>
            </a:r>
            <a:r>
              <a:rPr sz="5050" spc="225" dirty="0">
                <a:latin typeface="Times New Roman"/>
                <a:cs typeface="Times New Roman"/>
              </a:rPr>
              <a:t>in</a:t>
            </a:r>
            <a:r>
              <a:rPr sz="5050" spc="-55" dirty="0">
                <a:latin typeface="Times New Roman"/>
                <a:cs typeface="Times New Roman"/>
              </a:rPr>
              <a:t> </a:t>
            </a:r>
            <a:r>
              <a:rPr sz="5050" spc="140" dirty="0">
                <a:latin typeface="Times New Roman"/>
                <a:cs typeface="Times New Roman"/>
              </a:rPr>
              <a:t>Spring</a:t>
            </a:r>
            <a:r>
              <a:rPr sz="5050" spc="-55" dirty="0">
                <a:latin typeface="Times New Roman"/>
                <a:cs typeface="Times New Roman"/>
              </a:rPr>
              <a:t> </a:t>
            </a:r>
            <a:r>
              <a:rPr sz="5050" spc="135" dirty="0">
                <a:latin typeface="Times New Roman"/>
                <a:cs typeface="Times New Roman"/>
              </a:rPr>
              <a:t>config</a:t>
            </a:r>
            <a:r>
              <a:rPr sz="5050" spc="-55" dirty="0">
                <a:latin typeface="Times New Roman"/>
                <a:cs typeface="Times New Roman"/>
              </a:rPr>
              <a:t> </a:t>
            </a:r>
            <a:r>
              <a:rPr sz="5050" spc="90" dirty="0">
                <a:latin typeface="Times New Roman"/>
                <a:cs typeface="Times New Roman"/>
              </a:rPr>
              <a:t>file</a:t>
            </a:r>
            <a:endParaRPr sz="50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76852" y="2852768"/>
            <a:ext cx="14796135" cy="5835015"/>
            <a:chOff x="2776852" y="2852768"/>
            <a:chExt cx="14796135" cy="5835015"/>
          </a:xfrm>
        </p:grpSpPr>
        <p:sp>
          <p:nvSpPr>
            <p:cNvPr id="4" name="object 4"/>
            <p:cNvSpPr/>
            <p:nvPr/>
          </p:nvSpPr>
          <p:spPr>
            <a:xfrm>
              <a:off x="2954857" y="2967948"/>
              <a:ext cx="14440535" cy="5374640"/>
            </a:xfrm>
            <a:custGeom>
              <a:avLst/>
              <a:gdLst/>
              <a:ahLst/>
              <a:cxnLst/>
              <a:rect l="l" t="t" r="r" b="b"/>
              <a:pathLst>
                <a:path w="14440535" h="5374640">
                  <a:moveTo>
                    <a:pt x="0" y="0"/>
                  </a:moveTo>
                  <a:lnTo>
                    <a:pt x="14439932" y="0"/>
                  </a:lnTo>
                  <a:lnTo>
                    <a:pt x="14439932" y="5374181"/>
                  </a:lnTo>
                  <a:lnTo>
                    <a:pt x="0" y="5374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6852" y="2852768"/>
              <a:ext cx="14795947" cy="5834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57754" y="3526459"/>
            <a:ext cx="13050519" cy="42183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66445" marR="5080" indent="-687705">
              <a:lnSpc>
                <a:spcPts val="4120"/>
              </a:lnSpc>
              <a:spcBef>
                <a:spcPts val="265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 </a:t>
            </a:r>
            <a:r>
              <a:rPr sz="3450" b="1" spc="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"myFortuneService" </a:t>
            </a:r>
            <a:r>
              <a:rPr sz="34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"com.luv2code.springdemo.HappyFortuneService"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44780">
              <a:lnSpc>
                <a:spcPts val="399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Arial"/>
              <a:cs typeface="Arial"/>
            </a:endParaRPr>
          </a:p>
          <a:p>
            <a:pPr marL="501015" marR="1662430" indent="-488950">
              <a:lnSpc>
                <a:spcPts val="4120"/>
              </a:lnSpc>
              <a:tabLst>
                <a:tab pos="1539875" algn="l"/>
              </a:tabLst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	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"myCoach" 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"com.luv2code.springdemo.BaseballCoach"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899160">
              <a:lnSpc>
                <a:spcPts val="3979"/>
              </a:lnSpc>
            </a:pPr>
            <a:r>
              <a:rPr sz="34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5" dirty="0">
                <a:solidFill>
                  <a:srgbClr val="4E9192"/>
                </a:solidFill>
                <a:latin typeface="Arial"/>
                <a:cs typeface="Arial"/>
              </a:rPr>
              <a:t>constructor-arg</a:t>
            </a:r>
            <a:r>
              <a:rPr sz="34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2192"/>
                </a:solidFill>
                <a:latin typeface="Arial"/>
                <a:cs typeface="Arial"/>
              </a:rPr>
              <a:t>ref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"myFortuneService"</a:t>
            </a:r>
            <a:r>
              <a:rPr sz="3450" b="1" i="1" spc="-3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4909" y="2364190"/>
            <a:ext cx="39350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applicationContext.xml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57084" y="4996954"/>
            <a:ext cx="2755900" cy="3848100"/>
            <a:chOff x="12857084" y="4996954"/>
            <a:chExt cx="2755900" cy="3848100"/>
          </a:xfrm>
        </p:grpSpPr>
        <p:sp>
          <p:nvSpPr>
            <p:cNvPr id="3" name="object 3"/>
            <p:cNvSpPr/>
            <p:nvPr/>
          </p:nvSpPr>
          <p:spPr>
            <a:xfrm>
              <a:off x="14470732" y="5012829"/>
              <a:ext cx="362585" cy="814705"/>
            </a:xfrm>
            <a:custGeom>
              <a:avLst/>
              <a:gdLst/>
              <a:ahLst/>
              <a:cxnLst/>
              <a:rect l="l" t="t" r="r" b="b"/>
              <a:pathLst>
                <a:path w="362584" h="814704">
                  <a:moveTo>
                    <a:pt x="0" y="814709"/>
                  </a:moveTo>
                  <a:lnTo>
                    <a:pt x="36219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084" y="7667536"/>
              <a:ext cx="2755308" cy="117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6854" y="466866"/>
            <a:ext cx="65074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00" dirty="0">
                <a:latin typeface="Times New Roman"/>
                <a:cs typeface="Times New Roman"/>
              </a:rPr>
              <a:t>Spring</a:t>
            </a:r>
            <a:r>
              <a:rPr sz="6500" spc="-145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Container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2611" y="2412520"/>
            <a:ext cx="3271520" cy="2044700"/>
          </a:xfrm>
          <a:custGeom>
            <a:avLst/>
            <a:gdLst/>
            <a:ahLst/>
            <a:cxnLst/>
            <a:rect l="l" t="t" r="r" b="b"/>
            <a:pathLst>
              <a:path w="3271520" h="2044700">
                <a:moveTo>
                  <a:pt x="2802368" y="0"/>
                </a:moveTo>
                <a:lnTo>
                  <a:pt x="470749" y="0"/>
                </a:lnTo>
                <a:lnTo>
                  <a:pt x="407860" y="106"/>
                </a:lnTo>
                <a:lnTo>
                  <a:pt x="354331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4" y="22972"/>
                </a:lnTo>
                <a:lnTo>
                  <a:pt x="148105" y="44194"/>
                </a:lnTo>
                <a:lnTo>
                  <a:pt x="107513" y="72678"/>
                </a:lnTo>
                <a:lnTo>
                  <a:pt x="72572" y="107619"/>
                </a:lnTo>
                <a:lnTo>
                  <a:pt x="44087" y="148212"/>
                </a:lnTo>
                <a:lnTo>
                  <a:pt x="22865" y="193650"/>
                </a:lnTo>
                <a:lnTo>
                  <a:pt x="11655" y="237195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1636392"/>
                </a:lnTo>
                <a:lnTo>
                  <a:pt x="744" y="1689921"/>
                </a:lnTo>
                <a:lnTo>
                  <a:pt x="2765" y="1736104"/>
                </a:lnTo>
                <a:lnTo>
                  <a:pt x="6700" y="1776954"/>
                </a:lnTo>
                <a:lnTo>
                  <a:pt x="22865" y="1850709"/>
                </a:lnTo>
                <a:lnTo>
                  <a:pt x="44087" y="1896147"/>
                </a:lnTo>
                <a:lnTo>
                  <a:pt x="72572" y="1936740"/>
                </a:lnTo>
                <a:lnTo>
                  <a:pt x="107513" y="1971681"/>
                </a:lnTo>
                <a:lnTo>
                  <a:pt x="148105" y="2000165"/>
                </a:lnTo>
                <a:lnTo>
                  <a:pt x="193544" y="2021387"/>
                </a:lnTo>
                <a:lnTo>
                  <a:pt x="237089" y="2032597"/>
                </a:lnTo>
                <a:lnTo>
                  <a:pt x="282994" y="2039396"/>
                </a:lnTo>
                <a:lnTo>
                  <a:pt x="334639" y="2042888"/>
                </a:lnTo>
                <a:lnTo>
                  <a:pt x="395403" y="2044174"/>
                </a:lnTo>
                <a:lnTo>
                  <a:pt x="468664" y="2044358"/>
                </a:lnTo>
                <a:lnTo>
                  <a:pt x="2800284" y="2044358"/>
                </a:lnTo>
                <a:lnTo>
                  <a:pt x="2863173" y="2044252"/>
                </a:lnTo>
                <a:lnTo>
                  <a:pt x="2916702" y="2043507"/>
                </a:lnTo>
                <a:lnTo>
                  <a:pt x="2962885" y="2041487"/>
                </a:lnTo>
                <a:lnTo>
                  <a:pt x="3003734" y="2037552"/>
                </a:lnTo>
                <a:lnTo>
                  <a:pt x="3077489" y="2021387"/>
                </a:lnTo>
                <a:lnTo>
                  <a:pt x="3122928" y="2000165"/>
                </a:lnTo>
                <a:lnTo>
                  <a:pt x="3163521" y="1971681"/>
                </a:lnTo>
                <a:lnTo>
                  <a:pt x="3198461" y="1936740"/>
                </a:lnTo>
                <a:lnTo>
                  <a:pt x="3226945" y="1896147"/>
                </a:lnTo>
                <a:lnTo>
                  <a:pt x="3248167" y="1850709"/>
                </a:lnTo>
                <a:lnTo>
                  <a:pt x="3259377" y="1807163"/>
                </a:lnTo>
                <a:lnTo>
                  <a:pt x="3266177" y="1761258"/>
                </a:lnTo>
                <a:lnTo>
                  <a:pt x="3269669" y="1709613"/>
                </a:lnTo>
                <a:lnTo>
                  <a:pt x="3270955" y="1648850"/>
                </a:lnTo>
                <a:lnTo>
                  <a:pt x="3271139" y="1575588"/>
                </a:lnTo>
                <a:lnTo>
                  <a:pt x="3271033" y="407966"/>
                </a:lnTo>
                <a:lnTo>
                  <a:pt x="3270288" y="354437"/>
                </a:lnTo>
                <a:lnTo>
                  <a:pt x="3268268" y="308254"/>
                </a:lnTo>
                <a:lnTo>
                  <a:pt x="3264333" y="267405"/>
                </a:lnTo>
                <a:lnTo>
                  <a:pt x="3248167" y="193650"/>
                </a:lnTo>
                <a:lnTo>
                  <a:pt x="3226945" y="148212"/>
                </a:lnTo>
                <a:lnTo>
                  <a:pt x="3198461" y="107619"/>
                </a:lnTo>
                <a:lnTo>
                  <a:pt x="3163521" y="72678"/>
                </a:lnTo>
                <a:lnTo>
                  <a:pt x="3122928" y="44194"/>
                </a:lnTo>
                <a:lnTo>
                  <a:pt x="3077489" y="22972"/>
                </a:lnTo>
                <a:lnTo>
                  <a:pt x="3033944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30" y="183"/>
                </a:lnTo>
                <a:lnTo>
                  <a:pt x="2802368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17041" y="3149507"/>
            <a:ext cx="16510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My</a:t>
            </a:r>
            <a:r>
              <a:rPr sz="3450" spc="-1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90464" y="7761192"/>
            <a:ext cx="2755900" cy="1177290"/>
          </a:xfrm>
          <a:custGeom>
            <a:avLst/>
            <a:gdLst/>
            <a:ahLst/>
            <a:cxnLst/>
            <a:rect l="l" t="t" r="r" b="b"/>
            <a:pathLst>
              <a:path w="2755900" h="1177290">
                <a:moveTo>
                  <a:pt x="2356738" y="0"/>
                </a:moveTo>
                <a:lnTo>
                  <a:pt x="400338" y="0"/>
                </a:lnTo>
                <a:lnTo>
                  <a:pt x="337183" y="156"/>
                </a:lnTo>
                <a:lnTo>
                  <a:pt x="284995" y="1250"/>
                </a:lnTo>
                <a:lnTo>
                  <a:pt x="240815" y="4218"/>
                </a:lnTo>
                <a:lnTo>
                  <a:pt x="201686" y="10000"/>
                </a:lnTo>
                <a:lnTo>
                  <a:pt x="164648" y="19531"/>
                </a:lnTo>
                <a:lnTo>
                  <a:pt x="116973" y="43078"/>
                </a:lnTo>
                <a:lnTo>
                  <a:pt x="76003" y="76004"/>
                </a:lnTo>
                <a:lnTo>
                  <a:pt x="43077" y="116973"/>
                </a:lnTo>
                <a:lnTo>
                  <a:pt x="19531" y="164648"/>
                </a:lnTo>
                <a:lnTo>
                  <a:pt x="9997" y="201686"/>
                </a:lnTo>
                <a:lnTo>
                  <a:pt x="4211" y="240816"/>
                </a:lnTo>
                <a:lnTo>
                  <a:pt x="1250" y="284613"/>
                </a:lnTo>
                <a:lnTo>
                  <a:pt x="156" y="336277"/>
                </a:lnTo>
                <a:lnTo>
                  <a:pt x="0" y="398566"/>
                </a:lnTo>
                <a:lnTo>
                  <a:pt x="4" y="778717"/>
                </a:lnTo>
                <a:lnTo>
                  <a:pt x="156" y="840100"/>
                </a:lnTo>
                <a:lnTo>
                  <a:pt x="1250" y="892289"/>
                </a:lnTo>
                <a:lnTo>
                  <a:pt x="4235" y="936582"/>
                </a:lnTo>
                <a:lnTo>
                  <a:pt x="10003" y="975612"/>
                </a:lnTo>
                <a:lnTo>
                  <a:pt x="19531" y="1012636"/>
                </a:lnTo>
                <a:lnTo>
                  <a:pt x="43077" y="1060311"/>
                </a:lnTo>
                <a:lnTo>
                  <a:pt x="76003" y="1101280"/>
                </a:lnTo>
                <a:lnTo>
                  <a:pt x="116973" y="1134207"/>
                </a:lnTo>
                <a:lnTo>
                  <a:pt x="164648" y="1157753"/>
                </a:lnTo>
                <a:lnTo>
                  <a:pt x="201671" y="1167284"/>
                </a:lnTo>
                <a:lnTo>
                  <a:pt x="240702" y="1173065"/>
                </a:lnTo>
                <a:lnTo>
                  <a:pt x="284612" y="1176034"/>
                </a:lnTo>
                <a:lnTo>
                  <a:pt x="336276" y="1177128"/>
                </a:lnTo>
                <a:lnTo>
                  <a:pt x="398566" y="1177284"/>
                </a:lnTo>
                <a:lnTo>
                  <a:pt x="2354969" y="1177284"/>
                </a:lnTo>
                <a:lnTo>
                  <a:pt x="2418122" y="1177128"/>
                </a:lnTo>
                <a:lnTo>
                  <a:pt x="2470310" y="1176034"/>
                </a:lnTo>
                <a:lnTo>
                  <a:pt x="2514489" y="1173065"/>
                </a:lnTo>
                <a:lnTo>
                  <a:pt x="2553619" y="1167284"/>
                </a:lnTo>
                <a:lnTo>
                  <a:pt x="2590658" y="1157753"/>
                </a:lnTo>
                <a:lnTo>
                  <a:pt x="2638333" y="1134207"/>
                </a:lnTo>
                <a:lnTo>
                  <a:pt x="2679303" y="1101280"/>
                </a:lnTo>
                <a:lnTo>
                  <a:pt x="2712229" y="1060311"/>
                </a:lnTo>
                <a:lnTo>
                  <a:pt x="2735774" y="1012636"/>
                </a:lnTo>
                <a:lnTo>
                  <a:pt x="2745311" y="975598"/>
                </a:lnTo>
                <a:lnTo>
                  <a:pt x="2751100" y="936468"/>
                </a:lnTo>
                <a:lnTo>
                  <a:pt x="2754062" y="892671"/>
                </a:lnTo>
                <a:lnTo>
                  <a:pt x="2755156" y="841007"/>
                </a:lnTo>
                <a:lnTo>
                  <a:pt x="2755312" y="778717"/>
                </a:lnTo>
                <a:lnTo>
                  <a:pt x="2755308" y="398566"/>
                </a:lnTo>
                <a:lnTo>
                  <a:pt x="2755156" y="337184"/>
                </a:lnTo>
                <a:lnTo>
                  <a:pt x="2754062" y="284996"/>
                </a:lnTo>
                <a:lnTo>
                  <a:pt x="2751075" y="240703"/>
                </a:lnTo>
                <a:lnTo>
                  <a:pt x="2745305" y="201672"/>
                </a:lnTo>
                <a:lnTo>
                  <a:pt x="2735774" y="164648"/>
                </a:lnTo>
                <a:lnTo>
                  <a:pt x="2712229" y="116973"/>
                </a:lnTo>
                <a:lnTo>
                  <a:pt x="2679303" y="76004"/>
                </a:lnTo>
                <a:lnTo>
                  <a:pt x="2638333" y="43078"/>
                </a:lnTo>
                <a:lnTo>
                  <a:pt x="2590658" y="19531"/>
                </a:lnTo>
                <a:lnTo>
                  <a:pt x="2553633" y="10000"/>
                </a:lnTo>
                <a:lnTo>
                  <a:pt x="2514603" y="4218"/>
                </a:lnTo>
                <a:lnTo>
                  <a:pt x="2470692" y="1250"/>
                </a:lnTo>
                <a:lnTo>
                  <a:pt x="2419028" y="156"/>
                </a:lnTo>
                <a:lnTo>
                  <a:pt x="2356738" y="0"/>
                </a:lnTo>
                <a:close/>
              </a:path>
            </a:pathLst>
          </a:custGeom>
          <a:solidFill>
            <a:srgbClr val="7E6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67106" y="8154590"/>
            <a:ext cx="1995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BaseballCoach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9826" y="2964665"/>
            <a:ext cx="6470073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9345" y="3881173"/>
            <a:ext cx="6470860" cy="2489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01740" y="2322307"/>
            <a:ext cx="4216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give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me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a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“Coach”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object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95794" y="8060352"/>
            <a:ext cx="18827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HockeyCoach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23712" y="7761192"/>
            <a:ext cx="2755308" cy="11772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6782600" y="8154590"/>
            <a:ext cx="183324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CricketCoach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45600" y="1947490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63" y="0"/>
                </a:moveTo>
                <a:lnTo>
                  <a:pt x="470748" y="0"/>
                </a:lnTo>
                <a:lnTo>
                  <a:pt x="407860" y="106"/>
                </a:lnTo>
                <a:lnTo>
                  <a:pt x="354332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2" y="22971"/>
                </a:lnTo>
                <a:lnTo>
                  <a:pt x="148105" y="44193"/>
                </a:lnTo>
                <a:lnTo>
                  <a:pt x="107513" y="72677"/>
                </a:lnTo>
                <a:lnTo>
                  <a:pt x="72572" y="107618"/>
                </a:lnTo>
                <a:lnTo>
                  <a:pt x="44087" y="148210"/>
                </a:lnTo>
                <a:lnTo>
                  <a:pt x="22866" y="193649"/>
                </a:lnTo>
                <a:lnTo>
                  <a:pt x="11655" y="237194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2566453"/>
                </a:lnTo>
                <a:lnTo>
                  <a:pt x="744" y="2619982"/>
                </a:lnTo>
                <a:lnTo>
                  <a:pt x="2765" y="2666164"/>
                </a:lnTo>
                <a:lnTo>
                  <a:pt x="6700" y="2707014"/>
                </a:lnTo>
                <a:lnTo>
                  <a:pt x="22866" y="2780769"/>
                </a:lnTo>
                <a:lnTo>
                  <a:pt x="44087" y="2826208"/>
                </a:lnTo>
                <a:lnTo>
                  <a:pt x="72572" y="2866800"/>
                </a:lnTo>
                <a:lnTo>
                  <a:pt x="107513" y="2901741"/>
                </a:lnTo>
                <a:lnTo>
                  <a:pt x="148105" y="2930225"/>
                </a:lnTo>
                <a:lnTo>
                  <a:pt x="193542" y="2951447"/>
                </a:lnTo>
                <a:lnTo>
                  <a:pt x="237089" y="2962657"/>
                </a:lnTo>
                <a:lnTo>
                  <a:pt x="282995" y="2969457"/>
                </a:lnTo>
                <a:lnTo>
                  <a:pt x="334640" y="2972949"/>
                </a:lnTo>
                <a:lnTo>
                  <a:pt x="395403" y="2974235"/>
                </a:lnTo>
                <a:lnTo>
                  <a:pt x="468664" y="2974419"/>
                </a:lnTo>
                <a:lnTo>
                  <a:pt x="2800279" y="2974419"/>
                </a:lnTo>
                <a:lnTo>
                  <a:pt x="2863171" y="2974313"/>
                </a:lnTo>
                <a:lnTo>
                  <a:pt x="2916702" y="2973568"/>
                </a:lnTo>
                <a:lnTo>
                  <a:pt x="2962885" y="2971547"/>
                </a:lnTo>
                <a:lnTo>
                  <a:pt x="3003735" y="2967612"/>
                </a:lnTo>
                <a:lnTo>
                  <a:pt x="3077485" y="2951447"/>
                </a:lnTo>
                <a:lnTo>
                  <a:pt x="3122926" y="2930225"/>
                </a:lnTo>
                <a:lnTo>
                  <a:pt x="3163519" y="2901741"/>
                </a:lnTo>
                <a:lnTo>
                  <a:pt x="3198460" y="2866800"/>
                </a:lnTo>
                <a:lnTo>
                  <a:pt x="3226946" y="2826208"/>
                </a:lnTo>
                <a:lnTo>
                  <a:pt x="3248171" y="2780769"/>
                </a:lnTo>
                <a:lnTo>
                  <a:pt x="3259377" y="2737224"/>
                </a:lnTo>
                <a:lnTo>
                  <a:pt x="3266174" y="2691319"/>
                </a:lnTo>
                <a:lnTo>
                  <a:pt x="3269664" y="2639674"/>
                </a:lnTo>
                <a:lnTo>
                  <a:pt x="3270950" y="2578910"/>
                </a:lnTo>
                <a:lnTo>
                  <a:pt x="3271134" y="2505648"/>
                </a:lnTo>
                <a:lnTo>
                  <a:pt x="3271028" y="407966"/>
                </a:lnTo>
                <a:lnTo>
                  <a:pt x="3270283" y="354437"/>
                </a:lnTo>
                <a:lnTo>
                  <a:pt x="3268264" y="308254"/>
                </a:lnTo>
                <a:lnTo>
                  <a:pt x="3264330" y="267404"/>
                </a:lnTo>
                <a:lnTo>
                  <a:pt x="3248171" y="193649"/>
                </a:lnTo>
                <a:lnTo>
                  <a:pt x="3226946" y="148210"/>
                </a:lnTo>
                <a:lnTo>
                  <a:pt x="3198460" y="107618"/>
                </a:lnTo>
                <a:lnTo>
                  <a:pt x="3163519" y="72677"/>
                </a:lnTo>
                <a:lnTo>
                  <a:pt x="3122926" y="44193"/>
                </a:lnTo>
                <a:lnTo>
                  <a:pt x="3077485" y="22971"/>
                </a:lnTo>
                <a:lnTo>
                  <a:pt x="3033943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29" y="183"/>
                </a:lnTo>
                <a:lnTo>
                  <a:pt x="280236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35572" y="1960014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11500"/>
              </a:lnSpc>
              <a:spcBef>
                <a:spcPts val="95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Object </a:t>
            </a:r>
            <a:r>
              <a:rPr sz="3450" b="1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99007" y="3299633"/>
            <a:ext cx="1564228" cy="15642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42510" y="5476273"/>
            <a:ext cx="1570632" cy="157063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5337617" y="6008059"/>
            <a:ext cx="2184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configuration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947408" y="6542297"/>
            <a:ext cx="5457825" cy="1329690"/>
            <a:chOff x="10947408" y="6542297"/>
            <a:chExt cx="5457825" cy="1329690"/>
          </a:xfrm>
        </p:grpSpPr>
        <p:sp>
          <p:nvSpPr>
            <p:cNvPr id="22" name="object 22"/>
            <p:cNvSpPr/>
            <p:nvPr/>
          </p:nvSpPr>
          <p:spPr>
            <a:xfrm>
              <a:off x="10957886" y="6552775"/>
              <a:ext cx="3072130" cy="1148715"/>
            </a:xfrm>
            <a:custGeom>
              <a:avLst/>
              <a:gdLst/>
              <a:ahLst/>
              <a:cxnLst/>
              <a:rect l="l" t="t" r="r" b="b"/>
              <a:pathLst>
                <a:path w="3072130" h="1148715">
                  <a:moveTo>
                    <a:pt x="0" y="1148408"/>
                  </a:moveTo>
                  <a:lnTo>
                    <a:pt x="3071637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06765" y="7084735"/>
              <a:ext cx="102870" cy="550545"/>
            </a:xfrm>
            <a:custGeom>
              <a:avLst/>
              <a:gdLst/>
              <a:ahLst/>
              <a:cxnLst/>
              <a:rect l="l" t="t" r="r" b="b"/>
              <a:pathLst>
                <a:path w="102869" h="550545">
                  <a:moveTo>
                    <a:pt x="0" y="550220"/>
                  </a:moveTo>
                  <a:lnTo>
                    <a:pt x="102320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31799" y="6698757"/>
              <a:ext cx="1162685" cy="1162685"/>
            </a:xfrm>
            <a:custGeom>
              <a:avLst/>
              <a:gdLst/>
              <a:ahLst/>
              <a:cxnLst/>
              <a:rect l="l" t="t" r="r" b="b"/>
              <a:pathLst>
                <a:path w="1162684" h="1162684">
                  <a:moveTo>
                    <a:pt x="1162476" y="116247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39471" y="7693871"/>
            <a:ext cx="2046605" cy="7124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04139">
              <a:lnSpc>
                <a:spcPts val="2640"/>
              </a:lnSpc>
              <a:spcBef>
                <a:spcPts val="295"/>
              </a:spcBef>
            </a:pPr>
            <a:r>
              <a:rPr sz="2300" i="1" dirty="0">
                <a:latin typeface="Arial"/>
                <a:cs typeface="Arial"/>
              </a:rPr>
              <a:t>dependencies </a:t>
            </a:r>
            <a:r>
              <a:rPr sz="2300" i="1" spc="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(helper</a:t>
            </a:r>
            <a:r>
              <a:rPr sz="2300" i="1" spc="-5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objects)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12027" y="9808990"/>
            <a:ext cx="2046605" cy="7124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93980">
              <a:lnSpc>
                <a:spcPts val="2640"/>
              </a:lnSpc>
              <a:spcBef>
                <a:spcPts val="295"/>
              </a:spcBef>
            </a:pPr>
            <a:r>
              <a:rPr sz="2300" i="1" dirty="0">
                <a:latin typeface="Arial"/>
                <a:cs typeface="Arial"/>
              </a:rPr>
              <a:t>dependencies </a:t>
            </a:r>
            <a:r>
              <a:rPr sz="2300" i="1" spc="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(helper</a:t>
            </a:r>
            <a:r>
              <a:rPr sz="2300" i="1" spc="-5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objects)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960605" y="9808990"/>
            <a:ext cx="2046605" cy="7124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04139">
              <a:lnSpc>
                <a:spcPts val="2640"/>
              </a:lnSpc>
              <a:spcBef>
                <a:spcPts val="295"/>
              </a:spcBef>
            </a:pPr>
            <a:r>
              <a:rPr sz="2300" i="1" dirty="0">
                <a:latin typeface="Arial"/>
                <a:cs typeface="Arial"/>
              </a:rPr>
              <a:t>dependencies </a:t>
            </a:r>
            <a:r>
              <a:rPr sz="2300" i="1" spc="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(helper</a:t>
            </a:r>
            <a:r>
              <a:rPr sz="2300" i="1" spc="-5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objects)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66984" y="1086742"/>
            <a:ext cx="141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Spring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87617" y="7892815"/>
            <a:ext cx="954405" cy="849630"/>
            <a:chOff x="8287617" y="7892815"/>
            <a:chExt cx="954405" cy="849630"/>
          </a:xfrm>
        </p:grpSpPr>
        <p:sp>
          <p:nvSpPr>
            <p:cNvPr id="30" name="object 30"/>
            <p:cNvSpPr/>
            <p:nvPr/>
          </p:nvSpPr>
          <p:spPr>
            <a:xfrm>
              <a:off x="8298088" y="790328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2" y="0"/>
                  </a:moveTo>
                  <a:lnTo>
                    <a:pt x="0" y="233894"/>
                  </a:lnTo>
                  <a:lnTo>
                    <a:pt x="116114" y="612343"/>
                  </a:lnTo>
                  <a:lnTo>
                    <a:pt x="491871" y="612343"/>
                  </a:lnTo>
                  <a:lnTo>
                    <a:pt x="607986" y="233894"/>
                  </a:lnTo>
                  <a:lnTo>
                    <a:pt x="303992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98088" y="790328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60405" y="8025735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0" y="233894"/>
                  </a:lnTo>
                  <a:lnTo>
                    <a:pt x="116114" y="612343"/>
                  </a:lnTo>
                  <a:lnTo>
                    <a:pt x="491871" y="612343"/>
                  </a:lnTo>
                  <a:lnTo>
                    <a:pt x="607986" y="233894"/>
                  </a:lnTo>
                  <a:lnTo>
                    <a:pt x="303993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60404" y="8025735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23446" y="811939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0" y="233894"/>
                  </a:lnTo>
                  <a:lnTo>
                    <a:pt x="116115" y="612343"/>
                  </a:lnTo>
                  <a:lnTo>
                    <a:pt x="491871" y="612343"/>
                  </a:lnTo>
                  <a:lnTo>
                    <a:pt x="607987" y="233894"/>
                  </a:lnTo>
                  <a:lnTo>
                    <a:pt x="303993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23446" y="811939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3757602" y="8875301"/>
            <a:ext cx="4707890" cy="986155"/>
            <a:chOff x="13757602" y="8875301"/>
            <a:chExt cx="4707890" cy="986155"/>
          </a:xfrm>
        </p:grpSpPr>
        <p:sp>
          <p:nvSpPr>
            <p:cNvPr id="37" name="object 37"/>
            <p:cNvSpPr/>
            <p:nvPr/>
          </p:nvSpPr>
          <p:spPr>
            <a:xfrm>
              <a:off x="13768072" y="8885772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11" y="612343"/>
                  </a:lnTo>
                  <a:lnTo>
                    <a:pt x="491869" y="612343"/>
                  </a:lnTo>
                  <a:lnTo>
                    <a:pt x="60798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68072" y="8885772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30391" y="900822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11" y="612343"/>
                  </a:lnTo>
                  <a:lnTo>
                    <a:pt x="491869" y="612343"/>
                  </a:lnTo>
                  <a:lnTo>
                    <a:pt x="60798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930382" y="900822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093423" y="910187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4001" y="0"/>
                  </a:moveTo>
                  <a:lnTo>
                    <a:pt x="0" y="233894"/>
                  </a:lnTo>
                  <a:lnTo>
                    <a:pt x="116122" y="612343"/>
                  </a:lnTo>
                  <a:lnTo>
                    <a:pt x="491880" y="612343"/>
                  </a:lnTo>
                  <a:lnTo>
                    <a:pt x="607991" y="233894"/>
                  </a:lnTo>
                  <a:lnTo>
                    <a:pt x="304001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093424" y="910187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521057" y="902229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11" y="612343"/>
                  </a:lnTo>
                  <a:lnTo>
                    <a:pt x="491869" y="612343"/>
                  </a:lnTo>
                  <a:lnTo>
                    <a:pt x="60798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521058" y="902229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683366" y="9144743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4001" y="0"/>
                  </a:moveTo>
                  <a:lnTo>
                    <a:pt x="0" y="233894"/>
                  </a:lnTo>
                  <a:lnTo>
                    <a:pt x="116122" y="612343"/>
                  </a:lnTo>
                  <a:lnTo>
                    <a:pt x="491869" y="612343"/>
                  </a:lnTo>
                  <a:lnTo>
                    <a:pt x="607991" y="233894"/>
                  </a:lnTo>
                  <a:lnTo>
                    <a:pt x="304001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683367" y="9144743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846408" y="9238399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22" y="612343"/>
                  </a:lnTo>
                  <a:lnTo>
                    <a:pt x="491869" y="612343"/>
                  </a:lnTo>
                  <a:lnTo>
                    <a:pt x="60799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846409" y="9238399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1009641" y="6302982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20" h="2101850">
                <a:moveTo>
                  <a:pt x="440110" y="0"/>
                </a:moveTo>
                <a:lnTo>
                  <a:pt x="400704" y="579"/>
                </a:lnTo>
                <a:lnTo>
                  <a:pt x="358125" y="10786"/>
                </a:lnTo>
                <a:lnTo>
                  <a:pt x="319218" y="29748"/>
                </a:lnTo>
                <a:lnTo>
                  <a:pt x="285302" y="56637"/>
                </a:lnTo>
                <a:lnTo>
                  <a:pt x="257695" y="90621"/>
                </a:lnTo>
                <a:lnTo>
                  <a:pt x="240145" y="125884"/>
                </a:lnTo>
                <a:lnTo>
                  <a:pt x="226230" y="165568"/>
                </a:lnTo>
                <a:lnTo>
                  <a:pt x="213454" y="213845"/>
                </a:lnTo>
                <a:lnTo>
                  <a:pt x="199322" y="274888"/>
                </a:lnTo>
                <a:lnTo>
                  <a:pt x="27908" y="1029114"/>
                </a:lnTo>
                <a:lnTo>
                  <a:pt x="14080" y="1091091"/>
                </a:lnTo>
                <a:lnTo>
                  <a:pt x="4638" y="1140571"/>
                </a:lnTo>
                <a:lnTo>
                  <a:pt x="0" y="1182527"/>
                </a:lnTo>
                <a:lnTo>
                  <a:pt x="579" y="1221933"/>
                </a:lnTo>
                <a:lnTo>
                  <a:pt x="10786" y="1264512"/>
                </a:lnTo>
                <a:lnTo>
                  <a:pt x="29748" y="1303418"/>
                </a:lnTo>
                <a:lnTo>
                  <a:pt x="56636" y="1337334"/>
                </a:lnTo>
                <a:lnTo>
                  <a:pt x="90621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6" y="1409183"/>
                </a:lnTo>
                <a:lnTo>
                  <a:pt x="3197124" y="2087201"/>
                </a:lnTo>
                <a:lnTo>
                  <a:pt x="3246603" y="2096642"/>
                </a:lnTo>
                <a:lnTo>
                  <a:pt x="3288559" y="2101281"/>
                </a:lnTo>
                <a:lnTo>
                  <a:pt x="3327965" y="2100702"/>
                </a:lnTo>
                <a:lnTo>
                  <a:pt x="3370545" y="2090495"/>
                </a:lnTo>
                <a:lnTo>
                  <a:pt x="3409451" y="2071532"/>
                </a:lnTo>
                <a:lnTo>
                  <a:pt x="3443367" y="2044644"/>
                </a:lnTo>
                <a:lnTo>
                  <a:pt x="3470975" y="2010659"/>
                </a:lnTo>
                <a:lnTo>
                  <a:pt x="3488524" y="1975397"/>
                </a:lnTo>
                <a:lnTo>
                  <a:pt x="3502440" y="1935712"/>
                </a:lnTo>
                <a:lnTo>
                  <a:pt x="3515216" y="1887435"/>
                </a:lnTo>
                <a:lnTo>
                  <a:pt x="3529347" y="1826392"/>
                </a:lnTo>
                <a:lnTo>
                  <a:pt x="3700761" y="1072166"/>
                </a:lnTo>
                <a:lnTo>
                  <a:pt x="3714590" y="1010189"/>
                </a:lnTo>
                <a:lnTo>
                  <a:pt x="3724031" y="960709"/>
                </a:lnTo>
                <a:lnTo>
                  <a:pt x="3728670" y="918753"/>
                </a:lnTo>
                <a:lnTo>
                  <a:pt x="3728090" y="879347"/>
                </a:lnTo>
                <a:lnTo>
                  <a:pt x="3717884" y="836768"/>
                </a:lnTo>
                <a:lnTo>
                  <a:pt x="3698921" y="797862"/>
                </a:lnTo>
                <a:lnTo>
                  <a:pt x="3672033" y="763946"/>
                </a:lnTo>
                <a:lnTo>
                  <a:pt x="3638048" y="736339"/>
                </a:lnTo>
                <a:lnTo>
                  <a:pt x="3602786" y="718789"/>
                </a:lnTo>
                <a:lnTo>
                  <a:pt x="3563101" y="704873"/>
                </a:lnTo>
                <a:lnTo>
                  <a:pt x="3514824" y="692097"/>
                </a:lnTo>
                <a:lnTo>
                  <a:pt x="593524" y="27908"/>
                </a:lnTo>
                <a:lnTo>
                  <a:pt x="531546" y="14080"/>
                </a:lnTo>
                <a:lnTo>
                  <a:pt x="482066" y="4638"/>
                </a:lnTo>
                <a:lnTo>
                  <a:pt x="440110" y="0"/>
                </a:lnTo>
                <a:close/>
              </a:path>
              <a:path w="3728720" h="2101850">
                <a:moveTo>
                  <a:pt x="592100" y="27585"/>
                </a:moveTo>
                <a:lnTo>
                  <a:pt x="593523" y="27908"/>
                </a:lnTo>
                <a:lnTo>
                  <a:pt x="592100" y="2758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 rot="720000">
            <a:off x="1526264" y="6880262"/>
            <a:ext cx="281087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baseline="16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175" b="1" spc="7" baseline="16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175" b="1" spc="-277" baseline="16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Assembly</a:t>
            </a:r>
            <a:endParaRPr sz="3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 txBox="1"/>
          <p:nvPr/>
        </p:nvSpPr>
        <p:spPr>
          <a:xfrm rot="720000">
            <a:off x="1838923" y="7370426"/>
            <a:ext cx="1963209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2875" y="2471129"/>
            <a:ext cx="16439515" cy="8303895"/>
            <a:chOff x="1842875" y="2471129"/>
            <a:chExt cx="16439515" cy="8303895"/>
          </a:xfrm>
        </p:grpSpPr>
        <p:sp>
          <p:nvSpPr>
            <p:cNvPr id="4" name="object 4"/>
            <p:cNvSpPr/>
            <p:nvPr/>
          </p:nvSpPr>
          <p:spPr>
            <a:xfrm>
              <a:off x="2984202" y="10056959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75" y="2471129"/>
              <a:ext cx="16439290" cy="8303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30754" y="266715"/>
            <a:ext cx="15063531" cy="20878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349240" marR="9525" indent="-5319395">
              <a:lnSpc>
                <a:spcPct val="100600"/>
              </a:lnSpc>
              <a:spcBef>
                <a:spcPts val="75"/>
              </a:spcBef>
            </a:pPr>
            <a:r>
              <a:rPr sz="6900" spc="-114" dirty="0"/>
              <a:t>Constructor</a:t>
            </a:r>
            <a:r>
              <a:rPr sz="6900" spc="-285" dirty="0"/>
              <a:t> </a:t>
            </a:r>
            <a:r>
              <a:rPr sz="6900" spc="-110" dirty="0"/>
              <a:t>Injection</a:t>
            </a:r>
            <a:r>
              <a:rPr sz="6900" spc="-275" dirty="0"/>
              <a:t> </a:t>
            </a:r>
            <a:r>
              <a:rPr sz="6900" spc="5" dirty="0"/>
              <a:t>-</a:t>
            </a:r>
            <a:r>
              <a:rPr sz="6900" spc="-280" dirty="0"/>
              <a:t> </a:t>
            </a:r>
            <a:r>
              <a:rPr sz="6900" spc="-105" dirty="0"/>
              <a:t>Behind</a:t>
            </a:r>
            <a:r>
              <a:rPr sz="6900" spc="-280" dirty="0"/>
              <a:t> </a:t>
            </a:r>
            <a:r>
              <a:rPr sz="6900" spc="-130" dirty="0"/>
              <a:t>the </a:t>
            </a:r>
            <a:r>
              <a:rPr sz="6900" spc="-1905" dirty="0"/>
              <a:t> </a:t>
            </a:r>
            <a:r>
              <a:rPr sz="6900" spc="-130" dirty="0"/>
              <a:t>Scenes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3979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How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200" dirty="0">
                <a:latin typeface="Times New Roman"/>
                <a:cs typeface="Times New Roman"/>
              </a:rPr>
              <a:t>Spring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Processes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45" dirty="0">
                <a:latin typeface="Times New Roman"/>
                <a:cs typeface="Times New Roman"/>
              </a:rPr>
              <a:t>your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Config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File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76852" y="2852768"/>
            <a:ext cx="14796135" cy="5835015"/>
            <a:chOff x="2776852" y="2852768"/>
            <a:chExt cx="14796135" cy="5835015"/>
          </a:xfrm>
        </p:grpSpPr>
        <p:sp>
          <p:nvSpPr>
            <p:cNvPr id="4" name="object 4"/>
            <p:cNvSpPr/>
            <p:nvPr/>
          </p:nvSpPr>
          <p:spPr>
            <a:xfrm>
              <a:off x="2954857" y="2967948"/>
              <a:ext cx="14440535" cy="5374640"/>
            </a:xfrm>
            <a:custGeom>
              <a:avLst/>
              <a:gdLst/>
              <a:ahLst/>
              <a:cxnLst/>
              <a:rect l="l" t="t" r="r" b="b"/>
              <a:pathLst>
                <a:path w="14440535" h="5374640">
                  <a:moveTo>
                    <a:pt x="0" y="0"/>
                  </a:moveTo>
                  <a:lnTo>
                    <a:pt x="14439932" y="0"/>
                  </a:lnTo>
                  <a:lnTo>
                    <a:pt x="14439932" y="5374181"/>
                  </a:lnTo>
                  <a:lnTo>
                    <a:pt x="0" y="5374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6852" y="2852768"/>
              <a:ext cx="14795947" cy="5834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57754" y="3526459"/>
            <a:ext cx="13050519" cy="42183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66445" marR="5080" indent="-687705">
              <a:lnSpc>
                <a:spcPts val="4120"/>
              </a:lnSpc>
              <a:spcBef>
                <a:spcPts val="265"/>
              </a:spcBef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 </a:t>
            </a:r>
            <a:r>
              <a:rPr sz="3450" b="1" spc="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"myFortuneService" </a:t>
            </a:r>
            <a:r>
              <a:rPr sz="3450" b="1" i="1" spc="1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"com.luv2code.springdemo.HappyFortuneService"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44780">
              <a:lnSpc>
                <a:spcPts val="399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Arial"/>
              <a:cs typeface="Arial"/>
            </a:endParaRPr>
          </a:p>
          <a:p>
            <a:pPr marL="501015" marR="1662430" indent="-488950">
              <a:lnSpc>
                <a:spcPts val="4120"/>
              </a:lnSpc>
              <a:tabLst>
                <a:tab pos="1539875" algn="l"/>
              </a:tabLst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	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"myCoach" 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"com.luv2code.springdemo.BaseballCoach"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899160">
              <a:lnSpc>
                <a:spcPts val="3979"/>
              </a:lnSpc>
            </a:pPr>
            <a:r>
              <a:rPr sz="3450" b="1" spc="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spc="5" dirty="0">
                <a:solidFill>
                  <a:srgbClr val="4E9192"/>
                </a:solidFill>
                <a:latin typeface="Arial"/>
                <a:cs typeface="Arial"/>
              </a:rPr>
              <a:t>constructor-arg</a:t>
            </a:r>
            <a:r>
              <a:rPr sz="34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2192"/>
                </a:solidFill>
                <a:latin typeface="Arial"/>
                <a:cs typeface="Arial"/>
              </a:rPr>
              <a:t>ref</a:t>
            </a:r>
            <a:r>
              <a:rPr sz="3450" b="1" spc="5" dirty="0">
                <a:latin typeface="Arial"/>
                <a:cs typeface="Arial"/>
              </a:rPr>
              <a:t>=</a:t>
            </a:r>
            <a:r>
              <a:rPr sz="3450" b="1" i="1" spc="5" dirty="0">
                <a:solidFill>
                  <a:srgbClr val="3933FF"/>
                </a:solidFill>
                <a:latin typeface="Arial"/>
                <a:cs typeface="Arial"/>
              </a:rPr>
              <a:t>"myFortuneService"</a:t>
            </a:r>
            <a:r>
              <a:rPr sz="3450" b="1" i="1" spc="-3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13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4909" y="2364190"/>
            <a:ext cx="39350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applicationContext.xml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3979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How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200" dirty="0">
                <a:latin typeface="Times New Roman"/>
                <a:cs typeface="Times New Roman"/>
              </a:rPr>
              <a:t>Spring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Processes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45" dirty="0">
                <a:latin typeface="Times New Roman"/>
                <a:cs typeface="Times New Roman"/>
              </a:rPr>
              <a:t>your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Config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File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9783" y="2175820"/>
            <a:ext cx="11549380" cy="4578985"/>
            <a:chOff x="179783" y="2175820"/>
            <a:chExt cx="11549380" cy="4578985"/>
          </a:xfrm>
        </p:grpSpPr>
        <p:sp>
          <p:nvSpPr>
            <p:cNvPr id="4" name="object 4"/>
            <p:cNvSpPr/>
            <p:nvPr/>
          </p:nvSpPr>
          <p:spPr>
            <a:xfrm>
              <a:off x="357788" y="2291000"/>
              <a:ext cx="11193145" cy="4117975"/>
            </a:xfrm>
            <a:custGeom>
              <a:avLst/>
              <a:gdLst/>
              <a:ahLst/>
              <a:cxnLst/>
              <a:rect l="l" t="t" r="r" b="b"/>
              <a:pathLst>
                <a:path w="11193145" h="4117975">
                  <a:moveTo>
                    <a:pt x="0" y="0"/>
                  </a:moveTo>
                  <a:lnTo>
                    <a:pt x="11192959" y="0"/>
                  </a:lnTo>
                  <a:lnTo>
                    <a:pt x="11192959" y="4117674"/>
                  </a:lnTo>
                  <a:lnTo>
                    <a:pt x="0" y="4117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783" y="2175820"/>
              <a:ext cx="11548978" cy="45783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2791" y="2730671"/>
            <a:ext cx="10128885" cy="3213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6445" marR="5080" indent="-659130">
              <a:lnSpc>
                <a:spcPct val="100400"/>
              </a:lnSpc>
              <a:spcBef>
                <a:spcPts val="12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bean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"myFortuneService" </a:t>
            </a:r>
            <a:r>
              <a:rPr sz="2600" b="1" i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"com.luv2code.springdemo.HappyFortuneService"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"/>
              <a:cs typeface="Arial"/>
            </a:endParaRPr>
          </a:p>
          <a:p>
            <a:pPr marL="384810" marR="1447165" indent="-372745">
              <a:lnSpc>
                <a:spcPct val="100400"/>
              </a:lnSpc>
              <a:tabLst>
                <a:tab pos="1176020" algn="l"/>
              </a:tabLst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bean	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"myCoach" </a:t>
            </a:r>
            <a:r>
              <a:rPr sz="2600" b="1" i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"com.luv2code.springdemo.BaseballCoach"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580390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constructor-arg </a:t>
            </a:r>
            <a:r>
              <a:rPr sz="2600" b="1" spc="15" dirty="0">
                <a:solidFill>
                  <a:srgbClr val="932192"/>
                </a:solidFill>
                <a:latin typeface="Arial"/>
                <a:cs typeface="Arial"/>
              </a:rPr>
              <a:t>ref</a:t>
            </a:r>
            <a:r>
              <a:rPr sz="2600" b="1" spc="15" dirty="0">
                <a:latin typeface="Arial"/>
                <a:cs typeface="Arial"/>
              </a:rPr>
              <a:t>=</a:t>
            </a:r>
            <a:r>
              <a:rPr sz="2600" b="1" i="1" spc="15" dirty="0">
                <a:solidFill>
                  <a:srgbClr val="3933FF"/>
                </a:solidFill>
                <a:latin typeface="Arial"/>
                <a:cs typeface="Arial"/>
              </a:rPr>
              <a:t>"myFortuneService"</a:t>
            </a:r>
            <a:r>
              <a:rPr sz="2600" b="1" i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009193"/>
                </a:solidFill>
                <a:latin typeface="Arial"/>
                <a:cs typeface="Arial"/>
              </a:rPr>
              <a:t>/&gt;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2600" b="1" spc="15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2600" b="1" spc="1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9566" y="4065217"/>
            <a:ext cx="9528175" cy="3698875"/>
            <a:chOff x="10429566" y="4065217"/>
            <a:chExt cx="9528175" cy="3698875"/>
          </a:xfrm>
        </p:grpSpPr>
        <p:sp>
          <p:nvSpPr>
            <p:cNvPr id="8" name="object 8"/>
            <p:cNvSpPr/>
            <p:nvPr/>
          </p:nvSpPr>
          <p:spPr>
            <a:xfrm>
              <a:off x="10607572" y="4180397"/>
              <a:ext cx="9172575" cy="3238500"/>
            </a:xfrm>
            <a:custGeom>
              <a:avLst/>
              <a:gdLst/>
              <a:ahLst/>
              <a:cxnLst/>
              <a:rect l="l" t="t" r="r" b="b"/>
              <a:pathLst>
                <a:path w="9172575" h="3238500">
                  <a:moveTo>
                    <a:pt x="0" y="0"/>
                  </a:moveTo>
                  <a:lnTo>
                    <a:pt x="9172066" y="0"/>
                  </a:lnTo>
                  <a:lnTo>
                    <a:pt x="9172066" y="3238120"/>
                  </a:lnTo>
                  <a:lnTo>
                    <a:pt x="0" y="3238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9566" y="4065217"/>
              <a:ext cx="9528074" cy="36988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772319" y="3421750"/>
            <a:ext cx="8634730" cy="3482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4629" algn="ctr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5F844C"/>
                </a:solidFill>
                <a:latin typeface="Arial"/>
                <a:cs typeface="Arial"/>
              </a:rPr>
              <a:t>Spring</a:t>
            </a:r>
            <a:r>
              <a:rPr sz="3450" b="1" spc="-35" dirty="0">
                <a:solidFill>
                  <a:srgbClr val="5F844C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5F844C"/>
                </a:solidFill>
                <a:latin typeface="Arial"/>
                <a:cs typeface="Arial"/>
              </a:rPr>
              <a:t>Framework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5" dirty="0">
                <a:latin typeface="Arial"/>
                <a:cs typeface="Arial"/>
              </a:rPr>
              <a:t>HappyFortuneService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myFortuneService </a:t>
            </a:r>
            <a:r>
              <a:rPr sz="2950" b="1" spc="10" dirty="0">
                <a:latin typeface="Arial"/>
                <a:cs typeface="Arial"/>
              </a:rPr>
              <a:t>=</a:t>
            </a:r>
            <a:endParaRPr sz="2950">
              <a:latin typeface="Arial"/>
              <a:cs typeface="Arial"/>
            </a:endParaRPr>
          </a:p>
          <a:p>
            <a:pPr marL="330009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29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HappyFortuneService();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5" dirty="0">
                <a:latin typeface="Arial"/>
                <a:cs typeface="Arial"/>
              </a:rPr>
              <a:t>BaseballCoach</a:t>
            </a:r>
            <a:r>
              <a:rPr sz="2950" b="1" spc="-10" dirty="0"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7E504F"/>
                </a:solidFill>
                <a:latin typeface="Arial"/>
                <a:cs typeface="Arial"/>
              </a:rPr>
              <a:t>myCoach</a:t>
            </a:r>
            <a:r>
              <a:rPr sz="2950" b="1" spc="-2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latin typeface="Arial"/>
                <a:cs typeface="Arial"/>
              </a:rPr>
              <a:t>=</a:t>
            </a:r>
            <a:endParaRPr sz="2950">
              <a:latin typeface="Arial"/>
              <a:cs typeface="Arial"/>
            </a:endParaRPr>
          </a:p>
          <a:p>
            <a:pPr marL="141541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2950" b="1" spc="-2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BaseballCoach(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myFortuneService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1756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20" dirty="0">
                <a:latin typeface="Times New Roman"/>
                <a:cs typeface="Times New Roman"/>
              </a:rPr>
              <a:t>Dependency</a:t>
            </a:r>
            <a:r>
              <a:rPr sz="6500" spc="-155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Injection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65552" y="3297020"/>
            <a:ext cx="17572990" cy="4945380"/>
            <a:chOff x="1265552" y="3297020"/>
            <a:chExt cx="17572990" cy="4945380"/>
          </a:xfrm>
        </p:grpSpPr>
        <p:sp>
          <p:nvSpPr>
            <p:cNvPr id="4" name="object 4"/>
            <p:cNvSpPr/>
            <p:nvPr/>
          </p:nvSpPr>
          <p:spPr>
            <a:xfrm>
              <a:off x="1443557" y="3412199"/>
              <a:ext cx="17217390" cy="4484370"/>
            </a:xfrm>
            <a:custGeom>
              <a:avLst/>
              <a:gdLst/>
              <a:ahLst/>
              <a:cxnLst/>
              <a:rect l="l" t="t" r="r" b="b"/>
              <a:pathLst>
                <a:path w="17217390" h="4484370">
                  <a:moveTo>
                    <a:pt x="0" y="0"/>
                  </a:moveTo>
                  <a:lnTo>
                    <a:pt x="17216984" y="0"/>
                  </a:lnTo>
                  <a:lnTo>
                    <a:pt x="17216984" y="4484156"/>
                  </a:lnTo>
                  <a:lnTo>
                    <a:pt x="0" y="448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552" y="3297020"/>
              <a:ext cx="17572993" cy="49448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35"/>
              </a:spcBef>
            </a:pPr>
            <a:r>
              <a:rPr spc="190" dirty="0"/>
              <a:t>The</a:t>
            </a:r>
            <a:r>
              <a:rPr spc="-160" dirty="0"/>
              <a:t> </a:t>
            </a:r>
            <a:r>
              <a:rPr spc="320" dirty="0"/>
              <a:t>dependency</a:t>
            </a:r>
            <a:r>
              <a:rPr spc="-165" dirty="0"/>
              <a:t> </a:t>
            </a:r>
            <a:r>
              <a:rPr spc="290" dirty="0"/>
              <a:t>inversion</a:t>
            </a:r>
            <a:r>
              <a:rPr spc="-160" dirty="0"/>
              <a:t> </a:t>
            </a:r>
            <a:r>
              <a:rPr spc="340" dirty="0"/>
              <a:t>principle.</a:t>
            </a:r>
          </a:p>
          <a:p>
            <a:pPr marL="5080">
              <a:lnSpc>
                <a:spcPct val="100000"/>
              </a:lnSpc>
            </a:pPr>
            <a:endParaRPr sz="6050"/>
          </a:p>
          <a:p>
            <a:pPr marL="17780" marR="5080" algn="ctr">
              <a:lnSpc>
                <a:spcPts val="6840"/>
              </a:lnSpc>
              <a:spcBef>
                <a:spcPts val="5"/>
              </a:spcBef>
            </a:pPr>
            <a:r>
              <a:rPr spc="190" dirty="0"/>
              <a:t>The</a:t>
            </a:r>
            <a:r>
              <a:rPr spc="-160" dirty="0"/>
              <a:t> </a:t>
            </a:r>
            <a:r>
              <a:rPr spc="335" dirty="0"/>
              <a:t>client</a:t>
            </a:r>
            <a:r>
              <a:rPr spc="-165" dirty="0"/>
              <a:t> </a:t>
            </a:r>
            <a:r>
              <a:rPr spc="275" dirty="0"/>
              <a:t>delegates</a:t>
            </a:r>
            <a:r>
              <a:rPr spc="-160" dirty="0"/>
              <a:t> </a:t>
            </a:r>
            <a:r>
              <a:rPr spc="380" dirty="0"/>
              <a:t>to</a:t>
            </a:r>
            <a:r>
              <a:rPr spc="-165" dirty="0"/>
              <a:t> </a:t>
            </a:r>
            <a:r>
              <a:rPr spc="335" dirty="0"/>
              <a:t>calls</a:t>
            </a:r>
            <a:r>
              <a:rPr spc="-165" dirty="0"/>
              <a:t> </a:t>
            </a:r>
            <a:r>
              <a:rPr spc="380" dirty="0"/>
              <a:t>to</a:t>
            </a:r>
            <a:r>
              <a:rPr spc="-160" dirty="0"/>
              <a:t> </a:t>
            </a:r>
            <a:r>
              <a:rPr spc="355" dirty="0"/>
              <a:t>another</a:t>
            </a:r>
            <a:r>
              <a:rPr spc="-160" dirty="0"/>
              <a:t> </a:t>
            </a:r>
            <a:r>
              <a:rPr spc="385" dirty="0"/>
              <a:t>object </a:t>
            </a:r>
            <a:r>
              <a:rPr spc="-1625" dirty="0"/>
              <a:t> </a:t>
            </a:r>
            <a:r>
              <a:rPr spc="335" dirty="0"/>
              <a:t>the </a:t>
            </a:r>
            <a:r>
              <a:rPr spc="330" dirty="0"/>
              <a:t>responsibility </a:t>
            </a:r>
            <a:r>
              <a:rPr spc="320" dirty="0"/>
              <a:t>of </a:t>
            </a:r>
            <a:r>
              <a:rPr spc="340" dirty="0"/>
              <a:t>providing its </a:t>
            </a:r>
            <a:r>
              <a:rPr spc="345" dirty="0"/>
              <a:t> </a:t>
            </a:r>
            <a:r>
              <a:rPr spc="295" dirty="0"/>
              <a:t>dependencies.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3453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5" dirty="0">
                <a:latin typeface="Times New Roman"/>
                <a:cs typeface="Times New Roman"/>
              </a:rPr>
              <a:t>Car</a:t>
            </a:r>
            <a:r>
              <a:rPr sz="6500" spc="-160" dirty="0">
                <a:latin typeface="Times New Roman"/>
                <a:cs typeface="Times New Roman"/>
              </a:rPr>
              <a:t> </a:t>
            </a:r>
            <a:r>
              <a:rPr sz="6500" dirty="0">
                <a:latin typeface="Times New Roman"/>
                <a:cs typeface="Times New Roman"/>
              </a:rPr>
              <a:t>Factory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46710" y="2379733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63" y="0"/>
                </a:moveTo>
                <a:lnTo>
                  <a:pt x="470748" y="0"/>
                </a:lnTo>
                <a:lnTo>
                  <a:pt x="407860" y="106"/>
                </a:lnTo>
                <a:lnTo>
                  <a:pt x="354332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2" y="22971"/>
                </a:lnTo>
                <a:lnTo>
                  <a:pt x="148105" y="44193"/>
                </a:lnTo>
                <a:lnTo>
                  <a:pt x="107513" y="72677"/>
                </a:lnTo>
                <a:lnTo>
                  <a:pt x="72572" y="107618"/>
                </a:lnTo>
                <a:lnTo>
                  <a:pt x="44087" y="148210"/>
                </a:lnTo>
                <a:lnTo>
                  <a:pt x="22866" y="193649"/>
                </a:lnTo>
                <a:lnTo>
                  <a:pt x="11655" y="237194"/>
                </a:lnTo>
                <a:lnTo>
                  <a:pt x="4855" y="283100"/>
                </a:lnTo>
                <a:lnTo>
                  <a:pt x="1363" y="334744"/>
                </a:lnTo>
                <a:lnTo>
                  <a:pt x="77" y="395508"/>
                </a:lnTo>
                <a:lnTo>
                  <a:pt x="0" y="2566453"/>
                </a:lnTo>
                <a:lnTo>
                  <a:pt x="744" y="2619982"/>
                </a:lnTo>
                <a:lnTo>
                  <a:pt x="2765" y="2666164"/>
                </a:lnTo>
                <a:lnTo>
                  <a:pt x="6700" y="2707014"/>
                </a:lnTo>
                <a:lnTo>
                  <a:pt x="22866" y="2780769"/>
                </a:lnTo>
                <a:lnTo>
                  <a:pt x="44087" y="2826208"/>
                </a:lnTo>
                <a:lnTo>
                  <a:pt x="72572" y="2866800"/>
                </a:lnTo>
                <a:lnTo>
                  <a:pt x="107513" y="2901741"/>
                </a:lnTo>
                <a:lnTo>
                  <a:pt x="148105" y="2930225"/>
                </a:lnTo>
                <a:lnTo>
                  <a:pt x="193542" y="2951447"/>
                </a:lnTo>
                <a:lnTo>
                  <a:pt x="237089" y="2962657"/>
                </a:lnTo>
                <a:lnTo>
                  <a:pt x="282995" y="2969457"/>
                </a:lnTo>
                <a:lnTo>
                  <a:pt x="334640" y="2972949"/>
                </a:lnTo>
                <a:lnTo>
                  <a:pt x="395403" y="2974235"/>
                </a:lnTo>
                <a:lnTo>
                  <a:pt x="468664" y="2974419"/>
                </a:lnTo>
                <a:lnTo>
                  <a:pt x="2800279" y="2974419"/>
                </a:lnTo>
                <a:lnTo>
                  <a:pt x="2863171" y="2974313"/>
                </a:lnTo>
                <a:lnTo>
                  <a:pt x="2916702" y="2973568"/>
                </a:lnTo>
                <a:lnTo>
                  <a:pt x="2962885" y="2971547"/>
                </a:lnTo>
                <a:lnTo>
                  <a:pt x="3003735" y="2967612"/>
                </a:lnTo>
                <a:lnTo>
                  <a:pt x="3077485" y="2951447"/>
                </a:lnTo>
                <a:lnTo>
                  <a:pt x="3122926" y="2930225"/>
                </a:lnTo>
                <a:lnTo>
                  <a:pt x="3163519" y="2901741"/>
                </a:lnTo>
                <a:lnTo>
                  <a:pt x="3198460" y="2866800"/>
                </a:lnTo>
                <a:lnTo>
                  <a:pt x="3226946" y="2826208"/>
                </a:lnTo>
                <a:lnTo>
                  <a:pt x="3248171" y="2780769"/>
                </a:lnTo>
                <a:lnTo>
                  <a:pt x="3259377" y="2737224"/>
                </a:lnTo>
                <a:lnTo>
                  <a:pt x="3266174" y="2691319"/>
                </a:lnTo>
                <a:lnTo>
                  <a:pt x="3269664" y="2639674"/>
                </a:lnTo>
                <a:lnTo>
                  <a:pt x="3270950" y="2578910"/>
                </a:lnTo>
                <a:lnTo>
                  <a:pt x="3271134" y="2505648"/>
                </a:lnTo>
                <a:lnTo>
                  <a:pt x="3271028" y="407966"/>
                </a:lnTo>
                <a:lnTo>
                  <a:pt x="3270283" y="354437"/>
                </a:lnTo>
                <a:lnTo>
                  <a:pt x="3268264" y="308254"/>
                </a:lnTo>
                <a:lnTo>
                  <a:pt x="3264330" y="267404"/>
                </a:lnTo>
                <a:lnTo>
                  <a:pt x="3248171" y="193649"/>
                </a:lnTo>
                <a:lnTo>
                  <a:pt x="3226946" y="148210"/>
                </a:lnTo>
                <a:lnTo>
                  <a:pt x="3198460" y="107618"/>
                </a:lnTo>
                <a:lnTo>
                  <a:pt x="3163519" y="72677"/>
                </a:lnTo>
                <a:lnTo>
                  <a:pt x="3122926" y="44193"/>
                </a:lnTo>
                <a:lnTo>
                  <a:pt x="3077485" y="22971"/>
                </a:lnTo>
                <a:lnTo>
                  <a:pt x="3033943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29" y="183"/>
                </a:lnTo>
                <a:lnTo>
                  <a:pt x="280236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89445" y="2389321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9565">
              <a:lnSpc>
                <a:spcPct val="111500"/>
              </a:lnSpc>
              <a:spcBef>
                <a:spcPts val="95"/>
              </a:spcBef>
            </a:pP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Car </a:t>
            </a:r>
            <a:r>
              <a:rPr sz="3450" b="1" spc="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2672" y="3731876"/>
            <a:ext cx="1560161" cy="15642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57531" y="5409070"/>
            <a:ext cx="249395" cy="11772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9826" y="2964665"/>
            <a:ext cx="7638394" cy="2489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59345" y="3881173"/>
            <a:ext cx="7639176" cy="2489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46226" y="2322307"/>
            <a:ext cx="37338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give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me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a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“Car”</a:t>
            </a:r>
            <a:r>
              <a:rPr sz="2950" spc="-15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object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97275" y="2209356"/>
            <a:ext cx="2261711" cy="304702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287736" y="4251179"/>
            <a:ext cx="4659630" cy="2408555"/>
            <a:chOff x="7287736" y="4251179"/>
            <a:chExt cx="4659630" cy="240855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4328" y="4345417"/>
              <a:ext cx="4366359" cy="2031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7736" y="4251179"/>
              <a:ext cx="4659544" cy="240830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3915806" y="6743250"/>
            <a:ext cx="4523740" cy="2419350"/>
            <a:chOff x="13915806" y="6743250"/>
            <a:chExt cx="4523740" cy="241935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2398" y="6837488"/>
              <a:ext cx="4230237" cy="20418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15806" y="6743250"/>
              <a:ext cx="4523422" cy="241877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1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57084" y="4996954"/>
            <a:ext cx="2755900" cy="3848100"/>
            <a:chOff x="12857084" y="4996954"/>
            <a:chExt cx="2755900" cy="3848100"/>
          </a:xfrm>
        </p:grpSpPr>
        <p:sp>
          <p:nvSpPr>
            <p:cNvPr id="3" name="object 3"/>
            <p:cNvSpPr/>
            <p:nvPr/>
          </p:nvSpPr>
          <p:spPr>
            <a:xfrm>
              <a:off x="14470732" y="5012829"/>
              <a:ext cx="362585" cy="814705"/>
            </a:xfrm>
            <a:custGeom>
              <a:avLst/>
              <a:gdLst/>
              <a:ahLst/>
              <a:cxnLst/>
              <a:rect l="l" t="t" r="r" b="b"/>
              <a:pathLst>
                <a:path w="362584" h="814704">
                  <a:moveTo>
                    <a:pt x="0" y="814709"/>
                  </a:moveTo>
                  <a:lnTo>
                    <a:pt x="36219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084" y="7667536"/>
              <a:ext cx="2755308" cy="117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6854" y="466866"/>
            <a:ext cx="65074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00" dirty="0">
                <a:latin typeface="Times New Roman"/>
                <a:cs typeface="Times New Roman"/>
              </a:rPr>
              <a:t>Spring</a:t>
            </a:r>
            <a:r>
              <a:rPr sz="6500" spc="-145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Container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2611" y="2412520"/>
            <a:ext cx="3271520" cy="2044700"/>
          </a:xfrm>
          <a:custGeom>
            <a:avLst/>
            <a:gdLst/>
            <a:ahLst/>
            <a:cxnLst/>
            <a:rect l="l" t="t" r="r" b="b"/>
            <a:pathLst>
              <a:path w="3271520" h="2044700">
                <a:moveTo>
                  <a:pt x="2802368" y="0"/>
                </a:moveTo>
                <a:lnTo>
                  <a:pt x="470749" y="0"/>
                </a:lnTo>
                <a:lnTo>
                  <a:pt x="407860" y="106"/>
                </a:lnTo>
                <a:lnTo>
                  <a:pt x="354331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4" y="22972"/>
                </a:lnTo>
                <a:lnTo>
                  <a:pt x="148105" y="44194"/>
                </a:lnTo>
                <a:lnTo>
                  <a:pt x="107513" y="72678"/>
                </a:lnTo>
                <a:lnTo>
                  <a:pt x="72572" y="107619"/>
                </a:lnTo>
                <a:lnTo>
                  <a:pt x="44087" y="148212"/>
                </a:lnTo>
                <a:lnTo>
                  <a:pt x="22865" y="193650"/>
                </a:lnTo>
                <a:lnTo>
                  <a:pt x="11655" y="237195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1636392"/>
                </a:lnTo>
                <a:lnTo>
                  <a:pt x="744" y="1689921"/>
                </a:lnTo>
                <a:lnTo>
                  <a:pt x="2765" y="1736104"/>
                </a:lnTo>
                <a:lnTo>
                  <a:pt x="6700" y="1776954"/>
                </a:lnTo>
                <a:lnTo>
                  <a:pt x="22865" y="1850709"/>
                </a:lnTo>
                <a:lnTo>
                  <a:pt x="44087" y="1896147"/>
                </a:lnTo>
                <a:lnTo>
                  <a:pt x="72572" y="1936740"/>
                </a:lnTo>
                <a:lnTo>
                  <a:pt x="107513" y="1971681"/>
                </a:lnTo>
                <a:lnTo>
                  <a:pt x="148105" y="2000165"/>
                </a:lnTo>
                <a:lnTo>
                  <a:pt x="193544" y="2021387"/>
                </a:lnTo>
                <a:lnTo>
                  <a:pt x="237089" y="2032597"/>
                </a:lnTo>
                <a:lnTo>
                  <a:pt x="282994" y="2039396"/>
                </a:lnTo>
                <a:lnTo>
                  <a:pt x="334639" y="2042888"/>
                </a:lnTo>
                <a:lnTo>
                  <a:pt x="395403" y="2044174"/>
                </a:lnTo>
                <a:lnTo>
                  <a:pt x="468664" y="2044358"/>
                </a:lnTo>
                <a:lnTo>
                  <a:pt x="2800284" y="2044358"/>
                </a:lnTo>
                <a:lnTo>
                  <a:pt x="2863173" y="2044252"/>
                </a:lnTo>
                <a:lnTo>
                  <a:pt x="2916702" y="2043507"/>
                </a:lnTo>
                <a:lnTo>
                  <a:pt x="2962885" y="2041487"/>
                </a:lnTo>
                <a:lnTo>
                  <a:pt x="3003734" y="2037552"/>
                </a:lnTo>
                <a:lnTo>
                  <a:pt x="3077489" y="2021387"/>
                </a:lnTo>
                <a:lnTo>
                  <a:pt x="3122928" y="2000165"/>
                </a:lnTo>
                <a:lnTo>
                  <a:pt x="3163521" y="1971681"/>
                </a:lnTo>
                <a:lnTo>
                  <a:pt x="3198461" y="1936740"/>
                </a:lnTo>
                <a:lnTo>
                  <a:pt x="3226945" y="1896147"/>
                </a:lnTo>
                <a:lnTo>
                  <a:pt x="3248167" y="1850709"/>
                </a:lnTo>
                <a:lnTo>
                  <a:pt x="3259377" y="1807163"/>
                </a:lnTo>
                <a:lnTo>
                  <a:pt x="3266177" y="1761258"/>
                </a:lnTo>
                <a:lnTo>
                  <a:pt x="3269669" y="1709613"/>
                </a:lnTo>
                <a:lnTo>
                  <a:pt x="3270955" y="1648850"/>
                </a:lnTo>
                <a:lnTo>
                  <a:pt x="3271139" y="1575588"/>
                </a:lnTo>
                <a:lnTo>
                  <a:pt x="3271033" y="407966"/>
                </a:lnTo>
                <a:lnTo>
                  <a:pt x="3270288" y="354437"/>
                </a:lnTo>
                <a:lnTo>
                  <a:pt x="3268268" y="308254"/>
                </a:lnTo>
                <a:lnTo>
                  <a:pt x="3264333" y="267405"/>
                </a:lnTo>
                <a:lnTo>
                  <a:pt x="3248167" y="193650"/>
                </a:lnTo>
                <a:lnTo>
                  <a:pt x="3226945" y="148212"/>
                </a:lnTo>
                <a:lnTo>
                  <a:pt x="3198461" y="107619"/>
                </a:lnTo>
                <a:lnTo>
                  <a:pt x="3163521" y="72678"/>
                </a:lnTo>
                <a:lnTo>
                  <a:pt x="3122928" y="44194"/>
                </a:lnTo>
                <a:lnTo>
                  <a:pt x="3077489" y="22972"/>
                </a:lnTo>
                <a:lnTo>
                  <a:pt x="3033944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30" y="183"/>
                </a:lnTo>
                <a:lnTo>
                  <a:pt x="2802368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17041" y="3149507"/>
            <a:ext cx="16510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My</a:t>
            </a:r>
            <a:r>
              <a:rPr sz="3450" spc="-1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90464" y="7761192"/>
            <a:ext cx="2755900" cy="1177290"/>
          </a:xfrm>
          <a:custGeom>
            <a:avLst/>
            <a:gdLst/>
            <a:ahLst/>
            <a:cxnLst/>
            <a:rect l="l" t="t" r="r" b="b"/>
            <a:pathLst>
              <a:path w="2755900" h="1177290">
                <a:moveTo>
                  <a:pt x="2356738" y="0"/>
                </a:moveTo>
                <a:lnTo>
                  <a:pt x="400338" y="0"/>
                </a:lnTo>
                <a:lnTo>
                  <a:pt x="337183" y="156"/>
                </a:lnTo>
                <a:lnTo>
                  <a:pt x="284995" y="1250"/>
                </a:lnTo>
                <a:lnTo>
                  <a:pt x="240815" y="4218"/>
                </a:lnTo>
                <a:lnTo>
                  <a:pt x="201686" y="10000"/>
                </a:lnTo>
                <a:lnTo>
                  <a:pt x="164648" y="19531"/>
                </a:lnTo>
                <a:lnTo>
                  <a:pt x="116973" y="43078"/>
                </a:lnTo>
                <a:lnTo>
                  <a:pt x="76003" y="76004"/>
                </a:lnTo>
                <a:lnTo>
                  <a:pt x="43077" y="116973"/>
                </a:lnTo>
                <a:lnTo>
                  <a:pt x="19531" y="164648"/>
                </a:lnTo>
                <a:lnTo>
                  <a:pt x="9997" y="201686"/>
                </a:lnTo>
                <a:lnTo>
                  <a:pt x="4211" y="240816"/>
                </a:lnTo>
                <a:lnTo>
                  <a:pt x="1250" y="284613"/>
                </a:lnTo>
                <a:lnTo>
                  <a:pt x="156" y="336277"/>
                </a:lnTo>
                <a:lnTo>
                  <a:pt x="0" y="398566"/>
                </a:lnTo>
                <a:lnTo>
                  <a:pt x="4" y="778717"/>
                </a:lnTo>
                <a:lnTo>
                  <a:pt x="156" y="840100"/>
                </a:lnTo>
                <a:lnTo>
                  <a:pt x="1250" y="892289"/>
                </a:lnTo>
                <a:lnTo>
                  <a:pt x="4235" y="936582"/>
                </a:lnTo>
                <a:lnTo>
                  <a:pt x="10003" y="975612"/>
                </a:lnTo>
                <a:lnTo>
                  <a:pt x="19531" y="1012636"/>
                </a:lnTo>
                <a:lnTo>
                  <a:pt x="43077" y="1060311"/>
                </a:lnTo>
                <a:lnTo>
                  <a:pt x="76003" y="1101280"/>
                </a:lnTo>
                <a:lnTo>
                  <a:pt x="116973" y="1134207"/>
                </a:lnTo>
                <a:lnTo>
                  <a:pt x="164648" y="1157753"/>
                </a:lnTo>
                <a:lnTo>
                  <a:pt x="201671" y="1167284"/>
                </a:lnTo>
                <a:lnTo>
                  <a:pt x="240702" y="1173065"/>
                </a:lnTo>
                <a:lnTo>
                  <a:pt x="284612" y="1176034"/>
                </a:lnTo>
                <a:lnTo>
                  <a:pt x="336276" y="1177128"/>
                </a:lnTo>
                <a:lnTo>
                  <a:pt x="398566" y="1177284"/>
                </a:lnTo>
                <a:lnTo>
                  <a:pt x="2354969" y="1177284"/>
                </a:lnTo>
                <a:lnTo>
                  <a:pt x="2418122" y="1177128"/>
                </a:lnTo>
                <a:lnTo>
                  <a:pt x="2470310" y="1176034"/>
                </a:lnTo>
                <a:lnTo>
                  <a:pt x="2514489" y="1173065"/>
                </a:lnTo>
                <a:lnTo>
                  <a:pt x="2553619" y="1167284"/>
                </a:lnTo>
                <a:lnTo>
                  <a:pt x="2590658" y="1157753"/>
                </a:lnTo>
                <a:lnTo>
                  <a:pt x="2638333" y="1134207"/>
                </a:lnTo>
                <a:lnTo>
                  <a:pt x="2679303" y="1101280"/>
                </a:lnTo>
                <a:lnTo>
                  <a:pt x="2712229" y="1060311"/>
                </a:lnTo>
                <a:lnTo>
                  <a:pt x="2735774" y="1012636"/>
                </a:lnTo>
                <a:lnTo>
                  <a:pt x="2745311" y="975598"/>
                </a:lnTo>
                <a:lnTo>
                  <a:pt x="2751100" y="936468"/>
                </a:lnTo>
                <a:lnTo>
                  <a:pt x="2754062" y="892671"/>
                </a:lnTo>
                <a:lnTo>
                  <a:pt x="2755156" y="841007"/>
                </a:lnTo>
                <a:lnTo>
                  <a:pt x="2755312" y="778717"/>
                </a:lnTo>
                <a:lnTo>
                  <a:pt x="2755308" y="398566"/>
                </a:lnTo>
                <a:lnTo>
                  <a:pt x="2755156" y="337184"/>
                </a:lnTo>
                <a:lnTo>
                  <a:pt x="2754062" y="284996"/>
                </a:lnTo>
                <a:lnTo>
                  <a:pt x="2751075" y="240703"/>
                </a:lnTo>
                <a:lnTo>
                  <a:pt x="2745305" y="201672"/>
                </a:lnTo>
                <a:lnTo>
                  <a:pt x="2735774" y="164648"/>
                </a:lnTo>
                <a:lnTo>
                  <a:pt x="2712229" y="116973"/>
                </a:lnTo>
                <a:lnTo>
                  <a:pt x="2679303" y="76004"/>
                </a:lnTo>
                <a:lnTo>
                  <a:pt x="2638333" y="43078"/>
                </a:lnTo>
                <a:lnTo>
                  <a:pt x="2590658" y="19531"/>
                </a:lnTo>
                <a:lnTo>
                  <a:pt x="2553633" y="10000"/>
                </a:lnTo>
                <a:lnTo>
                  <a:pt x="2514603" y="4218"/>
                </a:lnTo>
                <a:lnTo>
                  <a:pt x="2470692" y="1250"/>
                </a:lnTo>
                <a:lnTo>
                  <a:pt x="2419028" y="156"/>
                </a:lnTo>
                <a:lnTo>
                  <a:pt x="2356738" y="0"/>
                </a:lnTo>
                <a:close/>
              </a:path>
            </a:pathLst>
          </a:custGeom>
          <a:solidFill>
            <a:srgbClr val="7E6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67106" y="8154590"/>
            <a:ext cx="1995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BaseballCoach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9826" y="2964665"/>
            <a:ext cx="6470073" cy="248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9345" y="3881173"/>
            <a:ext cx="6470860" cy="2489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01740" y="2322307"/>
            <a:ext cx="4216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give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me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a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“Coach”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object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95794" y="8060352"/>
            <a:ext cx="18827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HockeyCoach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23712" y="7761192"/>
            <a:ext cx="2755308" cy="11772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6782600" y="8154590"/>
            <a:ext cx="183324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CricketCoach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45600" y="1947490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63" y="0"/>
                </a:moveTo>
                <a:lnTo>
                  <a:pt x="470748" y="0"/>
                </a:lnTo>
                <a:lnTo>
                  <a:pt x="407860" y="106"/>
                </a:lnTo>
                <a:lnTo>
                  <a:pt x="354332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2" y="22971"/>
                </a:lnTo>
                <a:lnTo>
                  <a:pt x="148105" y="44193"/>
                </a:lnTo>
                <a:lnTo>
                  <a:pt x="107513" y="72677"/>
                </a:lnTo>
                <a:lnTo>
                  <a:pt x="72572" y="107618"/>
                </a:lnTo>
                <a:lnTo>
                  <a:pt x="44087" y="148210"/>
                </a:lnTo>
                <a:lnTo>
                  <a:pt x="22866" y="193649"/>
                </a:lnTo>
                <a:lnTo>
                  <a:pt x="11655" y="237194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2566453"/>
                </a:lnTo>
                <a:lnTo>
                  <a:pt x="744" y="2619982"/>
                </a:lnTo>
                <a:lnTo>
                  <a:pt x="2765" y="2666164"/>
                </a:lnTo>
                <a:lnTo>
                  <a:pt x="6700" y="2707014"/>
                </a:lnTo>
                <a:lnTo>
                  <a:pt x="22866" y="2780769"/>
                </a:lnTo>
                <a:lnTo>
                  <a:pt x="44087" y="2826208"/>
                </a:lnTo>
                <a:lnTo>
                  <a:pt x="72572" y="2866800"/>
                </a:lnTo>
                <a:lnTo>
                  <a:pt x="107513" y="2901741"/>
                </a:lnTo>
                <a:lnTo>
                  <a:pt x="148105" y="2930225"/>
                </a:lnTo>
                <a:lnTo>
                  <a:pt x="193542" y="2951447"/>
                </a:lnTo>
                <a:lnTo>
                  <a:pt x="237089" y="2962657"/>
                </a:lnTo>
                <a:lnTo>
                  <a:pt x="282995" y="2969457"/>
                </a:lnTo>
                <a:lnTo>
                  <a:pt x="334640" y="2972949"/>
                </a:lnTo>
                <a:lnTo>
                  <a:pt x="395403" y="2974235"/>
                </a:lnTo>
                <a:lnTo>
                  <a:pt x="468664" y="2974419"/>
                </a:lnTo>
                <a:lnTo>
                  <a:pt x="2800279" y="2974419"/>
                </a:lnTo>
                <a:lnTo>
                  <a:pt x="2863171" y="2974313"/>
                </a:lnTo>
                <a:lnTo>
                  <a:pt x="2916702" y="2973568"/>
                </a:lnTo>
                <a:lnTo>
                  <a:pt x="2962885" y="2971547"/>
                </a:lnTo>
                <a:lnTo>
                  <a:pt x="3003735" y="2967612"/>
                </a:lnTo>
                <a:lnTo>
                  <a:pt x="3077485" y="2951447"/>
                </a:lnTo>
                <a:lnTo>
                  <a:pt x="3122926" y="2930225"/>
                </a:lnTo>
                <a:lnTo>
                  <a:pt x="3163519" y="2901741"/>
                </a:lnTo>
                <a:lnTo>
                  <a:pt x="3198460" y="2866800"/>
                </a:lnTo>
                <a:lnTo>
                  <a:pt x="3226946" y="2826208"/>
                </a:lnTo>
                <a:lnTo>
                  <a:pt x="3248171" y="2780769"/>
                </a:lnTo>
                <a:lnTo>
                  <a:pt x="3259377" y="2737224"/>
                </a:lnTo>
                <a:lnTo>
                  <a:pt x="3266174" y="2691319"/>
                </a:lnTo>
                <a:lnTo>
                  <a:pt x="3269664" y="2639674"/>
                </a:lnTo>
                <a:lnTo>
                  <a:pt x="3270950" y="2578910"/>
                </a:lnTo>
                <a:lnTo>
                  <a:pt x="3271134" y="2505648"/>
                </a:lnTo>
                <a:lnTo>
                  <a:pt x="3271028" y="407966"/>
                </a:lnTo>
                <a:lnTo>
                  <a:pt x="3270283" y="354437"/>
                </a:lnTo>
                <a:lnTo>
                  <a:pt x="3268264" y="308254"/>
                </a:lnTo>
                <a:lnTo>
                  <a:pt x="3264330" y="267404"/>
                </a:lnTo>
                <a:lnTo>
                  <a:pt x="3248171" y="193649"/>
                </a:lnTo>
                <a:lnTo>
                  <a:pt x="3226946" y="148210"/>
                </a:lnTo>
                <a:lnTo>
                  <a:pt x="3198460" y="107618"/>
                </a:lnTo>
                <a:lnTo>
                  <a:pt x="3163519" y="72677"/>
                </a:lnTo>
                <a:lnTo>
                  <a:pt x="3122926" y="44193"/>
                </a:lnTo>
                <a:lnTo>
                  <a:pt x="3077485" y="22971"/>
                </a:lnTo>
                <a:lnTo>
                  <a:pt x="3033943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29" y="183"/>
                </a:lnTo>
                <a:lnTo>
                  <a:pt x="280236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35572" y="1960014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11500"/>
              </a:lnSpc>
              <a:spcBef>
                <a:spcPts val="95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Object </a:t>
            </a:r>
            <a:r>
              <a:rPr sz="3450" b="1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99007" y="3299633"/>
            <a:ext cx="1564228" cy="15642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42510" y="5476273"/>
            <a:ext cx="1570632" cy="157063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5337617" y="6008059"/>
            <a:ext cx="2184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configuration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947408" y="6542297"/>
            <a:ext cx="5457825" cy="1329690"/>
            <a:chOff x="10947408" y="6542297"/>
            <a:chExt cx="5457825" cy="1329690"/>
          </a:xfrm>
        </p:grpSpPr>
        <p:sp>
          <p:nvSpPr>
            <p:cNvPr id="22" name="object 22"/>
            <p:cNvSpPr/>
            <p:nvPr/>
          </p:nvSpPr>
          <p:spPr>
            <a:xfrm>
              <a:off x="10957886" y="6552775"/>
              <a:ext cx="3072130" cy="1148715"/>
            </a:xfrm>
            <a:custGeom>
              <a:avLst/>
              <a:gdLst/>
              <a:ahLst/>
              <a:cxnLst/>
              <a:rect l="l" t="t" r="r" b="b"/>
              <a:pathLst>
                <a:path w="3072130" h="1148715">
                  <a:moveTo>
                    <a:pt x="0" y="1148408"/>
                  </a:moveTo>
                  <a:lnTo>
                    <a:pt x="3071637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06765" y="7084735"/>
              <a:ext cx="102870" cy="550545"/>
            </a:xfrm>
            <a:custGeom>
              <a:avLst/>
              <a:gdLst/>
              <a:ahLst/>
              <a:cxnLst/>
              <a:rect l="l" t="t" r="r" b="b"/>
              <a:pathLst>
                <a:path w="102869" h="550545">
                  <a:moveTo>
                    <a:pt x="0" y="550220"/>
                  </a:moveTo>
                  <a:lnTo>
                    <a:pt x="102320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31799" y="6698757"/>
              <a:ext cx="1162685" cy="1162685"/>
            </a:xfrm>
            <a:custGeom>
              <a:avLst/>
              <a:gdLst/>
              <a:ahLst/>
              <a:cxnLst/>
              <a:rect l="l" t="t" r="r" b="b"/>
              <a:pathLst>
                <a:path w="1162684" h="1162684">
                  <a:moveTo>
                    <a:pt x="1162476" y="116247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39471" y="7693871"/>
            <a:ext cx="2046605" cy="7124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04139">
              <a:lnSpc>
                <a:spcPts val="2640"/>
              </a:lnSpc>
              <a:spcBef>
                <a:spcPts val="295"/>
              </a:spcBef>
            </a:pPr>
            <a:r>
              <a:rPr sz="2300" i="1" dirty="0">
                <a:latin typeface="Arial"/>
                <a:cs typeface="Arial"/>
              </a:rPr>
              <a:t>dependencies </a:t>
            </a:r>
            <a:r>
              <a:rPr sz="2300" i="1" spc="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(helper</a:t>
            </a:r>
            <a:r>
              <a:rPr sz="2300" i="1" spc="-5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objects)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12027" y="9808990"/>
            <a:ext cx="2046605" cy="7124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93980">
              <a:lnSpc>
                <a:spcPts val="2640"/>
              </a:lnSpc>
              <a:spcBef>
                <a:spcPts val="295"/>
              </a:spcBef>
            </a:pPr>
            <a:r>
              <a:rPr sz="2300" i="1" dirty="0">
                <a:latin typeface="Arial"/>
                <a:cs typeface="Arial"/>
              </a:rPr>
              <a:t>dependencies </a:t>
            </a:r>
            <a:r>
              <a:rPr sz="2300" i="1" spc="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(helper</a:t>
            </a:r>
            <a:r>
              <a:rPr sz="2300" i="1" spc="-5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objects)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960605" y="9808990"/>
            <a:ext cx="2046605" cy="7124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04139">
              <a:lnSpc>
                <a:spcPts val="2640"/>
              </a:lnSpc>
              <a:spcBef>
                <a:spcPts val="295"/>
              </a:spcBef>
            </a:pPr>
            <a:r>
              <a:rPr sz="2300" i="1" dirty="0">
                <a:latin typeface="Arial"/>
                <a:cs typeface="Arial"/>
              </a:rPr>
              <a:t>dependencies </a:t>
            </a:r>
            <a:r>
              <a:rPr sz="2300" i="1" spc="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(helper</a:t>
            </a:r>
            <a:r>
              <a:rPr sz="2300" i="1" spc="-5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objects)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66984" y="1086742"/>
            <a:ext cx="141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Spring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87617" y="7892815"/>
            <a:ext cx="954405" cy="849630"/>
            <a:chOff x="8287617" y="7892815"/>
            <a:chExt cx="954405" cy="849630"/>
          </a:xfrm>
        </p:grpSpPr>
        <p:sp>
          <p:nvSpPr>
            <p:cNvPr id="30" name="object 30"/>
            <p:cNvSpPr/>
            <p:nvPr/>
          </p:nvSpPr>
          <p:spPr>
            <a:xfrm>
              <a:off x="8298088" y="790328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2" y="0"/>
                  </a:moveTo>
                  <a:lnTo>
                    <a:pt x="0" y="233894"/>
                  </a:lnTo>
                  <a:lnTo>
                    <a:pt x="116114" y="612343"/>
                  </a:lnTo>
                  <a:lnTo>
                    <a:pt x="491871" y="612343"/>
                  </a:lnTo>
                  <a:lnTo>
                    <a:pt x="607986" y="233894"/>
                  </a:lnTo>
                  <a:lnTo>
                    <a:pt x="303992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98088" y="790328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60405" y="8025735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0" y="233894"/>
                  </a:lnTo>
                  <a:lnTo>
                    <a:pt x="116114" y="612343"/>
                  </a:lnTo>
                  <a:lnTo>
                    <a:pt x="491871" y="612343"/>
                  </a:lnTo>
                  <a:lnTo>
                    <a:pt x="607986" y="233894"/>
                  </a:lnTo>
                  <a:lnTo>
                    <a:pt x="303993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60404" y="8025735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23446" y="811939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0" y="233894"/>
                  </a:lnTo>
                  <a:lnTo>
                    <a:pt x="116115" y="612343"/>
                  </a:lnTo>
                  <a:lnTo>
                    <a:pt x="491871" y="612343"/>
                  </a:lnTo>
                  <a:lnTo>
                    <a:pt x="607987" y="233894"/>
                  </a:lnTo>
                  <a:lnTo>
                    <a:pt x="303993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23446" y="811939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29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3757602" y="8875301"/>
            <a:ext cx="4707890" cy="986155"/>
            <a:chOff x="13757602" y="8875301"/>
            <a:chExt cx="4707890" cy="986155"/>
          </a:xfrm>
        </p:grpSpPr>
        <p:sp>
          <p:nvSpPr>
            <p:cNvPr id="37" name="object 37"/>
            <p:cNvSpPr/>
            <p:nvPr/>
          </p:nvSpPr>
          <p:spPr>
            <a:xfrm>
              <a:off x="13768072" y="8885772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11" y="612343"/>
                  </a:lnTo>
                  <a:lnTo>
                    <a:pt x="491869" y="612343"/>
                  </a:lnTo>
                  <a:lnTo>
                    <a:pt x="60798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68072" y="8885772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30391" y="900822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11" y="612343"/>
                  </a:lnTo>
                  <a:lnTo>
                    <a:pt x="491869" y="612343"/>
                  </a:lnTo>
                  <a:lnTo>
                    <a:pt x="60798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930382" y="9008221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093423" y="910187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4001" y="0"/>
                  </a:moveTo>
                  <a:lnTo>
                    <a:pt x="0" y="233894"/>
                  </a:lnTo>
                  <a:lnTo>
                    <a:pt x="116122" y="612343"/>
                  </a:lnTo>
                  <a:lnTo>
                    <a:pt x="491880" y="612343"/>
                  </a:lnTo>
                  <a:lnTo>
                    <a:pt x="607991" y="233894"/>
                  </a:lnTo>
                  <a:lnTo>
                    <a:pt x="304001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093424" y="910187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521057" y="902229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11" y="612343"/>
                  </a:lnTo>
                  <a:lnTo>
                    <a:pt x="491869" y="612343"/>
                  </a:lnTo>
                  <a:lnTo>
                    <a:pt x="60798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521058" y="9022296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683366" y="9144743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4001" y="0"/>
                  </a:moveTo>
                  <a:lnTo>
                    <a:pt x="0" y="233894"/>
                  </a:lnTo>
                  <a:lnTo>
                    <a:pt x="116122" y="612343"/>
                  </a:lnTo>
                  <a:lnTo>
                    <a:pt x="491869" y="612343"/>
                  </a:lnTo>
                  <a:lnTo>
                    <a:pt x="607991" y="233894"/>
                  </a:lnTo>
                  <a:lnTo>
                    <a:pt x="304001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683367" y="9144743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846408" y="9238399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0" y="0"/>
                  </a:moveTo>
                  <a:lnTo>
                    <a:pt x="0" y="233894"/>
                  </a:lnTo>
                  <a:lnTo>
                    <a:pt x="116122" y="612343"/>
                  </a:lnTo>
                  <a:lnTo>
                    <a:pt x="491869" y="612343"/>
                  </a:lnTo>
                  <a:lnTo>
                    <a:pt x="607991" y="233894"/>
                  </a:lnTo>
                  <a:lnTo>
                    <a:pt x="303990" y="0"/>
                  </a:lnTo>
                  <a:close/>
                </a:path>
              </a:pathLst>
            </a:custGeom>
            <a:solidFill>
              <a:srgbClr val="314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846409" y="9238399"/>
              <a:ext cx="608330" cy="612775"/>
            </a:xfrm>
            <a:custGeom>
              <a:avLst/>
              <a:gdLst/>
              <a:ahLst/>
              <a:cxnLst/>
              <a:rect l="l" t="t" r="r" b="b"/>
              <a:pathLst>
                <a:path w="608330" h="612775">
                  <a:moveTo>
                    <a:pt x="303993" y="0"/>
                  </a:moveTo>
                  <a:lnTo>
                    <a:pt x="607987" y="233894"/>
                  </a:lnTo>
                  <a:lnTo>
                    <a:pt x="491871" y="612343"/>
                  </a:lnTo>
                  <a:lnTo>
                    <a:pt x="116115" y="612343"/>
                  </a:lnTo>
                  <a:lnTo>
                    <a:pt x="0" y="233894"/>
                  </a:lnTo>
                  <a:lnTo>
                    <a:pt x="303993" y="0"/>
                  </a:lnTo>
                  <a:close/>
                </a:path>
              </a:pathLst>
            </a:custGeom>
            <a:ln w="20941">
              <a:solidFill>
                <a:srgbClr val="615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5074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00" dirty="0">
                <a:latin typeface="Times New Roman"/>
                <a:cs typeface="Times New Roman"/>
              </a:rPr>
              <a:t>Spring</a:t>
            </a:r>
            <a:r>
              <a:rPr sz="6500" spc="-145" dirty="0">
                <a:latin typeface="Times New Roman"/>
                <a:cs typeface="Times New Roman"/>
              </a:rPr>
              <a:t> </a:t>
            </a:r>
            <a:r>
              <a:rPr sz="6500" spc="135" dirty="0">
                <a:latin typeface="Times New Roman"/>
                <a:cs typeface="Times New Roman"/>
              </a:rPr>
              <a:t>Container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03013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08676"/>
            <a:ext cx="43840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Primary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functions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418193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4060474"/>
            <a:ext cx="113976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manage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objects </a:t>
            </a:r>
            <a:r>
              <a:rPr sz="4250" i="1" spc="10" dirty="0">
                <a:latin typeface="Palatino Linotype"/>
                <a:cs typeface="Palatino Linotype"/>
              </a:rPr>
              <a:t>(Inversion</a:t>
            </a:r>
            <a:r>
              <a:rPr sz="4250" i="1" spc="15" dirty="0">
                <a:latin typeface="Palatino Linotype"/>
                <a:cs typeface="Palatino Linotype"/>
              </a:rPr>
              <a:t> </a:t>
            </a:r>
            <a:r>
              <a:rPr sz="4250" i="1" spc="10" dirty="0">
                <a:latin typeface="Palatino Linotype"/>
                <a:cs typeface="Palatino Linotype"/>
              </a:rPr>
              <a:t>of</a:t>
            </a:r>
            <a:r>
              <a:rPr sz="4250" i="1" spc="15" dirty="0">
                <a:latin typeface="Palatino Linotype"/>
                <a:cs typeface="Palatino Linotype"/>
              </a:rPr>
              <a:t> </a:t>
            </a:r>
            <a:r>
              <a:rPr sz="4250" i="1" dirty="0">
                <a:latin typeface="Palatino Linotype"/>
                <a:cs typeface="Palatino Linotype"/>
              </a:rPr>
              <a:t>Control)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869" y="533373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6768" y="5212271"/>
            <a:ext cx="119786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Inject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object’s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 </a:t>
            </a:r>
            <a:r>
              <a:rPr sz="4250" i="1" spc="15" dirty="0">
                <a:latin typeface="Palatino Linotype"/>
                <a:cs typeface="Palatino Linotype"/>
              </a:rPr>
              <a:t>(Dependency</a:t>
            </a:r>
            <a:r>
              <a:rPr sz="4250" i="1" spc="5" dirty="0">
                <a:latin typeface="Palatino Linotype"/>
                <a:cs typeface="Palatino Linotype"/>
              </a:rPr>
              <a:t> </a:t>
            </a:r>
            <a:r>
              <a:rPr sz="4250" i="1" spc="10" dirty="0">
                <a:latin typeface="Palatino Linotype"/>
                <a:cs typeface="Palatino Linotype"/>
              </a:rPr>
              <a:t>Injection)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49921" y="3060519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63" y="0"/>
                </a:moveTo>
                <a:lnTo>
                  <a:pt x="470748" y="0"/>
                </a:lnTo>
                <a:lnTo>
                  <a:pt x="407856" y="106"/>
                </a:lnTo>
                <a:lnTo>
                  <a:pt x="354325" y="850"/>
                </a:lnTo>
                <a:lnTo>
                  <a:pt x="308142" y="2871"/>
                </a:lnTo>
                <a:lnTo>
                  <a:pt x="267292" y="6806"/>
                </a:lnTo>
                <a:lnTo>
                  <a:pt x="193542" y="22972"/>
                </a:lnTo>
                <a:lnTo>
                  <a:pt x="148101" y="44194"/>
                </a:lnTo>
                <a:lnTo>
                  <a:pt x="107508" y="72678"/>
                </a:lnTo>
                <a:lnTo>
                  <a:pt x="72567" y="107619"/>
                </a:lnTo>
                <a:lnTo>
                  <a:pt x="44081" y="148212"/>
                </a:lnTo>
                <a:lnTo>
                  <a:pt x="22856" y="193650"/>
                </a:lnTo>
                <a:lnTo>
                  <a:pt x="11650" y="237195"/>
                </a:lnTo>
                <a:lnTo>
                  <a:pt x="4853" y="283101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2566453"/>
                </a:lnTo>
                <a:lnTo>
                  <a:pt x="744" y="2619982"/>
                </a:lnTo>
                <a:lnTo>
                  <a:pt x="2764" y="2666165"/>
                </a:lnTo>
                <a:lnTo>
                  <a:pt x="6697" y="2707015"/>
                </a:lnTo>
                <a:lnTo>
                  <a:pt x="22856" y="2780769"/>
                </a:lnTo>
                <a:lnTo>
                  <a:pt x="44081" y="2826208"/>
                </a:lnTo>
                <a:lnTo>
                  <a:pt x="72567" y="2866800"/>
                </a:lnTo>
                <a:lnTo>
                  <a:pt x="107508" y="2901741"/>
                </a:lnTo>
                <a:lnTo>
                  <a:pt x="148101" y="2930226"/>
                </a:lnTo>
                <a:lnTo>
                  <a:pt x="193542" y="2951448"/>
                </a:lnTo>
                <a:lnTo>
                  <a:pt x="237084" y="2962658"/>
                </a:lnTo>
                <a:lnTo>
                  <a:pt x="282988" y="2969458"/>
                </a:lnTo>
                <a:lnTo>
                  <a:pt x="334633" y="2972950"/>
                </a:lnTo>
                <a:lnTo>
                  <a:pt x="395398" y="2974236"/>
                </a:lnTo>
                <a:lnTo>
                  <a:pt x="468664" y="2974420"/>
                </a:lnTo>
                <a:lnTo>
                  <a:pt x="2800279" y="2974420"/>
                </a:lnTo>
                <a:lnTo>
                  <a:pt x="2863167" y="2974314"/>
                </a:lnTo>
                <a:lnTo>
                  <a:pt x="2916695" y="2973569"/>
                </a:lnTo>
                <a:lnTo>
                  <a:pt x="2962878" y="2971548"/>
                </a:lnTo>
                <a:lnTo>
                  <a:pt x="3003728" y="2967613"/>
                </a:lnTo>
                <a:lnTo>
                  <a:pt x="3077485" y="2951448"/>
                </a:lnTo>
                <a:lnTo>
                  <a:pt x="3122922" y="2930226"/>
                </a:lnTo>
                <a:lnTo>
                  <a:pt x="3163514" y="2901741"/>
                </a:lnTo>
                <a:lnTo>
                  <a:pt x="3198455" y="2866800"/>
                </a:lnTo>
                <a:lnTo>
                  <a:pt x="3226940" y="2826208"/>
                </a:lnTo>
                <a:lnTo>
                  <a:pt x="3248161" y="2780769"/>
                </a:lnTo>
                <a:lnTo>
                  <a:pt x="3259372" y="2737225"/>
                </a:lnTo>
                <a:lnTo>
                  <a:pt x="3266172" y="2691320"/>
                </a:lnTo>
                <a:lnTo>
                  <a:pt x="3269664" y="2639675"/>
                </a:lnTo>
                <a:lnTo>
                  <a:pt x="3270950" y="2578911"/>
                </a:lnTo>
                <a:lnTo>
                  <a:pt x="3271134" y="2505649"/>
                </a:lnTo>
                <a:lnTo>
                  <a:pt x="3271028" y="407967"/>
                </a:lnTo>
                <a:lnTo>
                  <a:pt x="3270283" y="354438"/>
                </a:lnTo>
                <a:lnTo>
                  <a:pt x="3268262" y="308255"/>
                </a:lnTo>
                <a:lnTo>
                  <a:pt x="3264327" y="267405"/>
                </a:lnTo>
                <a:lnTo>
                  <a:pt x="3248161" y="193650"/>
                </a:lnTo>
                <a:lnTo>
                  <a:pt x="3226940" y="148212"/>
                </a:lnTo>
                <a:lnTo>
                  <a:pt x="3198455" y="107619"/>
                </a:lnTo>
                <a:lnTo>
                  <a:pt x="3163514" y="72678"/>
                </a:lnTo>
                <a:lnTo>
                  <a:pt x="3122922" y="44194"/>
                </a:lnTo>
                <a:lnTo>
                  <a:pt x="3077485" y="22972"/>
                </a:lnTo>
                <a:lnTo>
                  <a:pt x="3033938" y="11761"/>
                </a:lnTo>
                <a:lnTo>
                  <a:pt x="2988032" y="4961"/>
                </a:lnTo>
                <a:lnTo>
                  <a:pt x="2936387" y="1470"/>
                </a:lnTo>
                <a:lnTo>
                  <a:pt x="2875624" y="183"/>
                </a:lnTo>
                <a:lnTo>
                  <a:pt x="280236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38114" y="3069928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11500"/>
              </a:lnSpc>
              <a:spcBef>
                <a:spcPts val="95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Object </a:t>
            </a:r>
            <a:r>
              <a:rPr sz="3450" b="1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3317" y="4412663"/>
            <a:ext cx="1564228" cy="156422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279996" y="2249011"/>
            <a:ext cx="141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Spring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698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40" dirty="0">
                <a:latin typeface="Times New Roman"/>
                <a:cs typeface="Times New Roman"/>
              </a:rPr>
              <a:t>Demo</a:t>
            </a:r>
            <a:r>
              <a:rPr sz="6500" spc="-130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Example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416545"/>
            <a:ext cx="112382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Our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Coach</a:t>
            </a:r>
            <a:r>
              <a:rPr sz="4250" b="1" spc="-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already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provides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daily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workouts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854" y="440182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589" y="4280362"/>
            <a:ext cx="914336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5"/>
              </a:spcBef>
            </a:pPr>
            <a:r>
              <a:rPr sz="4250" spc="25" dirty="0">
                <a:latin typeface="Palatino Linotype"/>
                <a:cs typeface="Palatino Linotype"/>
              </a:rPr>
              <a:t>Now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also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provide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daily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fortunes</a:t>
            </a:r>
            <a:endParaRPr sz="425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25" dirty="0">
                <a:latin typeface="Palatino Linotype"/>
                <a:cs typeface="Palatino Linotype"/>
              </a:rPr>
              <a:t>New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helper: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FortuneService</a:t>
            </a:r>
            <a:endParaRPr sz="425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This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b="1" i="1" spc="15" dirty="0">
                <a:latin typeface="Palatino Linotype"/>
                <a:cs typeface="Palatino Linotype"/>
              </a:rPr>
              <a:t>dependency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262" y="6316671"/>
            <a:ext cx="2755900" cy="1177290"/>
          </a:xfrm>
          <a:custGeom>
            <a:avLst/>
            <a:gdLst/>
            <a:ahLst/>
            <a:cxnLst/>
            <a:rect l="l" t="t" r="r" b="b"/>
            <a:pathLst>
              <a:path w="2755900" h="1177290">
                <a:moveTo>
                  <a:pt x="2356744" y="0"/>
                </a:moveTo>
                <a:lnTo>
                  <a:pt x="400343" y="0"/>
                </a:lnTo>
                <a:lnTo>
                  <a:pt x="337190" y="156"/>
                </a:lnTo>
                <a:lnTo>
                  <a:pt x="285002" y="1250"/>
                </a:lnTo>
                <a:lnTo>
                  <a:pt x="240823" y="4218"/>
                </a:lnTo>
                <a:lnTo>
                  <a:pt x="201693" y="10000"/>
                </a:lnTo>
                <a:lnTo>
                  <a:pt x="164654" y="19531"/>
                </a:lnTo>
                <a:lnTo>
                  <a:pt x="116979" y="43077"/>
                </a:lnTo>
                <a:lnTo>
                  <a:pt x="76009" y="76003"/>
                </a:lnTo>
                <a:lnTo>
                  <a:pt x="43083" y="116973"/>
                </a:lnTo>
                <a:lnTo>
                  <a:pt x="19538" y="164648"/>
                </a:lnTo>
                <a:lnTo>
                  <a:pt x="10001" y="201686"/>
                </a:lnTo>
                <a:lnTo>
                  <a:pt x="4212" y="240815"/>
                </a:lnTo>
                <a:lnTo>
                  <a:pt x="1250" y="284612"/>
                </a:lnTo>
                <a:lnTo>
                  <a:pt x="156" y="336276"/>
                </a:lnTo>
                <a:lnTo>
                  <a:pt x="0" y="398566"/>
                </a:lnTo>
                <a:lnTo>
                  <a:pt x="4" y="778717"/>
                </a:lnTo>
                <a:lnTo>
                  <a:pt x="156" y="840100"/>
                </a:lnTo>
                <a:lnTo>
                  <a:pt x="1250" y="892288"/>
                </a:lnTo>
                <a:lnTo>
                  <a:pt x="4237" y="936581"/>
                </a:lnTo>
                <a:lnTo>
                  <a:pt x="10007" y="975612"/>
                </a:lnTo>
                <a:lnTo>
                  <a:pt x="19538" y="1012636"/>
                </a:lnTo>
                <a:lnTo>
                  <a:pt x="43083" y="1060310"/>
                </a:lnTo>
                <a:lnTo>
                  <a:pt x="76009" y="1101279"/>
                </a:lnTo>
                <a:lnTo>
                  <a:pt x="116979" y="1134206"/>
                </a:lnTo>
                <a:lnTo>
                  <a:pt x="164654" y="1157753"/>
                </a:lnTo>
                <a:lnTo>
                  <a:pt x="201679" y="1167284"/>
                </a:lnTo>
                <a:lnTo>
                  <a:pt x="240709" y="1173065"/>
                </a:lnTo>
                <a:lnTo>
                  <a:pt x="284620" y="1176034"/>
                </a:lnTo>
                <a:lnTo>
                  <a:pt x="336284" y="1177128"/>
                </a:lnTo>
                <a:lnTo>
                  <a:pt x="398574" y="1177284"/>
                </a:lnTo>
                <a:lnTo>
                  <a:pt x="2354975" y="1177284"/>
                </a:lnTo>
                <a:lnTo>
                  <a:pt x="2418129" y="1177128"/>
                </a:lnTo>
                <a:lnTo>
                  <a:pt x="2470316" y="1176034"/>
                </a:lnTo>
                <a:lnTo>
                  <a:pt x="2514496" y="1173065"/>
                </a:lnTo>
                <a:lnTo>
                  <a:pt x="2553626" y="1167284"/>
                </a:lnTo>
                <a:lnTo>
                  <a:pt x="2590664" y="1157753"/>
                </a:lnTo>
                <a:lnTo>
                  <a:pt x="2638339" y="1134206"/>
                </a:lnTo>
                <a:lnTo>
                  <a:pt x="2679309" y="1101279"/>
                </a:lnTo>
                <a:lnTo>
                  <a:pt x="2712235" y="1060310"/>
                </a:lnTo>
                <a:lnTo>
                  <a:pt x="2735780" y="1012636"/>
                </a:lnTo>
                <a:lnTo>
                  <a:pt x="2745312" y="975598"/>
                </a:lnTo>
                <a:lnTo>
                  <a:pt x="2751098" y="936468"/>
                </a:lnTo>
                <a:lnTo>
                  <a:pt x="2754058" y="892671"/>
                </a:lnTo>
                <a:lnTo>
                  <a:pt x="2755152" y="841007"/>
                </a:lnTo>
                <a:lnTo>
                  <a:pt x="2755308" y="778717"/>
                </a:lnTo>
                <a:lnTo>
                  <a:pt x="2755304" y="398566"/>
                </a:lnTo>
                <a:lnTo>
                  <a:pt x="2755152" y="337183"/>
                </a:lnTo>
                <a:lnTo>
                  <a:pt x="2754058" y="284995"/>
                </a:lnTo>
                <a:lnTo>
                  <a:pt x="2751073" y="240702"/>
                </a:lnTo>
                <a:lnTo>
                  <a:pt x="2745306" y="201671"/>
                </a:lnTo>
                <a:lnTo>
                  <a:pt x="2735780" y="164648"/>
                </a:lnTo>
                <a:lnTo>
                  <a:pt x="2712235" y="116973"/>
                </a:lnTo>
                <a:lnTo>
                  <a:pt x="2679309" y="76003"/>
                </a:lnTo>
                <a:lnTo>
                  <a:pt x="2638339" y="43077"/>
                </a:lnTo>
                <a:lnTo>
                  <a:pt x="2590664" y="19531"/>
                </a:lnTo>
                <a:lnTo>
                  <a:pt x="2553640" y="10000"/>
                </a:lnTo>
                <a:lnTo>
                  <a:pt x="2514609" y="4218"/>
                </a:lnTo>
                <a:lnTo>
                  <a:pt x="2470698" y="1250"/>
                </a:lnTo>
                <a:lnTo>
                  <a:pt x="2419035" y="156"/>
                </a:lnTo>
                <a:lnTo>
                  <a:pt x="2356744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90590" y="6709608"/>
            <a:ext cx="8559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Coa</a:t>
            </a:r>
            <a:r>
              <a:rPr sz="23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230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0580" y="6875813"/>
            <a:ext cx="4094968" cy="20116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829750" y="8102236"/>
            <a:ext cx="20453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FortuneService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5606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5" dirty="0">
                <a:latin typeface="Times New Roman"/>
                <a:cs typeface="Times New Roman"/>
              </a:rPr>
              <a:t>Injectio</a:t>
            </a:r>
            <a:r>
              <a:rPr sz="6500" spc="385" dirty="0">
                <a:latin typeface="Times New Roman"/>
                <a:cs typeface="Times New Roman"/>
              </a:rPr>
              <a:t>n</a:t>
            </a:r>
            <a:r>
              <a:rPr sz="6500" spc="-660" dirty="0">
                <a:latin typeface="Times New Roman"/>
                <a:cs typeface="Times New Roman"/>
              </a:rPr>
              <a:t> </a:t>
            </a:r>
            <a:r>
              <a:rPr sz="6500" spc="-815" dirty="0">
                <a:latin typeface="Times New Roman"/>
                <a:cs typeface="Times New Roman"/>
              </a:rPr>
              <a:t>T</a:t>
            </a:r>
            <a:r>
              <a:rPr sz="6500" spc="60" dirty="0">
                <a:latin typeface="Times New Roman"/>
                <a:cs typeface="Times New Roman"/>
              </a:rPr>
              <a:t>ypes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54" y="2416545"/>
            <a:ext cx="115792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dirty="0">
                <a:latin typeface="Palatino Linotype"/>
                <a:cs typeface="Palatino Linotype"/>
              </a:rPr>
              <a:t>There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types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854" y="440182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589" y="4280362"/>
            <a:ext cx="905700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5"/>
              </a:spcBef>
            </a:pPr>
            <a:r>
              <a:rPr sz="4250" spc="-170" dirty="0">
                <a:latin typeface="Palatino Linotype"/>
                <a:cs typeface="Palatino Linotype"/>
              </a:rPr>
              <a:t>We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cover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two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most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common</a:t>
            </a:r>
            <a:endParaRPr sz="425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Constructor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</a:t>
            </a:r>
            <a:endParaRPr sz="4250">
              <a:latin typeface="Palatino Linotype"/>
              <a:cs typeface="Palatino Linotype"/>
            </a:endParaRPr>
          </a:p>
          <a:p>
            <a:pPr marL="6159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5950" algn="l"/>
                <a:tab pos="6165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Setter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854" y="856923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282" y="8447775"/>
            <a:ext cx="147631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talk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about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“auto-wiring”</a:t>
            </a:r>
            <a:r>
              <a:rPr sz="4250" spc="10" dirty="0">
                <a:latin typeface="Palatino Linotype"/>
                <a:cs typeface="Palatino Linotype"/>
              </a:rPr>
              <a:t> 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Annotations</a:t>
            </a:r>
            <a:r>
              <a:rPr sz="4250" spc="10" dirty="0">
                <a:latin typeface="Palatino Linotype"/>
                <a:cs typeface="Palatino Linotype"/>
              </a:rPr>
              <a:t> section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later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6535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0" dirty="0">
                <a:latin typeface="Times New Roman"/>
                <a:cs typeface="Times New Roman"/>
              </a:rPr>
              <a:t>Development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Process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Constructor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60" dirty="0">
                <a:latin typeface="Times New Roman"/>
                <a:cs typeface="Times New Roman"/>
              </a:rPr>
              <a:t>Injection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866793"/>
            <a:ext cx="14210030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Define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interface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constructor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 injections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Configure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injection 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config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45701" y="2616071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9"/>
                </a:lnTo>
                <a:lnTo>
                  <a:pt x="358124" y="10785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1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5"/>
                </a:lnTo>
                <a:lnTo>
                  <a:pt x="199323" y="274888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0"/>
                </a:lnTo>
                <a:lnTo>
                  <a:pt x="0" y="1182526"/>
                </a:lnTo>
                <a:lnTo>
                  <a:pt x="575" y="1221932"/>
                </a:lnTo>
                <a:lnTo>
                  <a:pt x="10782" y="1264512"/>
                </a:lnTo>
                <a:lnTo>
                  <a:pt x="29745" y="1303418"/>
                </a:lnTo>
                <a:lnTo>
                  <a:pt x="56635" y="1337334"/>
                </a:lnTo>
                <a:lnTo>
                  <a:pt x="90625" y="1364942"/>
                </a:lnTo>
                <a:lnTo>
                  <a:pt x="125884" y="1382491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0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2"/>
                </a:lnTo>
                <a:lnTo>
                  <a:pt x="3515214" y="1887435"/>
                </a:lnTo>
                <a:lnTo>
                  <a:pt x="3529347" y="1826392"/>
                </a:lnTo>
                <a:lnTo>
                  <a:pt x="3700756" y="1072165"/>
                </a:lnTo>
                <a:lnTo>
                  <a:pt x="3714587" y="1010189"/>
                </a:lnTo>
                <a:lnTo>
                  <a:pt x="3724029" y="960709"/>
                </a:lnTo>
                <a:lnTo>
                  <a:pt x="3728666" y="918753"/>
                </a:lnTo>
                <a:lnTo>
                  <a:pt x="3728085" y="879347"/>
                </a:lnTo>
                <a:lnTo>
                  <a:pt x="3717878" y="836768"/>
                </a:lnTo>
                <a:lnTo>
                  <a:pt x="3698917" y="797861"/>
                </a:lnTo>
                <a:lnTo>
                  <a:pt x="3672029" y="763945"/>
                </a:lnTo>
                <a:lnTo>
                  <a:pt x="3638046" y="736338"/>
                </a:lnTo>
                <a:lnTo>
                  <a:pt x="3602782" y="718789"/>
                </a:lnTo>
                <a:lnTo>
                  <a:pt x="3563099" y="704873"/>
                </a:lnTo>
                <a:lnTo>
                  <a:pt x="3514822" y="692097"/>
                </a:lnTo>
                <a:lnTo>
                  <a:pt x="531543" y="14079"/>
                </a:lnTo>
                <a:lnTo>
                  <a:pt x="482063" y="4638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409410" y="3444188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82733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Ste</a:t>
            </a:r>
            <a:r>
              <a:rPr sz="6500" spc="440" dirty="0">
                <a:latin typeface="Times New Roman"/>
                <a:cs typeface="Times New Roman"/>
              </a:rPr>
              <a:t>p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-120" dirty="0">
                <a:latin typeface="Times New Roman"/>
                <a:cs typeface="Times New Roman"/>
              </a:rPr>
              <a:t>1</a:t>
            </a:r>
            <a:r>
              <a:rPr sz="6500" spc="10" dirty="0">
                <a:latin typeface="Times New Roman"/>
                <a:cs typeface="Times New Roman"/>
              </a:rPr>
              <a:t>: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305" dirty="0">
                <a:latin typeface="Times New Roman"/>
                <a:cs typeface="Times New Roman"/>
              </a:rPr>
              <a:t>De</a:t>
            </a:r>
            <a:r>
              <a:rPr sz="6500" spc="180" dirty="0">
                <a:latin typeface="Times New Roman"/>
                <a:cs typeface="Times New Roman"/>
              </a:rPr>
              <a:t>f</a:t>
            </a:r>
            <a:r>
              <a:rPr sz="6500" spc="229" dirty="0">
                <a:latin typeface="Times New Roman"/>
                <a:cs typeface="Times New Roman"/>
              </a:rPr>
              <a:t>in</a:t>
            </a:r>
            <a:r>
              <a:rPr sz="6500" spc="39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240" dirty="0">
                <a:latin typeface="Times New Roman"/>
                <a:cs typeface="Times New Roman"/>
              </a:rPr>
              <a:t>th</a:t>
            </a:r>
            <a:r>
              <a:rPr sz="6500" spc="375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70" dirty="0">
                <a:latin typeface="Times New Roman"/>
                <a:cs typeface="Times New Roman"/>
              </a:rPr>
              <a:t>dependenc</a:t>
            </a:r>
            <a:r>
              <a:rPr sz="6500" spc="300" dirty="0">
                <a:latin typeface="Times New Roman"/>
                <a:cs typeface="Times New Roman"/>
              </a:rPr>
              <a:t>y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interfac</a:t>
            </a:r>
            <a:r>
              <a:rPr sz="6500" spc="270" dirty="0">
                <a:latin typeface="Times New Roman"/>
                <a:cs typeface="Times New Roman"/>
              </a:rPr>
              <a:t>e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an</a:t>
            </a:r>
            <a:r>
              <a:rPr sz="6500" spc="305" dirty="0">
                <a:latin typeface="Times New Roman"/>
                <a:cs typeface="Times New Roman"/>
              </a:rPr>
              <a:t>d</a:t>
            </a:r>
            <a:r>
              <a:rPr sz="6500" spc="-75" dirty="0">
                <a:latin typeface="Times New Roman"/>
                <a:cs typeface="Times New Roman"/>
              </a:rPr>
              <a:t> </a:t>
            </a:r>
            <a:r>
              <a:rPr sz="6500" spc="95" dirty="0">
                <a:latin typeface="Times New Roman"/>
                <a:cs typeface="Times New Roman"/>
              </a:rPr>
              <a:t>class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5314" y="2306578"/>
            <a:ext cx="7251065" cy="3217545"/>
            <a:chOff x="605314" y="2306578"/>
            <a:chExt cx="7251065" cy="3217545"/>
          </a:xfrm>
        </p:grpSpPr>
        <p:sp>
          <p:nvSpPr>
            <p:cNvPr id="4" name="object 4"/>
            <p:cNvSpPr/>
            <p:nvPr/>
          </p:nvSpPr>
          <p:spPr>
            <a:xfrm>
              <a:off x="783319" y="2421758"/>
              <a:ext cx="6895465" cy="2756535"/>
            </a:xfrm>
            <a:custGeom>
              <a:avLst/>
              <a:gdLst/>
              <a:ahLst/>
              <a:cxnLst/>
              <a:rect l="l" t="t" r="r" b="b"/>
              <a:pathLst>
                <a:path w="6895465" h="2756535">
                  <a:moveTo>
                    <a:pt x="0" y="0"/>
                  </a:moveTo>
                  <a:lnTo>
                    <a:pt x="6894894" y="0"/>
                  </a:lnTo>
                  <a:lnTo>
                    <a:pt x="6894894" y="2756460"/>
                  </a:lnTo>
                  <a:lnTo>
                    <a:pt x="0" y="2756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314" y="2306578"/>
              <a:ext cx="7250903" cy="32171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35441" y="2458428"/>
            <a:ext cx="6649720" cy="2647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interface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FortuneService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{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389255">
              <a:lnSpc>
                <a:spcPct val="10000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3450" dirty="0">
                <a:latin typeface="Arial MT"/>
                <a:cs typeface="Arial MT"/>
              </a:rPr>
              <a:t>String getFortune();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849" y="1934884"/>
            <a:ext cx="34963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FortuneService.java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79547" y="6375566"/>
            <a:ext cx="13460094" cy="3740785"/>
            <a:chOff x="3979547" y="6375566"/>
            <a:chExt cx="13460094" cy="3740785"/>
          </a:xfrm>
        </p:grpSpPr>
        <p:sp>
          <p:nvSpPr>
            <p:cNvPr id="9" name="object 9"/>
            <p:cNvSpPr/>
            <p:nvPr/>
          </p:nvSpPr>
          <p:spPr>
            <a:xfrm>
              <a:off x="4157552" y="6490746"/>
              <a:ext cx="13103860" cy="3280410"/>
            </a:xfrm>
            <a:custGeom>
              <a:avLst/>
              <a:gdLst/>
              <a:ahLst/>
              <a:cxnLst/>
              <a:rect l="l" t="t" r="r" b="b"/>
              <a:pathLst>
                <a:path w="13103860" h="3280409">
                  <a:moveTo>
                    <a:pt x="0" y="0"/>
                  </a:moveTo>
                  <a:lnTo>
                    <a:pt x="13103743" y="0"/>
                  </a:lnTo>
                  <a:lnTo>
                    <a:pt x="13103743" y="3280004"/>
                  </a:lnTo>
                  <a:lnTo>
                    <a:pt x="0" y="3280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9547" y="6375566"/>
              <a:ext cx="13459747" cy="374072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217537" y="6531603"/>
            <a:ext cx="12858115" cy="3171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HappyFortuneService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implements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5" dirty="0">
                <a:latin typeface="Arial MT"/>
                <a:cs typeface="Arial MT"/>
              </a:rPr>
              <a:t>FortuneService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{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389255">
              <a:lnSpc>
                <a:spcPts val="4130"/>
              </a:lnSpc>
            </a:pPr>
            <a:r>
              <a:rPr sz="34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3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dirty="0">
                <a:latin typeface="Arial MT"/>
                <a:cs typeface="Arial MT"/>
              </a:rPr>
              <a:t>String getFortune() {</a:t>
            </a:r>
            <a:endParaRPr sz="3450">
              <a:latin typeface="Arial MT"/>
              <a:cs typeface="Arial MT"/>
            </a:endParaRPr>
          </a:p>
          <a:p>
            <a:pPr marL="766445">
              <a:lnSpc>
                <a:spcPts val="4120"/>
              </a:lnSpc>
            </a:pPr>
            <a:r>
              <a:rPr sz="3450" b="1" spc="5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3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450" spc="-60" dirty="0">
                <a:solidFill>
                  <a:srgbClr val="3933FF"/>
                </a:solidFill>
                <a:latin typeface="Arial MT"/>
                <a:cs typeface="Arial MT"/>
              </a:rPr>
              <a:t>"Today</a:t>
            </a:r>
            <a:r>
              <a:rPr sz="3450" spc="-5" dirty="0">
                <a:solidFill>
                  <a:srgbClr val="3933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3933FF"/>
                </a:solidFill>
                <a:latin typeface="Arial MT"/>
                <a:cs typeface="Arial MT"/>
              </a:rPr>
              <a:t>is</a:t>
            </a:r>
            <a:r>
              <a:rPr sz="3450" spc="-10" dirty="0">
                <a:solidFill>
                  <a:srgbClr val="3933FF"/>
                </a:solidFill>
                <a:latin typeface="Arial MT"/>
                <a:cs typeface="Arial MT"/>
              </a:rPr>
              <a:t> </a:t>
            </a:r>
            <a:r>
              <a:rPr sz="3450" spc="5" dirty="0">
                <a:solidFill>
                  <a:srgbClr val="3933FF"/>
                </a:solidFill>
                <a:latin typeface="Arial MT"/>
                <a:cs typeface="Arial MT"/>
              </a:rPr>
              <a:t>your</a:t>
            </a:r>
            <a:r>
              <a:rPr sz="3450" spc="-5" dirty="0">
                <a:solidFill>
                  <a:srgbClr val="3933FF"/>
                </a:solidFill>
                <a:latin typeface="Arial MT"/>
                <a:cs typeface="Arial MT"/>
              </a:rPr>
              <a:t> </a:t>
            </a:r>
            <a:r>
              <a:rPr sz="3450" spc="5" dirty="0">
                <a:solidFill>
                  <a:srgbClr val="3933FF"/>
                </a:solidFill>
                <a:latin typeface="Arial MT"/>
                <a:cs typeface="Arial MT"/>
              </a:rPr>
              <a:t>lucky</a:t>
            </a:r>
            <a:r>
              <a:rPr sz="3450" spc="-5" dirty="0">
                <a:solidFill>
                  <a:srgbClr val="3933FF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rgbClr val="3933FF"/>
                </a:solidFill>
                <a:latin typeface="Arial MT"/>
                <a:cs typeface="Arial MT"/>
              </a:rPr>
              <a:t>day!"</a:t>
            </a:r>
            <a:r>
              <a:rPr sz="3450" dirty="0">
                <a:latin typeface="Arial MT"/>
                <a:cs typeface="Arial MT"/>
              </a:rPr>
              <a:t>;</a:t>
            </a:r>
            <a:endParaRPr sz="3450">
              <a:latin typeface="Arial MT"/>
              <a:cs typeface="Arial MT"/>
            </a:endParaRPr>
          </a:p>
          <a:p>
            <a:pPr marL="389255">
              <a:lnSpc>
                <a:spcPts val="4120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ts val="4130"/>
              </a:lnSpc>
            </a:pPr>
            <a:r>
              <a:rPr sz="3450" dirty="0">
                <a:latin typeface="Arial MT"/>
                <a:cs typeface="Arial MT"/>
              </a:rPr>
              <a:t>}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2358" y="5955704"/>
            <a:ext cx="43922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HappyFortuneService.java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565</Words>
  <Application>Microsoft Office PowerPoint</Application>
  <PresentationFormat>Custom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Spring Dependency  Injection</vt:lpstr>
      <vt:lpstr>Dependency Injection</vt:lpstr>
      <vt:lpstr>Car Factory</vt:lpstr>
      <vt:lpstr>Spring Container</vt:lpstr>
      <vt:lpstr>Spring Container</vt:lpstr>
      <vt:lpstr>Demo Example</vt:lpstr>
      <vt:lpstr>Injection Types</vt:lpstr>
      <vt:lpstr>Development Process - Constructor Injection</vt:lpstr>
      <vt:lpstr>Step 1: Define the dependency interface and class</vt:lpstr>
      <vt:lpstr>Step 2: Create a constructor in your class for injections</vt:lpstr>
      <vt:lpstr>Step 3: Configure the dependency injection in Spring config file</vt:lpstr>
      <vt:lpstr>Spring Container</vt:lpstr>
      <vt:lpstr>Constructor Injection - Behind the  Scenes</vt:lpstr>
      <vt:lpstr>How Spring Processes your Config File</vt:lpstr>
      <vt:lpstr>How Spring Processes your Config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13-spring-di-basics-overview.pdf</dc:title>
  <dc:subject>luv2code</dc:subject>
  <dc:creator>www.luv2code.com</dc:creator>
  <cp:keywords>luv2code</cp:keywords>
  <cp:lastModifiedBy>Shaurya Jaiswal</cp:lastModifiedBy>
  <cp:revision>2</cp:revision>
  <dcterms:created xsi:type="dcterms:W3CDTF">2022-08-19T07:00:55Z</dcterms:created>
  <dcterms:modified xsi:type="dcterms:W3CDTF">2022-08-20T06:21:00Z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2022-08-19T00:00:00Z</vt:filetime>
  </property>
</Properties>
</file>