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0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24" y="7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82632" y="510844"/>
            <a:ext cx="8138834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2496" y="3327512"/>
            <a:ext cx="14859106" cy="526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hebestcoach@luv2code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ebestcoach@luv2code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hebestcoach@luv2code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foo.email%3Dmyeasycoach@luv2code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hyperlink" Target="mailto:myeasycoach@luv2code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yeasycoach@luv2code.com" TargetMode="External"/><Relationship Id="rId5" Type="http://schemas.openxmlformats.org/officeDocument/2006/relationships/hyperlink" Target="mailto:foo.email%3Dmyeasycoach@luv2code.com" TargetMode="External"/><Relationship Id="rId4" Type="http://schemas.openxmlformats.org/officeDocument/2006/relationships/hyperlink" Target="http://www.luv2code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foo.email%3Dsilly@luv2code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hyperlink" Target="mailto:silly@luv2cod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uv2cod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5"/>
              </a:spcBef>
            </a:pPr>
            <a:r>
              <a:rPr spc="-140" dirty="0"/>
              <a:t>Setter</a:t>
            </a:r>
            <a:r>
              <a:rPr spc="-440" dirty="0"/>
              <a:t> </a:t>
            </a:r>
            <a:r>
              <a:rPr spc="-170" dirty="0"/>
              <a:t>Injection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397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How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Processes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45" dirty="0">
                <a:latin typeface="Times New Roman"/>
                <a:cs typeface="Times New Roman"/>
              </a:rPr>
              <a:t>your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Config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File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308" y="1723399"/>
            <a:ext cx="11976735" cy="6965950"/>
            <a:chOff x="162308" y="1723399"/>
            <a:chExt cx="11976735" cy="6965950"/>
          </a:xfrm>
        </p:grpSpPr>
        <p:sp>
          <p:nvSpPr>
            <p:cNvPr id="4" name="object 4"/>
            <p:cNvSpPr/>
            <p:nvPr/>
          </p:nvSpPr>
          <p:spPr>
            <a:xfrm>
              <a:off x="340313" y="1838579"/>
              <a:ext cx="11620500" cy="6505575"/>
            </a:xfrm>
            <a:custGeom>
              <a:avLst/>
              <a:gdLst/>
              <a:ahLst/>
              <a:cxnLst/>
              <a:rect l="l" t="t" r="r" b="b"/>
              <a:pathLst>
                <a:path w="11620500" h="6505575">
                  <a:moveTo>
                    <a:pt x="0" y="0"/>
                  </a:moveTo>
                  <a:lnTo>
                    <a:pt x="11620128" y="0"/>
                  </a:lnTo>
                  <a:lnTo>
                    <a:pt x="11620128" y="6505038"/>
                  </a:lnTo>
                  <a:lnTo>
                    <a:pt x="0" y="6505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8" y="1723399"/>
              <a:ext cx="11976138" cy="69657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7233" y="2280423"/>
            <a:ext cx="10033635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1195" marR="5080" indent="-659130">
              <a:lnSpc>
                <a:spcPct val="100400"/>
              </a:lnSpc>
              <a:spcBef>
                <a:spcPts val="12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600" b="1" i="1" spc="15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 </a:t>
            </a:r>
            <a:r>
              <a:rPr sz="260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"com.luv2code.springdemo.HappyFortuneService"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9568" y="6657254"/>
            <a:ext cx="97491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600" b="1" spc="3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2600" b="1" i="1" spc="15" dirty="0">
                <a:latin typeface="Arial"/>
                <a:cs typeface="Arial"/>
              </a:rPr>
              <a:t>fortuneService</a:t>
            </a:r>
            <a:r>
              <a:rPr sz="2600" b="1" i="1" spc="1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2600" b="1" i="1" spc="3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2600" b="1" i="1" spc="15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2600" b="1" i="1" spc="1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2600" b="1" i="1" spc="3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664" y="7453041"/>
            <a:ext cx="12922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99070" y="7355817"/>
            <a:ext cx="11432540" cy="2400935"/>
            <a:chOff x="8199070" y="7355817"/>
            <a:chExt cx="11432540" cy="2400935"/>
          </a:xfrm>
        </p:grpSpPr>
        <p:sp>
          <p:nvSpPr>
            <p:cNvPr id="10" name="object 10"/>
            <p:cNvSpPr/>
            <p:nvPr/>
          </p:nvSpPr>
          <p:spPr>
            <a:xfrm>
              <a:off x="8377075" y="7470997"/>
              <a:ext cx="11076940" cy="1939925"/>
            </a:xfrm>
            <a:custGeom>
              <a:avLst/>
              <a:gdLst/>
              <a:ahLst/>
              <a:cxnLst/>
              <a:rect l="l" t="t" r="r" b="b"/>
              <a:pathLst>
                <a:path w="11076940" h="1939925">
                  <a:moveTo>
                    <a:pt x="0" y="0"/>
                  </a:moveTo>
                  <a:lnTo>
                    <a:pt x="11076478" y="0"/>
                  </a:lnTo>
                  <a:lnTo>
                    <a:pt x="11076478" y="1939731"/>
                  </a:lnTo>
                  <a:lnTo>
                    <a:pt x="0" y="1939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070" y="7355817"/>
              <a:ext cx="11432489" cy="24004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37304" y="7515866"/>
            <a:ext cx="5860415" cy="9283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20190" marR="5080" indent="-1508125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CricketCoach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myCricketCoach </a:t>
            </a:r>
            <a:r>
              <a:rPr sz="2950" b="1" spc="10" dirty="0">
                <a:latin typeface="Arial"/>
                <a:cs typeface="Arial"/>
              </a:rPr>
              <a:t>=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new</a:t>
            </a:r>
            <a:r>
              <a:rPr sz="2950" b="1" spc="-1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CricketCoach();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7304" y="8866610"/>
            <a:ext cx="1006030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myCricketCoach.</a:t>
            </a:r>
            <a:r>
              <a:rPr sz="2950" b="1" spc="5" dirty="0">
                <a:latin typeface="Arial"/>
                <a:cs typeface="Arial"/>
              </a:rPr>
              <a:t>setFortuneService(</a:t>
            </a:r>
            <a:r>
              <a:rPr sz="2950" b="1" spc="5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13716" y="3869932"/>
            <a:ext cx="9528175" cy="1500505"/>
            <a:chOff x="10413716" y="3869932"/>
            <a:chExt cx="9528175" cy="1500505"/>
          </a:xfrm>
        </p:grpSpPr>
        <p:sp>
          <p:nvSpPr>
            <p:cNvPr id="15" name="object 15"/>
            <p:cNvSpPr/>
            <p:nvPr/>
          </p:nvSpPr>
          <p:spPr>
            <a:xfrm>
              <a:off x="10591719" y="3985112"/>
              <a:ext cx="9172575" cy="1039494"/>
            </a:xfrm>
            <a:custGeom>
              <a:avLst/>
              <a:gdLst/>
              <a:ahLst/>
              <a:cxnLst/>
              <a:rect l="l" t="t" r="r" b="b"/>
              <a:pathLst>
                <a:path w="9172575" h="1039495">
                  <a:moveTo>
                    <a:pt x="0" y="0"/>
                  </a:moveTo>
                  <a:lnTo>
                    <a:pt x="9172066" y="0"/>
                  </a:lnTo>
                  <a:lnTo>
                    <a:pt x="9172066" y="1039235"/>
                  </a:lnTo>
                  <a:lnTo>
                    <a:pt x="0" y="1039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3716" y="3869932"/>
              <a:ext cx="9528074" cy="149995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95664" y="4029062"/>
            <a:ext cx="18780125" cy="2259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36828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HappyFortuneService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2600"/>
                </a:solidFill>
                <a:latin typeface="Arial"/>
                <a:cs typeface="Arial"/>
              </a:rPr>
              <a:t>myFortuneService </a:t>
            </a:r>
            <a:r>
              <a:rPr sz="2950" b="1" spc="10" dirty="0">
                <a:latin typeface="Arial"/>
                <a:cs typeface="Arial"/>
              </a:rPr>
              <a:t>=</a:t>
            </a:r>
            <a:endParaRPr sz="2950">
              <a:latin typeface="Arial"/>
              <a:cs typeface="Arial"/>
            </a:endParaRPr>
          </a:p>
          <a:p>
            <a:pPr marL="1365567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HappyFortuneService();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Arial"/>
              <a:cs typeface="Arial"/>
            </a:endParaRPr>
          </a:p>
          <a:p>
            <a:pPr marL="766445" marR="9959340" indent="-754380">
              <a:lnSpc>
                <a:spcPct val="100400"/>
              </a:lnSpc>
              <a:spcBef>
                <a:spcPts val="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"myCricketCoach" </a:t>
            </a:r>
            <a:r>
              <a:rPr sz="260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"com.luv2code.springdemo.CricketCoach"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32970" y="3201861"/>
            <a:ext cx="38868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5F844C"/>
                </a:solidFill>
                <a:latin typeface="Arial"/>
                <a:cs typeface="Arial"/>
              </a:rPr>
              <a:t>Spring</a:t>
            </a:r>
            <a:r>
              <a:rPr sz="3450" b="1" spc="-60" dirty="0">
                <a:solidFill>
                  <a:srgbClr val="5F844C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5F844C"/>
                </a:solidFill>
                <a:latin typeface="Arial"/>
                <a:cs typeface="Arial"/>
              </a:rPr>
              <a:t>Framework</a:t>
            </a:r>
            <a:endParaRPr sz="3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32970" y="6688666"/>
            <a:ext cx="38868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5F844C"/>
                </a:solidFill>
                <a:latin typeface="Arial"/>
                <a:cs typeface="Arial"/>
              </a:rPr>
              <a:t>Spring</a:t>
            </a:r>
            <a:r>
              <a:rPr sz="3450" b="1" spc="-60" dirty="0">
                <a:solidFill>
                  <a:srgbClr val="5F844C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5F844C"/>
                </a:solidFill>
                <a:latin typeface="Arial"/>
                <a:cs typeface="Arial"/>
              </a:rPr>
              <a:t>Framework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901B5B8D-70BC-EC3C-E2A6-D1B065CD26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8711" y="508469"/>
            <a:ext cx="12527618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35"/>
              </a:spcBef>
            </a:pPr>
            <a:r>
              <a:rPr spc="-150" dirty="0"/>
              <a:t>Injecting</a:t>
            </a:r>
            <a:r>
              <a:rPr spc="-390" dirty="0"/>
              <a:t> </a:t>
            </a:r>
            <a:r>
              <a:rPr spc="-145" dirty="0"/>
              <a:t>Literal</a:t>
            </a:r>
            <a:r>
              <a:rPr spc="-385" dirty="0"/>
              <a:t> </a:t>
            </a:r>
            <a:r>
              <a:rPr spc="-260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43883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6188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0" dirty="0">
                <a:latin typeface="Times New Roman"/>
                <a:cs typeface="Times New Roman"/>
              </a:rPr>
              <a:t>Injectin</a:t>
            </a:r>
            <a:r>
              <a:rPr sz="6500" spc="330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Litera</a:t>
            </a:r>
            <a:r>
              <a:rPr sz="6500" spc="155" dirty="0">
                <a:latin typeface="Times New Roman"/>
                <a:cs typeface="Times New Roman"/>
              </a:rPr>
              <a:t>l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spc="140" dirty="0">
                <a:latin typeface="Times New Roman"/>
                <a:cs typeface="Times New Roman"/>
              </a:rPr>
              <a:t>alues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2942" y="4814895"/>
            <a:ext cx="4296410" cy="1835785"/>
          </a:xfrm>
          <a:custGeom>
            <a:avLst/>
            <a:gdLst/>
            <a:ahLst/>
            <a:cxnLst/>
            <a:rect l="l" t="t" r="r" b="b"/>
            <a:pathLst>
              <a:path w="4296409" h="1835784">
                <a:moveTo>
                  <a:pt x="3674454" y="0"/>
                </a:moveTo>
                <a:lnTo>
                  <a:pt x="624103" y="0"/>
                </a:lnTo>
                <a:lnTo>
                  <a:pt x="551822" y="88"/>
                </a:lnTo>
                <a:lnTo>
                  <a:pt x="488937" y="710"/>
                </a:lnTo>
                <a:lnTo>
                  <a:pt x="433768" y="2397"/>
                </a:lnTo>
                <a:lnTo>
                  <a:pt x="384633" y="5682"/>
                </a:lnTo>
                <a:lnTo>
                  <a:pt x="339851" y="11097"/>
                </a:lnTo>
                <a:lnTo>
                  <a:pt x="297742" y="19177"/>
                </a:lnTo>
                <a:lnTo>
                  <a:pt x="256624" y="30452"/>
                </a:lnTo>
                <a:lnTo>
                  <a:pt x="212990" y="49518"/>
                </a:lnTo>
                <a:lnTo>
                  <a:pt x="172477" y="73652"/>
                </a:lnTo>
                <a:lnTo>
                  <a:pt x="135476" y="102464"/>
                </a:lnTo>
                <a:lnTo>
                  <a:pt x="102375" y="135565"/>
                </a:lnTo>
                <a:lnTo>
                  <a:pt x="73563" y="172566"/>
                </a:lnTo>
                <a:lnTo>
                  <a:pt x="49430" y="213079"/>
                </a:lnTo>
                <a:lnTo>
                  <a:pt x="30364" y="256713"/>
                </a:lnTo>
                <a:lnTo>
                  <a:pt x="19087" y="297830"/>
                </a:lnTo>
                <a:lnTo>
                  <a:pt x="11001" y="339939"/>
                </a:lnTo>
                <a:lnTo>
                  <a:pt x="5578" y="384721"/>
                </a:lnTo>
                <a:lnTo>
                  <a:pt x="2308" y="433341"/>
                </a:lnTo>
                <a:lnTo>
                  <a:pt x="621" y="488019"/>
                </a:lnTo>
                <a:lnTo>
                  <a:pt x="0" y="550171"/>
                </a:lnTo>
                <a:lnTo>
                  <a:pt x="17" y="1285404"/>
                </a:lnTo>
                <a:lnTo>
                  <a:pt x="621" y="1346549"/>
                </a:lnTo>
                <a:lnTo>
                  <a:pt x="2308" y="1401718"/>
                </a:lnTo>
                <a:lnTo>
                  <a:pt x="5619" y="1451071"/>
                </a:lnTo>
                <a:lnTo>
                  <a:pt x="11021" y="1495700"/>
                </a:lnTo>
                <a:lnTo>
                  <a:pt x="19091" y="1537753"/>
                </a:lnTo>
                <a:lnTo>
                  <a:pt x="30364" y="1578862"/>
                </a:lnTo>
                <a:lnTo>
                  <a:pt x="49430" y="1622497"/>
                </a:lnTo>
                <a:lnTo>
                  <a:pt x="73563" y="1663009"/>
                </a:lnTo>
                <a:lnTo>
                  <a:pt x="102375" y="1700010"/>
                </a:lnTo>
                <a:lnTo>
                  <a:pt x="135476" y="1733111"/>
                </a:lnTo>
                <a:lnTo>
                  <a:pt x="172477" y="1761923"/>
                </a:lnTo>
                <a:lnTo>
                  <a:pt x="212990" y="1786056"/>
                </a:lnTo>
                <a:lnTo>
                  <a:pt x="256624" y="1805123"/>
                </a:lnTo>
                <a:lnTo>
                  <a:pt x="297734" y="1816398"/>
                </a:lnTo>
                <a:lnTo>
                  <a:pt x="339787" y="1824477"/>
                </a:lnTo>
                <a:lnTo>
                  <a:pt x="384415" y="1829893"/>
                </a:lnTo>
                <a:lnTo>
                  <a:pt x="433252" y="1833178"/>
                </a:lnTo>
                <a:lnTo>
                  <a:pt x="487931" y="1834865"/>
                </a:lnTo>
                <a:lnTo>
                  <a:pt x="621341" y="1835575"/>
                </a:lnTo>
                <a:lnTo>
                  <a:pt x="3671691" y="1835575"/>
                </a:lnTo>
                <a:lnTo>
                  <a:pt x="3806857" y="1834865"/>
                </a:lnTo>
                <a:lnTo>
                  <a:pt x="3862026" y="1833178"/>
                </a:lnTo>
                <a:lnTo>
                  <a:pt x="3911162" y="1829893"/>
                </a:lnTo>
                <a:lnTo>
                  <a:pt x="3955943" y="1824477"/>
                </a:lnTo>
                <a:lnTo>
                  <a:pt x="3998052" y="1816398"/>
                </a:lnTo>
                <a:lnTo>
                  <a:pt x="4039170" y="1805123"/>
                </a:lnTo>
                <a:lnTo>
                  <a:pt x="4082805" y="1786056"/>
                </a:lnTo>
                <a:lnTo>
                  <a:pt x="4123317" y="1761923"/>
                </a:lnTo>
                <a:lnTo>
                  <a:pt x="4160318" y="1733111"/>
                </a:lnTo>
                <a:lnTo>
                  <a:pt x="4193419" y="1700010"/>
                </a:lnTo>
                <a:lnTo>
                  <a:pt x="4222231" y="1663009"/>
                </a:lnTo>
                <a:lnTo>
                  <a:pt x="4246365" y="1622497"/>
                </a:lnTo>
                <a:lnTo>
                  <a:pt x="4265431" y="1578862"/>
                </a:lnTo>
                <a:lnTo>
                  <a:pt x="4276708" y="1537745"/>
                </a:lnTo>
                <a:lnTo>
                  <a:pt x="4284794" y="1495636"/>
                </a:lnTo>
                <a:lnTo>
                  <a:pt x="4290216" y="1450854"/>
                </a:lnTo>
                <a:lnTo>
                  <a:pt x="4293486" y="1402234"/>
                </a:lnTo>
                <a:lnTo>
                  <a:pt x="4295173" y="1347556"/>
                </a:lnTo>
                <a:lnTo>
                  <a:pt x="4295795" y="1285404"/>
                </a:lnTo>
                <a:lnTo>
                  <a:pt x="4295778" y="550171"/>
                </a:lnTo>
                <a:lnTo>
                  <a:pt x="4295173" y="489026"/>
                </a:lnTo>
                <a:lnTo>
                  <a:pt x="4293486" y="433856"/>
                </a:lnTo>
                <a:lnTo>
                  <a:pt x="4290175" y="384504"/>
                </a:lnTo>
                <a:lnTo>
                  <a:pt x="4284773" y="339875"/>
                </a:lnTo>
                <a:lnTo>
                  <a:pt x="4276704" y="297822"/>
                </a:lnTo>
                <a:lnTo>
                  <a:pt x="4265431" y="256713"/>
                </a:lnTo>
                <a:lnTo>
                  <a:pt x="4246365" y="213079"/>
                </a:lnTo>
                <a:lnTo>
                  <a:pt x="4222231" y="172566"/>
                </a:lnTo>
                <a:lnTo>
                  <a:pt x="4193419" y="135565"/>
                </a:lnTo>
                <a:lnTo>
                  <a:pt x="4160318" y="102464"/>
                </a:lnTo>
                <a:lnTo>
                  <a:pt x="4123317" y="73652"/>
                </a:lnTo>
                <a:lnTo>
                  <a:pt x="4082805" y="49518"/>
                </a:lnTo>
                <a:lnTo>
                  <a:pt x="4039170" y="30452"/>
                </a:lnTo>
                <a:lnTo>
                  <a:pt x="3998060" y="19177"/>
                </a:lnTo>
                <a:lnTo>
                  <a:pt x="3956008" y="11097"/>
                </a:lnTo>
                <a:lnTo>
                  <a:pt x="3911379" y="5682"/>
                </a:lnTo>
                <a:lnTo>
                  <a:pt x="3862542" y="2397"/>
                </a:lnTo>
                <a:lnTo>
                  <a:pt x="3807864" y="710"/>
                </a:lnTo>
                <a:lnTo>
                  <a:pt x="367445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4626" y="5400747"/>
            <a:ext cx="31242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532" y="5703085"/>
            <a:ext cx="6385626" cy="3120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26215" y="7568220"/>
            <a:ext cx="34880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6363" y="2542195"/>
            <a:ext cx="9497695" cy="1506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7395" algn="l"/>
              </a:tabLst>
            </a:pPr>
            <a:r>
              <a:rPr sz="3450" b="1" spc="5" dirty="0">
                <a:latin typeface="Arial"/>
                <a:cs typeface="Arial"/>
              </a:rPr>
              <a:t>emailAddress:	</a:t>
            </a:r>
            <a:r>
              <a:rPr sz="34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thebestcoach@luv2code.com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494665" algn="ctr">
              <a:lnSpc>
                <a:spcPct val="100000"/>
              </a:lnSpc>
              <a:tabLst>
                <a:tab pos="1912620" algn="l"/>
              </a:tabLst>
            </a:pPr>
            <a:r>
              <a:rPr sz="3450" b="1" spc="5" dirty="0">
                <a:latin typeface="Arial"/>
                <a:cs typeface="Arial"/>
              </a:rPr>
              <a:t>team:	</a:t>
            </a:r>
            <a:r>
              <a:rPr sz="3450" b="1" dirty="0">
                <a:latin typeface="Arial"/>
                <a:cs typeface="Arial"/>
              </a:rPr>
              <a:t>Sunrisers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Hyderabad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798702"/>
            <a:ext cx="12778105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setter </a:t>
            </a:r>
            <a:r>
              <a:rPr sz="4250" spc="15" dirty="0">
                <a:latin typeface="Palatino Linotype"/>
                <a:cs typeface="Palatino Linotype"/>
              </a:rPr>
              <a:t>method(s)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 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Configure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60057"/>
            <a:ext cx="18293715" cy="896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120" dirty="0">
                <a:latin typeface="Times New Roman"/>
                <a:cs typeface="Times New Roman"/>
              </a:rPr>
              <a:t>Step1:</a:t>
            </a:r>
            <a:r>
              <a:rPr sz="5700" spc="-380" dirty="0">
                <a:latin typeface="Times New Roman"/>
                <a:cs typeface="Times New Roman"/>
              </a:rPr>
              <a:t> </a:t>
            </a:r>
            <a:r>
              <a:rPr sz="5700" spc="70" dirty="0">
                <a:latin typeface="Times New Roman"/>
                <a:cs typeface="Times New Roman"/>
              </a:rPr>
              <a:t>Create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20" dirty="0">
                <a:latin typeface="Times New Roman"/>
                <a:cs typeface="Times New Roman"/>
              </a:rPr>
              <a:t>setter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30" dirty="0">
                <a:latin typeface="Times New Roman"/>
                <a:cs typeface="Times New Roman"/>
              </a:rPr>
              <a:t>method(s)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265" dirty="0">
                <a:latin typeface="Times New Roman"/>
                <a:cs typeface="Times New Roman"/>
              </a:rPr>
              <a:t>in</a:t>
            </a:r>
            <a:r>
              <a:rPr sz="5700" spc="-65" dirty="0">
                <a:latin typeface="Times New Roman"/>
                <a:cs typeface="Times New Roman"/>
              </a:rPr>
              <a:t> </a:t>
            </a:r>
            <a:r>
              <a:rPr sz="5700" spc="35" dirty="0">
                <a:latin typeface="Times New Roman"/>
                <a:cs typeface="Times New Roman"/>
              </a:rPr>
              <a:t>your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00" dirty="0">
                <a:latin typeface="Times New Roman"/>
                <a:cs typeface="Times New Roman"/>
              </a:rPr>
              <a:t>class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50" dirty="0">
                <a:latin typeface="Times New Roman"/>
                <a:cs typeface="Times New Roman"/>
              </a:rPr>
              <a:t>for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45" dirty="0">
                <a:latin typeface="Times New Roman"/>
                <a:cs typeface="Times New Roman"/>
              </a:rPr>
              <a:t>injections</a:t>
            </a:r>
            <a:endParaRPr sz="57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2651" y="2757044"/>
            <a:ext cx="11464290" cy="6662420"/>
            <a:chOff x="2892651" y="2757044"/>
            <a:chExt cx="11464290" cy="6662420"/>
          </a:xfrm>
        </p:grpSpPr>
        <p:sp>
          <p:nvSpPr>
            <p:cNvPr id="4" name="object 4"/>
            <p:cNvSpPr/>
            <p:nvPr/>
          </p:nvSpPr>
          <p:spPr>
            <a:xfrm>
              <a:off x="3070656" y="2872224"/>
              <a:ext cx="11108690" cy="6201410"/>
            </a:xfrm>
            <a:custGeom>
              <a:avLst/>
              <a:gdLst/>
              <a:ahLst/>
              <a:cxnLst/>
              <a:rect l="l" t="t" r="r" b="b"/>
              <a:pathLst>
                <a:path w="11108690" h="6201409">
                  <a:moveTo>
                    <a:pt x="0" y="0"/>
                  </a:moveTo>
                  <a:lnTo>
                    <a:pt x="11108084" y="0"/>
                  </a:lnTo>
                  <a:lnTo>
                    <a:pt x="11108084" y="6201381"/>
                  </a:lnTo>
                  <a:lnTo>
                    <a:pt x="0" y="6201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2651" y="2757044"/>
              <a:ext cx="11464101" cy="6662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28565" y="2908677"/>
            <a:ext cx="10862310" cy="5568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CricketCoach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Coach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{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dirty="0">
                <a:latin typeface="Arial MT"/>
                <a:cs typeface="Arial MT"/>
              </a:rPr>
              <a:t>String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0326CC"/>
                </a:solidFill>
                <a:latin typeface="Arial MT"/>
                <a:cs typeface="Arial MT"/>
              </a:rPr>
              <a:t>emailAddress</a:t>
            </a:r>
            <a:r>
              <a:rPr sz="3450" spc="5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dirty="0">
                <a:latin typeface="Arial MT"/>
                <a:cs typeface="Arial MT"/>
              </a:rPr>
              <a:t>String</a:t>
            </a:r>
            <a:r>
              <a:rPr sz="3450" spc="-5" dirty="0"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0326CC"/>
                </a:solidFill>
                <a:latin typeface="Arial MT"/>
                <a:cs typeface="Arial MT"/>
              </a:rPr>
              <a:t>team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setEmailAddress(String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7E504F"/>
                </a:solidFill>
                <a:latin typeface="Arial MT"/>
                <a:cs typeface="Arial MT"/>
              </a:rPr>
              <a:t>emailAddress</a:t>
            </a:r>
            <a:r>
              <a:rPr sz="3450" spc="5" dirty="0">
                <a:latin typeface="Arial MT"/>
                <a:cs typeface="Arial MT"/>
              </a:rPr>
              <a:t>)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spc="-5" dirty="0">
                <a:latin typeface="Arial MT"/>
                <a:cs typeface="Arial MT"/>
              </a:rPr>
              <a:t>...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-25" dirty="0">
                <a:latin typeface="Arial MT"/>
                <a:cs typeface="Arial MT"/>
              </a:rPr>
              <a:t>setTeam(String</a:t>
            </a:r>
            <a:r>
              <a:rPr sz="3450" spc="-5" dirty="0"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team</a:t>
            </a:r>
            <a:r>
              <a:rPr sz="3450" dirty="0">
                <a:latin typeface="Arial MT"/>
                <a:cs typeface="Arial MT"/>
              </a:rPr>
              <a:t>)</a:t>
            </a:r>
            <a:r>
              <a:rPr sz="3450" spc="-5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...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4130"/>
              </a:lnSpc>
              <a:spcBef>
                <a:spcPts val="2375"/>
              </a:spcBef>
            </a:pPr>
            <a:r>
              <a:rPr sz="3450" b="1" spc="-5" dirty="0">
                <a:latin typeface="Arial"/>
                <a:cs typeface="Arial"/>
              </a:rPr>
              <a:t>...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spc="5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0560" y="2353720"/>
            <a:ext cx="32518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CricketCoach.java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05609"/>
            <a:ext cx="1832927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spc="254" dirty="0">
                <a:latin typeface="Times New Roman"/>
                <a:cs typeface="Times New Roman"/>
              </a:rPr>
              <a:t>Step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-60" dirty="0">
                <a:latin typeface="Times New Roman"/>
                <a:cs typeface="Times New Roman"/>
              </a:rPr>
              <a:t>2:</a:t>
            </a:r>
            <a:r>
              <a:rPr sz="6300" spc="-425" dirty="0">
                <a:latin typeface="Times New Roman"/>
                <a:cs typeface="Times New Roman"/>
              </a:rPr>
              <a:t> </a:t>
            </a:r>
            <a:r>
              <a:rPr sz="6300" spc="125" dirty="0">
                <a:latin typeface="Times New Roman"/>
                <a:cs typeface="Times New Roman"/>
              </a:rPr>
              <a:t>Configure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265" dirty="0">
                <a:latin typeface="Times New Roman"/>
                <a:cs typeface="Times New Roman"/>
              </a:rPr>
              <a:t>the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170" dirty="0">
                <a:latin typeface="Times New Roman"/>
                <a:cs typeface="Times New Roman"/>
              </a:rPr>
              <a:t>injection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285" dirty="0">
                <a:latin typeface="Times New Roman"/>
                <a:cs typeface="Times New Roman"/>
              </a:rPr>
              <a:t>in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185" dirty="0">
                <a:latin typeface="Times New Roman"/>
                <a:cs typeface="Times New Roman"/>
              </a:rPr>
              <a:t>Spring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175" dirty="0">
                <a:latin typeface="Times New Roman"/>
                <a:cs typeface="Times New Roman"/>
              </a:rPr>
              <a:t>config</a:t>
            </a:r>
            <a:r>
              <a:rPr sz="6300" spc="-70" dirty="0">
                <a:latin typeface="Times New Roman"/>
                <a:cs typeface="Times New Roman"/>
              </a:rPr>
              <a:t> </a:t>
            </a:r>
            <a:r>
              <a:rPr sz="6300" spc="120" dirty="0">
                <a:latin typeface="Times New Roman"/>
                <a:cs typeface="Times New Roman"/>
              </a:rPr>
              <a:t>file</a:t>
            </a:r>
            <a:endParaRPr sz="63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2078" y="2690213"/>
            <a:ext cx="17342485" cy="6662420"/>
            <a:chOff x="1502078" y="2690213"/>
            <a:chExt cx="17342485" cy="6662420"/>
          </a:xfrm>
        </p:grpSpPr>
        <p:sp>
          <p:nvSpPr>
            <p:cNvPr id="4" name="object 4"/>
            <p:cNvSpPr/>
            <p:nvPr/>
          </p:nvSpPr>
          <p:spPr>
            <a:xfrm>
              <a:off x="1680083" y="2805393"/>
              <a:ext cx="16986250" cy="6201410"/>
            </a:xfrm>
            <a:custGeom>
              <a:avLst/>
              <a:gdLst/>
              <a:ahLst/>
              <a:cxnLst/>
              <a:rect l="l" t="t" r="r" b="b"/>
              <a:pathLst>
                <a:path w="16986250" h="6201409">
                  <a:moveTo>
                    <a:pt x="0" y="0"/>
                  </a:moveTo>
                  <a:lnTo>
                    <a:pt x="16985850" y="0"/>
                  </a:lnTo>
                  <a:lnTo>
                    <a:pt x="16985850" y="6201381"/>
                  </a:lnTo>
                  <a:lnTo>
                    <a:pt x="0" y="6201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078" y="2690213"/>
              <a:ext cx="17341859" cy="6662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01320" marR="4932680" indent="-377190">
              <a:lnSpc>
                <a:spcPts val="4120"/>
              </a:lnSpc>
              <a:spcBef>
                <a:spcPts val="265"/>
              </a:spcBef>
            </a:pP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i="0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i="0" spc="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i="0" spc="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5" dirty="0"/>
              <a:t>"myCricketCoach" </a:t>
            </a:r>
            <a:r>
              <a:rPr spc="10" dirty="0"/>
              <a:t> </a:t>
            </a:r>
            <a:r>
              <a:rPr i="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i="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dirty="0"/>
              <a:t>"com.luv2code.springdemo.CricketCoach"</a:t>
            </a: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</a:pPr>
            <a:endParaRPr i="0" dirty="0">
              <a:solidFill>
                <a:srgbClr val="009193"/>
              </a:solidFill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</a:pPr>
            <a:r>
              <a:rPr b="0" i="0" spc="5" dirty="0">
                <a:solidFill>
                  <a:srgbClr val="009193"/>
                </a:solidFill>
                <a:latin typeface="Arial MT"/>
                <a:cs typeface="Arial MT"/>
              </a:rPr>
              <a:t>&lt;</a:t>
            </a:r>
            <a:r>
              <a:rPr b="0" i="0" spc="5" dirty="0">
                <a:solidFill>
                  <a:srgbClr val="4E9192"/>
                </a:solidFill>
                <a:latin typeface="Arial MT"/>
                <a:cs typeface="Arial MT"/>
              </a:rPr>
              <a:t>property</a:t>
            </a:r>
            <a:r>
              <a:rPr b="0" i="0" spc="-20" dirty="0">
                <a:solidFill>
                  <a:srgbClr val="4E9192"/>
                </a:solidFill>
                <a:latin typeface="Arial MT"/>
                <a:cs typeface="Arial MT"/>
              </a:rPr>
              <a:t> </a:t>
            </a:r>
            <a:r>
              <a:rPr b="0" i="0" spc="5" dirty="0">
                <a:solidFill>
                  <a:srgbClr val="932192"/>
                </a:solidFill>
                <a:latin typeface="Arial MT"/>
                <a:cs typeface="Arial MT"/>
              </a:rPr>
              <a:t>name</a:t>
            </a:r>
            <a:r>
              <a:rPr b="0" i="0" spc="5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b="0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b="0" spc="5" dirty="0">
                <a:latin typeface="Arial"/>
                <a:cs typeface="Arial"/>
              </a:rPr>
              <a:t>fortuneService</a:t>
            </a:r>
            <a:r>
              <a:rPr b="0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b="0" spc="-2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b="0" i="0" spc="5" dirty="0">
                <a:solidFill>
                  <a:srgbClr val="932192"/>
                </a:solidFill>
                <a:latin typeface="Arial MT"/>
                <a:cs typeface="Arial MT"/>
              </a:rPr>
              <a:t>ref</a:t>
            </a:r>
            <a:r>
              <a:rPr b="0" i="0" spc="5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b="0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b="0" spc="5" dirty="0">
                <a:latin typeface="Arial"/>
                <a:cs typeface="Arial"/>
              </a:rPr>
              <a:t>myFortuneService</a:t>
            </a:r>
            <a:r>
              <a:rPr b="0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b="0" spc="-2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9193"/>
                </a:solidFill>
                <a:latin typeface="Arial MT"/>
                <a:cs typeface="Arial MT"/>
              </a:rPr>
              <a:t>/&gt;</a:t>
            </a:r>
          </a:p>
          <a:p>
            <a:pPr marL="12065"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401320">
              <a:lnSpc>
                <a:spcPct val="100000"/>
              </a:lnSpc>
            </a:pP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i="0" dirty="0">
                <a:solidFill>
                  <a:srgbClr val="4E9192"/>
                </a:solidFill>
                <a:latin typeface="Arial"/>
                <a:cs typeface="Arial"/>
              </a:rPr>
              <a:t>property </a:t>
            </a:r>
            <a:r>
              <a:rPr i="0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i="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dirty="0"/>
              <a:t>"emailAddress"</a:t>
            </a:r>
            <a:r>
              <a:rPr spc="5" dirty="0"/>
              <a:t> </a:t>
            </a:r>
            <a:r>
              <a:rPr i="0" spc="5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i="0" spc="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5" dirty="0"/>
              <a:t>"</a:t>
            </a:r>
            <a:r>
              <a:rPr spc="5" dirty="0">
                <a:hlinkClick r:id="rId3"/>
              </a:rPr>
              <a:t>thebestcoach@luv2code.com</a:t>
            </a:r>
            <a:r>
              <a:rPr spc="5" dirty="0"/>
              <a:t>"</a:t>
            </a:r>
            <a:r>
              <a:rPr dirty="0"/>
              <a:t> </a:t>
            </a: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</a:pP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i="0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i="0" spc="-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i="0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i="0" spc="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5" dirty="0"/>
              <a:t>"team"</a:t>
            </a:r>
            <a:r>
              <a:rPr spc="-5" dirty="0"/>
              <a:t> </a:t>
            </a:r>
            <a:r>
              <a:rPr i="0" spc="5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i="0" spc="5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pc="5" dirty="0"/>
              <a:t>"Sunrisers</a:t>
            </a:r>
            <a:r>
              <a:rPr spc="-10" dirty="0"/>
              <a:t> </a:t>
            </a:r>
            <a:r>
              <a:rPr spc="5" dirty="0"/>
              <a:t>Hyderabad"</a:t>
            </a:r>
            <a:r>
              <a:rPr spc="-10" dirty="0"/>
              <a:t> </a:t>
            </a: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</a:p>
          <a:p>
            <a:pPr marL="24765">
              <a:lnSpc>
                <a:spcPct val="100000"/>
              </a:lnSpc>
              <a:spcBef>
                <a:spcPts val="2375"/>
              </a:spcBef>
            </a:pP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i="0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i="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20" y="2332778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8CBF572E-C09D-DBA7-B282-B13F2D1E8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2084" y="699320"/>
            <a:ext cx="145770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114" dirty="0">
                <a:latin typeface="Arial"/>
                <a:cs typeface="Arial"/>
              </a:rPr>
              <a:t>Injecting</a:t>
            </a:r>
            <a:r>
              <a:rPr sz="6900" spc="-275" dirty="0">
                <a:latin typeface="Arial"/>
                <a:cs typeface="Arial"/>
              </a:rPr>
              <a:t> </a:t>
            </a:r>
            <a:r>
              <a:rPr sz="6900" spc="-175" dirty="0">
                <a:latin typeface="Arial"/>
                <a:cs typeface="Arial"/>
              </a:rPr>
              <a:t>Values</a:t>
            </a:r>
            <a:r>
              <a:rPr sz="6900" spc="-280" dirty="0">
                <a:latin typeface="Arial"/>
                <a:cs typeface="Arial"/>
              </a:rPr>
              <a:t> </a:t>
            </a:r>
            <a:r>
              <a:rPr sz="6900" spc="-95" dirty="0">
                <a:latin typeface="Arial"/>
                <a:cs typeface="Arial"/>
              </a:rPr>
              <a:t>from</a:t>
            </a:r>
            <a:r>
              <a:rPr sz="6900" spc="-280" dirty="0">
                <a:latin typeface="Arial"/>
                <a:cs typeface="Arial"/>
              </a:rPr>
              <a:t> </a:t>
            </a:r>
            <a:r>
              <a:rPr sz="6900" spc="-114" dirty="0">
                <a:latin typeface="Arial"/>
                <a:cs typeface="Arial"/>
              </a:rPr>
              <a:t>Properties</a:t>
            </a:r>
            <a:r>
              <a:rPr sz="6900" spc="-275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File</a:t>
            </a:r>
            <a:endParaRPr sz="6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29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7558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65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Literal 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4682942" y="4814895"/>
            <a:ext cx="4296410" cy="1835785"/>
          </a:xfrm>
          <a:custGeom>
            <a:avLst/>
            <a:gdLst/>
            <a:ahLst/>
            <a:cxnLst/>
            <a:rect l="l" t="t" r="r" b="b"/>
            <a:pathLst>
              <a:path w="4296409" h="1835784">
                <a:moveTo>
                  <a:pt x="3674454" y="0"/>
                </a:moveTo>
                <a:lnTo>
                  <a:pt x="624103" y="0"/>
                </a:lnTo>
                <a:lnTo>
                  <a:pt x="551822" y="88"/>
                </a:lnTo>
                <a:lnTo>
                  <a:pt x="488937" y="710"/>
                </a:lnTo>
                <a:lnTo>
                  <a:pt x="433768" y="2397"/>
                </a:lnTo>
                <a:lnTo>
                  <a:pt x="384633" y="5682"/>
                </a:lnTo>
                <a:lnTo>
                  <a:pt x="339851" y="11097"/>
                </a:lnTo>
                <a:lnTo>
                  <a:pt x="297742" y="19177"/>
                </a:lnTo>
                <a:lnTo>
                  <a:pt x="256624" y="30452"/>
                </a:lnTo>
                <a:lnTo>
                  <a:pt x="212990" y="49518"/>
                </a:lnTo>
                <a:lnTo>
                  <a:pt x="172477" y="73652"/>
                </a:lnTo>
                <a:lnTo>
                  <a:pt x="135476" y="102464"/>
                </a:lnTo>
                <a:lnTo>
                  <a:pt x="102375" y="135565"/>
                </a:lnTo>
                <a:lnTo>
                  <a:pt x="73563" y="172566"/>
                </a:lnTo>
                <a:lnTo>
                  <a:pt x="49430" y="213079"/>
                </a:lnTo>
                <a:lnTo>
                  <a:pt x="30364" y="256713"/>
                </a:lnTo>
                <a:lnTo>
                  <a:pt x="19087" y="297830"/>
                </a:lnTo>
                <a:lnTo>
                  <a:pt x="11001" y="339939"/>
                </a:lnTo>
                <a:lnTo>
                  <a:pt x="5578" y="384721"/>
                </a:lnTo>
                <a:lnTo>
                  <a:pt x="2308" y="433341"/>
                </a:lnTo>
                <a:lnTo>
                  <a:pt x="621" y="488019"/>
                </a:lnTo>
                <a:lnTo>
                  <a:pt x="0" y="550171"/>
                </a:lnTo>
                <a:lnTo>
                  <a:pt x="17" y="1285404"/>
                </a:lnTo>
                <a:lnTo>
                  <a:pt x="621" y="1346549"/>
                </a:lnTo>
                <a:lnTo>
                  <a:pt x="2308" y="1401718"/>
                </a:lnTo>
                <a:lnTo>
                  <a:pt x="5619" y="1451071"/>
                </a:lnTo>
                <a:lnTo>
                  <a:pt x="11021" y="1495700"/>
                </a:lnTo>
                <a:lnTo>
                  <a:pt x="19091" y="1537753"/>
                </a:lnTo>
                <a:lnTo>
                  <a:pt x="30364" y="1578862"/>
                </a:lnTo>
                <a:lnTo>
                  <a:pt x="49430" y="1622497"/>
                </a:lnTo>
                <a:lnTo>
                  <a:pt x="73563" y="1663009"/>
                </a:lnTo>
                <a:lnTo>
                  <a:pt x="102375" y="1700010"/>
                </a:lnTo>
                <a:lnTo>
                  <a:pt x="135476" y="1733111"/>
                </a:lnTo>
                <a:lnTo>
                  <a:pt x="172477" y="1761923"/>
                </a:lnTo>
                <a:lnTo>
                  <a:pt x="212990" y="1786056"/>
                </a:lnTo>
                <a:lnTo>
                  <a:pt x="256624" y="1805123"/>
                </a:lnTo>
                <a:lnTo>
                  <a:pt x="297734" y="1816398"/>
                </a:lnTo>
                <a:lnTo>
                  <a:pt x="339787" y="1824477"/>
                </a:lnTo>
                <a:lnTo>
                  <a:pt x="384415" y="1829893"/>
                </a:lnTo>
                <a:lnTo>
                  <a:pt x="433252" y="1833178"/>
                </a:lnTo>
                <a:lnTo>
                  <a:pt x="487931" y="1834865"/>
                </a:lnTo>
                <a:lnTo>
                  <a:pt x="621341" y="1835575"/>
                </a:lnTo>
                <a:lnTo>
                  <a:pt x="3671691" y="1835575"/>
                </a:lnTo>
                <a:lnTo>
                  <a:pt x="3806857" y="1834865"/>
                </a:lnTo>
                <a:lnTo>
                  <a:pt x="3862026" y="1833178"/>
                </a:lnTo>
                <a:lnTo>
                  <a:pt x="3911162" y="1829893"/>
                </a:lnTo>
                <a:lnTo>
                  <a:pt x="3955943" y="1824477"/>
                </a:lnTo>
                <a:lnTo>
                  <a:pt x="3998052" y="1816398"/>
                </a:lnTo>
                <a:lnTo>
                  <a:pt x="4039170" y="1805123"/>
                </a:lnTo>
                <a:lnTo>
                  <a:pt x="4082805" y="1786056"/>
                </a:lnTo>
                <a:lnTo>
                  <a:pt x="4123317" y="1761923"/>
                </a:lnTo>
                <a:lnTo>
                  <a:pt x="4160318" y="1733111"/>
                </a:lnTo>
                <a:lnTo>
                  <a:pt x="4193419" y="1700010"/>
                </a:lnTo>
                <a:lnTo>
                  <a:pt x="4222231" y="1663009"/>
                </a:lnTo>
                <a:lnTo>
                  <a:pt x="4246365" y="1622497"/>
                </a:lnTo>
                <a:lnTo>
                  <a:pt x="4265431" y="1578862"/>
                </a:lnTo>
                <a:lnTo>
                  <a:pt x="4276708" y="1537745"/>
                </a:lnTo>
                <a:lnTo>
                  <a:pt x="4284794" y="1495636"/>
                </a:lnTo>
                <a:lnTo>
                  <a:pt x="4290216" y="1450854"/>
                </a:lnTo>
                <a:lnTo>
                  <a:pt x="4293486" y="1402234"/>
                </a:lnTo>
                <a:lnTo>
                  <a:pt x="4295173" y="1347556"/>
                </a:lnTo>
                <a:lnTo>
                  <a:pt x="4295795" y="1285404"/>
                </a:lnTo>
                <a:lnTo>
                  <a:pt x="4295778" y="550171"/>
                </a:lnTo>
                <a:lnTo>
                  <a:pt x="4295173" y="489026"/>
                </a:lnTo>
                <a:lnTo>
                  <a:pt x="4293486" y="433856"/>
                </a:lnTo>
                <a:lnTo>
                  <a:pt x="4290175" y="384504"/>
                </a:lnTo>
                <a:lnTo>
                  <a:pt x="4284773" y="339875"/>
                </a:lnTo>
                <a:lnTo>
                  <a:pt x="4276704" y="297822"/>
                </a:lnTo>
                <a:lnTo>
                  <a:pt x="4265431" y="256713"/>
                </a:lnTo>
                <a:lnTo>
                  <a:pt x="4246365" y="213079"/>
                </a:lnTo>
                <a:lnTo>
                  <a:pt x="4222231" y="172566"/>
                </a:lnTo>
                <a:lnTo>
                  <a:pt x="4193419" y="135565"/>
                </a:lnTo>
                <a:lnTo>
                  <a:pt x="4160318" y="102464"/>
                </a:lnTo>
                <a:lnTo>
                  <a:pt x="4123317" y="73652"/>
                </a:lnTo>
                <a:lnTo>
                  <a:pt x="4082805" y="49518"/>
                </a:lnTo>
                <a:lnTo>
                  <a:pt x="4039170" y="30452"/>
                </a:lnTo>
                <a:lnTo>
                  <a:pt x="3998060" y="19177"/>
                </a:lnTo>
                <a:lnTo>
                  <a:pt x="3956008" y="11097"/>
                </a:lnTo>
                <a:lnTo>
                  <a:pt x="3911379" y="5682"/>
                </a:lnTo>
                <a:lnTo>
                  <a:pt x="3862542" y="2397"/>
                </a:lnTo>
                <a:lnTo>
                  <a:pt x="3807864" y="710"/>
                </a:lnTo>
                <a:lnTo>
                  <a:pt x="367445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4626" y="5400747"/>
            <a:ext cx="31242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532" y="5703085"/>
            <a:ext cx="6385626" cy="3120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26215" y="7568220"/>
            <a:ext cx="34880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6363" y="2542195"/>
            <a:ext cx="9497695" cy="1506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7395" algn="l"/>
              </a:tabLst>
            </a:pPr>
            <a:r>
              <a:rPr sz="3450" b="1" spc="5" dirty="0">
                <a:latin typeface="Arial"/>
                <a:cs typeface="Arial"/>
              </a:rPr>
              <a:t>emailAddress:	</a:t>
            </a:r>
            <a:r>
              <a:rPr sz="345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thebestcoach@luv2code.com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494665" algn="ctr">
              <a:lnSpc>
                <a:spcPct val="100000"/>
              </a:lnSpc>
              <a:tabLst>
                <a:tab pos="1912620" algn="l"/>
              </a:tabLst>
            </a:pPr>
            <a:r>
              <a:rPr sz="3450" b="1" spc="5" dirty="0">
                <a:latin typeface="Arial"/>
                <a:cs typeface="Arial"/>
              </a:rPr>
              <a:t>team:	</a:t>
            </a:r>
            <a:r>
              <a:rPr sz="3450" b="1" dirty="0">
                <a:latin typeface="Arial"/>
                <a:cs typeface="Arial"/>
              </a:rPr>
              <a:t>Sunrisers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Hyderabad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2036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Properties File</a:t>
            </a:r>
          </a:p>
        </p:txBody>
      </p:sp>
      <p:sp>
        <p:nvSpPr>
          <p:cNvPr id="3" name="object 3"/>
          <p:cNvSpPr/>
          <p:nvPr/>
        </p:nvSpPr>
        <p:spPr>
          <a:xfrm>
            <a:off x="4682942" y="4814895"/>
            <a:ext cx="4296410" cy="1835785"/>
          </a:xfrm>
          <a:custGeom>
            <a:avLst/>
            <a:gdLst/>
            <a:ahLst/>
            <a:cxnLst/>
            <a:rect l="l" t="t" r="r" b="b"/>
            <a:pathLst>
              <a:path w="4296409" h="1835784">
                <a:moveTo>
                  <a:pt x="3674454" y="0"/>
                </a:moveTo>
                <a:lnTo>
                  <a:pt x="624103" y="0"/>
                </a:lnTo>
                <a:lnTo>
                  <a:pt x="551822" y="88"/>
                </a:lnTo>
                <a:lnTo>
                  <a:pt x="488937" y="710"/>
                </a:lnTo>
                <a:lnTo>
                  <a:pt x="433768" y="2397"/>
                </a:lnTo>
                <a:lnTo>
                  <a:pt x="384633" y="5682"/>
                </a:lnTo>
                <a:lnTo>
                  <a:pt x="339851" y="11097"/>
                </a:lnTo>
                <a:lnTo>
                  <a:pt x="297742" y="19177"/>
                </a:lnTo>
                <a:lnTo>
                  <a:pt x="256624" y="30452"/>
                </a:lnTo>
                <a:lnTo>
                  <a:pt x="212990" y="49518"/>
                </a:lnTo>
                <a:lnTo>
                  <a:pt x="172477" y="73652"/>
                </a:lnTo>
                <a:lnTo>
                  <a:pt x="135476" y="102464"/>
                </a:lnTo>
                <a:lnTo>
                  <a:pt x="102375" y="135565"/>
                </a:lnTo>
                <a:lnTo>
                  <a:pt x="73563" y="172566"/>
                </a:lnTo>
                <a:lnTo>
                  <a:pt x="49430" y="213079"/>
                </a:lnTo>
                <a:lnTo>
                  <a:pt x="30364" y="256713"/>
                </a:lnTo>
                <a:lnTo>
                  <a:pt x="19087" y="297830"/>
                </a:lnTo>
                <a:lnTo>
                  <a:pt x="11001" y="339939"/>
                </a:lnTo>
                <a:lnTo>
                  <a:pt x="5578" y="384721"/>
                </a:lnTo>
                <a:lnTo>
                  <a:pt x="2308" y="433341"/>
                </a:lnTo>
                <a:lnTo>
                  <a:pt x="621" y="488019"/>
                </a:lnTo>
                <a:lnTo>
                  <a:pt x="0" y="550171"/>
                </a:lnTo>
                <a:lnTo>
                  <a:pt x="17" y="1285404"/>
                </a:lnTo>
                <a:lnTo>
                  <a:pt x="621" y="1346549"/>
                </a:lnTo>
                <a:lnTo>
                  <a:pt x="2308" y="1401718"/>
                </a:lnTo>
                <a:lnTo>
                  <a:pt x="5619" y="1451071"/>
                </a:lnTo>
                <a:lnTo>
                  <a:pt x="11021" y="1495700"/>
                </a:lnTo>
                <a:lnTo>
                  <a:pt x="19091" y="1537753"/>
                </a:lnTo>
                <a:lnTo>
                  <a:pt x="30364" y="1578862"/>
                </a:lnTo>
                <a:lnTo>
                  <a:pt x="49430" y="1622497"/>
                </a:lnTo>
                <a:lnTo>
                  <a:pt x="73563" y="1663009"/>
                </a:lnTo>
                <a:lnTo>
                  <a:pt x="102375" y="1700010"/>
                </a:lnTo>
                <a:lnTo>
                  <a:pt x="135476" y="1733111"/>
                </a:lnTo>
                <a:lnTo>
                  <a:pt x="172477" y="1761923"/>
                </a:lnTo>
                <a:lnTo>
                  <a:pt x="212990" y="1786056"/>
                </a:lnTo>
                <a:lnTo>
                  <a:pt x="256624" y="1805123"/>
                </a:lnTo>
                <a:lnTo>
                  <a:pt x="297734" y="1816398"/>
                </a:lnTo>
                <a:lnTo>
                  <a:pt x="339787" y="1824477"/>
                </a:lnTo>
                <a:lnTo>
                  <a:pt x="384415" y="1829893"/>
                </a:lnTo>
                <a:lnTo>
                  <a:pt x="433252" y="1833178"/>
                </a:lnTo>
                <a:lnTo>
                  <a:pt x="487931" y="1834865"/>
                </a:lnTo>
                <a:lnTo>
                  <a:pt x="621341" y="1835575"/>
                </a:lnTo>
                <a:lnTo>
                  <a:pt x="3671691" y="1835575"/>
                </a:lnTo>
                <a:lnTo>
                  <a:pt x="3806857" y="1834865"/>
                </a:lnTo>
                <a:lnTo>
                  <a:pt x="3862026" y="1833178"/>
                </a:lnTo>
                <a:lnTo>
                  <a:pt x="3911162" y="1829893"/>
                </a:lnTo>
                <a:lnTo>
                  <a:pt x="3955943" y="1824477"/>
                </a:lnTo>
                <a:lnTo>
                  <a:pt x="3998052" y="1816398"/>
                </a:lnTo>
                <a:lnTo>
                  <a:pt x="4039170" y="1805123"/>
                </a:lnTo>
                <a:lnTo>
                  <a:pt x="4082805" y="1786056"/>
                </a:lnTo>
                <a:lnTo>
                  <a:pt x="4123317" y="1761923"/>
                </a:lnTo>
                <a:lnTo>
                  <a:pt x="4160318" y="1733111"/>
                </a:lnTo>
                <a:lnTo>
                  <a:pt x="4193419" y="1700010"/>
                </a:lnTo>
                <a:lnTo>
                  <a:pt x="4222231" y="1663009"/>
                </a:lnTo>
                <a:lnTo>
                  <a:pt x="4246365" y="1622497"/>
                </a:lnTo>
                <a:lnTo>
                  <a:pt x="4265431" y="1578862"/>
                </a:lnTo>
                <a:lnTo>
                  <a:pt x="4276708" y="1537745"/>
                </a:lnTo>
                <a:lnTo>
                  <a:pt x="4284794" y="1495636"/>
                </a:lnTo>
                <a:lnTo>
                  <a:pt x="4290216" y="1450854"/>
                </a:lnTo>
                <a:lnTo>
                  <a:pt x="4293486" y="1402234"/>
                </a:lnTo>
                <a:lnTo>
                  <a:pt x="4295173" y="1347556"/>
                </a:lnTo>
                <a:lnTo>
                  <a:pt x="4295795" y="1285404"/>
                </a:lnTo>
                <a:lnTo>
                  <a:pt x="4295778" y="550171"/>
                </a:lnTo>
                <a:lnTo>
                  <a:pt x="4295173" y="489026"/>
                </a:lnTo>
                <a:lnTo>
                  <a:pt x="4293486" y="433856"/>
                </a:lnTo>
                <a:lnTo>
                  <a:pt x="4290175" y="384504"/>
                </a:lnTo>
                <a:lnTo>
                  <a:pt x="4284773" y="339875"/>
                </a:lnTo>
                <a:lnTo>
                  <a:pt x="4276704" y="297822"/>
                </a:lnTo>
                <a:lnTo>
                  <a:pt x="4265431" y="256713"/>
                </a:lnTo>
                <a:lnTo>
                  <a:pt x="4246365" y="213079"/>
                </a:lnTo>
                <a:lnTo>
                  <a:pt x="4222231" y="172566"/>
                </a:lnTo>
                <a:lnTo>
                  <a:pt x="4193419" y="135565"/>
                </a:lnTo>
                <a:lnTo>
                  <a:pt x="4160318" y="102464"/>
                </a:lnTo>
                <a:lnTo>
                  <a:pt x="4123317" y="73652"/>
                </a:lnTo>
                <a:lnTo>
                  <a:pt x="4082805" y="49518"/>
                </a:lnTo>
                <a:lnTo>
                  <a:pt x="4039170" y="30452"/>
                </a:lnTo>
                <a:lnTo>
                  <a:pt x="3998060" y="19177"/>
                </a:lnTo>
                <a:lnTo>
                  <a:pt x="3956008" y="11097"/>
                </a:lnTo>
                <a:lnTo>
                  <a:pt x="3911379" y="5682"/>
                </a:lnTo>
                <a:lnTo>
                  <a:pt x="3862542" y="2397"/>
                </a:lnTo>
                <a:lnTo>
                  <a:pt x="3807864" y="710"/>
                </a:lnTo>
                <a:lnTo>
                  <a:pt x="367445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4626" y="5400747"/>
            <a:ext cx="31242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532" y="5703085"/>
            <a:ext cx="6385626" cy="3120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26215" y="7568220"/>
            <a:ext cx="34880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416" y="2198885"/>
            <a:ext cx="2104647" cy="21046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21567" y="2458428"/>
            <a:ext cx="5387975" cy="2226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Arial"/>
                <a:cs typeface="Arial"/>
              </a:rPr>
              <a:t>emailAddress: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Arial"/>
              <a:cs typeface="Arial"/>
            </a:endParaRPr>
          </a:p>
          <a:p>
            <a:pPr marR="139065" algn="ctr">
              <a:lnSpc>
                <a:spcPct val="100000"/>
              </a:lnSpc>
            </a:pPr>
            <a:r>
              <a:rPr sz="3450" b="1" spc="5" dirty="0">
                <a:latin typeface="Arial"/>
                <a:cs typeface="Arial"/>
              </a:rPr>
              <a:t>team:</a:t>
            </a:r>
            <a:endParaRPr sz="3450">
              <a:latin typeface="Arial"/>
              <a:cs typeface="Arial"/>
            </a:endParaRPr>
          </a:p>
          <a:p>
            <a:pPr marL="3111500">
              <a:lnSpc>
                <a:spcPct val="100000"/>
              </a:lnSpc>
              <a:spcBef>
                <a:spcPts val="2050"/>
              </a:spcBef>
            </a:pPr>
            <a:r>
              <a:rPr sz="2950" spc="5" dirty="0">
                <a:latin typeface="Arial MT"/>
                <a:cs typeface="Arial MT"/>
              </a:rPr>
              <a:t>properties</a:t>
            </a:r>
            <a:r>
              <a:rPr sz="2950" spc="-5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file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460416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pc="-155" dirty="0"/>
              <a:t> </a:t>
            </a:r>
            <a:r>
              <a:rPr sz="65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866793"/>
            <a:ext cx="1046099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Properties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Load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Properties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5" dirty="0">
                <a:latin typeface="Palatino Linotype"/>
                <a:cs typeface="Palatino Linotype"/>
              </a:rPr>
              <a:t>Reference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values</a:t>
            </a:r>
            <a:r>
              <a:rPr sz="4250" dirty="0">
                <a:latin typeface="Palatino Linotype"/>
                <a:cs typeface="Palatino Linotype"/>
              </a:rPr>
              <a:t> from </a:t>
            </a:r>
            <a:r>
              <a:rPr sz="4250" spc="5" dirty="0">
                <a:latin typeface="Palatino Linotype"/>
                <a:cs typeface="Palatino Linotype"/>
              </a:rPr>
              <a:t>Properties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01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Sprin</a:t>
            </a:r>
            <a:r>
              <a:rPr sz="6500" spc="325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Injectio</a:t>
            </a:r>
            <a:r>
              <a:rPr sz="6500" spc="385" dirty="0">
                <a:latin typeface="Times New Roman"/>
                <a:cs typeface="Times New Roman"/>
              </a:rPr>
              <a:t>n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815" dirty="0">
                <a:latin typeface="Times New Roman"/>
                <a:cs typeface="Times New Roman"/>
              </a:rPr>
              <a:t>T</a:t>
            </a:r>
            <a:r>
              <a:rPr sz="6500" spc="60" dirty="0">
                <a:latin typeface="Times New Roman"/>
                <a:cs typeface="Times New Roman"/>
              </a:rPr>
              <a:t>ypes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4" y="3871998"/>
            <a:ext cx="7671434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33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5900" spc="10" dirty="0">
                <a:latin typeface="Palatino Linotype"/>
                <a:cs typeface="Palatino Linotype"/>
              </a:rPr>
              <a:t>Constructor</a:t>
            </a:r>
            <a:r>
              <a:rPr sz="5900" spc="-60" dirty="0">
                <a:latin typeface="Palatino Linotype"/>
                <a:cs typeface="Palatino Linotype"/>
              </a:rPr>
              <a:t> </a:t>
            </a:r>
            <a:r>
              <a:rPr sz="5900" spc="10" dirty="0">
                <a:latin typeface="Palatino Linotype"/>
                <a:cs typeface="Palatino Linotype"/>
              </a:rPr>
              <a:t>Injection</a:t>
            </a:r>
            <a:endParaRPr sz="5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86B9"/>
              </a:buClr>
              <a:buFont typeface="Trebuchet MS"/>
              <a:buChar char="•"/>
            </a:pPr>
            <a:endParaRPr sz="890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buClr>
                <a:srgbClr val="5C86B9"/>
              </a:buClr>
              <a:buSzPct val="7033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5900" spc="15" dirty="0">
                <a:latin typeface="Palatino Linotype"/>
                <a:cs typeface="Palatino Linotype"/>
              </a:rPr>
              <a:t>Setter</a:t>
            </a:r>
            <a:r>
              <a:rPr sz="5900" spc="-30" dirty="0">
                <a:latin typeface="Palatino Linotype"/>
                <a:cs typeface="Palatino Linotype"/>
              </a:rPr>
              <a:t> </a:t>
            </a:r>
            <a:r>
              <a:rPr sz="5900" spc="10" dirty="0">
                <a:latin typeface="Palatino Linotype"/>
                <a:cs typeface="Palatino Linotype"/>
              </a:rPr>
              <a:t>Injection</a:t>
            </a:r>
            <a:endParaRPr sz="59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8132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65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Create Properties 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1713" y="3484987"/>
            <a:ext cx="14815819" cy="3824604"/>
            <a:chOff x="2191713" y="3484987"/>
            <a:chExt cx="14815819" cy="3824604"/>
          </a:xfrm>
        </p:grpSpPr>
        <p:sp>
          <p:nvSpPr>
            <p:cNvPr id="4" name="object 4"/>
            <p:cNvSpPr/>
            <p:nvPr/>
          </p:nvSpPr>
          <p:spPr>
            <a:xfrm>
              <a:off x="2369718" y="3600167"/>
              <a:ext cx="14459585" cy="3364229"/>
            </a:xfrm>
            <a:custGeom>
              <a:avLst/>
              <a:gdLst/>
              <a:ahLst/>
              <a:cxnLst/>
              <a:rect l="l" t="t" r="r" b="b"/>
              <a:pathLst>
                <a:path w="14459585" h="3364229">
                  <a:moveTo>
                    <a:pt x="0" y="0"/>
                  </a:moveTo>
                  <a:lnTo>
                    <a:pt x="14459559" y="0"/>
                  </a:lnTo>
                  <a:lnTo>
                    <a:pt x="14459559" y="3363771"/>
                  </a:lnTo>
                  <a:lnTo>
                    <a:pt x="0" y="3363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1713" y="3484987"/>
              <a:ext cx="14815569" cy="38244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27016" y="4447897"/>
            <a:ext cx="12877800" cy="1636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5250" b="1" spc="10" dirty="0">
                <a:latin typeface="Arial"/>
                <a:cs typeface="Arial"/>
                <a:hlinkClick r:id="rId3"/>
              </a:rPr>
              <a:t>foo.email=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  <a:hlinkClick r:id="rId4"/>
              </a:rPr>
              <a:t>myeasycoach@luv2code.com </a:t>
            </a:r>
            <a:r>
              <a:rPr sz="5250" b="1" spc="-144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latin typeface="Arial"/>
                <a:cs typeface="Arial"/>
              </a:rPr>
              <a:t>foo.team=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</a:rPr>
              <a:t>Royal</a:t>
            </a:r>
            <a:r>
              <a:rPr sz="5250" b="1" spc="5" dirty="0">
                <a:solidFill>
                  <a:srgbClr val="0433FF"/>
                </a:solidFill>
                <a:latin typeface="Arial"/>
                <a:cs typeface="Arial"/>
              </a:rPr>
              <a:t> Challengers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</a:rPr>
              <a:t> Bangalore</a:t>
            </a:r>
            <a:endParaRPr sz="5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894" y="2940089"/>
            <a:ext cx="37953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latin typeface="Arial"/>
                <a:cs typeface="Arial"/>
              </a:rPr>
              <a:t>File:</a:t>
            </a:r>
            <a:r>
              <a:rPr sz="2950" b="1" spc="-5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sport.properties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7674590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65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6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sz="6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1577" y="3635147"/>
            <a:ext cx="18362930" cy="2170430"/>
            <a:chOff x="991577" y="3635147"/>
            <a:chExt cx="18362930" cy="2170430"/>
          </a:xfrm>
        </p:grpSpPr>
        <p:sp>
          <p:nvSpPr>
            <p:cNvPr id="4" name="object 4"/>
            <p:cNvSpPr/>
            <p:nvPr/>
          </p:nvSpPr>
          <p:spPr>
            <a:xfrm>
              <a:off x="1169582" y="3750326"/>
              <a:ext cx="18007330" cy="1709420"/>
            </a:xfrm>
            <a:custGeom>
              <a:avLst/>
              <a:gdLst/>
              <a:ahLst/>
              <a:cxnLst/>
              <a:rect l="l" t="t" r="r" b="b"/>
              <a:pathLst>
                <a:path w="18007330" h="1709420">
                  <a:moveTo>
                    <a:pt x="0" y="0"/>
                  </a:moveTo>
                  <a:lnTo>
                    <a:pt x="18006849" y="0"/>
                  </a:lnTo>
                  <a:lnTo>
                    <a:pt x="18006849" y="1709372"/>
                  </a:lnTo>
                  <a:lnTo>
                    <a:pt x="0" y="170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77" y="3635147"/>
              <a:ext cx="18362865" cy="21700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99816" y="4311775"/>
            <a:ext cx="1479994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context:property-placeholder</a:t>
            </a:r>
            <a:r>
              <a:rPr sz="3450" b="1" i="1" spc="14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932192"/>
                </a:solidFill>
                <a:latin typeface="Arial"/>
                <a:cs typeface="Arial"/>
              </a:rPr>
              <a:t>location</a:t>
            </a:r>
            <a:r>
              <a:rPr sz="3450" b="1" i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"classpath:</a:t>
            </a:r>
            <a:r>
              <a:rPr sz="3450" b="1" i="1" dirty="0">
                <a:solidFill>
                  <a:srgbClr val="FF2600"/>
                </a:solidFill>
                <a:latin typeface="Arial"/>
                <a:cs typeface="Arial"/>
              </a:rPr>
              <a:t>sport.properties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3450" b="1" i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59" y="3139036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11600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sz="65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6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65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</a:t>
            </a:r>
            <a:r>
              <a:rPr sz="65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500" spc="-7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-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65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sz="65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65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</a:t>
            </a:r>
            <a:r>
              <a:rPr sz="65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65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1119" y="2831607"/>
            <a:ext cx="18288000" cy="6952615"/>
            <a:chOff x="1381119" y="2831607"/>
            <a:chExt cx="18288000" cy="6952615"/>
          </a:xfrm>
        </p:grpSpPr>
        <p:sp>
          <p:nvSpPr>
            <p:cNvPr id="4" name="object 4"/>
            <p:cNvSpPr/>
            <p:nvPr/>
          </p:nvSpPr>
          <p:spPr>
            <a:xfrm>
              <a:off x="1559124" y="2946786"/>
              <a:ext cx="16986250" cy="4631055"/>
            </a:xfrm>
            <a:custGeom>
              <a:avLst/>
              <a:gdLst/>
              <a:ahLst/>
              <a:cxnLst/>
              <a:rect l="l" t="t" r="r" b="b"/>
              <a:pathLst>
                <a:path w="16986250" h="4631055">
                  <a:moveTo>
                    <a:pt x="0" y="0"/>
                  </a:moveTo>
                  <a:lnTo>
                    <a:pt x="16985850" y="0"/>
                  </a:lnTo>
                  <a:lnTo>
                    <a:pt x="16985850" y="4630749"/>
                  </a:lnTo>
                  <a:lnTo>
                    <a:pt x="0" y="463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19" y="2831607"/>
              <a:ext cx="17341859" cy="5091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06751" y="7205390"/>
              <a:ext cx="9084310" cy="2233295"/>
            </a:xfrm>
            <a:custGeom>
              <a:avLst/>
              <a:gdLst/>
              <a:ahLst/>
              <a:cxnLst/>
              <a:rect l="l" t="t" r="r" b="b"/>
              <a:pathLst>
                <a:path w="9084310" h="2233295">
                  <a:moveTo>
                    <a:pt x="0" y="0"/>
                  </a:moveTo>
                  <a:lnTo>
                    <a:pt x="9084141" y="0"/>
                  </a:lnTo>
                  <a:lnTo>
                    <a:pt x="9084141" y="2232916"/>
                  </a:lnTo>
                  <a:lnTo>
                    <a:pt x="0" y="223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8747" y="7090210"/>
              <a:ext cx="9440153" cy="26936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6520" y="2353720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7710" y="3505517"/>
            <a:ext cx="16931005" cy="53384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9255" marR="5972810" indent="-377190">
              <a:lnSpc>
                <a:spcPts val="4120"/>
              </a:lnSpc>
              <a:spcBef>
                <a:spcPts val="265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"myCricketCoach" 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"com.luv2code.springdemo.CricketCoach"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3979"/>
              </a:lnSpc>
            </a:pPr>
            <a:r>
              <a:rPr sz="3450" spc="10" dirty="0">
                <a:solidFill>
                  <a:srgbClr val="009193"/>
                </a:solidFill>
                <a:latin typeface="Arial MT"/>
                <a:cs typeface="Arial MT"/>
              </a:rPr>
              <a:t>…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412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3450" b="1" spc="2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"emailAddress"</a:t>
            </a:r>
            <a:r>
              <a:rPr sz="345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"${</a:t>
            </a:r>
            <a:r>
              <a:rPr sz="3450" b="1" i="1" dirty="0">
                <a:latin typeface="Arial"/>
                <a:cs typeface="Arial"/>
              </a:rPr>
              <a:t>foo.email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}"</a:t>
            </a:r>
            <a:r>
              <a:rPr sz="3450" b="1" i="1" spc="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413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3450" b="1" spc="1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"team"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"${</a:t>
            </a:r>
            <a:r>
              <a:rPr sz="3450" b="1" i="1" dirty="0">
                <a:latin typeface="Arial"/>
                <a:cs typeface="Arial"/>
              </a:rPr>
              <a:t>foo.team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}"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Arial"/>
              <a:cs typeface="Arial"/>
            </a:endParaRPr>
          </a:p>
          <a:p>
            <a:pPr marL="8483600" marR="5080">
              <a:lnSpc>
                <a:spcPts val="4120"/>
              </a:lnSpc>
              <a:spcBef>
                <a:spcPts val="2625"/>
              </a:spcBef>
            </a:pPr>
            <a:r>
              <a:rPr sz="3450" b="1" dirty="0">
                <a:latin typeface="Arial"/>
                <a:cs typeface="Arial"/>
                <a:hlinkClick r:id="rId5"/>
              </a:rPr>
              <a:t>foo.</a:t>
            </a:r>
            <a:r>
              <a:rPr sz="3450" b="1" spc="5" dirty="0">
                <a:latin typeface="Arial"/>
                <a:cs typeface="Arial"/>
                <a:hlinkClick r:id="rId5"/>
              </a:rPr>
              <a:t>ema</a:t>
            </a:r>
            <a:r>
              <a:rPr sz="3450" b="1" spc="-5" dirty="0">
                <a:latin typeface="Arial"/>
                <a:cs typeface="Arial"/>
                <a:hlinkClick r:id="rId5"/>
              </a:rPr>
              <a:t>il</a:t>
            </a:r>
            <a:r>
              <a:rPr sz="3450" b="1" spc="5" dirty="0">
                <a:latin typeface="Arial"/>
                <a:cs typeface="Arial"/>
                <a:hlinkClick r:id="rId5"/>
              </a:rPr>
              <a:t>=</a:t>
            </a:r>
            <a:r>
              <a:rPr sz="3450" b="1" spc="5" dirty="0">
                <a:solidFill>
                  <a:srgbClr val="0433FF"/>
                </a:solidFill>
                <a:latin typeface="Arial"/>
                <a:cs typeface="Arial"/>
                <a:hlinkClick r:id="rId6"/>
              </a:rPr>
              <a:t>myeasycoach@luv2code.com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foo.team=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Royal Challengers </a:t>
            </a:r>
            <a:r>
              <a:rPr sz="3450" b="1" spc="5" dirty="0">
                <a:solidFill>
                  <a:srgbClr val="0433FF"/>
                </a:solidFill>
                <a:latin typeface="Arial"/>
                <a:cs typeface="Arial"/>
              </a:rPr>
              <a:t>Bangalore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836275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sz="65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6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65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sz="65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</a:t>
            </a:r>
            <a:r>
              <a:rPr sz="65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5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65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1713" y="3484987"/>
            <a:ext cx="14815819" cy="3824604"/>
            <a:chOff x="2191713" y="3484987"/>
            <a:chExt cx="14815819" cy="3824604"/>
          </a:xfrm>
        </p:grpSpPr>
        <p:sp>
          <p:nvSpPr>
            <p:cNvPr id="4" name="object 4"/>
            <p:cNvSpPr/>
            <p:nvPr/>
          </p:nvSpPr>
          <p:spPr>
            <a:xfrm>
              <a:off x="2369718" y="3600167"/>
              <a:ext cx="14459585" cy="3364229"/>
            </a:xfrm>
            <a:custGeom>
              <a:avLst/>
              <a:gdLst/>
              <a:ahLst/>
              <a:cxnLst/>
              <a:rect l="l" t="t" r="r" b="b"/>
              <a:pathLst>
                <a:path w="14459585" h="3364229">
                  <a:moveTo>
                    <a:pt x="0" y="0"/>
                  </a:moveTo>
                  <a:lnTo>
                    <a:pt x="14459559" y="0"/>
                  </a:lnTo>
                  <a:lnTo>
                    <a:pt x="14459559" y="3363771"/>
                  </a:lnTo>
                  <a:lnTo>
                    <a:pt x="0" y="3363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1713" y="3484987"/>
              <a:ext cx="14815569" cy="38244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27016" y="4447897"/>
            <a:ext cx="9785985" cy="1636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5250" b="1" spc="10" dirty="0">
                <a:latin typeface="Arial"/>
                <a:cs typeface="Arial"/>
                <a:hlinkClick r:id="rId3"/>
              </a:rPr>
              <a:t>foo.email=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  <a:hlinkClick r:id="rId4"/>
              </a:rPr>
              <a:t>silly@luv2code.com </a:t>
            </a:r>
            <a:r>
              <a:rPr sz="5250" b="1" spc="-144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latin typeface="Arial"/>
                <a:cs typeface="Arial"/>
              </a:rPr>
              <a:t>foo.team=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</a:rPr>
              <a:t>Mighty</a:t>
            </a:r>
            <a:r>
              <a:rPr sz="525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</a:rPr>
              <a:t>Java</a:t>
            </a:r>
            <a:r>
              <a:rPr sz="5250" b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</a:rPr>
              <a:t>Coders</a:t>
            </a:r>
            <a:endParaRPr sz="5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894" y="2940089"/>
            <a:ext cx="37953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latin typeface="Arial"/>
                <a:cs typeface="Arial"/>
              </a:rPr>
              <a:t>File:</a:t>
            </a:r>
            <a:r>
              <a:rPr sz="2950" b="1" spc="-50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sport.properties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47246" y="2993219"/>
            <a:ext cx="15820390" cy="2955925"/>
            <a:chOff x="2447246" y="2993219"/>
            <a:chExt cx="15820390" cy="2955925"/>
          </a:xfrm>
        </p:grpSpPr>
        <p:sp>
          <p:nvSpPr>
            <p:cNvPr id="4" name="object 4"/>
            <p:cNvSpPr/>
            <p:nvPr/>
          </p:nvSpPr>
          <p:spPr>
            <a:xfrm>
              <a:off x="2625251" y="3108399"/>
              <a:ext cx="15464790" cy="2494915"/>
            </a:xfrm>
            <a:custGeom>
              <a:avLst/>
              <a:gdLst/>
              <a:ahLst/>
              <a:cxnLst/>
              <a:rect l="l" t="t" r="r" b="b"/>
              <a:pathLst>
                <a:path w="15464790" h="2494915">
                  <a:moveTo>
                    <a:pt x="0" y="0"/>
                  </a:moveTo>
                  <a:lnTo>
                    <a:pt x="15464364" y="0"/>
                  </a:lnTo>
                  <a:lnTo>
                    <a:pt x="15464364" y="2494688"/>
                  </a:lnTo>
                  <a:lnTo>
                    <a:pt x="0" y="249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246" y="2993219"/>
              <a:ext cx="15820377" cy="29554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1218" y="3139036"/>
            <a:ext cx="9890125" cy="2400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0" spc="305" dirty="0">
                <a:solidFill>
                  <a:srgbClr val="0433FF"/>
                </a:solidFill>
                <a:latin typeface="Arial MT"/>
                <a:cs typeface="Arial MT"/>
              </a:rPr>
              <a:t>Inject</a:t>
            </a:r>
            <a:r>
              <a:rPr sz="5250" b="0" spc="-14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85" dirty="0">
                <a:solidFill>
                  <a:srgbClr val="0433FF"/>
                </a:solidFill>
                <a:latin typeface="Arial MT"/>
                <a:cs typeface="Arial MT"/>
              </a:rPr>
              <a:t>dependencies</a:t>
            </a:r>
            <a:r>
              <a:rPr sz="5250" b="0" spc="-14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70" dirty="0">
                <a:solidFill>
                  <a:srgbClr val="0433FF"/>
                </a:solidFill>
                <a:latin typeface="Arial MT"/>
                <a:cs typeface="Arial MT"/>
              </a:rPr>
              <a:t>by</a:t>
            </a:r>
            <a:r>
              <a:rPr sz="5250" b="0" spc="-14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305" dirty="0">
                <a:solidFill>
                  <a:srgbClr val="0433FF"/>
                </a:solidFill>
                <a:latin typeface="Arial MT"/>
                <a:cs typeface="Arial MT"/>
              </a:rPr>
              <a:t>calling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</a:pPr>
            <a:r>
              <a:rPr sz="5250" b="0" spc="340" dirty="0">
                <a:solidFill>
                  <a:srgbClr val="0433FF"/>
                </a:solidFill>
                <a:latin typeface="Arial MT"/>
                <a:cs typeface="Arial MT"/>
              </a:rPr>
              <a:t>setter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54" dirty="0">
                <a:solidFill>
                  <a:srgbClr val="0433FF"/>
                </a:solidFill>
                <a:latin typeface="Arial MT"/>
                <a:cs typeface="Arial MT"/>
              </a:rPr>
              <a:t>method(s)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65" dirty="0">
                <a:solidFill>
                  <a:srgbClr val="0433FF"/>
                </a:solidFill>
                <a:latin typeface="Arial MT"/>
                <a:cs typeface="Arial MT"/>
              </a:rPr>
              <a:t>on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315" dirty="0">
                <a:solidFill>
                  <a:srgbClr val="0433FF"/>
                </a:solidFill>
                <a:latin typeface="Arial MT"/>
                <a:cs typeface="Arial MT"/>
              </a:rPr>
              <a:t>your</a:t>
            </a:r>
            <a:r>
              <a:rPr sz="5250" b="0" spc="-16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250" b="0" spc="265" dirty="0">
                <a:solidFill>
                  <a:srgbClr val="0433FF"/>
                </a:solidFill>
                <a:latin typeface="Arial MT"/>
                <a:cs typeface="Arial MT"/>
              </a:rPr>
              <a:t>class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4329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Process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Setter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Injection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798702"/>
            <a:ext cx="14210030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setter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method(s)</a:t>
            </a:r>
            <a:r>
              <a:rPr sz="4250" spc="10" dirty="0">
                <a:latin typeface="Palatino Linotype"/>
                <a:cs typeface="Palatino Linotype"/>
              </a:rPr>
              <a:t>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class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 injections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Configure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60057"/>
            <a:ext cx="18293715" cy="896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120" dirty="0">
                <a:latin typeface="Times New Roman"/>
                <a:cs typeface="Times New Roman"/>
              </a:rPr>
              <a:t>Step1:</a:t>
            </a:r>
            <a:r>
              <a:rPr sz="5700" spc="-380" dirty="0">
                <a:latin typeface="Times New Roman"/>
                <a:cs typeface="Times New Roman"/>
              </a:rPr>
              <a:t> </a:t>
            </a:r>
            <a:r>
              <a:rPr sz="5700" spc="70" dirty="0">
                <a:latin typeface="Times New Roman"/>
                <a:cs typeface="Times New Roman"/>
              </a:rPr>
              <a:t>Create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20" dirty="0">
                <a:latin typeface="Times New Roman"/>
                <a:cs typeface="Times New Roman"/>
              </a:rPr>
              <a:t>setter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30" dirty="0">
                <a:latin typeface="Times New Roman"/>
                <a:cs typeface="Times New Roman"/>
              </a:rPr>
              <a:t>method(s)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265" dirty="0">
                <a:latin typeface="Times New Roman"/>
                <a:cs typeface="Times New Roman"/>
              </a:rPr>
              <a:t>in</a:t>
            </a:r>
            <a:r>
              <a:rPr sz="5700" spc="-65" dirty="0">
                <a:latin typeface="Times New Roman"/>
                <a:cs typeface="Times New Roman"/>
              </a:rPr>
              <a:t> </a:t>
            </a:r>
            <a:r>
              <a:rPr sz="5700" spc="35" dirty="0">
                <a:latin typeface="Times New Roman"/>
                <a:cs typeface="Times New Roman"/>
              </a:rPr>
              <a:t>your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00" dirty="0">
                <a:latin typeface="Times New Roman"/>
                <a:cs typeface="Times New Roman"/>
              </a:rPr>
              <a:t>class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50" dirty="0">
                <a:latin typeface="Times New Roman"/>
                <a:cs typeface="Times New Roman"/>
              </a:rPr>
              <a:t>for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45" dirty="0">
                <a:latin typeface="Times New Roman"/>
                <a:cs typeface="Times New Roman"/>
              </a:rPr>
              <a:t>injections</a:t>
            </a:r>
            <a:endParaRPr sz="5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94529" y="2504937"/>
            <a:ext cx="14274800" cy="7406005"/>
            <a:chOff x="1994529" y="2504937"/>
            <a:chExt cx="14274800" cy="7406005"/>
          </a:xfrm>
        </p:grpSpPr>
        <p:sp>
          <p:nvSpPr>
            <p:cNvPr id="4" name="object 4"/>
            <p:cNvSpPr/>
            <p:nvPr/>
          </p:nvSpPr>
          <p:spPr>
            <a:xfrm>
              <a:off x="2172534" y="2620117"/>
              <a:ext cx="13918565" cy="6944995"/>
            </a:xfrm>
            <a:custGeom>
              <a:avLst/>
              <a:gdLst/>
              <a:ahLst/>
              <a:cxnLst/>
              <a:rect l="l" t="t" r="r" b="b"/>
              <a:pathLst>
                <a:path w="13918565" h="6944995">
                  <a:moveTo>
                    <a:pt x="0" y="0"/>
                  </a:moveTo>
                  <a:lnTo>
                    <a:pt x="13918535" y="0"/>
                  </a:lnTo>
                  <a:lnTo>
                    <a:pt x="13918535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29" y="2504937"/>
              <a:ext cx="14274549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28069" y="2657375"/>
            <a:ext cx="13672819" cy="6312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CricketCoach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Coach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{</a:t>
            </a:r>
            <a:endParaRPr sz="3450">
              <a:latin typeface="Arial"/>
              <a:cs typeface="Arial"/>
            </a:endParaRPr>
          </a:p>
          <a:p>
            <a:pPr marL="389255" marR="5160645">
              <a:lnSpc>
                <a:spcPct val="199100"/>
              </a:lnSpc>
              <a:spcBef>
                <a:spcPts val="5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3450" b="1" spc="3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FortuneService</a:t>
            </a:r>
            <a:r>
              <a:rPr sz="3450" b="1" spc="3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326CC"/>
                </a:solidFill>
                <a:latin typeface="Arial"/>
                <a:cs typeface="Arial"/>
              </a:rPr>
              <a:t>fortuneService</a:t>
            </a:r>
            <a:r>
              <a:rPr sz="3450" b="1" dirty="0">
                <a:latin typeface="Arial"/>
                <a:cs typeface="Arial"/>
              </a:rPr>
              <a:t>; </a:t>
            </a:r>
            <a:r>
              <a:rPr sz="3450" b="1" spc="-944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CricketCoach()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{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4120"/>
              </a:lnSpc>
            </a:pPr>
            <a:r>
              <a:rPr sz="3450" b="1" spc="5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Arial"/>
              <a:cs typeface="Arial"/>
            </a:endParaRPr>
          </a:p>
          <a:p>
            <a:pPr marL="766445" marR="5080" indent="-377190">
              <a:lnSpc>
                <a:spcPts val="4120"/>
              </a:lnSpc>
              <a:spcBef>
                <a:spcPts val="5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void </a:t>
            </a:r>
            <a:r>
              <a:rPr sz="3450" b="1" spc="5" dirty="0">
                <a:latin typeface="Arial"/>
                <a:cs typeface="Arial"/>
              </a:rPr>
              <a:t>setFortuneService(FortuneService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fortuneService</a:t>
            </a:r>
            <a:r>
              <a:rPr sz="3450" b="1" dirty="0">
                <a:latin typeface="Arial"/>
                <a:cs typeface="Arial"/>
              </a:rPr>
              <a:t>) </a:t>
            </a:r>
            <a:r>
              <a:rPr sz="3450" b="1" spc="5" dirty="0">
                <a:latin typeface="Arial"/>
                <a:cs typeface="Arial"/>
              </a:rPr>
              <a:t>{ </a:t>
            </a:r>
            <a:r>
              <a:rPr sz="3450" b="1" spc="-944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this</a:t>
            </a:r>
            <a:r>
              <a:rPr sz="3450" b="1" dirty="0">
                <a:latin typeface="Arial"/>
                <a:cs typeface="Arial"/>
              </a:rPr>
              <a:t>.</a:t>
            </a:r>
            <a:r>
              <a:rPr sz="3450" b="1" dirty="0">
                <a:solidFill>
                  <a:srgbClr val="0326CC"/>
                </a:solidFill>
                <a:latin typeface="Arial"/>
                <a:cs typeface="Arial"/>
              </a:rPr>
              <a:t>fortuneService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fortuneService</a:t>
            </a:r>
            <a:r>
              <a:rPr sz="3450" b="1" dirty="0">
                <a:latin typeface="Arial"/>
                <a:cs typeface="Arial"/>
              </a:rPr>
              <a:t>;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3979"/>
              </a:lnSpc>
            </a:pPr>
            <a:r>
              <a:rPr sz="3450" b="1" spc="5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  <a:p>
            <a:pPr marL="256540">
              <a:lnSpc>
                <a:spcPts val="4120"/>
              </a:lnSpc>
            </a:pPr>
            <a:r>
              <a:rPr sz="3450" b="1" spc="-5" dirty="0">
                <a:latin typeface="Arial"/>
                <a:cs typeface="Arial"/>
              </a:rPr>
              <a:t>...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spc="5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1477" y="2175714"/>
            <a:ext cx="32518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CricketCoach.java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23930"/>
            <a:ext cx="1822831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spc="195" dirty="0">
                <a:latin typeface="Times New Roman"/>
                <a:cs typeface="Times New Roman"/>
              </a:rPr>
              <a:t>Step</a:t>
            </a:r>
            <a:r>
              <a:rPr sz="5050" spc="-60" dirty="0">
                <a:latin typeface="Times New Roman"/>
                <a:cs typeface="Times New Roman"/>
              </a:rPr>
              <a:t> </a:t>
            </a:r>
            <a:r>
              <a:rPr sz="5050" spc="-55" dirty="0">
                <a:latin typeface="Times New Roman"/>
                <a:cs typeface="Times New Roman"/>
              </a:rPr>
              <a:t>2:</a:t>
            </a:r>
            <a:r>
              <a:rPr sz="5050" spc="-330" dirty="0">
                <a:latin typeface="Times New Roman"/>
                <a:cs typeface="Times New Roman"/>
              </a:rPr>
              <a:t> </a:t>
            </a:r>
            <a:r>
              <a:rPr sz="5050" spc="95" dirty="0">
                <a:latin typeface="Times New Roman"/>
                <a:cs typeface="Times New Roman"/>
              </a:rPr>
              <a:t>Configure</a:t>
            </a:r>
            <a:r>
              <a:rPr sz="5050" spc="-60" dirty="0">
                <a:latin typeface="Times New Roman"/>
                <a:cs typeface="Times New Roman"/>
              </a:rPr>
              <a:t> </a:t>
            </a:r>
            <a:r>
              <a:rPr sz="5050" spc="204" dirty="0">
                <a:latin typeface="Times New Roman"/>
                <a:cs typeface="Times New Roman"/>
              </a:rPr>
              <a:t>the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25" dirty="0">
                <a:latin typeface="Times New Roman"/>
                <a:cs typeface="Times New Roman"/>
              </a:rPr>
              <a:t>dependency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30" dirty="0">
                <a:latin typeface="Times New Roman"/>
                <a:cs typeface="Times New Roman"/>
              </a:rPr>
              <a:t>injection</a:t>
            </a:r>
            <a:r>
              <a:rPr sz="5050" spc="-60" dirty="0">
                <a:latin typeface="Times New Roman"/>
                <a:cs typeface="Times New Roman"/>
              </a:rPr>
              <a:t> </a:t>
            </a:r>
            <a:r>
              <a:rPr sz="5050" spc="225" dirty="0">
                <a:latin typeface="Times New Roman"/>
                <a:cs typeface="Times New Roman"/>
              </a:rPr>
              <a:t>in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40" dirty="0">
                <a:latin typeface="Times New Roman"/>
                <a:cs typeface="Times New Roman"/>
              </a:rPr>
              <a:t>Spring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35" dirty="0">
                <a:latin typeface="Times New Roman"/>
                <a:cs typeface="Times New Roman"/>
              </a:rPr>
              <a:t>config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90" dirty="0">
                <a:latin typeface="Times New Roman"/>
                <a:cs typeface="Times New Roman"/>
              </a:rPr>
              <a:t>file</a:t>
            </a:r>
            <a:endParaRPr sz="50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79583" y="2647100"/>
            <a:ext cx="15945485" cy="6882130"/>
            <a:chOff x="2079583" y="2647100"/>
            <a:chExt cx="15945485" cy="6882130"/>
          </a:xfrm>
        </p:grpSpPr>
        <p:sp>
          <p:nvSpPr>
            <p:cNvPr id="4" name="object 4"/>
            <p:cNvSpPr/>
            <p:nvPr/>
          </p:nvSpPr>
          <p:spPr>
            <a:xfrm>
              <a:off x="2257588" y="2762280"/>
              <a:ext cx="15589250" cy="6421755"/>
            </a:xfrm>
            <a:custGeom>
              <a:avLst/>
              <a:gdLst/>
              <a:ahLst/>
              <a:cxnLst/>
              <a:rect l="l" t="t" r="r" b="b"/>
              <a:pathLst>
                <a:path w="15589250" h="6421755">
                  <a:moveTo>
                    <a:pt x="0" y="0"/>
                  </a:moveTo>
                  <a:lnTo>
                    <a:pt x="15588925" y="0"/>
                  </a:lnTo>
                  <a:lnTo>
                    <a:pt x="15588925" y="6421270"/>
                  </a:lnTo>
                  <a:lnTo>
                    <a:pt x="0" y="642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9583" y="2647100"/>
              <a:ext cx="15944928" cy="68819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22496" y="3327512"/>
            <a:ext cx="13230860" cy="52654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99770" marR="251460" indent="-687705">
              <a:lnSpc>
                <a:spcPts val="4120"/>
              </a:lnSpc>
              <a:spcBef>
                <a:spcPts val="265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3450" b="1" i="1" spc="5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 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"com.luv2code.springdemo.HappyFortuneService"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78740">
              <a:lnSpc>
                <a:spcPts val="399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Arial"/>
              <a:cs typeface="Arial"/>
            </a:endParaRPr>
          </a:p>
          <a:p>
            <a:pPr marL="455930" marR="2205990" indent="-377190">
              <a:lnSpc>
                <a:spcPts val="412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"myCricketCoach" 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"com.luv2code.springdemo.CricketCoach"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3450" b="1" spc="-2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450" b="1" i="1" spc="5" dirty="0">
                <a:latin typeface="Arial"/>
                <a:cs typeface="Arial"/>
              </a:rPr>
              <a:t>fortuneService</a:t>
            </a:r>
            <a:r>
              <a:rPr sz="3450" b="1" i="1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450" b="1" i="1" spc="-1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450" b="1" i="1" spc="5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3450" b="1" i="1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450" b="1" i="1" spc="-1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773" y="2228069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043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60" dirty="0">
                <a:latin typeface="Times New Roman"/>
                <a:cs typeface="Times New Roman"/>
              </a:rPr>
              <a:t>Call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setter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method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370" dirty="0">
                <a:latin typeface="Times New Roman"/>
                <a:cs typeface="Times New Roman"/>
              </a:rPr>
              <a:t>on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6816" y="2314999"/>
            <a:ext cx="18472785" cy="2421890"/>
            <a:chOff x="936816" y="2314999"/>
            <a:chExt cx="18472785" cy="2421890"/>
          </a:xfrm>
        </p:grpSpPr>
        <p:sp>
          <p:nvSpPr>
            <p:cNvPr id="4" name="object 4"/>
            <p:cNvSpPr/>
            <p:nvPr/>
          </p:nvSpPr>
          <p:spPr>
            <a:xfrm>
              <a:off x="1114821" y="2430179"/>
              <a:ext cx="18116550" cy="1960880"/>
            </a:xfrm>
            <a:custGeom>
              <a:avLst/>
              <a:gdLst/>
              <a:ahLst/>
              <a:cxnLst/>
              <a:rect l="l" t="t" r="r" b="b"/>
              <a:pathLst>
                <a:path w="18116550" h="1960879">
                  <a:moveTo>
                    <a:pt x="0" y="0"/>
                  </a:moveTo>
                  <a:lnTo>
                    <a:pt x="18116372" y="0"/>
                  </a:lnTo>
                  <a:lnTo>
                    <a:pt x="18116372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816" y="2314999"/>
              <a:ext cx="18472380" cy="24213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24413" y="3086682"/>
            <a:ext cx="146107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3950" b="1" spc="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950" b="1" i="1" dirty="0">
                <a:latin typeface="Arial"/>
                <a:cs typeface="Arial"/>
              </a:rPr>
              <a:t>fortuneService</a:t>
            </a:r>
            <a:r>
              <a:rPr sz="3950" b="1" i="1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950" b="1" i="1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950" b="1" i="1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3950" b="1" i="1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3950" b="1" i="1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78331" y="5637892"/>
            <a:ext cx="12217400" cy="2704465"/>
            <a:chOff x="2678331" y="5637892"/>
            <a:chExt cx="12217400" cy="2704465"/>
          </a:xfrm>
        </p:grpSpPr>
        <p:sp>
          <p:nvSpPr>
            <p:cNvPr id="8" name="object 8"/>
            <p:cNvSpPr/>
            <p:nvPr/>
          </p:nvSpPr>
          <p:spPr>
            <a:xfrm>
              <a:off x="2856336" y="5753072"/>
              <a:ext cx="11861800" cy="2243455"/>
            </a:xfrm>
            <a:custGeom>
              <a:avLst/>
              <a:gdLst/>
              <a:ahLst/>
              <a:cxnLst/>
              <a:rect l="l" t="t" r="r" b="b"/>
              <a:pathLst>
                <a:path w="11861800" h="2243454">
                  <a:moveTo>
                    <a:pt x="0" y="0"/>
                  </a:moveTo>
                  <a:lnTo>
                    <a:pt x="11861236" y="0"/>
                  </a:lnTo>
                  <a:lnTo>
                    <a:pt x="11861236" y="2243387"/>
                  </a:lnTo>
                  <a:lnTo>
                    <a:pt x="0" y="2243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331" y="5637892"/>
              <a:ext cx="12217240" cy="27041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62580" y="6489719"/>
            <a:ext cx="937641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b="1" spc="5" dirty="0">
                <a:latin typeface="Arial"/>
                <a:cs typeface="Arial"/>
              </a:rPr>
              <a:t>public</a:t>
            </a:r>
            <a:r>
              <a:rPr sz="4600" b="1" spc="-15" dirty="0">
                <a:latin typeface="Arial"/>
                <a:cs typeface="Arial"/>
              </a:rPr>
              <a:t> </a:t>
            </a:r>
            <a:r>
              <a:rPr sz="4600" b="1" spc="5" dirty="0">
                <a:latin typeface="Arial"/>
                <a:cs typeface="Arial"/>
              </a:rPr>
              <a:t>void</a:t>
            </a:r>
            <a:r>
              <a:rPr sz="4600" b="1" spc="-15" dirty="0"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009193"/>
                </a:solidFill>
                <a:latin typeface="Arial"/>
                <a:cs typeface="Arial"/>
              </a:rPr>
              <a:t>set</a:t>
            </a:r>
            <a:r>
              <a:rPr sz="4600" b="1" i="1" spc="5" dirty="0">
                <a:latin typeface="Arial"/>
                <a:cs typeface="Arial"/>
              </a:rPr>
              <a:t>FortuneService</a:t>
            </a:r>
            <a:r>
              <a:rPr sz="4600" b="1" i="1" spc="5" dirty="0">
                <a:solidFill>
                  <a:srgbClr val="4F76CB"/>
                </a:solidFill>
                <a:latin typeface="Arial"/>
                <a:cs typeface="Arial"/>
              </a:rPr>
              <a:t>(…)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043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60" dirty="0">
                <a:latin typeface="Times New Roman"/>
                <a:cs typeface="Times New Roman"/>
              </a:rPr>
              <a:t>Call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setter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method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370" dirty="0">
                <a:latin typeface="Times New Roman"/>
                <a:cs typeface="Times New Roman"/>
              </a:rPr>
              <a:t>on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0542" y="2242728"/>
            <a:ext cx="15945485" cy="2704465"/>
            <a:chOff x="2200542" y="2242728"/>
            <a:chExt cx="15945485" cy="2704465"/>
          </a:xfrm>
        </p:grpSpPr>
        <p:sp>
          <p:nvSpPr>
            <p:cNvPr id="4" name="object 4"/>
            <p:cNvSpPr/>
            <p:nvPr/>
          </p:nvSpPr>
          <p:spPr>
            <a:xfrm>
              <a:off x="2378547" y="2357908"/>
              <a:ext cx="15589250" cy="2243455"/>
            </a:xfrm>
            <a:custGeom>
              <a:avLst/>
              <a:gdLst/>
              <a:ahLst/>
              <a:cxnLst/>
              <a:rect l="l" t="t" r="r" b="b"/>
              <a:pathLst>
                <a:path w="15589250" h="2243454">
                  <a:moveTo>
                    <a:pt x="0" y="0"/>
                  </a:moveTo>
                  <a:lnTo>
                    <a:pt x="15588926" y="0"/>
                  </a:lnTo>
                  <a:lnTo>
                    <a:pt x="15588926" y="2243387"/>
                  </a:lnTo>
                  <a:lnTo>
                    <a:pt x="0" y="2243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0542" y="2242728"/>
              <a:ext cx="15944928" cy="27041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91390" y="3097152"/>
            <a:ext cx="1162875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4600" b="1" spc="5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4600" b="1" spc="-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4600" b="1" spc="5" dirty="0">
                <a:latin typeface="Arial"/>
                <a:cs typeface="Arial"/>
              </a:rPr>
              <a:t>=</a:t>
            </a:r>
            <a:r>
              <a:rPr sz="4600" b="1" i="1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4600" b="1" i="1" spc="5" dirty="0">
                <a:latin typeface="Arial"/>
                <a:cs typeface="Arial"/>
              </a:rPr>
              <a:t>bestAthlete</a:t>
            </a:r>
            <a:r>
              <a:rPr sz="4600" b="1" i="1" spc="5" dirty="0">
                <a:solidFill>
                  <a:srgbClr val="4F76CB"/>
                </a:solidFill>
                <a:latin typeface="Arial"/>
                <a:cs typeface="Arial"/>
              </a:rPr>
              <a:t>"</a:t>
            </a:r>
            <a:r>
              <a:rPr sz="4600" b="1" i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4600" b="1" spc="5" dirty="0">
                <a:latin typeface="Arial"/>
                <a:cs typeface="Arial"/>
              </a:rPr>
              <a:t>=</a:t>
            </a:r>
            <a:r>
              <a:rPr sz="4600" b="1" i="1" spc="5" dirty="0">
                <a:solidFill>
                  <a:srgbClr val="4F76CB"/>
                </a:solidFill>
                <a:latin typeface="Arial"/>
                <a:cs typeface="Arial"/>
              </a:rPr>
              <a:t>“…”</a:t>
            </a:r>
            <a:r>
              <a:rPr sz="4600" b="1" i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460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05296" y="5845151"/>
            <a:ext cx="12217400" cy="2704465"/>
            <a:chOff x="3605296" y="5845151"/>
            <a:chExt cx="12217400" cy="2704465"/>
          </a:xfrm>
        </p:grpSpPr>
        <p:sp>
          <p:nvSpPr>
            <p:cNvPr id="8" name="object 8"/>
            <p:cNvSpPr/>
            <p:nvPr/>
          </p:nvSpPr>
          <p:spPr>
            <a:xfrm>
              <a:off x="3783301" y="5960331"/>
              <a:ext cx="11861800" cy="2243455"/>
            </a:xfrm>
            <a:custGeom>
              <a:avLst/>
              <a:gdLst/>
              <a:ahLst/>
              <a:cxnLst/>
              <a:rect l="l" t="t" r="r" b="b"/>
              <a:pathLst>
                <a:path w="11861800" h="2243454">
                  <a:moveTo>
                    <a:pt x="0" y="0"/>
                  </a:moveTo>
                  <a:lnTo>
                    <a:pt x="11861237" y="0"/>
                  </a:lnTo>
                  <a:lnTo>
                    <a:pt x="11861237" y="2243387"/>
                  </a:lnTo>
                  <a:lnTo>
                    <a:pt x="0" y="2243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5296" y="5845151"/>
              <a:ext cx="12217240" cy="27041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4489" y="6699137"/>
            <a:ext cx="836612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b="1" spc="5" dirty="0">
                <a:latin typeface="Arial"/>
                <a:cs typeface="Arial"/>
              </a:rPr>
              <a:t>public</a:t>
            </a:r>
            <a:r>
              <a:rPr sz="4600" b="1" spc="-15" dirty="0">
                <a:latin typeface="Arial"/>
                <a:cs typeface="Arial"/>
              </a:rPr>
              <a:t> </a:t>
            </a:r>
            <a:r>
              <a:rPr sz="4600" b="1" spc="5" dirty="0">
                <a:latin typeface="Arial"/>
                <a:cs typeface="Arial"/>
              </a:rPr>
              <a:t>void</a:t>
            </a:r>
            <a:r>
              <a:rPr sz="4600" b="1" spc="-10" dirty="0"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009193"/>
                </a:solidFill>
                <a:latin typeface="Arial"/>
                <a:cs typeface="Arial"/>
              </a:rPr>
              <a:t>set</a:t>
            </a:r>
            <a:r>
              <a:rPr sz="4600" b="1" i="1" spc="5" dirty="0">
                <a:latin typeface="Arial"/>
                <a:cs typeface="Arial"/>
              </a:rPr>
              <a:t>BestAthlete</a:t>
            </a:r>
            <a:r>
              <a:rPr sz="4600" b="1" i="1" spc="5" dirty="0">
                <a:solidFill>
                  <a:srgbClr val="4F76CB"/>
                </a:solidFill>
                <a:latin typeface="Arial"/>
                <a:cs typeface="Arial"/>
              </a:rPr>
              <a:t>(…)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397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How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Processes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45" dirty="0">
                <a:latin typeface="Times New Roman"/>
                <a:cs typeface="Times New Roman"/>
              </a:rPr>
              <a:t>your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Config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File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308" y="1723399"/>
            <a:ext cx="11976735" cy="6965950"/>
            <a:chOff x="162308" y="1723399"/>
            <a:chExt cx="11976735" cy="6965950"/>
          </a:xfrm>
        </p:grpSpPr>
        <p:sp>
          <p:nvSpPr>
            <p:cNvPr id="4" name="object 4"/>
            <p:cNvSpPr/>
            <p:nvPr/>
          </p:nvSpPr>
          <p:spPr>
            <a:xfrm>
              <a:off x="340313" y="1838579"/>
              <a:ext cx="11620500" cy="6505575"/>
            </a:xfrm>
            <a:custGeom>
              <a:avLst/>
              <a:gdLst/>
              <a:ahLst/>
              <a:cxnLst/>
              <a:rect l="l" t="t" r="r" b="b"/>
              <a:pathLst>
                <a:path w="11620500" h="6505575">
                  <a:moveTo>
                    <a:pt x="0" y="0"/>
                  </a:moveTo>
                  <a:lnTo>
                    <a:pt x="11620128" y="0"/>
                  </a:lnTo>
                  <a:lnTo>
                    <a:pt x="11620128" y="6505038"/>
                  </a:lnTo>
                  <a:lnTo>
                    <a:pt x="0" y="6505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8" y="1723399"/>
              <a:ext cx="11976138" cy="69657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7233" y="2280423"/>
            <a:ext cx="10033635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1195" marR="5080" indent="-659130">
              <a:lnSpc>
                <a:spcPct val="100400"/>
              </a:lnSpc>
              <a:spcBef>
                <a:spcPts val="12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600" b="1" i="1" spc="15" dirty="0">
                <a:solidFill>
                  <a:srgbClr val="FF2600"/>
                </a:solidFill>
                <a:latin typeface="Arial"/>
                <a:cs typeface="Arial"/>
              </a:rPr>
              <a:t>myFortuneService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 </a:t>
            </a:r>
            <a:r>
              <a:rPr sz="260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"com.luv2code.springdemo.HappyFortuneService"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13716" y="3869932"/>
            <a:ext cx="9528175" cy="1500505"/>
            <a:chOff x="10413716" y="3869932"/>
            <a:chExt cx="9528175" cy="1500505"/>
          </a:xfrm>
        </p:grpSpPr>
        <p:sp>
          <p:nvSpPr>
            <p:cNvPr id="8" name="object 8"/>
            <p:cNvSpPr/>
            <p:nvPr/>
          </p:nvSpPr>
          <p:spPr>
            <a:xfrm>
              <a:off x="10591719" y="3985112"/>
              <a:ext cx="9172575" cy="1039494"/>
            </a:xfrm>
            <a:custGeom>
              <a:avLst/>
              <a:gdLst/>
              <a:ahLst/>
              <a:cxnLst/>
              <a:rect l="l" t="t" r="r" b="b"/>
              <a:pathLst>
                <a:path w="9172575" h="1039495">
                  <a:moveTo>
                    <a:pt x="0" y="0"/>
                  </a:moveTo>
                  <a:lnTo>
                    <a:pt x="9172066" y="0"/>
                  </a:lnTo>
                  <a:lnTo>
                    <a:pt x="9172066" y="1039235"/>
                  </a:lnTo>
                  <a:lnTo>
                    <a:pt x="0" y="1039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3716" y="3869932"/>
              <a:ext cx="9528074" cy="149995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751378" y="4029062"/>
            <a:ext cx="8424545" cy="9283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HappyFortuneService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2600"/>
                </a:solidFill>
                <a:latin typeface="Arial"/>
                <a:cs typeface="Arial"/>
              </a:rPr>
              <a:t>myFortuneService </a:t>
            </a:r>
            <a:r>
              <a:rPr sz="2950" b="1" spc="10" dirty="0">
                <a:latin typeface="Arial"/>
                <a:cs typeface="Arial"/>
              </a:rPr>
              <a:t>=</a:t>
            </a:r>
            <a:endParaRPr sz="2950">
              <a:latin typeface="Arial"/>
              <a:cs typeface="Arial"/>
            </a:endParaRPr>
          </a:p>
          <a:p>
            <a:pPr marL="330009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HappyFortuneService();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2970" y="3201861"/>
            <a:ext cx="38868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5F844C"/>
                </a:solidFill>
                <a:latin typeface="Arial"/>
                <a:cs typeface="Arial"/>
              </a:rPr>
              <a:t>Spring</a:t>
            </a:r>
            <a:r>
              <a:rPr sz="3450" b="1" spc="-60" dirty="0">
                <a:solidFill>
                  <a:srgbClr val="5F844C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5F844C"/>
                </a:solidFill>
                <a:latin typeface="Arial"/>
                <a:cs typeface="Arial"/>
              </a:rPr>
              <a:t>Framework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785</Words>
  <Application>Microsoft Office PowerPoint</Application>
  <PresentationFormat>Custom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Setter Injection</vt:lpstr>
      <vt:lpstr>Spring Injection Types</vt:lpstr>
      <vt:lpstr>Inject dependencies by calling  setter method(s) on your class</vt:lpstr>
      <vt:lpstr>Development Process - Setter Injection</vt:lpstr>
      <vt:lpstr>Step1: Create setter method(s) in your class for injections</vt:lpstr>
      <vt:lpstr>Step 2: Configure the dependency injection in Spring config file</vt:lpstr>
      <vt:lpstr>Call setter method on Java class</vt:lpstr>
      <vt:lpstr>Call setter method on Java class</vt:lpstr>
      <vt:lpstr>How Spring Processes your Config File</vt:lpstr>
      <vt:lpstr>How Spring Processes your Config File</vt:lpstr>
      <vt:lpstr>Injecting Literal Values</vt:lpstr>
      <vt:lpstr>Injecting Literal Values</vt:lpstr>
      <vt:lpstr>Development Process</vt:lpstr>
      <vt:lpstr>Step1: Create setter method(s) in your class for injections</vt:lpstr>
      <vt:lpstr>Step 2: Configure the injection in Spring config file</vt:lpstr>
      <vt:lpstr>Injecting Values from Properties File</vt:lpstr>
      <vt:lpstr>Injecting Literal Values</vt:lpstr>
      <vt:lpstr>Read from a Properties File</vt:lpstr>
      <vt:lpstr>Development Process</vt:lpstr>
      <vt:lpstr>Step 1: Create Properties File</vt:lpstr>
      <vt:lpstr>Step 2: Load Properties file in Spring config file</vt:lpstr>
      <vt:lpstr>Step 3: Reference Values from Properties File</vt:lpstr>
      <vt:lpstr>Step 1: Create Properties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15-setter-injection-overview.pdf</dc:title>
  <dc:subject>luv2code</dc:subject>
  <dc:creator>www.luv2code.com</dc:creator>
  <cp:keywords>luv2code</cp:keywords>
  <cp:lastModifiedBy>Shaurya Jaiswal</cp:lastModifiedBy>
  <cp:revision>2</cp:revision>
  <dcterms:created xsi:type="dcterms:W3CDTF">2022-08-19T07:02:12Z</dcterms:created>
  <dcterms:modified xsi:type="dcterms:W3CDTF">2022-08-19T19:17:49Z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2018-03-19T00:00:00Z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