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2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9171" y="510844"/>
            <a:ext cx="7445757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5508" y="2539189"/>
            <a:ext cx="17656175" cy="696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Bean</a:t>
            </a:r>
            <a:r>
              <a:rPr spc="-450" dirty="0"/>
              <a:t> </a:t>
            </a:r>
            <a:r>
              <a:rPr spc="-170" dirty="0"/>
              <a:t>Scopes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1" y="510844"/>
            <a:ext cx="14859000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Bean</a:t>
            </a:r>
            <a:r>
              <a:rPr spc="-405" dirty="0"/>
              <a:t> </a:t>
            </a:r>
            <a:r>
              <a:rPr spc="-150" dirty="0"/>
              <a:t>Lifecycle</a:t>
            </a:r>
            <a:r>
              <a:rPr spc="-395" dirty="0"/>
              <a:t> </a:t>
            </a:r>
            <a:r>
              <a:rPr spc="-17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4025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Bean</a:t>
            </a:r>
            <a:r>
              <a:rPr sz="6500" spc="-14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Lifecycle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664" y="2814438"/>
            <a:ext cx="207835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74320" marR="5080" indent="-262255">
              <a:lnSpc>
                <a:spcPts val="4120"/>
              </a:lnSpc>
              <a:spcBef>
                <a:spcPts val="235"/>
              </a:spcBef>
            </a:pPr>
            <a:r>
              <a:rPr sz="3450" b="1" spc="5" dirty="0">
                <a:latin typeface="Arial"/>
                <a:cs typeface="Arial"/>
              </a:rPr>
              <a:t>C</a:t>
            </a:r>
            <a:r>
              <a:rPr sz="3450" b="1" dirty="0">
                <a:latin typeface="Arial"/>
                <a:cs typeface="Arial"/>
              </a:rPr>
              <a:t>on</a:t>
            </a:r>
            <a:r>
              <a:rPr sz="3450" b="1" spc="5" dirty="0">
                <a:latin typeface="Arial"/>
                <a:cs typeface="Arial"/>
              </a:rPr>
              <a:t>ta</a:t>
            </a:r>
            <a:r>
              <a:rPr sz="3450" b="1" dirty="0">
                <a:latin typeface="Arial"/>
                <a:cs typeface="Arial"/>
              </a:rPr>
              <a:t>iner  </a:t>
            </a:r>
            <a:r>
              <a:rPr sz="3450" b="1" spc="5" dirty="0">
                <a:latin typeface="Arial"/>
                <a:cs typeface="Arial"/>
              </a:rPr>
              <a:t>Started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4812" y="2435650"/>
            <a:ext cx="3279775" cy="1856105"/>
          </a:xfrm>
          <a:custGeom>
            <a:avLst/>
            <a:gdLst/>
            <a:ahLst/>
            <a:cxnLst/>
            <a:rect l="l" t="t" r="r" b="b"/>
            <a:pathLst>
              <a:path w="3279775" h="1856104">
                <a:moveTo>
                  <a:pt x="2854216" y="0"/>
                </a:moveTo>
                <a:lnTo>
                  <a:pt x="427383" y="0"/>
                </a:lnTo>
                <a:lnTo>
                  <a:pt x="359962" y="166"/>
                </a:lnTo>
                <a:lnTo>
                  <a:pt x="304248" y="1334"/>
                </a:lnTo>
                <a:lnTo>
                  <a:pt x="257084" y="4503"/>
                </a:lnTo>
                <a:lnTo>
                  <a:pt x="215311" y="10675"/>
                </a:lnTo>
                <a:lnTo>
                  <a:pt x="175771" y="20850"/>
                </a:lnTo>
                <a:lnTo>
                  <a:pt x="134528" y="40113"/>
                </a:lnTo>
                <a:lnTo>
                  <a:pt x="97683" y="65967"/>
                </a:lnTo>
                <a:lnTo>
                  <a:pt x="65967" y="97682"/>
                </a:lnTo>
                <a:lnTo>
                  <a:pt x="40113" y="134527"/>
                </a:lnTo>
                <a:lnTo>
                  <a:pt x="20850" y="175770"/>
                </a:lnTo>
                <a:lnTo>
                  <a:pt x="10673" y="215310"/>
                </a:lnTo>
                <a:lnTo>
                  <a:pt x="4495" y="257083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0"/>
                </a:lnTo>
                <a:lnTo>
                  <a:pt x="1334" y="1551364"/>
                </a:lnTo>
                <a:lnTo>
                  <a:pt x="4521" y="1598650"/>
                </a:lnTo>
                <a:lnTo>
                  <a:pt x="10679" y="1640317"/>
                </a:lnTo>
                <a:lnTo>
                  <a:pt x="20850" y="1679842"/>
                </a:lnTo>
                <a:lnTo>
                  <a:pt x="40113" y="1721085"/>
                </a:lnTo>
                <a:lnTo>
                  <a:pt x="65967" y="1757930"/>
                </a:lnTo>
                <a:lnTo>
                  <a:pt x="97683" y="1789645"/>
                </a:lnTo>
                <a:lnTo>
                  <a:pt x="134528" y="1815499"/>
                </a:lnTo>
                <a:lnTo>
                  <a:pt x="175771" y="1834761"/>
                </a:lnTo>
                <a:lnTo>
                  <a:pt x="215296" y="1844937"/>
                </a:lnTo>
                <a:lnTo>
                  <a:pt x="256963" y="1851109"/>
                </a:lnTo>
                <a:lnTo>
                  <a:pt x="303839" y="1854279"/>
                </a:lnTo>
                <a:lnTo>
                  <a:pt x="358993" y="1855446"/>
                </a:lnTo>
                <a:lnTo>
                  <a:pt x="425491" y="1855613"/>
                </a:lnTo>
                <a:lnTo>
                  <a:pt x="2852321" y="1855613"/>
                </a:lnTo>
                <a:lnTo>
                  <a:pt x="2919744" y="1855446"/>
                </a:lnTo>
                <a:lnTo>
                  <a:pt x="2975459" y="1854279"/>
                </a:lnTo>
                <a:lnTo>
                  <a:pt x="3022625" y="1851109"/>
                </a:lnTo>
                <a:lnTo>
                  <a:pt x="3064398" y="1844937"/>
                </a:lnTo>
                <a:lnTo>
                  <a:pt x="3103936" y="1834761"/>
                </a:lnTo>
                <a:lnTo>
                  <a:pt x="3145180" y="1815499"/>
                </a:lnTo>
                <a:lnTo>
                  <a:pt x="3182025" y="1789645"/>
                </a:lnTo>
                <a:lnTo>
                  <a:pt x="3213740" y="1757930"/>
                </a:lnTo>
                <a:lnTo>
                  <a:pt x="3239594" y="1721085"/>
                </a:lnTo>
                <a:lnTo>
                  <a:pt x="3258853" y="1679842"/>
                </a:lnTo>
                <a:lnTo>
                  <a:pt x="3269034" y="1640302"/>
                </a:lnTo>
                <a:lnTo>
                  <a:pt x="3275214" y="1598529"/>
                </a:lnTo>
                <a:lnTo>
                  <a:pt x="3278376" y="1551773"/>
                </a:lnTo>
                <a:lnTo>
                  <a:pt x="3279544" y="1496619"/>
                </a:lnTo>
                <a:lnTo>
                  <a:pt x="3279711" y="1430121"/>
                </a:lnTo>
                <a:lnTo>
                  <a:pt x="3279706" y="425491"/>
                </a:lnTo>
                <a:lnTo>
                  <a:pt x="3279544" y="359961"/>
                </a:lnTo>
                <a:lnTo>
                  <a:pt x="3278376" y="304248"/>
                </a:lnTo>
                <a:lnTo>
                  <a:pt x="3275188" y="256962"/>
                </a:lnTo>
                <a:lnTo>
                  <a:pt x="3269028" y="215295"/>
                </a:lnTo>
                <a:lnTo>
                  <a:pt x="3258853" y="175770"/>
                </a:lnTo>
                <a:lnTo>
                  <a:pt x="3239594" y="134527"/>
                </a:lnTo>
                <a:lnTo>
                  <a:pt x="3213740" y="97682"/>
                </a:lnTo>
                <a:lnTo>
                  <a:pt x="3182025" y="65967"/>
                </a:lnTo>
                <a:lnTo>
                  <a:pt x="3145180" y="40113"/>
                </a:lnTo>
                <a:lnTo>
                  <a:pt x="3103936" y="20850"/>
                </a:lnTo>
                <a:lnTo>
                  <a:pt x="3064413" y="10675"/>
                </a:lnTo>
                <a:lnTo>
                  <a:pt x="3022746" y="4503"/>
                </a:lnTo>
                <a:lnTo>
                  <a:pt x="2975869" y="1334"/>
                </a:lnTo>
                <a:lnTo>
                  <a:pt x="2920714" y="166"/>
                </a:lnTo>
                <a:lnTo>
                  <a:pt x="2854216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61406" y="2803968"/>
            <a:ext cx="300672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71830" marR="5080" indent="-659765">
              <a:lnSpc>
                <a:spcPts val="4120"/>
              </a:lnSpc>
              <a:spcBef>
                <a:spcPts val="23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Dependencies  Injected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08342" y="3256653"/>
            <a:ext cx="763270" cy="213995"/>
            <a:chOff x="6908342" y="3256653"/>
            <a:chExt cx="763270" cy="213995"/>
          </a:xfrm>
        </p:grpSpPr>
        <p:sp>
          <p:nvSpPr>
            <p:cNvPr id="7" name="object 7"/>
            <p:cNvSpPr/>
            <p:nvPr/>
          </p:nvSpPr>
          <p:spPr>
            <a:xfrm>
              <a:off x="6908342" y="3363456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5">
                  <a:moveTo>
                    <a:pt x="0" y="0"/>
                  </a:moveTo>
                  <a:lnTo>
                    <a:pt x="549306" y="0"/>
                  </a:lnTo>
                  <a:lnTo>
                    <a:pt x="57548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7649" y="325665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575078" y="2435650"/>
            <a:ext cx="3279775" cy="1856105"/>
          </a:xfrm>
          <a:custGeom>
            <a:avLst/>
            <a:gdLst/>
            <a:ahLst/>
            <a:cxnLst/>
            <a:rect l="l" t="t" r="r" b="b"/>
            <a:pathLst>
              <a:path w="3279775" h="1856104">
                <a:moveTo>
                  <a:pt x="2854216" y="0"/>
                </a:moveTo>
                <a:lnTo>
                  <a:pt x="427383" y="0"/>
                </a:lnTo>
                <a:lnTo>
                  <a:pt x="359962" y="166"/>
                </a:lnTo>
                <a:lnTo>
                  <a:pt x="304248" y="1334"/>
                </a:lnTo>
                <a:lnTo>
                  <a:pt x="257084" y="4503"/>
                </a:lnTo>
                <a:lnTo>
                  <a:pt x="215311" y="10675"/>
                </a:lnTo>
                <a:lnTo>
                  <a:pt x="175771" y="20850"/>
                </a:lnTo>
                <a:lnTo>
                  <a:pt x="134528" y="40113"/>
                </a:lnTo>
                <a:lnTo>
                  <a:pt x="97683" y="65967"/>
                </a:lnTo>
                <a:lnTo>
                  <a:pt x="65967" y="97682"/>
                </a:lnTo>
                <a:lnTo>
                  <a:pt x="40113" y="134527"/>
                </a:lnTo>
                <a:lnTo>
                  <a:pt x="20850" y="175770"/>
                </a:lnTo>
                <a:lnTo>
                  <a:pt x="10673" y="215310"/>
                </a:lnTo>
                <a:lnTo>
                  <a:pt x="4495" y="257083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0"/>
                </a:lnTo>
                <a:lnTo>
                  <a:pt x="1334" y="1551364"/>
                </a:lnTo>
                <a:lnTo>
                  <a:pt x="4521" y="1598650"/>
                </a:lnTo>
                <a:lnTo>
                  <a:pt x="10679" y="1640317"/>
                </a:lnTo>
                <a:lnTo>
                  <a:pt x="20850" y="1679842"/>
                </a:lnTo>
                <a:lnTo>
                  <a:pt x="40113" y="1721085"/>
                </a:lnTo>
                <a:lnTo>
                  <a:pt x="65967" y="1757930"/>
                </a:lnTo>
                <a:lnTo>
                  <a:pt x="97683" y="1789645"/>
                </a:lnTo>
                <a:lnTo>
                  <a:pt x="134528" y="1815499"/>
                </a:lnTo>
                <a:lnTo>
                  <a:pt x="175771" y="1834761"/>
                </a:lnTo>
                <a:lnTo>
                  <a:pt x="215296" y="1844937"/>
                </a:lnTo>
                <a:lnTo>
                  <a:pt x="256963" y="1851109"/>
                </a:lnTo>
                <a:lnTo>
                  <a:pt x="303840" y="1854279"/>
                </a:lnTo>
                <a:lnTo>
                  <a:pt x="358994" y="1855446"/>
                </a:lnTo>
                <a:lnTo>
                  <a:pt x="425491" y="1855613"/>
                </a:lnTo>
                <a:lnTo>
                  <a:pt x="2852324" y="1855613"/>
                </a:lnTo>
                <a:lnTo>
                  <a:pt x="2919745" y="1855446"/>
                </a:lnTo>
                <a:lnTo>
                  <a:pt x="2975459" y="1854279"/>
                </a:lnTo>
                <a:lnTo>
                  <a:pt x="3022623" y="1851109"/>
                </a:lnTo>
                <a:lnTo>
                  <a:pt x="3064396" y="1844937"/>
                </a:lnTo>
                <a:lnTo>
                  <a:pt x="3103936" y="1834761"/>
                </a:lnTo>
                <a:lnTo>
                  <a:pt x="3145180" y="1815499"/>
                </a:lnTo>
                <a:lnTo>
                  <a:pt x="3182025" y="1789645"/>
                </a:lnTo>
                <a:lnTo>
                  <a:pt x="3213739" y="1757930"/>
                </a:lnTo>
                <a:lnTo>
                  <a:pt x="3239594" y="1721085"/>
                </a:lnTo>
                <a:lnTo>
                  <a:pt x="3258856" y="1679842"/>
                </a:lnTo>
                <a:lnTo>
                  <a:pt x="3269034" y="1640302"/>
                </a:lnTo>
                <a:lnTo>
                  <a:pt x="3275212" y="1598529"/>
                </a:lnTo>
                <a:lnTo>
                  <a:pt x="3278374" y="1551773"/>
                </a:lnTo>
                <a:lnTo>
                  <a:pt x="3279541" y="1496619"/>
                </a:lnTo>
                <a:lnTo>
                  <a:pt x="3279708" y="1430121"/>
                </a:lnTo>
                <a:lnTo>
                  <a:pt x="3279703" y="425491"/>
                </a:lnTo>
                <a:lnTo>
                  <a:pt x="3279541" y="359961"/>
                </a:lnTo>
                <a:lnTo>
                  <a:pt x="3278374" y="304248"/>
                </a:lnTo>
                <a:lnTo>
                  <a:pt x="3275186" y="256962"/>
                </a:lnTo>
                <a:lnTo>
                  <a:pt x="3269028" y="215295"/>
                </a:lnTo>
                <a:lnTo>
                  <a:pt x="3258856" y="175770"/>
                </a:lnTo>
                <a:lnTo>
                  <a:pt x="3239594" y="134527"/>
                </a:lnTo>
                <a:lnTo>
                  <a:pt x="3213739" y="97682"/>
                </a:lnTo>
                <a:lnTo>
                  <a:pt x="3182025" y="65967"/>
                </a:lnTo>
                <a:lnTo>
                  <a:pt x="3145180" y="40113"/>
                </a:lnTo>
                <a:lnTo>
                  <a:pt x="3103936" y="20850"/>
                </a:lnTo>
                <a:lnTo>
                  <a:pt x="3064411" y="10675"/>
                </a:lnTo>
                <a:lnTo>
                  <a:pt x="3022744" y="4503"/>
                </a:lnTo>
                <a:lnTo>
                  <a:pt x="2975867" y="1334"/>
                </a:lnTo>
                <a:lnTo>
                  <a:pt x="2920714" y="166"/>
                </a:lnTo>
                <a:lnTo>
                  <a:pt x="2854216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6236" y="2814438"/>
            <a:ext cx="249364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701040">
              <a:lnSpc>
                <a:spcPts val="4120"/>
              </a:lnSpc>
              <a:spcBef>
                <a:spcPts val="23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Bean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ated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58610" y="3256653"/>
            <a:ext cx="763270" cy="213995"/>
            <a:chOff x="2758610" y="3256653"/>
            <a:chExt cx="763270" cy="213995"/>
          </a:xfrm>
        </p:grpSpPr>
        <p:sp>
          <p:nvSpPr>
            <p:cNvPr id="12" name="object 12"/>
            <p:cNvSpPr/>
            <p:nvPr/>
          </p:nvSpPr>
          <p:spPr>
            <a:xfrm>
              <a:off x="2758610" y="3363456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5">
                  <a:moveTo>
                    <a:pt x="0" y="0"/>
                  </a:moveTo>
                  <a:lnTo>
                    <a:pt x="549306" y="0"/>
                  </a:lnTo>
                  <a:lnTo>
                    <a:pt x="57548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7916" y="325665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1874549" y="2435650"/>
            <a:ext cx="3279775" cy="1856105"/>
          </a:xfrm>
          <a:custGeom>
            <a:avLst/>
            <a:gdLst/>
            <a:ahLst/>
            <a:cxnLst/>
            <a:rect l="l" t="t" r="r" b="b"/>
            <a:pathLst>
              <a:path w="3279775" h="1856104">
                <a:moveTo>
                  <a:pt x="2854216" y="0"/>
                </a:moveTo>
                <a:lnTo>
                  <a:pt x="427379" y="0"/>
                </a:lnTo>
                <a:lnTo>
                  <a:pt x="359958" y="166"/>
                </a:lnTo>
                <a:lnTo>
                  <a:pt x="304244" y="1334"/>
                </a:lnTo>
                <a:lnTo>
                  <a:pt x="257080" y="4503"/>
                </a:lnTo>
                <a:lnTo>
                  <a:pt x="215306" y="10675"/>
                </a:lnTo>
                <a:lnTo>
                  <a:pt x="175764" y="20850"/>
                </a:lnTo>
                <a:lnTo>
                  <a:pt x="134521" y="40113"/>
                </a:lnTo>
                <a:lnTo>
                  <a:pt x="97678" y="65967"/>
                </a:lnTo>
                <a:lnTo>
                  <a:pt x="65964" y="97682"/>
                </a:lnTo>
                <a:lnTo>
                  <a:pt x="40111" y="134527"/>
                </a:lnTo>
                <a:lnTo>
                  <a:pt x="20847" y="175770"/>
                </a:lnTo>
                <a:lnTo>
                  <a:pt x="10671" y="215310"/>
                </a:lnTo>
                <a:lnTo>
                  <a:pt x="4494" y="257083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0"/>
                </a:lnTo>
                <a:lnTo>
                  <a:pt x="1334" y="1551364"/>
                </a:lnTo>
                <a:lnTo>
                  <a:pt x="4520" y="1598650"/>
                </a:lnTo>
                <a:lnTo>
                  <a:pt x="10677" y="1640317"/>
                </a:lnTo>
                <a:lnTo>
                  <a:pt x="20847" y="1679842"/>
                </a:lnTo>
                <a:lnTo>
                  <a:pt x="40111" y="1721085"/>
                </a:lnTo>
                <a:lnTo>
                  <a:pt x="65964" y="1757930"/>
                </a:lnTo>
                <a:lnTo>
                  <a:pt x="97678" y="1789645"/>
                </a:lnTo>
                <a:lnTo>
                  <a:pt x="134521" y="1815499"/>
                </a:lnTo>
                <a:lnTo>
                  <a:pt x="175764" y="1834761"/>
                </a:lnTo>
                <a:lnTo>
                  <a:pt x="215291" y="1844937"/>
                </a:lnTo>
                <a:lnTo>
                  <a:pt x="256959" y="1851109"/>
                </a:lnTo>
                <a:lnTo>
                  <a:pt x="303835" y="1854279"/>
                </a:lnTo>
                <a:lnTo>
                  <a:pt x="358987" y="1855446"/>
                </a:lnTo>
                <a:lnTo>
                  <a:pt x="425484" y="1855613"/>
                </a:lnTo>
                <a:lnTo>
                  <a:pt x="2852321" y="1855613"/>
                </a:lnTo>
                <a:lnTo>
                  <a:pt x="2919743" y="1855446"/>
                </a:lnTo>
                <a:lnTo>
                  <a:pt x="2975456" y="1854279"/>
                </a:lnTo>
                <a:lnTo>
                  <a:pt x="3022620" y="1851109"/>
                </a:lnTo>
                <a:lnTo>
                  <a:pt x="3064394" y="1844937"/>
                </a:lnTo>
                <a:lnTo>
                  <a:pt x="3103936" y="1834761"/>
                </a:lnTo>
                <a:lnTo>
                  <a:pt x="3145179" y="1815499"/>
                </a:lnTo>
                <a:lnTo>
                  <a:pt x="3182022" y="1789645"/>
                </a:lnTo>
                <a:lnTo>
                  <a:pt x="3213736" y="1757930"/>
                </a:lnTo>
                <a:lnTo>
                  <a:pt x="3239589" y="1721085"/>
                </a:lnTo>
                <a:lnTo>
                  <a:pt x="3258853" y="1679842"/>
                </a:lnTo>
                <a:lnTo>
                  <a:pt x="3269029" y="1640302"/>
                </a:lnTo>
                <a:lnTo>
                  <a:pt x="3275206" y="1598529"/>
                </a:lnTo>
                <a:lnTo>
                  <a:pt x="3278366" y="1551773"/>
                </a:lnTo>
                <a:lnTo>
                  <a:pt x="3279534" y="1496619"/>
                </a:lnTo>
                <a:lnTo>
                  <a:pt x="3279701" y="1430121"/>
                </a:lnTo>
                <a:lnTo>
                  <a:pt x="3279696" y="425491"/>
                </a:lnTo>
                <a:lnTo>
                  <a:pt x="3279534" y="359961"/>
                </a:lnTo>
                <a:lnTo>
                  <a:pt x="3278366" y="304248"/>
                </a:lnTo>
                <a:lnTo>
                  <a:pt x="3275180" y="256962"/>
                </a:lnTo>
                <a:lnTo>
                  <a:pt x="3269023" y="215295"/>
                </a:lnTo>
                <a:lnTo>
                  <a:pt x="3258853" y="175770"/>
                </a:lnTo>
                <a:lnTo>
                  <a:pt x="3239589" y="134527"/>
                </a:lnTo>
                <a:lnTo>
                  <a:pt x="3213736" y="97682"/>
                </a:lnTo>
                <a:lnTo>
                  <a:pt x="3182022" y="65967"/>
                </a:lnTo>
                <a:lnTo>
                  <a:pt x="3145179" y="40113"/>
                </a:lnTo>
                <a:lnTo>
                  <a:pt x="3103936" y="20850"/>
                </a:lnTo>
                <a:lnTo>
                  <a:pt x="3064409" y="10675"/>
                </a:lnTo>
                <a:lnTo>
                  <a:pt x="3022742" y="4503"/>
                </a:lnTo>
                <a:lnTo>
                  <a:pt x="2975865" y="1334"/>
                </a:lnTo>
                <a:lnTo>
                  <a:pt x="2920713" y="166"/>
                </a:lnTo>
                <a:lnTo>
                  <a:pt x="2854216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945051" y="2814438"/>
            <a:ext cx="312864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79095" marR="5080" indent="-367030">
              <a:lnSpc>
                <a:spcPts val="4120"/>
              </a:lnSpc>
              <a:spcBef>
                <a:spcPts val="235"/>
              </a:spcBef>
            </a:pP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345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i="1" spc="-9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58071" y="3256653"/>
            <a:ext cx="763270" cy="213995"/>
            <a:chOff x="11058071" y="3256653"/>
            <a:chExt cx="763270" cy="213995"/>
          </a:xfrm>
        </p:grpSpPr>
        <p:sp>
          <p:nvSpPr>
            <p:cNvPr id="17" name="object 17"/>
            <p:cNvSpPr/>
            <p:nvPr/>
          </p:nvSpPr>
          <p:spPr>
            <a:xfrm>
              <a:off x="11058071" y="3363456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5">
                  <a:moveTo>
                    <a:pt x="0" y="0"/>
                  </a:moveTo>
                  <a:lnTo>
                    <a:pt x="549306" y="0"/>
                  </a:lnTo>
                  <a:lnTo>
                    <a:pt x="57548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07384" y="325665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6024276" y="2435650"/>
            <a:ext cx="3279775" cy="1856105"/>
          </a:xfrm>
          <a:custGeom>
            <a:avLst/>
            <a:gdLst/>
            <a:ahLst/>
            <a:cxnLst/>
            <a:rect l="l" t="t" r="r" b="b"/>
            <a:pathLst>
              <a:path w="3279775" h="1856104">
                <a:moveTo>
                  <a:pt x="2854216" y="0"/>
                </a:moveTo>
                <a:lnTo>
                  <a:pt x="427379" y="0"/>
                </a:lnTo>
                <a:lnTo>
                  <a:pt x="359962" y="166"/>
                </a:lnTo>
                <a:lnTo>
                  <a:pt x="304249" y="1334"/>
                </a:lnTo>
                <a:lnTo>
                  <a:pt x="257085" y="4503"/>
                </a:lnTo>
                <a:lnTo>
                  <a:pt x="215312" y="10675"/>
                </a:lnTo>
                <a:lnTo>
                  <a:pt x="175774" y="20850"/>
                </a:lnTo>
                <a:lnTo>
                  <a:pt x="134531" y="40113"/>
                </a:lnTo>
                <a:lnTo>
                  <a:pt x="97685" y="65967"/>
                </a:lnTo>
                <a:lnTo>
                  <a:pt x="65968" y="97682"/>
                </a:lnTo>
                <a:lnTo>
                  <a:pt x="40112" y="134527"/>
                </a:lnTo>
                <a:lnTo>
                  <a:pt x="20847" y="175770"/>
                </a:lnTo>
                <a:lnTo>
                  <a:pt x="10671" y="215310"/>
                </a:lnTo>
                <a:lnTo>
                  <a:pt x="4494" y="257083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0"/>
                </a:lnTo>
                <a:lnTo>
                  <a:pt x="1334" y="1551364"/>
                </a:lnTo>
                <a:lnTo>
                  <a:pt x="4520" y="1598650"/>
                </a:lnTo>
                <a:lnTo>
                  <a:pt x="10677" y="1640317"/>
                </a:lnTo>
                <a:lnTo>
                  <a:pt x="20847" y="1679842"/>
                </a:lnTo>
                <a:lnTo>
                  <a:pt x="40112" y="1721085"/>
                </a:lnTo>
                <a:lnTo>
                  <a:pt x="65968" y="1757930"/>
                </a:lnTo>
                <a:lnTo>
                  <a:pt x="97685" y="1789645"/>
                </a:lnTo>
                <a:lnTo>
                  <a:pt x="134531" y="1815499"/>
                </a:lnTo>
                <a:lnTo>
                  <a:pt x="175774" y="1834761"/>
                </a:lnTo>
                <a:lnTo>
                  <a:pt x="215297" y="1844937"/>
                </a:lnTo>
                <a:lnTo>
                  <a:pt x="256964" y="1851109"/>
                </a:lnTo>
                <a:lnTo>
                  <a:pt x="303842" y="1854279"/>
                </a:lnTo>
                <a:lnTo>
                  <a:pt x="358997" y="1855446"/>
                </a:lnTo>
                <a:lnTo>
                  <a:pt x="425494" y="1855613"/>
                </a:lnTo>
                <a:lnTo>
                  <a:pt x="2852321" y="1855613"/>
                </a:lnTo>
                <a:lnTo>
                  <a:pt x="2919744" y="1855446"/>
                </a:lnTo>
                <a:lnTo>
                  <a:pt x="2975459" y="1854279"/>
                </a:lnTo>
                <a:lnTo>
                  <a:pt x="3022625" y="1851109"/>
                </a:lnTo>
                <a:lnTo>
                  <a:pt x="3064398" y="1844937"/>
                </a:lnTo>
                <a:lnTo>
                  <a:pt x="3103936" y="1834761"/>
                </a:lnTo>
                <a:lnTo>
                  <a:pt x="3145180" y="1815499"/>
                </a:lnTo>
                <a:lnTo>
                  <a:pt x="3182025" y="1789645"/>
                </a:lnTo>
                <a:lnTo>
                  <a:pt x="3213740" y="1757930"/>
                </a:lnTo>
                <a:lnTo>
                  <a:pt x="3239594" y="1721085"/>
                </a:lnTo>
                <a:lnTo>
                  <a:pt x="3258853" y="1679842"/>
                </a:lnTo>
                <a:lnTo>
                  <a:pt x="3269034" y="1640302"/>
                </a:lnTo>
                <a:lnTo>
                  <a:pt x="3275214" y="1598529"/>
                </a:lnTo>
                <a:lnTo>
                  <a:pt x="3278376" y="1551773"/>
                </a:lnTo>
                <a:lnTo>
                  <a:pt x="3279544" y="1496619"/>
                </a:lnTo>
                <a:lnTo>
                  <a:pt x="3279711" y="1430121"/>
                </a:lnTo>
                <a:lnTo>
                  <a:pt x="3279706" y="425491"/>
                </a:lnTo>
                <a:lnTo>
                  <a:pt x="3279544" y="359961"/>
                </a:lnTo>
                <a:lnTo>
                  <a:pt x="3278376" y="304248"/>
                </a:lnTo>
                <a:lnTo>
                  <a:pt x="3275188" y="256962"/>
                </a:lnTo>
                <a:lnTo>
                  <a:pt x="3269028" y="215295"/>
                </a:lnTo>
                <a:lnTo>
                  <a:pt x="3258853" y="175770"/>
                </a:lnTo>
                <a:lnTo>
                  <a:pt x="3239594" y="134527"/>
                </a:lnTo>
                <a:lnTo>
                  <a:pt x="3213740" y="97682"/>
                </a:lnTo>
                <a:lnTo>
                  <a:pt x="3182025" y="65967"/>
                </a:lnTo>
                <a:lnTo>
                  <a:pt x="3145180" y="40113"/>
                </a:lnTo>
                <a:lnTo>
                  <a:pt x="3103936" y="20850"/>
                </a:lnTo>
                <a:lnTo>
                  <a:pt x="3064413" y="10675"/>
                </a:lnTo>
                <a:lnTo>
                  <a:pt x="3022746" y="4503"/>
                </a:lnTo>
                <a:lnTo>
                  <a:pt x="2975869" y="1334"/>
                </a:lnTo>
                <a:lnTo>
                  <a:pt x="2920714" y="166"/>
                </a:lnTo>
                <a:lnTo>
                  <a:pt x="2854216" y="0"/>
                </a:lnTo>
                <a:close/>
              </a:path>
            </a:pathLst>
          </a:custGeom>
          <a:solidFill>
            <a:srgbClr val="D56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290469" y="2814438"/>
            <a:ext cx="2753995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00660" marR="5080" indent="-188595">
              <a:lnSpc>
                <a:spcPts val="4120"/>
              </a:lnSpc>
              <a:spcBef>
                <a:spcPts val="235"/>
              </a:spcBef>
            </a:pPr>
            <a:r>
              <a:rPr sz="3450" b="1" spc="-6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Custom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Init</a:t>
            </a:r>
            <a:r>
              <a:rPr sz="34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207809" y="3256653"/>
            <a:ext cx="763270" cy="213995"/>
            <a:chOff x="15207809" y="3256653"/>
            <a:chExt cx="763270" cy="213995"/>
          </a:xfrm>
        </p:grpSpPr>
        <p:sp>
          <p:nvSpPr>
            <p:cNvPr id="22" name="object 22"/>
            <p:cNvSpPr/>
            <p:nvPr/>
          </p:nvSpPr>
          <p:spPr>
            <a:xfrm>
              <a:off x="15207809" y="3363456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4">
                  <a:moveTo>
                    <a:pt x="0" y="0"/>
                  </a:moveTo>
                  <a:lnTo>
                    <a:pt x="549306" y="0"/>
                  </a:lnTo>
                  <a:lnTo>
                    <a:pt x="57548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757112" y="325665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62458" y="5421689"/>
            <a:ext cx="5498465" cy="182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Bean</a:t>
            </a:r>
            <a:r>
              <a:rPr sz="3950" b="1" spc="-2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Is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Ready</a:t>
            </a:r>
            <a:r>
              <a:rPr sz="3950" b="1" spc="-1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For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Use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b="1" dirty="0">
                <a:latin typeface="Arial"/>
                <a:cs typeface="Arial"/>
              </a:rPr>
              <a:t>Container</a:t>
            </a:r>
            <a:r>
              <a:rPr sz="3950" b="1" spc="-4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Is</a:t>
            </a:r>
            <a:r>
              <a:rPr sz="3950" b="1" spc="-3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Shutdown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4354" y="6225930"/>
            <a:ext cx="8605201" cy="6565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3521179" y="4340109"/>
            <a:ext cx="4157345" cy="923925"/>
            <a:chOff x="13521179" y="4340109"/>
            <a:chExt cx="4157345" cy="923925"/>
          </a:xfrm>
        </p:grpSpPr>
        <p:sp>
          <p:nvSpPr>
            <p:cNvPr id="27" name="object 27"/>
            <p:cNvSpPr/>
            <p:nvPr/>
          </p:nvSpPr>
          <p:spPr>
            <a:xfrm>
              <a:off x="13704885" y="4366287"/>
              <a:ext cx="3947795" cy="798195"/>
            </a:xfrm>
            <a:custGeom>
              <a:avLst/>
              <a:gdLst/>
              <a:ahLst/>
              <a:cxnLst/>
              <a:rect l="l" t="t" r="r" b="b"/>
              <a:pathLst>
                <a:path w="3947794" h="798195">
                  <a:moveTo>
                    <a:pt x="3947445" y="0"/>
                  </a:moveTo>
                  <a:lnTo>
                    <a:pt x="25658" y="792852"/>
                  </a:lnTo>
                  <a:lnTo>
                    <a:pt x="0" y="798039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21179" y="5054454"/>
              <a:ext cx="231140" cy="209550"/>
            </a:xfrm>
            <a:custGeom>
              <a:avLst/>
              <a:gdLst/>
              <a:ahLst/>
              <a:cxnLst/>
              <a:rect l="l" t="t" r="r" b="b"/>
              <a:pathLst>
                <a:path w="231140" h="209550">
                  <a:moveTo>
                    <a:pt x="188203" y="0"/>
                  </a:moveTo>
                  <a:lnTo>
                    <a:pt x="0" y="147012"/>
                  </a:lnTo>
                  <a:lnTo>
                    <a:pt x="230527" y="209370"/>
                  </a:lnTo>
                  <a:lnTo>
                    <a:pt x="188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8222793" y="8087001"/>
            <a:ext cx="3658870" cy="1856105"/>
          </a:xfrm>
          <a:custGeom>
            <a:avLst/>
            <a:gdLst/>
            <a:ahLst/>
            <a:cxnLst/>
            <a:rect l="l" t="t" r="r" b="b"/>
            <a:pathLst>
              <a:path w="3658870" h="1856104">
                <a:moveTo>
                  <a:pt x="3233025" y="0"/>
                </a:moveTo>
                <a:lnTo>
                  <a:pt x="427383" y="0"/>
                </a:lnTo>
                <a:lnTo>
                  <a:pt x="359962" y="166"/>
                </a:lnTo>
                <a:lnTo>
                  <a:pt x="304248" y="1334"/>
                </a:lnTo>
                <a:lnTo>
                  <a:pt x="257084" y="4503"/>
                </a:lnTo>
                <a:lnTo>
                  <a:pt x="215311" y="10675"/>
                </a:lnTo>
                <a:lnTo>
                  <a:pt x="175771" y="20850"/>
                </a:lnTo>
                <a:lnTo>
                  <a:pt x="134528" y="40113"/>
                </a:lnTo>
                <a:lnTo>
                  <a:pt x="97683" y="65967"/>
                </a:lnTo>
                <a:lnTo>
                  <a:pt x="65968" y="97683"/>
                </a:lnTo>
                <a:lnTo>
                  <a:pt x="40114" y="134528"/>
                </a:lnTo>
                <a:lnTo>
                  <a:pt x="20851" y="175771"/>
                </a:lnTo>
                <a:lnTo>
                  <a:pt x="10673" y="215311"/>
                </a:lnTo>
                <a:lnTo>
                  <a:pt x="4495" y="257084"/>
                </a:lnTo>
                <a:lnTo>
                  <a:pt x="1334" y="303839"/>
                </a:lnTo>
                <a:lnTo>
                  <a:pt x="166" y="358993"/>
                </a:lnTo>
                <a:lnTo>
                  <a:pt x="0" y="425491"/>
                </a:lnTo>
                <a:lnTo>
                  <a:pt x="4" y="1430121"/>
                </a:lnTo>
                <a:lnTo>
                  <a:pt x="166" y="1495651"/>
                </a:lnTo>
                <a:lnTo>
                  <a:pt x="1334" y="1551365"/>
                </a:lnTo>
                <a:lnTo>
                  <a:pt x="4521" y="1598650"/>
                </a:lnTo>
                <a:lnTo>
                  <a:pt x="10679" y="1640317"/>
                </a:lnTo>
                <a:lnTo>
                  <a:pt x="20851" y="1679842"/>
                </a:lnTo>
                <a:lnTo>
                  <a:pt x="40114" y="1721085"/>
                </a:lnTo>
                <a:lnTo>
                  <a:pt x="65968" y="1757930"/>
                </a:lnTo>
                <a:lnTo>
                  <a:pt x="97683" y="1789645"/>
                </a:lnTo>
                <a:lnTo>
                  <a:pt x="134528" y="1815500"/>
                </a:lnTo>
                <a:lnTo>
                  <a:pt x="175771" y="1834762"/>
                </a:lnTo>
                <a:lnTo>
                  <a:pt x="215296" y="1844938"/>
                </a:lnTo>
                <a:lnTo>
                  <a:pt x="256963" y="1851109"/>
                </a:lnTo>
                <a:lnTo>
                  <a:pt x="303840" y="1854279"/>
                </a:lnTo>
                <a:lnTo>
                  <a:pt x="358994" y="1855446"/>
                </a:lnTo>
                <a:lnTo>
                  <a:pt x="425491" y="1855613"/>
                </a:lnTo>
                <a:lnTo>
                  <a:pt x="3231129" y="1855613"/>
                </a:lnTo>
                <a:lnTo>
                  <a:pt x="3298551" y="1855446"/>
                </a:lnTo>
                <a:lnTo>
                  <a:pt x="3354264" y="1854279"/>
                </a:lnTo>
                <a:lnTo>
                  <a:pt x="3401429" y="1851109"/>
                </a:lnTo>
                <a:lnTo>
                  <a:pt x="3443203" y="1844938"/>
                </a:lnTo>
                <a:lnTo>
                  <a:pt x="3482745" y="1834762"/>
                </a:lnTo>
                <a:lnTo>
                  <a:pt x="3523987" y="1815500"/>
                </a:lnTo>
                <a:lnTo>
                  <a:pt x="3560830" y="1789645"/>
                </a:lnTo>
                <a:lnTo>
                  <a:pt x="3592544" y="1757930"/>
                </a:lnTo>
                <a:lnTo>
                  <a:pt x="3618398" y="1721085"/>
                </a:lnTo>
                <a:lnTo>
                  <a:pt x="3637662" y="1679842"/>
                </a:lnTo>
                <a:lnTo>
                  <a:pt x="3647837" y="1640302"/>
                </a:lnTo>
                <a:lnTo>
                  <a:pt x="3654014" y="1598529"/>
                </a:lnTo>
                <a:lnTo>
                  <a:pt x="3657175" y="1551773"/>
                </a:lnTo>
                <a:lnTo>
                  <a:pt x="3658342" y="1496620"/>
                </a:lnTo>
                <a:lnTo>
                  <a:pt x="3658509" y="1430121"/>
                </a:lnTo>
                <a:lnTo>
                  <a:pt x="3658504" y="425491"/>
                </a:lnTo>
                <a:lnTo>
                  <a:pt x="3658342" y="359962"/>
                </a:lnTo>
                <a:lnTo>
                  <a:pt x="3657175" y="304248"/>
                </a:lnTo>
                <a:lnTo>
                  <a:pt x="3653988" y="256963"/>
                </a:lnTo>
                <a:lnTo>
                  <a:pt x="3647831" y="215296"/>
                </a:lnTo>
                <a:lnTo>
                  <a:pt x="3637662" y="175771"/>
                </a:lnTo>
                <a:lnTo>
                  <a:pt x="3618398" y="134528"/>
                </a:lnTo>
                <a:lnTo>
                  <a:pt x="3592544" y="97683"/>
                </a:lnTo>
                <a:lnTo>
                  <a:pt x="3560830" y="65967"/>
                </a:lnTo>
                <a:lnTo>
                  <a:pt x="3523987" y="40113"/>
                </a:lnTo>
                <a:lnTo>
                  <a:pt x="3482745" y="20850"/>
                </a:lnTo>
                <a:lnTo>
                  <a:pt x="3443218" y="10675"/>
                </a:lnTo>
                <a:lnTo>
                  <a:pt x="3401550" y="4503"/>
                </a:lnTo>
                <a:lnTo>
                  <a:pt x="3354674" y="1334"/>
                </a:lnTo>
                <a:lnTo>
                  <a:pt x="3299521" y="166"/>
                </a:lnTo>
                <a:lnTo>
                  <a:pt x="3233025" y="0"/>
                </a:lnTo>
                <a:close/>
              </a:path>
            </a:pathLst>
          </a:custGeom>
          <a:solidFill>
            <a:srgbClr val="D56F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74479" y="8458246"/>
            <a:ext cx="3348990" cy="1076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303530">
              <a:lnSpc>
                <a:spcPts val="4120"/>
              </a:lnSpc>
              <a:spcBef>
                <a:spcPts val="235"/>
              </a:spcBef>
            </a:pPr>
            <a:r>
              <a:rPr sz="3450" b="1" spc="-6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Custom </a:t>
            </a: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Destroy</a:t>
            </a:r>
            <a:r>
              <a:rPr sz="34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18273" y="7115587"/>
            <a:ext cx="213995" cy="825500"/>
            <a:chOff x="9918273" y="7115587"/>
            <a:chExt cx="213995" cy="825500"/>
          </a:xfrm>
        </p:grpSpPr>
        <p:sp>
          <p:nvSpPr>
            <p:cNvPr id="32" name="object 32"/>
            <p:cNvSpPr/>
            <p:nvPr/>
          </p:nvSpPr>
          <p:spPr>
            <a:xfrm>
              <a:off x="10025076" y="7115587"/>
              <a:ext cx="0" cy="637540"/>
            </a:xfrm>
            <a:custGeom>
              <a:avLst/>
              <a:gdLst/>
              <a:ahLst/>
              <a:cxnLst/>
              <a:rect l="l" t="t" r="r" b="b"/>
              <a:pathLst>
                <a:path h="637540">
                  <a:moveTo>
                    <a:pt x="0" y="0"/>
                  </a:moveTo>
                  <a:lnTo>
                    <a:pt x="0" y="63747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918273" y="7726882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2079381" y="7958874"/>
            <a:ext cx="4779010" cy="2112010"/>
            <a:chOff x="12079381" y="7958874"/>
            <a:chExt cx="4779010" cy="211201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60850" y="7958874"/>
              <a:ext cx="3497275" cy="211186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2079381" y="9014808"/>
              <a:ext cx="1834514" cy="0"/>
            </a:xfrm>
            <a:custGeom>
              <a:avLst/>
              <a:gdLst/>
              <a:ahLst/>
              <a:cxnLst/>
              <a:rect l="l" t="t" r="r" b="b"/>
              <a:pathLst>
                <a:path w="1834515">
                  <a:moveTo>
                    <a:pt x="0" y="0"/>
                  </a:moveTo>
                  <a:lnTo>
                    <a:pt x="1808194" y="0"/>
                  </a:lnTo>
                  <a:lnTo>
                    <a:pt x="1834371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87567" y="890800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8503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Bean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Lifecycle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Methods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/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95" dirty="0">
                <a:latin typeface="Times New Roman"/>
                <a:cs typeface="Times New Roman"/>
              </a:rPr>
              <a:t>Hooks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1851117"/>
            <a:ext cx="1353439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-11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custom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during </a:t>
            </a:r>
            <a:r>
              <a:rPr sz="4250" b="1" spc="15" dirty="0">
                <a:latin typeface="Palatino Linotype"/>
                <a:cs typeface="Palatino Linotype"/>
              </a:rPr>
              <a:t>bean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initialization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Calling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custom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business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methods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Setting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up</a:t>
            </a:r>
            <a:r>
              <a:rPr sz="4250" spc="10" dirty="0">
                <a:latin typeface="Palatino Linotype"/>
                <a:cs typeface="Palatino Linotype"/>
              </a:rPr>
              <a:t> handles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resources</a:t>
            </a:r>
            <a:r>
              <a:rPr sz="4250" spc="10" dirty="0">
                <a:latin typeface="Palatino Linotype"/>
                <a:cs typeface="Palatino Linotype"/>
              </a:rPr>
              <a:t> (db, sockets,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r>
              <a:rPr sz="4250" spc="10" dirty="0">
                <a:latin typeface="Palatino Linotype"/>
                <a:cs typeface="Palatino Linotype"/>
              </a:rPr>
              <a:t> etc)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769" y="6018529"/>
            <a:ext cx="13098144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35"/>
              </a:spcBef>
            </a:pPr>
            <a:r>
              <a:rPr sz="4250" spc="-11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custom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during </a:t>
            </a:r>
            <a:r>
              <a:rPr sz="4250" b="1" spc="15" dirty="0">
                <a:latin typeface="Palatino Linotype"/>
                <a:cs typeface="Palatino Linotype"/>
              </a:rPr>
              <a:t>bean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destruction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Calling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custom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business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logic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26110" algn="l"/>
                <a:tab pos="6267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Clean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up</a:t>
            </a:r>
            <a:r>
              <a:rPr sz="4250" spc="10" dirty="0">
                <a:latin typeface="Palatino Linotype"/>
                <a:cs typeface="Palatino Linotype"/>
              </a:rPr>
              <a:t> handles</a:t>
            </a:r>
            <a:r>
              <a:rPr sz="4250" spc="15" dirty="0">
                <a:latin typeface="Palatino Linotype"/>
                <a:cs typeface="Palatino Linotype"/>
              </a:rPr>
              <a:t> 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resources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(db, sockets,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10" dirty="0">
                <a:latin typeface="Palatino Linotype"/>
                <a:cs typeface="Palatino Linotype"/>
              </a:rPr>
              <a:t> etc)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8526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5" dirty="0">
                <a:latin typeface="Times New Roman"/>
                <a:cs typeface="Times New Roman"/>
              </a:rPr>
              <a:t>Init</a:t>
            </a:r>
            <a:r>
              <a:rPr sz="6500" spc="135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220" dirty="0">
                <a:latin typeface="Times New Roman"/>
                <a:cs typeface="Times New Roman"/>
              </a:rPr>
              <a:t>metho</a:t>
            </a:r>
            <a:r>
              <a:rPr sz="6500" spc="370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10" dirty="0">
                <a:latin typeface="Times New Roman"/>
                <a:cs typeface="Times New Roman"/>
              </a:rPr>
              <a:t>con</a:t>
            </a:r>
            <a:r>
              <a:rPr sz="6500" spc="160" dirty="0">
                <a:latin typeface="Times New Roman"/>
                <a:cs typeface="Times New Roman"/>
              </a:rPr>
              <a:t>f</a:t>
            </a:r>
            <a:r>
              <a:rPr sz="6500" spc="130" dirty="0">
                <a:latin typeface="Times New Roman"/>
                <a:cs typeface="Times New Roman"/>
              </a:rPr>
              <a:t>iguration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21235" y="2988633"/>
            <a:ext cx="12254865" cy="6065520"/>
            <a:chOff x="2321235" y="2988633"/>
            <a:chExt cx="12254865" cy="6065520"/>
          </a:xfrm>
        </p:grpSpPr>
        <p:sp>
          <p:nvSpPr>
            <p:cNvPr id="4" name="object 4"/>
            <p:cNvSpPr/>
            <p:nvPr/>
          </p:nvSpPr>
          <p:spPr>
            <a:xfrm>
              <a:off x="2499240" y="3103813"/>
              <a:ext cx="11899265" cy="5605145"/>
            </a:xfrm>
            <a:custGeom>
              <a:avLst/>
              <a:gdLst/>
              <a:ahLst/>
              <a:cxnLst/>
              <a:rect l="l" t="t" r="r" b="b"/>
              <a:pathLst>
                <a:path w="11899265" h="5605145">
                  <a:moveTo>
                    <a:pt x="0" y="0"/>
                  </a:moveTo>
                  <a:lnTo>
                    <a:pt x="11898771" y="0"/>
                  </a:lnTo>
                  <a:lnTo>
                    <a:pt x="11898771" y="5604541"/>
                  </a:lnTo>
                  <a:lnTo>
                    <a:pt x="0" y="5604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1235" y="2988633"/>
              <a:ext cx="12254778" cy="60652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52666" y="3149507"/>
            <a:ext cx="11636375" cy="548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r>
              <a:rPr sz="3950" b="1" spc="-25" dirty="0">
                <a:solidFill>
                  <a:srgbClr val="932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Arial"/>
              <a:cs typeface="Arial"/>
            </a:endParaRPr>
          </a:p>
          <a:p>
            <a:pPr marL="1129665" marR="5080" indent="-558800">
              <a:lnSpc>
                <a:spcPct val="100899"/>
              </a:lnSpc>
              <a:tabLst>
                <a:tab pos="2316480" algn="l"/>
              </a:tabLst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3950" dirty="0">
                <a:solidFill>
                  <a:srgbClr val="932192"/>
                </a:solidFill>
                <a:latin typeface="Arial MT"/>
                <a:cs typeface="Arial MT"/>
              </a:rPr>
              <a:t>id</a:t>
            </a:r>
            <a:r>
              <a:rPr sz="3950" dirty="0">
                <a:latin typeface="Arial MT"/>
                <a:cs typeface="Arial MT"/>
              </a:rPr>
              <a:t>=</a:t>
            </a:r>
            <a:r>
              <a:rPr sz="3950" i="1" dirty="0">
                <a:solidFill>
                  <a:srgbClr val="3933FF"/>
                </a:solidFill>
                <a:latin typeface="Arial"/>
                <a:cs typeface="Arial"/>
              </a:rPr>
              <a:t>"myCoach" </a:t>
            </a:r>
            <a:r>
              <a:rPr sz="3950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932192"/>
                </a:solidFill>
                <a:latin typeface="Arial MT"/>
                <a:cs typeface="Arial MT"/>
              </a:rPr>
              <a:t>class</a:t>
            </a:r>
            <a:r>
              <a:rPr sz="3950" spc="-5" dirty="0">
                <a:latin typeface="Arial MT"/>
                <a:cs typeface="Arial MT"/>
              </a:rPr>
              <a:t>=</a:t>
            </a:r>
            <a:r>
              <a:rPr sz="3950" i="1" spc="-5" dirty="0">
                <a:solidFill>
                  <a:srgbClr val="3933FF"/>
                </a:solidFill>
                <a:latin typeface="Arial"/>
                <a:cs typeface="Arial"/>
              </a:rPr>
              <a:t>"com.luv2code.springdemo.TrackCoach"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init-method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"doMyStartupStuff"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5"/>
              </a:spcBef>
            </a:pP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endParaRPr sz="395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3411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>
                <a:latin typeface="Times New Roman"/>
                <a:cs typeface="Times New Roman"/>
              </a:rPr>
              <a:t>Destr</a:t>
            </a:r>
            <a:r>
              <a:rPr sz="6500" spc="105" dirty="0">
                <a:latin typeface="Times New Roman"/>
                <a:cs typeface="Times New Roman"/>
              </a:rPr>
              <a:t>o</a:t>
            </a:r>
            <a:r>
              <a:rPr sz="6500" spc="-415" dirty="0">
                <a:latin typeface="Times New Roman"/>
                <a:cs typeface="Times New Roman"/>
              </a:rPr>
              <a:t>y</a:t>
            </a:r>
            <a:r>
              <a:rPr sz="6500" spc="-185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220" dirty="0">
                <a:latin typeface="Times New Roman"/>
                <a:cs typeface="Times New Roman"/>
              </a:rPr>
              <a:t>metho</a:t>
            </a:r>
            <a:r>
              <a:rPr sz="6500" spc="370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10" dirty="0">
                <a:latin typeface="Times New Roman"/>
                <a:cs typeface="Times New Roman"/>
              </a:rPr>
              <a:t>con</a:t>
            </a:r>
            <a:r>
              <a:rPr sz="6500" spc="160" dirty="0">
                <a:latin typeface="Times New Roman"/>
                <a:cs typeface="Times New Roman"/>
              </a:rPr>
              <a:t>f</a:t>
            </a:r>
            <a:r>
              <a:rPr sz="6500" spc="130" dirty="0">
                <a:latin typeface="Times New Roman"/>
                <a:cs typeface="Times New Roman"/>
              </a:rPr>
              <a:t>iguration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6481" y="1731622"/>
            <a:ext cx="12254865" cy="6672580"/>
            <a:chOff x="916481" y="1731622"/>
            <a:chExt cx="12254865" cy="6672580"/>
          </a:xfrm>
        </p:grpSpPr>
        <p:sp>
          <p:nvSpPr>
            <p:cNvPr id="4" name="object 4"/>
            <p:cNvSpPr/>
            <p:nvPr/>
          </p:nvSpPr>
          <p:spPr>
            <a:xfrm>
              <a:off x="1094486" y="1846802"/>
              <a:ext cx="11899265" cy="6212205"/>
            </a:xfrm>
            <a:custGeom>
              <a:avLst/>
              <a:gdLst/>
              <a:ahLst/>
              <a:cxnLst/>
              <a:rect l="l" t="t" r="r" b="b"/>
              <a:pathLst>
                <a:path w="11899265" h="6212205">
                  <a:moveTo>
                    <a:pt x="0" y="0"/>
                  </a:moveTo>
                  <a:lnTo>
                    <a:pt x="11898772" y="0"/>
                  </a:lnTo>
                  <a:lnTo>
                    <a:pt x="11898772" y="6211852"/>
                  </a:lnTo>
                  <a:lnTo>
                    <a:pt x="0" y="6211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481" y="1731622"/>
              <a:ext cx="12254778" cy="66725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9568" y="1893000"/>
            <a:ext cx="11636375" cy="6094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r>
              <a:rPr sz="3950" b="1" spc="-25" dirty="0">
                <a:solidFill>
                  <a:srgbClr val="932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Arial"/>
              <a:cs typeface="Arial"/>
            </a:endParaRPr>
          </a:p>
          <a:p>
            <a:pPr marL="1129665" marR="5080" indent="-558800">
              <a:lnSpc>
                <a:spcPct val="100899"/>
              </a:lnSpc>
              <a:tabLst>
                <a:tab pos="2316480" algn="l"/>
              </a:tabLst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3950" dirty="0">
                <a:solidFill>
                  <a:srgbClr val="932192"/>
                </a:solidFill>
                <a:latin typeface="Arial MT"/>
                <a:cs typeface="Arial MT"/>
              </a:rPr>
              <a:t>id</a:t>
            </a:r>
            <a:r>
              <a:rPr sz="3950" dirty="0">
                <a:latin typeface="Arial MT"/>
                <a:cs typeface="Arial MT"/>
              </a:rPr>
              <a:t>=</a:t>
            </a:r>
            <a:r>
              <a:rPr sz="3950" i="1" dirty="0">
                <a:solidFill>
                  <a:srgbClr val="3933FF"/>
                </a:solidFill>
                <a:latin typeface="Arial"/>
                <a:cs typeface="Arial"/>
              </a:rPr>
              <a:t>"myCoach" </a:t>
            </a:r>
            <a:r>
              <a:rPr sz="3950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spc="-5" dirty="0">
                <a:solidFill>
                  <a:srgbClr val="932192"/>
                </a:solidFill>
                <a:latin typeface="Arial MT"/>
                <a:cs typeface="Arial MT"/>
              </a:rPr>
              <a:t>class</a:t>
            </a:r>
            <a:r>
              <a:rPr sz="3950" spc="-5" dirty="0">
                <a:latin typeface="Arial MT"/>
                <a:cs typeface="Arial MT"/>
              </a:rPr>
              <a:t>=</a:t>
            </a:r>
            <a:r>
              <a:rPr sz="3950" i="1" spc="-5" dirty="0">
                <a:solidFill>
                  <a:srgbClr val="3933FF"/>
                </a:solidFill>
                <a:latin typeface="Arial"/>
                <a:cs typeface="Arial"/>
              </a:rPr>
              <a:t>"com.luv2code.springdemo.TrackCoach"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0"/>
              </a:spcBef>
            </a:pPr>
            <a:r>
              <a:rPr sz="3950" dirty="0">
                <a:solidFill>
                  <a:srgbClr val="932192"/>
                </a:solidFill>
                <a:latin typeface="Arial MT"/>
                <a:cs typeface="Arial MT"/>
              </a:rPr>
              <a:t>init-method</a:t>
            </a:r>
            <a:r>
              <a:rPr sz="3950" dirty="0">
                <a:latin typeface="Arial MT"/>
                <a:cs typeface="Arial MT"/>
              </a:rPr>
              <a:t>=</a:t>
            </a:r>
            <a:r>
              <a:rPr sz="3950" i="1" dirty="0">
                <a:solidFill>
                  <a:srgbClr val="3933FF"/>
                </a:solidFill>
                <a:latin typeface="Arial"/>
                <a:cs typeface="Arial"/>
              </a:rPr>
              <a:t>"doMyStartupStuff"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destroy-method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"doMyCleanupStuff"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0"/>
              </a:spcBef>
            </a:pP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endParaRPr sz="395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798702"/>
            <a:ext cx="12628880" cy="2543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Define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init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destroy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Configure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names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5701" y="2616071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0"/>
                </a:lnTo>
                <a:lnTo>
                  <a:pt x="0" y="1182526"/>
                </a:lnTo>
                <a:lnTo>
                  <a:pt x="575" y="1221932"/>
                </a:lnTo>
                <a:lnTo>
                  <a:pt x="10782" y="1264512"/>
                </a:lnTo>
                <a:lnTo>
                  <a:pt x="29745" y="1303418"/>
                </a:lnTo>
                <a:lnTo>
                  <a:pt x="56635" y="1337334"/>
                </a:lnTo>
                <a:lnTo>
                  <a:pt x="90625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0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5"/>
                </a:lnTo>
                <a:lnTo>
                  <a:pt x="3714587" y="1010189"/>
                </a:lnTo>
                <a:lnTo>
                  <a:pt x="3724029" y="960709"/>
                </a:lnTo>
                <a:lnTo>
                  <a:pt x="3728666" y="918753"/>
                </a:lnTo>
                <a:lnTo>
                  <a:pt x="3728085" y="879347"/>
                </a:lnTo>
                <a:lnTo>
                  <a:pt x="3717878" y="836768"/>
                </a:lnTo>
                <a:lnTo>
                  <a:pt x="3698917" y="797861"/>
                </a:lnTo>
                <a:lnTo>
                  <a:pt x="3672029" y="763945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7"/>
                </a:lnTo>
                <a:lnTo>
                  <a:pt x="531543" y="14079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409410" y="344418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6704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" dirty="0">
                <a:latin typeface="Palatino Linotype"/>
                <a:cs typeface="Palatino Linotype"/>
              </a:rPr>
              <a:t>Bean</a:t>
            </a:r>
            <a:r>
              <a:rPr sz="6500" spc="-145" dirty="0">
                <a:latin typeface="Palatino Linotype"/>
                <a:cs typeface="Palatino Linotype"/>
              </a:rPr>
              <a:t> </a:t>
            </a:r>
            <a:r>
              <a:rPr sz="6500" spc="-80" dirty="0">
                <a:latin typeface="Palatino Linotype"/>
                <a:cs typeface="Palatino Linotype"/>
              </a:rPr>
              <a:t>Scopes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290895"/>
            <a:ext cx="94176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Scope</a:t>
            </a:r>
            <a:r>
              <a:rPr sz="4250" dirty="0">
                <a:latin typeface="Palatino Linotype"/>
                <a:cs typeface="Palatino Linotype"/>
              </a:rPr>
              <a:t> refers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lifecycle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154712"/>
            <a:ext cx="714057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How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does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live?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6018529"/>
            <a:ext cx="808418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How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instances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created?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800380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7882347"/>
            <a:ext cx="59302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How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shared?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2017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35" dirty="0">
                <a:latin typeface="Palatino Linotype"/>
                <a:cs typeface="Palatino Linotype"/>
              </a:rPr>
              <a:t>Defaul</a:t>
            </a:r>
            <a:r>
              <a:rPr sz="6500" dirty="0">
                <a:latin typeface="Palatino Linotype"/>
                <a:cs typeface="Palatino Linotype"/>
              </a:rPr>
              <a:t>t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20" dirty="0">
                <a:latin typeface="Palatino Linotype"/>
                <a:cs typeface="Palatino Linotype"/>
              </a:rPr>
              <a:t>Scope</a:t>
            </a:r>
            <a:r>
              <a:rPr sz="6500" spc="50" dirty="0">
                <a:latin typeface="Palatino Linotype"/>
                <a:cs typeface="Palatino Linotype"/>
              </a:rPr>
              <a:t>:</a:t>
            </a:r>
            <a:r>
              <a:rPr sz="6500" spc="-430" dirty="0">
                <a:latin typeface="Palatino Linotype"/>
                <a:cs typeface="Palatino Linotype"/>
              </a:rPr>
              <a:t> </a:t>
            </a:r>
            <a:r>
              <a:rPr sz="6500" spc="-80" dirty="0">
                <a:latin typeface="Palatino Linotype"/>
                <a:cs typeface="Palatino Linotype"/>
              </a:rPr>
              <a:t>Singleton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21235" y="3292289"/>
            <a:ext cx="13440410" cy="5458460"/>
            <a:chOff x="2321235" y="3292289"/>
            <a:chExt cx="13440410" cy="5458460"/>
          </a:xfrm>
        </p:grpSpPr>
        <p:sp>
          <p:nvSpPr>
            <p:cNvPr id="4" name="object 4"/>
            <p:cNvSpPr/>
            <p:nvPr/>
          </p:nvSpPr>
          <p:spPr>
            <a:xfrm>
              <a:off x="2499240" y="3407469"/>
              <a:ext cx="13084810" cy="4997450"/>
            </a:xfrm>
            <a:custGeom>
              <a:avLst/>
              <a:gdLst/>
              <a:ahLst/>
              <a:cxnLst/>
              <a:rect l="l" t="t" r="r" b="b"/>
              <a:pathLst>
                <a:path w="13084810" h="4997450">
                  <a:moveTo>
                    <a:pt x="0" y="0"/>
                  </a:moveTo>
                  <a:lnTo>
                    <a:pt x="13084348" y="0"/>
                  </a:lnTo>
                  <a:lnTo>
                    <a:pt x="13084348" y="4997230"/>
                  </a:lnTo>
                  <a:lnTo>
                    <a:pt x="0" y="4997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1235" y="3292289"/>
              <a:ext cx="13440365" cy="54579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52666" y="3453162"/>
            <a:ext cx="12821285" cy="4879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r>
              <a:rPr sz="3950" b="1" spc="-25" dirty="0">
                <a:solidFill>
                  <a:srgbClr val="932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Arial"/>
              <a:cs typeface="Arial"/>
            </a:endParaRPr>
          </a:p>
          <a:p>
            <a:pPr marL="1129665" marR="5080" indent="-558800">
              <a:lnSpc>
                <a:spcPct val="100899"/>
              </a:lnSpc>
              <a:tabLst>
                <a:tab pos="2316480" algn="l"/>
              </a:tabLst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"myCoach" </a:t>
            </a:r>
            <a:r>
              <a:rPr sz="39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950" b="1" spc="-5" dirty="0">
                <a:latin typeface="Arial"/>
                <a:cs typeface="Arial"/>
              </a:rPr>
              <a:t>=</a:t>
            </a:r>
            <a:r>
              <a:rPr sz="3950" b="1" i="1" spc="-5" dirty="0">
                <a:solidFill>
                  <a:srgbClr val="3933FF"/>
                </a:solidFill>
                <a:latin typeface="Arial"/>
                <a:cs typeface="Arial"/>
              </a:rPr>
              <a:t>"com.luv2code.springdemo.TrackCoach"</a:t>
            </a:r>
            <a:r>
              <a:rPr sz="3950" b="1" spc="-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0"/>
              </a:spcBef>
            </a:pP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endParaRPr sz="395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7311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0" dirty="0">
                <a:latin typeface="Palatino Linotype"/>
                <a:cs typeface="Palatino Linotype"/>
              </a:rPr>
              <a:t>What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-60" dirty="0">
                <a:latin typeface="Palatino Linotype"/>
                <a:cs typeface="Palatino Linotype"/>
              </a:rPr>
              <a:t>Is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135" dirty="0">
                <a:latin typeface="Palatino Linotype"/>
                <a:cs typeface="Palatino Linotype"/>
              </a:rPr>
              <a:t>a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-85" dirty="0">
                <a:latin typeface="Palatino Linotype"/>
                <a:cs typeface="Palatino Linotype"/>
              </a:rPr>
              <a:t>Singleton?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46905"/>
            <a:ext cx="158057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Container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only one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instance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default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10722"/>
            <a:ext cx="54984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It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cached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memory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49600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374539"/>
            <a:ext cx="59099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All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requests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869" y="764779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768" y="7526337"/>
            <a:ext cx="122326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dirty="0">
                <a:latin typeface="Palatino Linotype"/>
                <a:cs typeface="Palatino Linotype"/>
              </a:rPr>
              <a:t> return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SHARED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reference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SAME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1664" y="2683588"/>
            <a:ext cx="6817593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6549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0" dirty="0">
                <a:latin typeface="Palatino Linotype"/>
                <a:cs typeface="Palatino Linotype"/>
              </a:rPr>
              <a:t>What</a:t>
            </a:r>
            <a:r>
              <a:rPr sz="6500" spc="-100" dirty="0">
                <a:latin typeface="Palatino Linotype"/>
                <a:cs typeface="Palatino Linotype"/>
              </a:rPr>
              <a:t> </a:t>
            </a:r>
            <a:r>
              <a:rPr sz="6500" spc="-175" dirty="0">
                <a:latin typeface="Palatino Linotype"/>
                <a:cs typeface="Palatino Linotype"/>
              </a:rPr>
              <a:t>is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135" dirty="0">
                <a:latin typeface="Palatino Linotype"/>
                <a:cs typeface="Palatino Linotype"/>
              </a:rPr>
              <a:t>a</a:t>
            </a:r>
            <a:r>
              <a:rPr sz="6500" spc="-100" dirty="0">
                <a:latin typeface="Palatino Linotype"/>
                <a:cs typeface="Palatino Linotype"/>
              </a:rPr>
              <a:t> </a:t>
            </a:r>
            <a:r>
              <a:rPr sz="6500" spc="-85" dirty="0">
                <a:latin typeface="Palatino Linotype"/>
                <a:cs typeface="Palatino Linotype"/>
              </a:rPr>
              <a:t>Singleton?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91026" y="4741081"/>
            <a:ext cx="27057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45" dirty="0">
                <a:solidFill>
                  <a:srgbClr val="FFFFFF"/>
                </a:solidFill>
                <a:latin typeface="Palatino Linotype"/>
                <a:cs typeface="Palatino Linotype"/>
              </a:rPr>
              <a:t>TrackCoach</a:t>
            </a:r>
            <a:endParaRPr sz="395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3165" y="3171063"/>
            <a:ext cx="10906125" cy="4180840"/>
            <a:chOff x="663165" y="3171063"/>
            <a:chExt cx="10906125" cy="4180840"/>
          </a:xfrm>
        </p:grpSpPr>
        <p:sp>
          <p:nvSpPr>
            <p:cNvPr id="6" name="object 6"/>
            <p:cNvSpPr/>
            <p:nvPr/>
          </p:nvSpPr>
          <p:spPr>
            <a:xfrm>
              <a:off x="841170" y="3286243"/>
              <a:ext cx="10549890" cy="3719829"/>
            </a:xfrm>
            <a:custGeom>
              <a:avLst/>
              <a:gdLst/>
              <a:ahLst/>
              <a:cxnLst/>
              <a:rect l="l" t="t" r="r" b="b"/>
              <a:pathLst>
                <a:path w="10549890" h="3719829">
                  <a:moveTo>
                    <a:pt x="0" y="0"/>
                  </a:moveTo>
                  <a:lnTo>
                    <a:pt x="10549582" y="0"/>
                  </a:lnTo>
                  <a:lnTo>
                    <a:pt x="10549582" y="3719782"/>
                  </a:lnTo>
                  <a:lnTo>
                    <a:pt x="0" y="3719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165" y="3171063"/>
              <a:ext cx="10905594" cy="418050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8267" y="3725406"/>
            <a:ext cx="99606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/>
                <a:cs typeface="Arial"/>
              </a:rPr>
              <a:t>Coach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7E504F"/>
                </a:solidFill>
                <a:latin typeface="Arial"/>
                <a:cs typeface="Arial"/>
              </a:rPr>
              <a:t>theCoach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=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2600" b="1" spc="15" dirty="0">
                <a:latin typeface="Arial"/>
                <a:cs typeface="Arial"/>
              </a:rPr>
              <a:t>.getBean(</a:t>
            </a:r>
            <a:r>
              <a:rPr sz="2600" b="1" spc="15" dirty="0">
                <a:solidFill>
                  <a:srgbClr val="3933FF"/>
                </a:solidFill>
                <a:latin typeface="Arial"/>
                <a:cs typeface="Arial"/>
              </a:rPr>
              <a:t>"myCoach"</a:t>
            </a:r>
            <a:r>
              <a:rPr sz="2600" b="1" spc="15" dirty="0">
                <a:latin typeface="Arial"/>
                <a:cs typeface="Arial"/>
              </a:rPr>
              <a:t>, Coach.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267" y="4919086"/>
            <a:ext cx="3048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5" dirty="0"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267" y="6112767"/>
            <a:ext cx="103327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/>
                <a:cs typeface="Arial"/>
              </a:rPr>
              <a:t>Coach </a:t>
            </a:r>
            <a:r>
              <a:rPr sz="2600" b="1" spc="20" dirty="0">
                <a:solidFill>
                  <a:srgbClr val="7E504F"/>
                </a:solidFill>
                <a:latin typeface="Arial"/>
                <a:cs typeface="Arial"/>
              </a:rPr>
              <a:t>alphaCoach</a:t>
            </a:r>
            <a:r>
              <a:rPr sz="2600" b="1" spc="10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= 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2600" b="1" spc="15" dirty="0">
                <a:latin typeface="Arial"/>
                <a:cs typeface="Arial"/>
              </a:rPr>
              <a:t>.getBean(</a:t>
            </a:r>
            <a:r>
              <a:rPr sz="2600" b="1" spc="15" dirty="0">
                <a:solidFill>
                  <a:srgbClr val="3933FF"/>
                </a:solidFill>
                <a:latin typeface="Arial"/>
                <a:cs typeface="Arial"/>
              </a:rPr>
              <a:t>"myCoach"</a:t>
            </a:r>
            <a:r>
              <a:rPr sz="2600" b="1" spc="15" dirty="0">
                <a:latin typeface="Arial"/>
                <a:cs typeface="Arial"/>
              </a:rPr>
              <a:t>, Coach.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46043" y="4083886"/>
            <a:ext cx="2617470" cy="2213610"/>
            <a:chOff x="11646043" y="4083886"/>
            <a:chExt cx="2617470" cy="22136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46043" y="4083886"/>
              <a:ext cx="2569743" cy="5790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5262" y="5495537"/>
              <a:ext cx="2428250" cy="80160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431856" y="1516049"/>
            <a:ext cx="21475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5" dirty="0">
                <a:latin typeface="Arial"/>
                <a:cs typeface="Arial"/>
              </a:rPr>
              <a:t>S</a:t>
            </a:r>
            <a:r>
              <a:rPr sz="5250" b="1" spc="10" dirty="0">
                <a:latin typeface="Arial"/>
                <a:cs typeface="Arial"/>
              </a:rPr>
              <a:t>pr</a:t>
            </a:r>
            <a:r>
              <a:rPr sz="5250" b="1" spc="5" dirty="0">
                <a:latin typeface="Arial"/>
                <a:cs typeface="Arial"/>
              </a:rPr>
              <a:t>in</a:t>
            </a:r>
            <a:r>
              <a:rPr sz="5250" b="1" spc="15" dirty="0">
                <a:latin typeface="Arial"/>
                <a:cs typeface="Arial"/>
              </a:rPr>
              <a:t>g</a:t>
            </a:r>
            <a:endParaRPr sz="5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9289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95" dirty="0">
                <a:latin typeface="Palatino Linotype"/>
                <a:cs typeface="Palatino Linotype"/>
              </a:rPr>
              <a:t>Explicitly</a:t>
            </a:r>
            <a:r>
              <a:rPr sz="6500" spc="-90" dirty="0">
                <a:latin typeface="Palatino Linotype"/>
                <a:cs typeface="Palatino Linotype"/>
              </a:rPr>
              <a:t> </a:t>
            </a:r>
            <a:r>
              <a:rPr sz="6500" spc="-170" dirty="0">
                <a:latin typeface="Palatino Linotype"/>
                <a:cs typeface="Palatino Linotype"/>
              </a:rPr>
              <a:t>Specify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15" dirty="0">
                <a:latin typeface="Palatino Linotype"/>
                <a:cs typeface="Palatino Linotype"/>
              </a:rPr>
              <a:t>Bean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-50" dirty="0">
                <a:latin typeface="Palatino Linotype"/>
                <a:cs typeface="Palatino Linotype"/>
              </a:rPr>
              <a:t>Scope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21235" y="2988633"/>
            <a:ext cx="13147040" cy="6065520"/>
            <a:chOff x="2321235" y="2988633"/>
            <a:chExt cx="13147040" cy="6065520"/>
          </a:xfrm>
        </p:grpSpPr>
        <p:sp>
          <p:nvSpPr>
            <p:cNvPr id="4" name="object 4"/>
            <p:cNvSpPr/>
            <p:nvPr/>
          </p:nvSpPr>
          <p:spPr>
            <a:xfrm>
              <a:off x="2499240" y="3103813"/>
              <a:ext cx="12791440" cy="5605145"/>
            </a:xfrm>
            <a:custGeom>
              <a:avLst/>
              <a:gdLst/>
              <a:ahLst/>
              <a:cxnLst/>
              <a:rect l="l" t="t" r="r" b="b"/>
              <a:pathLst>
                <a:path w="12791440" h="5605145">
                  <a:moveTo>
                    <a:pt x="0" y="0"/>
                  </a:moveTo>
                  <a:lnTo>
                    <a:pt x="12790838" y="0"/>
                  </a:lnTo>
                  <a:lnTo>
                    <a:pt x="12790838" y="5604541"/>
                  </a:lnTo>
                  <a:lnTo>
                    <a:pt x="0" y="5604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1235" y="2988633"/>
              <a:ext cx="13146845" cy="60652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52666" y="3149507"/>
            <a:ext cx="12527280" cy="548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r>
              <a:rPr sz="3950" b="1" spc="-25" dirty="0">
                <a:solidFill>
                  <a:srgbClr val="932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Arial"/>
              <a:cs typeface="Arial"/>
            </a:endParaRPr>
          </a:p>
          <a:p>
            <a:pPr marL="1129665" marR="5080" indent="-558800">
              <a:lnSpc>
                <a:spcPct val="100899"/>
              </a:lnSpc>
              <a:tabLst>
                <a:tab pos="2316480" algn="l"/>
              </a:tabLst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"myCoach" </a:t>
            </a:r>
            <a:r>
              <a:rPr sz="39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950" b="1" spc="-10" dirty="0">
                <a:latin typeface="Arial"/>
                <a:cs typeface="Arial"/>
              </a:rPr>
              <a:t>=</a:t>
            </a:r>
            <a:r>
              <a:rPr sz="3950" b="1" i="1" spc="-10" dirty="0">
                <a:solidFill>
                  <a:srgbClr val="3933FF"/>
                </a:solidFill>
                <a:latin typeface="Arial"/>
                <a:cs typeface="Arial"/>
              </a:rPr>
              <a:t>"com.luv2code.springdemo.TrackCoach" </a:t>
            </a:r>
            <a:r>
              <a:rPr sz="3950" b="1" i="1" spc="-108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scope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"singleton"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0"/>
              </a:spcBef>
            </a:pP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endParaRPr sz="395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5766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30" dirty="0">
                <a:latin typeface="Palatino Linotype"/>
                <a:cs typeface="Palatino Linotype"/>
              </a:rPr>
              <a:t>Additional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-40" dirty="0">
                <a:latin typeface="Palatino Linotype"/>
                <a:cs typeface="Palatino Linotype"/>
              </a:rPr>
              <a:t>Spring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15" dirty="0">
                <a:latin typeface="Palatino Linotype"/>
                <a:cs typeface="Palatino Linotype"/>
              </a:rPr>
              <a:t>Bean</a:t>
            </a:r>
            <a:r>
              <a:rPr sz="6500" spc="-85" dirty="0">
                <a:latin typeface="Palatino Linotype"/>
                <a:cs typeface="Palatino Linotype"/>
              </a:rPr>
              <a:t> </a:t>
            </a:r>
            <a:r>
              <a:rPr sz="6500" spc="-80" dirty="0">
                <a:latin typeface="Palatino Linotype"/>
                <a:cs typeface="Palatino Linotype"/>
              </a:rPr>
              <a:t>Scopes</a:t>
            </a:r>
            <a:endParaRPr sz="650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45508" y="2539189"/>
          <a:ext cx="17656175" cy="696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8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0"/>
                        </a:spcBef>
                      </a:pPr>
                      <a:r>
                        <a:rPr sz="3450" b="1" spc="5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464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F3F1DF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0"/>
                        </a:spcBef>
                      </a:pPr>
                      <a:r>
                        <a:rPr sz="3450" b="1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4640" marB="0">
                    <a:lnL w="12700">
                      <a:solidFill>
                        <a:srgbClr val="F3F1DF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46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3450" b="1" dirty="0">
                          <a:latin typeface="Arial"/>
                          <a:cs typeface="Arial"/>
                        </a:rPr>
                        <a:t>singleton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845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shared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bean.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Default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scope.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9845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464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r>
                        <a:rPr sz="3450" b="1" dirty="0">
                          <a:latin typeface="Arial"/>
                          <a:cs typeface="Arial"/>
                        </a:rPr>
                        <a:t>prototype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146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Creates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bean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container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request.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9146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464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request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527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Scoped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HTTP</a:t>
                      </a:r>
                      <a:r>
                        <a:rPr sz="345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request.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apps.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9527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session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908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Scoped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HTTP</a:t>
                      </a:r>
                      <a:r>
                        <a:rPr sz="34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session.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apps.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9908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5"/>
                        </a:spcBef>
                      </a:pPr>
                      <a:r>
                        <a:rPr sz="3450" b="1" dirty="0">
                          <a:latin typeface="Arial"/>
                          <a:cs typeface="Arial"/>
                        </a:rPr>
                        <a:t>global-session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292735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0555" marR="625475" indent="-5078730">
                        <a:lnSpc>
                          <a:spcPts val="3960"/>
                        </a:lnSpc>
                        <a:spcBef>
                          <a:spcPts val="61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Scoped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global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HTTP</a:t>
                      </a:r>
                      <a:r>
                        <a:rPr sz="34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session.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web </a:t>
                      </a:r>
                      <a:r>
                        <a:rPr sz="3450" spc="-94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apps.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B8B8B8"/>
                      </a:solidFill>
                      <a:prstDash val="solid"/>
                    </a:lnL>
                    <a:lnR w="12700">
                      <a:solidFill>
                        <a:srgbClr val="B8B8B8"/>
                      </a:solidFill>
                      <a:prstDash val="solid"/>
                    </a:lnR>
                    <a:lnT w="12700">
                      <a:solidFill>
                        <a:srgbClr val="B8B8B8"/>
                      </a:solidFill>
                      <a:prstDash val="solid"/>
                    </a:lnT>
                    <a:lnB w="12700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50744" y="2544425"/>
            <a:ext cx="17640300" cy="1158875"/>
            <a:chOff x="1350744" y="2544425"/>
            <a:chExt cx="17640300" cy="1158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744" y="2544425"/>
              <a:ext cx="17640028" cy="11584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5974" y="2942318"/>
              <a:ext cx="1340273" cy="4607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38915" y="2942318"/>
              <a:ext cx="2408303" cy="46071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377" y="4104587"/>
            <a:ext cx="1968526" cy="4607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52667" y="4104587"/>
            <a:ext cx="11549386" cy="46071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350744" y="4861352"/>
            <a:ext cx="17640300" cy="1158875"/>
            <a:chOff x="1350744" y="4861352"/>
            <a:chExt cx="17640300" cy="1158875"/>
          </a:xfrm>
        </p:grpSpPr>
        <p:sp>
          <p:nvSpPr>
            <p:cNvPr id="11" name="object 11"/>
            <p:cNvSpPr/>
            <p:nvPr/>
          </p:nvSpPr>
          <p:spPr>
            <a:xfrm>
              <a:off x="1350733" y="4861362"/>
              <a:ext cx="17640300" cy="1158875"/>
            </a:xfrm>
            <a:custGeom>
              <a:avLst/>
              <a:gdLst/>
              <a:ahLst/>
              <a:cxnLst/>
              <a:rect l="l" t="t" r="r" b="b"/>
              <a:pathLst>
                <a:path w="17640300" h="1158875">
                  <a:moveTo>
                    <a:pt x="17640034" y="0"/>
                  </a:moveTo>
                  <a:lnTo>
                    <a:pt x="5136781" y="0"/>
                  </a:lnTo>
                  <a:lnTo>
                    <a:pt x="0" y="0"/>
                  </a:lnTo>
                  <a:lnTo>
                    <a:pt x="0" y="1158455"/>
                  </a:lnTo>
                  <a:lnTo>
                    <a:pt x="5136781" y="1158455"/>
                  </a:lnTo>
                  <a:lnTo>
                    <a:pt x="17640034" y="1158455"/>
                  </a:lnTo>
                  <a:lnTo>
                    <a:pt x="17640034" y="0"/>
                  </a:lnTo>
                  <a:close/>
                </a:path>
              </a:pathLst>
            </a:custGeom>
            <a:solidFill>
              <a:srgbClr val="EEEBE2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0435" y="5266855"/>
              <a:ext cx="2031351" cy="4502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4440" y="5256384"/>
              <a:ext cx="11036313" cy="46071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20323" y="6429123"/>
            <a:ext cx="1612516" cy="4502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46905" y="6418652"/>
            <a:ext cx="11360910" cy="46071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350744" y="7178279"/>
            <a:ext cx="17640300" cy="1158875"/>
            <a:chOff x="1350744" y="7178279"/>
            <a:chExt cx="17640300" cy="1158875"/>
          </a:xfrm>
        </p:grpSpPr>
        <p:sp>
          <p:nvSpPr>
            <p:cNvPr id="17" name="object 17"/>
            <p:cNvSpPr/>
            <p:nvPr/>
          </p:nvSpPr>
          <p:spPr>
            <a:xfrm>
              <a:off x="1350733" y="7178287"/>
              <a:ext cx="17640300" cy="1158875"/>
            </a:xfrm>
            <a:custGeom>
              <a:avLst/>
              <a:gdLst/>
              <a:ahLst/>
              <a:cxnLst/>
              <a:rect l="l" t="t" r="r" b="b"/>
              <a:pathLst>
                <a:path w="17640300" h="1158875">
                  <a:moveTo>
                    <a:pt x="17640034" y="0"/>
                  </a:moveTo>
                  <a:lnTo>
                    <a:pt x="5136781" y="0"/>
                  </a:lnTo>
                  <a:lnTo>
                    <a:pt x="0" y="0"/>
                  </a:lnTo>
                  <a:lnTo>
                    <a:pt x="0" y="1158468"/>
                  </a:lnTo>
                  <a:lnTo>
                    <a:pt x="5136781" y="1158468"/>
                  </a:lnTo>
                  <a:lnTo>
                    <a:pt x="17640034" y="1158468"/>
                  </a:lnTo>
                  <a:lnTo>
                    <a:pt x="17640034" y="0"/>
                  </a:lnTo>
                  <a:close/>
                </a:path>
              </a:pathLst>
            </a:custGeom>
            <a:solidFill>
              <a:srgbClr val="EEEBE2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8440" y="7580920"/>
              <a:ext cx="1654399" cy="3769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6435" y="7580920"/>
              <a:ext cx="11381852" cy="460718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66420" y="8732718"/>
            <a:ext cx="3088911" cy="46071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09731" y="8481417"/>
            <a:ext cx="11256201" cy="46071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88110" y="9067786"/>
            <a:ext cx="1078501" cy="37695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08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55" dirty="0">
                <a:latin typeface="Palatino Linotype"/>
                <a:cs typeface="Palatino Linotype"/>
              </a:rPr>
              <a:t>Prototype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-20" dirty="0">
                <a:latin typeface="Palatino Linotype"/>
                <a:cs typeface="Palatino Linotype"/>
              </a:rPr>
              <a:t>Scope</a:t>
            </a:r>
            <a:r>
              <a:rPr sz="6500" spc="-90" dirty="0">
                <a:latin typeface="Palatino Linotype"/>
                <a:cs typeface="Palatino Linotype"/>
              </a:rPr>
              <a:t> </a:t>
            </a:r>
            <a:r>
              <a:rPr sz="6500" spc="-30" dirty="0">
                <a:latin typeface="Palatino Linotype"/>
                <a:cs typeface="Palatino Linotype"/>
              </a:rPr>
              <a:t>Example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21235" y="3817668"/>
            <a:ext cx="13147040" cy="6065520"/>
            <a:chOff x="2321235" y="3817668"/>
            <a:chExt cx="13147040" cy="6065520"/>
          </a:xfrm>
        </p:grpSpPr>
        <p:sp>
          <p:nvSpPr>
            <p:cNvPr id="4" name="object 4"/>
            <p:cNvSpPr/>
            <p:nvPr/>
          </p:nvSpPr>
          <p:spPr>
            <a:xfrm>
              <a:off x="2499240" y="3932847"/>
              <a:ext cx="12791440" cy="5605145"/>
            </a:xfrm>
            <a:custGeom>
              <a:avLst/>
              <a:gdLst/>
              <a:ahLst/>
              <a:cxnLst/>
              <a:rect l="l" t="t" r="r" b="b"/>
              <a:pathLst>
                <a:path w="12791440" h="5605145">
                  <a:moveTo>
                    <a:pt x="0" y="0"/>
                  </a:moveTo>
                  <a:lnTo>
                    <a:pt x="12790838" y="0"/>
                  </a:lnTo>
                  <a:lnTo>
                    <a:pt x="12790838" y="5604541"/>
                  </a:lnTo>
                  <a:lnTo>
                    <a:pt x="0" y="5604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1235" y="3817668"/>
              <a:ext cx="13146845" cy="60652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52666" y="3976706"/>
            <a:ext cx="12527280" cy="548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r>
              <a:rPr sz="3950" b="1" spc="-25" dirty="0">
                <a:solidFill>
                  <a:srgbClr val="932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Arial"/>
              <a:cs typeface="Arial"/>
            </a:endParaRPr>
          </a:p>
          <a:p>
            <a:pPr marL="1129665" marR="5080" indent="-558800">
              <a:lnSpc>
                <a:spcPct val="100899"/>
              </a:lnSpc>
              <a:tabLst>
                <a:tab pos="2316480" algn="l"/>
              </a:tabLst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"myCoach" </a:t>
            </a:r>
            <a:r>
              <a:rPr sz="39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950" b="1" spc="-10" dirty="0">
                <a:latin typeface="Arial"/>
                <a:cs typeface="Arial"/>
              </a:rPr>
              <a:t>=</a:t>
            </a:r>
            <a:r>
              <a:rPr sz="3950" b="1" i="1" spc="-10" dirty="0">
                <a:solidFill>
                  <a:srgbClr val="3933FF"/>
                </a:solidFill>
                <a:latin typeface="Arial"/>
                <a:cs typeface="Arial"/>
              </a:rPr>
              <a:t>"com.luv2code.springdemo.TrackCoach" </a:t>
            </a:r>
            <a:r>
              <a:rPr sz="3950" b="1" i="1" spc="-108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scope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"prototype"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0"/>
              </a:spcBef>
            </a:pP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endParaRPr sz="395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810" y="2103485"/>
            <a:ext cx="10569657" cy="10470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810" y="2103485"/>
            <a:ext cx="10570210" cy="1047115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835"/>
              </a:spcBef>
            </a:pP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scope: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5324" y="3965370"/>
            <a:ext cx="6817593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08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55" dirty="0">
                <a:latin typeface="Palatino Linotype"/>
                <a:cs typeface="Palatino Linotype"/>
              </a:rPr>
              <a:t>Prototype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-20" dirty="0">
                <a:latin typeface="Palatino Linotype"/>
                <a:cs typeface="Palatino Linotype"/>
              </a:rPr>
              <a:t>Scope</a:t>
            </a:r>
            <a:r>
              <a:rPr sz="6500" spc="-90" dirty="0">
                <a:latin typeface="Palatino Linotype"/>
                <a:cs typeface="Palatino Linotype"/>
              </a:rPr>
              <a:t> </a:t>
            </a:r>
            <a:r>
              <a:rPr sz="6500" spc="-30" dirty="0">
                <a:latin typeface="Palatino Linotype"/>
                <a:cs typeface="Palatino Linotype"/>
              </a:rPr>
              <a:t>Example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7232" y="4688727"/>
            <a:ext cx="18122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TrackCoach</a:t>
            </a:r>
            <a:endParaRPr sz="260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6829" y="4452846"/>
            <a:ext cx="10906125" cy="4180840"/>
            <a:chOff x="446829" y="4452846"/>
            <a:chExt cx="10906125" cy="4180840"/>
          </a:xfrm>
        </p:grpSpPr>
        <p:sp>
          <p:nvSpPr>
            <p:cNvPr id="6" name="object 6"/>
            <p:cNvSpPr/>
            <p:nvPr/>
          </p:nvSpPr>
          <p:spPr>
            <a:xfrm>
              <a:off x="624834" y="4568026"/>
              <a:ext cx="10549890" cy="3719829"/>
            </a:xfrm>
            <a:custGeom>
              <a:avLst/>
              <a:gdLst/>
              <a:ahLst/>
              <a:cxnLst/>
              <a:rect l="l" t="t" r="r" b="b"/>
              <a:pathLst>
                <a:path w="10549890" h="3719829">
                  <a:moveTo>
                    <a:pt x="0" y="0"/>
                  </a:moveTo>
                  <a:lnTo>
                    <a:pt x="10549579" y="0"/>
                  </a:lnTo>
                  <a:lnTo>
                    <a:pt x="10549579" y="3719782"/>
                  </a:lnTo>
                  <a:lnTo>
                    <a:pt x="0" y="3719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829" y="4452846"/>
              <a:ext cx="10905594" cy="418050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8378" y="5013325"/>
            <a:ext cx="9960610" cy="162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/>
                <a:cs typeface="Arial"/>
              </a:rPr>
              <a:t>Coach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7E504F"/>
                </a:solidFill>
                <a:latin typeface="Arial"/>
                <a:cs typeface="Arial"/>
              </a:rPr>
              <a:t>theCoach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=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2600" b="1" spc="15" dirty="0">
                <a:latin typeface="Arial"/>
                <a:cs typeface="Arial"/>
              </a:rPr>
              <a:t>.getBean(</a:t>
            </a:r>
            <a:r>
              <a:rPr sz="2600" b="1" spc="15" dirty="0">
                <a:solidFill>
                  <a:srgbClr val="3933FF"/>
                </a:solidFill>
                <a:latin typeface="Arial"/>
                <a:cs typeface="Arial"/>
              </a:rPr>
              <a:t>"myCoach"</a:t>
            </a:r>
            <a:r>
              <a:rPr sz="2600" b="1" spc="15" dirty="0">
                <a:latin typeface="Arial"/>
                <a:cs typeface="Arial"/>
              </a:rPr>
              <a:t>, Coach.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b="1" spc="5" dirty="0"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378" y="7400687"/>
            <a:ext cx="103327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latin typeface="Arial"/>
                <a:cs typeface="Arial"/>
              </a:rPr>
              <a:t>Coach </a:t>
            </a:r>
            <a:r>
              <a:rPr sz="2600" b="1" spc="20" dirty="0">
                <a:solidFill>
                  <a:srgbClr val="7E504F"/>
                </a:solidFill>
                <a:latin typeface="Arial"/>
                <a:cs typeface="Arial"/>
              </a:rPr>
              <a:t>alphaCoach</a:t>
            </a:r>
            <a:r>
              <a:rPr sz="2600" b="1" spc="10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latin typeface="Arial"/>
                <a:cs typeface="Arial"/>
              </a:rPr>
              <a:t>= </a:t>
            </a:r>
            <a:r>
              <a:rPr sz="2600" b="1" spc="15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2600" b="1" spc="15" dirty="0">
                <a:latin typeface="Arial"/>
                <a:cs typeface="Arial"/>
              </a:rPr>
              <a:t>.getBean(</a:t>
            </a:r>
            <a:r>
              <a:rPr sz="2600" b="1" spc="15" dirty="0">
                <a:solidFill>
                  <a:srgbClr val="3933FF"/>
                </a:solidFill>
                <a:latin typeface="Arial"/>
                <a:cs typeface="Arial"/>
              </a:rPr>
              <a:t>"myCoach"</a:t>
            </a:r>
            <a:r>
              <a:rPr sz="2600" b="1" spc="15" dirty="0">
                <a:latin typeface="Arial"/>
                <a:cs typeface="Arial"/>
              </a:rPr>
              <a:t>, Coach.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42126" y="7419245"/>
            <a:ext cx="3084195" cy="825500"/>
          </a:xfrm>
          <a:custGeom>
            <a:avLst/>
            <a:gdLst/>
            <a:ahLst/>
            <a:cxnLst/>
            <a:rect l="l" t="t" r="r" b="b"/>
            <a:pathLst>
              <a:path w="3084194" h="825500">
                <a:moveTo>
                  <a:pt x="2671552" y="0"/>
                </a:moveTo>
                <a:lnTo>
                  <a:pt x="412448" y="0"/>
                </a:lnTo>
                <a:lnTo>
                  <a:pt x="349805" y="258"/>
                </a:lnTo>
                <a:lnTo>
                  <a:pt x="294764" y="2068"/>
                </a:lnTo>
                <a:lnTo>
                  <a:pt x="245336" y="6982"/>
                </a:lnTo>
                <a:lnTo>
                  <a:pt x="199533" y="16551"/>
                </a:lnTo>
                <a:lnTo>
                  <a:pt x="157381" y="33274"/>
                </a:lnTo>
                <a:lnTo>
                  <a:pt x="119043" y="56356"/>
                </a:lnTo>
                <a:lnTo>
                  <a:pt x="85154" y="85160"/>
                </a:lnTo>
                <a:lnTo>
                  <a:pt x="56351" y="119050"/>
                </a:lnTo>
                <a:lnTo>
                  <a:pt x="33269" y="157390"/>
                </a:lnTo>
                <a:lnTo>
                  <a:pt x="16543" y="199543"/>
                </a:lnTo>
                <a:lnTo>
                  <a:pt x="6979" y="245343"/>
                </a:lnTo>
                <a:lnTo>
                  <a:pt x="2067" y="294771"/>
                </a:lnTo>
                <a:lnTo>
                  <a:pt x="258" y="349811"/>
                </a:lnTo>
                <a:lnTo>
                  <a:pt x="0" y="412451"/>
                </a:lnTo>
                <a:lnTo>
                  <a:pt x="258" y="475090"/>
                </a:lnTo>
                <a:lnTo>
                  <a:pt x="2067" y="530130"/>
                </a:lnTo>
                <a:lnTo>
                  <a:pt x="6979" y="579558"/>
                </a:lnTo>
                <a:lnTo>
                  <a:pt x="16543" y="625358"/>
                </a:lnTo>
                <a:lnTo>
                  <a:pt x="33269" y="667512"/>
                </a:lnTo>
                <a:lnTo>
                  <a:pt x="56351" y="705852"/>
                </a:lnTo>
                <a:lnTo>
                  <a:pt x="85154" y="739742"/>
                </a:lnTo>
                <a:lnTo>
                  <a:pt x="119043" y="768545"/>
                </a:lnTo>
                <a:lnTo>
                  <a:pt x="157381" y="791627"/>
                </a:lnTo>
                <a:lnTo>
                  <a:pt x="199533" y="808351"/>
                </a:lnTo>
                <a:lnTo>
                  <a:pt x="245336" y="817919"/>
                </a:lnTo>
                <a:lnTo>
                  <a:pt x="294764" y="822832"/>
                </a:lnTo>
                <a:lnTo>
                  <a:pt x="349805" y="824642"/>
                </a:lnTo>
                <a:lnTo>
                  <a:pt x="412448" y="824901"/>
                </a:lnTo>
                <a:lnTo>
                  <a:pt x="2671552" y="824901"/>
                </a:lnTo>
                <a:lnTo>
                  <a:pt x="2734188" y="824642"/>
                </a:lnTo>
                <a:lnTo>
                  <a:pt x="2789226" y="822832"/>
                </a:lnTo>
                <a:lnTo>
                  <a:pt x="2838653" y="817919"/>
                </a:lnTo>
                <a:lnTo>
                  <a:pt x="2884456" y="808351"/>
                </a:lnTo>
                <a:lnTo>
                  <a:pt x="2926609" y="791627"/>
                </a:lnTo>
                <a:lnTo>
                  <a:pt x="2964949" y="768545"/>
                </a:lnTo>
                <a:lnTo>
                  <a:pt x="2998839" y="739742"/>
                </a:lnTo>
                <a:lnTo>
                  <a:pt x="3027643" y="705852"/>
                </a:lnTo>
                <a:lnTo>
                  <a:pt x="3050724" y="667512"/>
                </a:lnTo>
                <a:lnTo>
                  <a:pt x="3067445" y="625358"/>
                </a:lnTo>
                <a:lnTo>
                  <a:pt x="3077016" y="579558"/>
                </a:lnTo>
                <a:lnTo>
                  <a:pt x="3081931" y="530130"/>
                </a:lnTo>
                <a:lnTo>
                  <a:pt x="3083741" y="475090"/>
                </a:lnTo>
                <a:lnTo>
                  <a:pt x="3084000" y="412451"/>
                </a:lnTo>
                <a:lnTo>
                  <a:pt x="3083741" y="349811"/>
                </a:lnTo>
                <a:lnTo>
                  <a:pt x="3081931" y="294771"/>
                </a:lnTo>
                <a:lnTo>
                  <a:pt x="3077016" y="245343"/>
                </a:lnTo>
                <a:lnTo>
                  <a:pt x="3067445" y="199543"/>
                </a:lnTo>
                <a:lnTo>
                  <a:pt x="3050724" y="157390"/>
                </a:lnTo>
                <a:lnTo>
                  <a:pt x="3027643" y="119050"/>
                </a:lnTo>
                <a:lnTo>
                  <a:pt x="2998839" y="85160"/>
                </a:lnTo>
                <a:lnTo>
                  <a:pt x="2964949" y="56356"/>
                </a:lnTo>
                <a:lnTo>
                  <a:pt x="2926609" y="33274"/>
                </a:lnTo>
                <a:lnTo>
                  <a:pt x="2884456" y="16551"/>
                </a:lnTo>
                <a:lnTo>
                  <a:pt x="2838653" y="6982"/>
                </a:lnTo>
                <a:lnTo>
                  <a:pt x="2789226" y="2068"/>
                </a:lnTo>
                <a:lnTo>
                  <a:pt x="2734188" y="258"/>
                </a:lnTo>
                <a:lnTo>
                  <a:pt x="2671552" y="0"/>
                </a:lnTo>
                <a:close/>
              </a:path>
            </a:pathLst>
          </a:custGeom>
          <a:solidFill>
            <a:srgbClr val="4D7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79501" y="7610104"/>
            <a:ext cx="181228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TrackCoach</a:t>
            </a:r>
            <a:endParaRPr sz="26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16654" y="4773377"/>
            <a:ext cx="3020060" cy="3187065"/>
            <a:chOff x="11516654" y="4773377"/>
            <a:chExt cx="3020060" cy="318706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4462" y="7368774"/>
              <a:ext cx="2921942" cy="5911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16654" y="4773377"/>
              <a:ext cx="1858802" cy="554371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1274" y="2320506"/>
            <a:ext cx="10569657" cy="104708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41274" y="2320506"/>
            <a:ext cx="10570210" cy="104711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1855"/>
              </a:spcBef>
            </a:pP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scope: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45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3450" b="1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i="1" spc="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3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11967" y="2803968"/>
            <a:ext cx="21475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5" dirty="0">
                <a:latin typeface="Arial"/>
                <a:cs typeface="Arial"/>
              </a:rPr>
              <a:t>S</a:t>
            </a:r>
            <a:r>
              <a:rPr sz="5250" b="1" spc="10" dirty="0">
                <a:latin typeface="Arial"/>
                <a:cs typeface="Arial"/>
              </a:rPr>
              <a:t>pr</a:t>
            </a:r>
            <a:r>
              <a:rPr sz="5250" b="1" spc="5" dirty="0">
                <a:latin typeface="Arial"/>
                <a:cs typeface="Arial"/>
              </a:rPr>
              <a:t>in</a:t>
            </a:r>
            <a:r>
              <a:rPr sz="5250" b="1" spc="15" dirty="0">
                <a:latin typeface="Arial"/>
                <a:cs typeface="Arial"/>
              </a:rPr>
              <a:t>g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580</Words>
  <Application>Microsoft Office PowerPoint</Application>
  <PresentationFormat>Custom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Bean Scopes</vt:lpstr>
      <vt:lpstr>Bean Scopes</vt:lpstr>
      <vt:lpstr>Default Scope: Singleton</vt:lpstr>
      <vt:lpstr>What Is a Singleton?</vt:lpstr>
      <vt:lpstr>What is a Singleton?</vt:lpstr>
      <vt:lpstr>Explicitly Specify Bean Scope</vt:lpstr>
      <vt:lpstr>Additional Spring Bean Scopes</vt:lpstr>
      <vt:lpstr>Prototype Scope Example</vt:lpstr>
      <vt:lpstr>Prototype Scope Example</vt:lpstr>
      <vt:lpstr>Bean Lifecycle Methods</vt:lpstr>
      <vt:lpstr>Bean Lifecycle</vt:lpstr>
      <vt:lpstr>Bean Lifecycle Methods / Hooks</vt:lpstr>
      <vt:lpstr>Init: method configuration</vt:lpstr>
      <vt:lpstr>Destroy: method configuration</vt:lpstr>
      <vt:lpstr>Development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18-bean-scopes-overview.pdf</dc:title>
  <dc:subject>luv2code</dc:subject>
  <dc:creator>www.luv2code.com</dc:creator>
  <cp:keywords>luv2code</cp:keywords>
  <cp:lastModifiedBy>Shaurya Jaiswal</cp:lastModifiedBy>
  <cp:revision>1</cp:revision>
  <dcterms:created xsi:type="dcterms:W3CDTF">2022-08-19T07:11:32Z</dcterms:created>
  <dcterms:modified xsi:type="dcterms:W3CDTF">2022-08-19T19:19:35Z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2022-08-19T00:00:00Z</vt:filetime>
  </property>
</Properties>
</file>