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3" r:id="rId16"/>
    <p:sldId id="271" r:id="rId1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2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33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931A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50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84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4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0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6261" y="175775"/>
            <a:ext cx="10391576" cy="2138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9341" y="4123299"/>
            <a:ext cx="11905416" cy="487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931A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3873" y="-138350"/>
            <a:ext cx="12416353" cy="274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9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0" marR="9525" indent="-2712085">
              <a:lnSpc>
                <a:spcPct val="100600"/>
              </a:lnSpc>
              <a:spcBef>
                <a:spcPts val="75"/>
              </a:spcBef>
            </a:pPr>
            <a:r>
              <a:rPr spc="-105" dirty="0"/>
              <a:t>Spring</a:t>
            </a:r>
            <a:r>
              <a:rPr spc="-285" dirty="0"/>
              <a:t> </a:t>
            </a:r>
            <a:r>
              <a:rPr spc="-125" dirty="0"/>
              <a:t>Configuration</a:t>
            </a:r>
            <a:r>
              <a:rPr spc="-285" dirty="0"/>
              <a:t> </a:t>
            </a:r>
            <a:r>
              <a:rPr spc="-130" dirty="0"/>
              <a:t>with </a:t>
            </a:r>
            <a:r>
              <a:rPr spc="-1905" dirty="0"/>
              <a:t> </a:t>
            </a:r>
            <a:r>
              <a:rPr spc="-130" dirty="0"/>
              <a:t>Annotations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186554" marR="15240" indent="-4167504">
              <a:lnSpc>
                <a:spcPct val="100400"/>
              </a:lnSpc>
              <a:spcBef>
                <a:spcPts val="60"/>
              </a:spcBef>
            </a:pPr>
            <a:r>
              <a:rPr spc="-165" dirty="0"/>
              <a:t>@Components</a:t>
            </a:r>
            <a:r>
              <a:rPr spc="-375" dirty="0"/>
              <a:t> </a:t>
            </a:r>
            <a:r>
              <a:rPr dirty="0"/>
              <a:t>-</a:t>
            </a:r>
            <a:r>
              <a:rPr spc="-375" dirty="0"/>
              <a:t> </a:t>
            </a:r>
            <a:r>
              <a:rPr spc="-185" dirty="0"/>
              <a:t>Default </a:t>
            </a:r>
            <a:r>
              <a:rPr spc="-2455" dirty="0"/>
              <a:t> </a:t>
            </a:r>
            <a:r>
              <a:rPr spc="-135" dirty="0"/>
              <a:t>Bean</a:t>
            </a:r>
            <a:r>
              <a:rPr spc="-365" dirty="0"/>
              <a:t> </a:t>
            </a:r>
            <a:r>
              <a:rPr spc="-175" dirty="0"/>
              <a:t>ID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810958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-250" dirty="0">
                <a:latin typeface="Palatino Linotype"/>
                <a:cs typeface="Palatino Linotype"/>
              </a:rPr>
              <a:t>We</a:t>
            </a:r>
            <a:r>
              <a:rPr sz="6500" b="1" spc="-95" dirty="0">
                <a:latin typeface="Palatino Linotype"/>
                <a:cs typeface="Palatino Linotype"/>
              </a:rPr>
              <a:t> </a:t>
            </a:r>
            <a:r>
              <a:rPr sz="6500" b="1" spc="-135" dirty="0">
                <a:latin typeface="Palatino Linotype"/>
                <a:cs typeface="Palatino Linotype"/>
              </a:rPr>
              <a:t>already</a:t>
            </a:r>
            <a:r>
              <a:rPr sz="6500" b="1" spc="-95" dirty="0">
                <a:latin typeface="Palatino Linotype"/>
                <a:cs typeface="Palatino Linotype"/>
              </a:rPr>
              <a:t> </a:t>
            </a:r>
            <a:r>
              <a:rPr sz="6500" b="1" spc="-50" dirty="0">
                <a:latin typeface="Palatino Linotype"/>
                <a:cs typeface="Palatino Linotype"/>
              </a:rPr>
              <a:t>learned</a:t>
            </a:r>
            <a:r>
              <a:rPr sz="6500" b="1" spc="-90" dirty="0">
                <a:latin typeface="Palatino Linotype"/>
                <a:cs typeface="Palatino Linotype"/>
              </a:rPr>
              <a:t> </a:t>
            </a:r>
            <a:r>
              <a:rPr sz="6500" b="1" spc="25" dirty="0">
                <a:latin typeface="Palatino Linotype"/>
                <a:cs typeface="Palatino Linotype"/>
              </a:rPr>
              <a:t>…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584079"/>
            <a:ext cx="124066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469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1.	</a:t>
            </a:r>
            <a:r>
              <a:rPr sz="4250" spc="15" dirty="0">
                <a:latin typeface="Palatino Linotype"/>
                <a:cs typeface="Palatino Linotype"/>
              </a:rPr>
              <a:t>Specify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component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annotation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0658" y="4649073"/>
            <a:ext cx="15423614" cy="28690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2240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0" dirty="0">
                <a:latin typeface="Palatino Linotype"/>
                <a:cs typeface="Palatino Linotype"/>
              </a:rPr>
              <a:t>Spring</a:t>
            </a:r>
            <a:r>
              <a:rPr sz="6500" spc="-80" dirty="0">
                <a:latin typeface="Palatino Linotype"/>
                <a:cs typeface="Palatino Linotype"/>
              </a:rPr>
              <a:t> </a:t>
            </a:r>
            <a:r>
              <a:rPr sz="6500" spc="-120" dirty="0">
                <a:latin typeface="Palatino Linotype"/>
                <a:cs typeface="Palatino Linotype"/>
              </a:rPr>
              <a:t>also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90" dirty="0">
                <a:latin typeface="Palatino Linotype"/>
                <a:cs typeface="Palatino Linotype"/>
              </a:rPr>
              <a:t>supports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114" dirty="0">
                <a:latin typeface="Palatino Linotype"/>
                <a:cs typeface="Palatino Linotype"/>
              </a:rPr>
              <a:t>Default</a:t>
            </a:r>
            <a:r>
              <a:rPr sz="6500" spc="-80" dirty="0">
                <a:latin typeface="Palatino Linotype"/>
                <a:cs typeface="Palatino Linotype"/>
              </a:rPr>
              <a:t> </a:t>
            </a:r>
            <a:r>
              <a:rPr sz="6500" spc="15" dirty="0">
                <a:latin typeface="Palatino Linotype"/>
                <a:cs typeface="Palatino Linotype"/>
              </a:rPr>
              <a:t>Bean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155" dirty="0">
                <a:latin typeface="Palatino Linotype"/>
                <a:cs typeface="Palatino Linotype"/>
              </a:rPr>
              <a:t>IDs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8311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709730"/>
            <a:ext cx="145516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3512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Default bean</a:t>
            </a:r>
            <a:r>
              <a:rPr sz="4250" spc="10" dirty="0">
                <a:latin typeface="Palatino Linotype"/>
                <a:cs typeface="Palatino Linotype"/>
              </a:rPr>
              <a:t> id:	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name,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i="1" spc="20" dirty="0">
                <a:latin typeface="Palatino Linotype"/>
                <a:cs typeface="Palatino Linotype"/>
              </a:rPr>
              <a:t>make</a:t>
            </a:r>
            <a:r>
              <a:rPr sz="4250" b="1" i="1" spc="5" dirty="0">
                <a:latin typeface="Palatino Linotype"/>
                <a:cs typeface="Palatino Linotype"/>
              </a:rPr>
              <a:t> </a:t>
            </a:r>
            <a:r>
              <a:rPr sz="4250" b="1" i="1" spc="-40" dirty="0">
                <a:latin typeface="Palatino Linotype"/>
                <a:cs typeface="Palatino Linotype"/>
              </a:rPr>
              <a:t>first</a:t>
            </a:r>
            <a:r>
              <a:rPr sz="4250" b="1" i="1" spc="5" dirty="0">
                <a:latin typeface="Palatino Linotype"/>
                <a:cs typeface="Palatino Linotype"/>
              </a:rPr>
              <a:t> </a:t>
            </a:r>
            <a:r>
              <a:rPr sz="4250" b="1" i="1" spc="10" dirty="0">
                <a:latin typeface="Palatino Linotype"/>
                <a:cs typeface="Palatino Linotype"/>
              </a:rPr>
              <a:t>letter</a:t>
            </a:r>
            <a:r>
              <a:rPr sz="4250" b="1" i="1" dirty="0">
                <a:latin typeface="Palatino Linotype"/>
                <a:cs typeface="Palatino Linotype"/>
              </a:rPr>
              <a:t> </a:t>
            </a:r>
            <a:r>
              <a:rPr sz="4250" b="1" i="1" spc="15" dirty="0">
                <a:latin typeface="Palatino Linotype"/>
                <a:cs typeface="Palatino Linotype"/>
              </a:rPr>
              <a:t>lower-case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5554" y="5221789"/>
            <a:ext cx="5724657" cy="23988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83026" y="5987117"/>
            <a:ext cx="41846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25" dirty="0">
                <a:solidFill>
                  <a:srgbClr val="FFFFFF"/>
                </a:solidFill>
                <a:latin typeface="Arial"/>
                <a:cs typeface="Arial"/>
              </a:rPr>
              <a:t>TennisCoach</a:t>
            </a:r>
            <a:endParaRPr sz="5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1006" y="4552606"/>
            <a:ext cx="25190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Class</a:t>
            </a:r>
            <a:r>
              <a:rPr sz="3450" b="1" spc="-6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324863"/>
                </a:solidFill>
                <a:latin typeface="Arial"/>
                <a:cs typeface="Arial"/>
              </a:rPr>
              <a:t>Name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43328" y="5221789"/>
            <a:ext cx="5725160" cy="2399030"/>
          </a:xfrm>
          <a:custGeom>
            <a:avLst/>
            <a:gdLst/>
            <a:ahLst/>
            <a:cxnLst/>
            <a:rect l="l" t="t" r="r" b="b"/>
            <a:pathLst>
              <a:path w="5725159" h="2399029">
                <a:moveTo>
                  <a:pt x="5484565" y="0"/>
                </a:moveTo>
                <a:lnTo>
                  <a:pt x="241165" y="0"/>
                </a:lnTo>
                <a:lnTo>
                  <a:pt x="194712" y="183"/>
                </a:lnTo>
                <a:lnTo>
                  <a:pt x="127208" y="4963"/>
                </a:lnTo>
                <a:lnTo>
                  <a:pt x="70470" y="25950"/>
                </a:lnTo>
                <a:lnTo>
                  <a:pt x="25953" y="70465"/>
                </a:lnTo>
                <a:lnTo>
                  <a:pt x="4963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2158786"/>
                </a:lnTo>
                <a:lnTo>
                  <a:pt x="183" y="2204173"/>
                </a:lnTo>
                <a:lnTo>
                  <a:pt x="4969" y="2271699"/>
                </a:lnTo>
                <a:lnTo>
                  <a:pt x="25953" y="2328418"/>
                </a:lnTo>
                <a:lnTo>
                  <a:pt x="70470" y="2372933"/>
                </a:lnTo>
                <a:lnTo>
                  <a:pt x="127191" y="2393920"/>
                </a:lnTo>
                <a:lnTo>
                  <a:pt x="194262" y="2398700"/>
                </a:lnTo>
                <a:lnTo>
                  <a:pt x="240097" y="2398884"/>
                </a:lnTo>
                <a:lnTo>
                  <a:pt x="5483497" y="2398884"/>
                </a:lnTo>
                <a:lnTo>
                  <a:pt x="5529952" y="2398700"/>
                </a:lnTo>
                <a:lnTo>
                  <a:pt x="5597459" y="2393920"/>
                </a:lnTo>
                <a:lnTo>
                  <a:pt x="5654197" y="2372933"/>
                </a:lnTo>
                <a:lnTo>
                  <a:pt x="5698711" y="2328418"/>
                </a:lnTo>
                <a:lnTo>
                  <a:pt x="5719700" y="2271682"/>
                </a:lnTo>
                <a:lnTo>
                  <a:pt x="5724479" y="2204623"/>
                </a:lnTo>
                <a:lnTo>
                  <a:pt x="5724663" y="2158786"/>
                </a:lnTo>
                <a:lnTo>
                  <a:pt x="5724659" y="240097"/>
                </a:lnTo>
                <a:lnTo>
                  <a:pt x="5724479" y="194711"/>
                </a:lnTo>
                <a:lnTo>
                  <a:pt x="5719694" y="127184"/>
                </a:lnTo>
                <a:lnTo>
                  <a:pt x="5698711" y="70465"/>
                </a:lnTo>
                <a:lnTo>
                  <a:pt x="5654197" y="25950"/>
                </a:lnTo>
                <a:lnTo>
                  <a:pt x="5597476" y="4963"/>
                </a:lnTo>
                <a:lnTo>
                  <a:pt x="5530402" y="183"/>
                </a:lnTo>
                <a:lnTo>
                  <a:pt x="5484565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3775" y="5987117"/>
            <a:ext cx="40474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tennisCoach</a:t>
            </a:r>
            <a:endParaRPr sz="5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8458" y="4552606"/>
            <a:ext cx="32270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Default</a:t>
            </a:r>
            <a:r>
              <a:rPr sz="3450" b="1" spc="-2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324863"/>
                </a:solidFill>
                <a:latin typeface="Arial"/>
                <a:cs typeface="Arial"/>
              </a:rPr>
              <a:t>Bean</a:t>
            </a:r>
            <a:r>
              <a:rPr sz="3450" b="1" spc="-2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Id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8766" y="5872754"/>
            <a:ext cx="3086010" cy="10470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1835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14" dirty="0">
                <a:latin typeface="Palatino Linotype"/>
                <a:cs typeface="Palatino Linotype"/>
              </a:rPr>
              <a:t>Code</a:t>
            </a:r>
            <a:r>
              <a:rPr sz="6500" spc="-150" dirty="0">
                <a:latin typeface="Palatino Linotype"/>
                <a:cs typeface="Palatino Linotype"/>
              </a:rPr>
              <a:t> </a:t>
            </a:r>
            <a:r>
              <a:rPr sz="6500" spc="-145" dirty="0">
                <a:latin typeface="Palatino Linotype"/>
                <a:cs typeface="Palatino Linotype"/>
              </a:rPr>
              <a:t>example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2850" y="2198885"/>
            <a:ext cx="14303375" cy="2656840"/>
            <a:chOff x="952850" y="2198885"/>
            <a:chExt cx="14303375" cy="2656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850" y="2198885"/>
              <a:ext cx="14303229" cy="26567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20416" y="2695981"/>
              <a:ext cx="5807075" cy="675005"/>
            </a:xfrm>
            <a:custGeom>
              <a:avLst/>
              <a:gdLst/>
              <a:ahLst/>
              <a:cxnLst/>
              <a:rect l="l" t="t" r="r" b="b"/>
              <a:pathLst>
                <a:path w="5807075" h="675004">
                  <a:moveTo>
                    <a:pt x="0" y="0"/>
                  </a:moveTo>
                  <a:lnTo>
                    <a:pt x="5806450" y="0"/>
                  </a:lnTo>
                  <a:lnTo>
                    <a:pt x="5806450" y="674809"/>
                  </a:lnTo>
                  <a:lnTo>
                    <a:pt x="0" y="674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6790" y="6381196"/>
            <a:ext cx="5724657" cy="239888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2332" y="7149385"/>
            <a:ext cx="41846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25" dirty="0">
                <a:solidFill>
                  <a:srgbClr val="FFFFFF"/>
                </a:solidFill>
                <a:latin typeface="Arial"/>
                <a:cs typeface="Arial"/>
              </a:rPr>
              <a:t>TennisCoach</a:t>
            </a:r>
            <a:endParaRPr sz="5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312" y="5714874"/>
            <a:ext cx="25190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Class</a:t>
            </a:r>
            <a:r>
              <a:rPr sz="3450" b="1" spc="-6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324863"/>
                </a:solidFill>
                <a:latin typeface="Arial"/>
                <a:cs typeface="Arial"/>
              </a:rPr>
              <a:t>Name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74571" y="6381196"/>
            <a:ext cx="5725160" cy="2399030"/>
          </a:xfrm>
          <a:custGeom>
            <a:avLst/>
            <a:gdLst/>
            <a:ahLst/>
            <a:cxnLst/>
            <a:rect l="l" t="t" r="r" b="b"/>
            <a:pathLst>
              <a:path w="5725159" h="2399029">
                <a:moveTo>
                  <a:pt x="5484555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50"/>
                </a:lnTo>
                <a:lnTo>
                  <a:pt x="25947" y="70464"/>
                </a:lnTo>
                <a:lnTo>
                  <a:pt x="4958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2158786"/>
                </a:lnTo>
                <a:lnTo>
                  <a:pt x="183" y="2204172"/>
                </a:lnTo>
                <a:lnTo>
                  <a:pt x="4964" y="2271698"/>
                </a:lnTo>
                <a:lnTo>
                  <a:pt x="25947" y="2328418"/>
                </a:lnTo>
                <a:lnTo>
                  <a:pt x="70461" y="2372933"/>
                </a:lnTo>
                <a:lnTo>
                  <a:pt x="127182" y="2393919"/>
                </a:lnTo>
                <a:lnTo>
                  <a:pt x="194260" y="2398699"/>
                </a:lnTo>
                <a:lnTo>
                  <a:pt x="240097" y="2398882"/>
                </a:lnTo>
                <a:lnTo>
                  <a:pt x="5483487" y="2398882"/>
                </a:lnTo>
                <a:lnTo>
                  <a:pt x="5529941" y="2398699"/>
                </a:lnTo>
                <a:lnTo>
                  <a:pt x="5597453" y="2393919"/>
                </a:lnTo>
                <a:lnTo>
                  <a:pt x="5654191" y="2372933"/>
                </a:lnTo>
                <a:lnTo>
                  <a:pt x="5698705" y="2328418"/>
                </a:lnTo>
                <a:lnTo>
                  <a:pt x="5719694" y="2271681"/>
                </a:lnTo>
                <a:lnTo>
                  <a:pt x="5724469" y="2204622"/>
                </a:lnTo>
                <a:lnTo>
                  <a:pt x="5724652" y="2158786"/>
                </a:lnTo>
                <a:lnTo>
                  <a:pt x="5724648" y="240097"/>
                </a:lnTo>
                <a:lnTo>
                  <a:pt x="5724469" y="194710"/>
                </a:lnTo>
                <a:lnTo>
                  <a:pt x="5719688" y="127184"/>
                </a:lnTo>
                <a:lnTo>
                  <a:pt x="5698705" y="70464"/>
                </a:lnTo>
                <a:lnTo>
                  <a:pt x="5654191" y="25950"/>
                </a:lnTo>
                <a:lnTo>
                  <a:pt x="5597470" y="4963"/>
                </a:lnTo>
                <a:lnTo>
                  <a:pt x="5566903" y="1470"/>
                </a:lnTo>
                <a:lnTo>
                  <a:pt x="5530392" y="183"/>
                </a:lnTo>
                <a:lnTo>
                  <a:pt x="5484555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13081" y="7149385"/>
            <a:ext cx="40474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tennisCoach</a:t>
            </a:r>
            <a:endParaRPr sz="5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7765" y="5714874"/>
            <a:ext cx="32270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Default</a:t>
            </a:r>
            <a:r>
              <a:rPr sz="3450" b="1" spc="-2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324863"/>
                </a:solidFill>
                <a:latin typeface="Arial"/>
                <a:cs typeface="Arial"/>
              </a:rPr>
              <a:t>Bean</a:t>
            </a:r>
            <a:r>
              <a:rPr sz="3450" b="1" spc="-2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Id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0001" y="7168850"/>
            <a:ext cx="3086007" cy="10470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1835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14" dirty="0">
                <a:latin typeface="Palatino Linotype"/>
                <a:cs typeface="Palatino Linotype"/>
              </a:rPr>
              <a:t>Code</a:t>
            </a:r>
            <a:r>
              <a:rPr sz="6500" spc="-150" dirty="0">
                <a:latin typeface="Palatino Linotype"/>
                <a:cs typeface="Palatino Linotype"/>
              </a:rPr>
              <a:t> </a:t>
            </a:r>
            <a:r>
              <a:rPr sz="6500" spc="-145" dirty="0">
                <a:latin typeface="Palatino Linotype"/>
                <a:cs typeface="Palatino Linotype"/>
              </a:rPr>
              <a:t>example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2850" y="2198885"/>
            <a:ext cx="14303375" cy="2656840"/>
            <a:chOff x="952850" y="2198885"/>
            <a:chExt cx="14303375" cy="2656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850" y="2198885"/>
              <a:ext cx="14303229" cy="26567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30887" y="2695981"/>
              <a:ext cx="5807075" cy="675005"/>
            </a:xfrm>
            <a:custGeom>
              <a:avLst/>
              <a:gdLst/>
              <a:ahLst/>
              <a:cxnLst/>
              <a:rect l="l" t="t" r="r" b="b"/>
              <a:pathLst>
                <a:path w="5807075" h="675004">
                  <a:moveTo>
                    <a:pt x="0" y="0"/>
                  </a:moveTo>
                  <a:lnTo>
                    <a:pt x="5806450" y="0"/>
                  </a:lnTo>
                  <a:lnTo>
                    <a:pt x="5806450" y="674809"/>
                  </a:lnTo>
                  <a:lnTo>
                    <a:pt x="0" y="674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379" y="6094055"/>
            <a:ext cx="18460170" cy="32040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1835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14" dirty="0">
                <a:latin typeface="Palatino Linotype"/>
                <a:cs typeface="Palatino Linotype"/>
              </a:rPr>
              <a:t>Code</a:t>
            </a:r>
            <a:r>
              <a:rPr sz="6500" spc="-150" dirty="0">
                <a:latin typeface="Palatino Linotype"/>
                <a:cs typeface="Palatino Linotype"/>
              </a:rPr>
              <a:t> </a:t>
            </a:r>
            <a:r>
              <a:rPr sz="6500" spc="-145" dirty="0">
                <a:latin typeface="Palatino Linotype"/>
                <a:cs typeface="Palatino Linotype"/>
              </a:rPr>
              <a:t>example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2850" y="2198885"/>
            <a:ext cx="14303375" cy="2656840"/>
            <a:chOff x="952850" y="2198885"/>
            <a:chExt cx="14303375" cy="2656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850" y="2198885"/>
              <a:ext cx="14303229" cy="26567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20416" y="2695981"/>
              <a:ext cx="5807075" cy="675005"/>
            </a:xfrm>
            <a:custGeom>
              <a:avLst/>
              <a:gdLst/>
              <a:ahLst/>
              <a:cxnLst/>
              <a:rect l="l" t="t" r="r" b="b"/>
              <a:pathLst>
                <a:path w="5807075" h="675004">
                  <a:moveTo>
                    <a:pt x="0" y="0"/>
                  </a:moveTo>
                  <a:lnTo>
                    <a:pt x="5806450" y="0"/>
                  </a:lnTo>
                  <a:lnTo>
                    <a:pt x="5806450" y="674809"/>
                  </a:lnTo>
                  <a:lnTo>
                    <a:pt x="0" y="674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446790" y="6381196"/>
            <a:ext cx="5725160" cy="2399030"/>
          </a:xfrm>
          <a:custGeom>
            <a:avLst/>
            <a:gdLst/>
            <a:ahLst/>
            <a:cxnLst/>
            <a:rect l="l" t="t" r="r" b="b"/>
            <a:pathLst>
              <a:path w="5725159" h="2399029">
                <a:moveTo>
                  <a:pt x="5484560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4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2158786"/>
                </a:lnTo>
                <a:lnTo>
                  <a:pt x="183" y="2204172"/>
                </a:lnTo>
                <a:lnTo>
                  <a:pt x="4967" y="2271698"/>
                </a:lnTo>
                <a:lnTo>
                  <a:pt x="25950" y="2328418"/>
                </a:lnTo>
                <a:lnTo>
                  <a:pt x="70465" y="2372933"/>
                </a:lnTo>
                <a:lnTo>
                  <a:pt x="127184" y="2393919"/>
                </a:lnTo>
                <a:lnTo>
                  <a:pt x="194260" y="2398699"/>
                </a:lnTo>
                <a:lnTo>
                  <a:pt x="240097" y="2398882"/>
                </a:lnTo>
                <a:lnTo>
                  <a:pt x="5483492" y="2398882"/>
                </a:lnTo>
                <a:lnTo>
                  <a:pt x="5529946" y="2398699"/>
                </a:lnTo>
                <a:lnTo>
                  <a:pt x="5597456" y="2393919"/>
                </a:lnTo>
                <a:lnTo>
                  <a:pt x="5654192" y="2372933"/>
                </a:lnTo>
                <a:lnTo>
                  <a:pt x="5698707" y="2328418"/>
                </a:lnTo>
                <a:lnTo>
                  <a:pt x="5719696" y="2271681"/>
                </a:lnTo>
                <a:lnTo>
                  <a:pt x="5724474" y="2204622"/>
                </a:lnTo>
                <a:lnTo>
                  <a:pt x="5724658" y="2158786"/>
                </a:lnTo>
                <a:lnTo>
                  <a:pt x="5724653" y="240097"/>
                </a:lnTo>
                <a:lnTo>
                  <a:pt x="5724474" y="194710"/>
                </a:lnTo>
                <a:lnTo>
                  <a:pt x="5719690" y="127184"/>
                </a:lnTo>
                <a:lnTo>
                  <a:pt x="5698707" y="70464"/>
                </a:lnTo>
                <a:lnTo>
                  <a:pt x="5654192" y="25950"/>
                </a:lnTo>
                <a:lnTo>
                  <a:pt x="5597473" y="4963"/>
                </a:lnTo>
                <a:lnTo>
                  <a:pt x="5566908" y="1470"/>
                </a:lnTo>
                <a:lnTo>
                  <a:pt x="5530397" y="183"/>
                </a:lnTo>
                <a:lnTo>
                  <a:pt x="5484560" y="0"/>
                </a:lnTo>
                <a:close/>
              </a:path>
            </a:pathLst>
          </a:custGeom>
          <a:solidFill>
            <a:srgbClr val="B0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9259" y="7254094"/>
            <a:ext cx="52209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HappyFortuneService</a:t>
            </a:r>
            <a:endParaRPr sz="3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312" y="5714874"/>
            <a:ext cx="25190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Class</a:t>
            </a:r>
            <a:r>
              <a:rPr sz="3450" b="1" spc="-6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324863"/>
                </a:solidFill>
                <a:latin typeface="Arial"/>
                <a:cs typeface="Arial"/>
              </a:rPr>
              <a:t>Name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74571" y="6381196"/>
            <a:ext cx="5725160" cy="2399030"/>
          </a:xfrm>
          <a:custGeom>
            <a:avLst/>
            <a:gdLst/>
            <a:ahLst/>
            <a:cxnLst/>
            <a:rect l="l" t="t" r="r" b="b"/>
            <a:pathLst>
              <a:path w="5725159" h="2399029">
                <a:moveTo>
                  <a:pt x="5484555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199" y="4963"/>
                </a:lnTo>
                <a:lnTo>
                  <a:pt x="70461" y="25950"/>
                </a:lnTo>
                <a:lnTo>
                  <a:pt x="25947" y="70464"/>
                </a:lnTo>
                <a:lnTo>
                  <a:pt x="4958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2158786"/>
                </a:lnTo>
                <a:lnTo>
                  <a:pt x="183" y="2204172"/>
                </a:lnTo>
                <a:lnTo>
                  <a:pt x="4964" y="2271698"/>
                </a:lnTo>
                <a:lnTo>
                  <a:pt x="25947" y="2328418"/>
                </a:lnTo>
                <a:lnTo>
                  <a:pt x="70461" y="2372933"/>
                </a:lnTo>
                <a:lnTo>
                  <a:pt x="127182" y="2393919"/>
                </a:lnTo>
                <a:lnTo>
                  <a:pt x="194260" y="2398699"/>
                </a:lnTo>
                <a:lnTo>
                  <a:pt x="240097" y="2398882"/>
                </a:lnTo>
                <a:lnTo>
                  <a:pt x="5483487" y="2398882"/>
                </a:lnTo>
                <a:lnTo>
                  <a:pt x="5529941" y="2398699"/>
                </a:lnTo>
                <a:lnTo>
                  <a:pt x="5597453" y="2393919"/>
                </a:lnTo>
                <a:lnTo>
                  <a:pt x="5654191" y="2372933"/>
                </a:lnTo>
                <a:lnTo>
                  <a:pt x="5698705" y="2328418"/>
                </a:lnTo>
                <a:lnTo>
                  <a:pt x="5719694" y="2271681"/>
                </a:lnTo>
                <a:lnTo>
                  <a:pt x="5724469" y="2204622"/>
                </a:lnTo>
                <a:lnTo>
                  <a:pt x="5724652" y="2158786"/>
                </a:lnTo>
                <a:lnTo>
                  <a:pt x="5724648" y="240097"/>
                </a:lnTo>
                <a:lnTo>
                  <a:pt x="5724469" y="194710"/>
                </a:lnTo>
                <a:lnTo>
                  <a:pt x="5719688" y="127184"/>
                </a:lnTo>
                <a:lnTo>
                  <a:pt x="5698705" y="70464"/>
                </a:lnTo>
                <a:lnTo>
                  <a:pt x="5654191" y="25950"/>
                </a:lnTo>
                <a:lnTo>
                  <a:pt x="5597470" y="4963"/>
                </a:lnTo>
                <a:lnTo>
                  <a:pt x="5566903" y="1470"/>
                </a:lnTo>
                <a:lnTo>
                  <a:pt x="5530392" y="183"/>
                </a:lnTo>
                <a:lnTo>
                  <a:pt x="5484555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58124" y="7254094"/>
            <a:ext cx="51650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happyFortuneService</a:t>
            </a:r>
            <a:endParaRPr sz="3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7765" y="5714874"/>
            <a:ext cx="32270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Default</a:t>
            </a:r>
            <a:r>
              <a:rPr sz="3450" b="1" spc="-2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324863"/>
                </a:solidFill>
                <a:latin typeface="Arial"/>
                <a:cs typeface="Arial"/>
              </a:rPr>
              <a:t>Bean</a:t>
            </a:r>
            <a:r>
              <a:rPr sz="3450" b="1" spc="-25" dirty="0">
                <a:solidFill>
                  <a:srgbClr val="324863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324863"/>
                </a:solidFill>
                <a:latin typeface="Arial"/>
                <a:cs typeface="Arial"/>
              </a:rPr>
              <a:t>Id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0001" y="7168850"/>
            <a:ext cx="3086007" cy="10470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3454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5" dirty="0">
                <a:latin typeface="Times New Roman"/>
                <a:cs typeface="Times New Roman"/>
              </a:rPr>
              <a:t>Wha</a:t>
            </a:r>
            <a:r>
              <a:rPr sz="6500" spc="160" dirty="0">
                <a:latin typeface="Times New Roman"/>
                <a:cs typeface="Times New Roman"/>
              </a:rPr>
              <a:t>t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5" dirty="0">
                <a:latin typeface="Times New Roman"/>
                <a:cs typeface="Times New Roman"/>
              </a:rPr>
              <a:t>ar</a:t>
            </a:r>
            <a:r>
              <a:rPr sz="6500" spc="17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285" dirty="0">
                <a:latin typeface="Times New Roman"/>
                <a:cs typeface="Times New Roman"/>
              </a:rPr>
              <a:t>J</a:t>
            </a:r>
            <a:r>
              <a:rPr sz="6500" spc="-6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Annotations?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98825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866793"/>
            <a:ext cx="107645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Special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0" dirty="0">
                <a:latin typeface="Palatino Linotype"/>
                <a:cs typeface="Palatino Linotype"/>
              </a:rPr>
              <a:t>labels/markers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added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10" dirty="0">
                <a:latin typeface="Palatino Linotype"/>
                <a:cs typeface="Palatino Linotype"/>
              </a:rPr>
              <a:t> classes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85207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730610"/>
            <a:ext cx="81546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Provide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meta-data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about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71589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535790"/>
            <a:ext cx="7463790" cy="144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95"/>
              </a:spcBef>
            </a:pPr>
            <a:r>
              <a:rPr sz="4250" spc="5" dirty="0">
                <a:latin typeface="Palatino Linotype"/>
                <a:cs typeface="Palatino Linotype"/>
              </a:rPr>
              <a:t>Processed </a:t>
            </a:r>
            <a:r>
              <a:rPr sz="4250" spc="15" dirty="0">
                <a:latin typeface="Palatino Linotype"/>
                <a:cs typeface="Palatino Linotype"/>
              </a:rPr>
              <a:t>at compile time or 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run-time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special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processing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44741" y="4298856"/>
            <a:ext cx="6849109" cy="4860290"/>
            <a:chOff x="12444741" y="4298856"/>
            <a:chExt cx="6849109" cy="48602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1363" y="4393094"/>
              <a:ext cx="6555302" cy="44829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4741" y="4298856"/>
              <a:ext cx="6848552" cy="485991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138731" y="4824849"/>
            <a:ext cx="3179445" cy="3569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05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Boot</a:t>
            </a:r>
            <a:endParaRPr sz="3450">
              <a:latin typeface="Arial"/>
              <a:cs typeface="Arial"/>
            </a:endParaRPr>
          </a:p>
          <a:p>
            <a:pPr marL="12700" marR="544195" algn="just">
              <a:lnSpc>
                <a:spcPts val="3960"/>
              </a:lnSpc>
              <a:spcBef>
                <a:spcPts val="19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Color:</a:t>
            </a:r>
            <a:r>
              <a:rPr sz="34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Silver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Style: Jewel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Code:</a:t>
            </a:r>
            <a:r>
              <a:rPr sz="3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1460</a:t>
            </a:r>
            <a:endParaRPr sz="3450">
              <a:latin typeface="Arial"/>
              <a:cs typeface="Arial"/>
            </a:endParaRPr>
          </a:p>
          <a:p>
            <a:pPr marL="12700" algn="just">
              <a:lnSpc>
                <a:spcPts val="3760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SKU:</a:t>
            </a:r>
            <a:r>
              <a:rPr sz="34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10072090</a:t>
            </a:r>
            <a:endParaRPr sz="3450">
              <a:latin typeface="Arial"/>
              <a:cs typeface="Arial"/>
            </a:endParaRPr>
          </a:p>
          <a:p>
            <a:pPr marL="12700" algn="just">
              <a:lnSpc>
                <a:spcPts val="3960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34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US: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3450">
              <a:latin typeface="Arial"/>
              <a:cs typeface="Arial"/>
            </a:endParaRPr>
          </a:p>
          <a:p>
            <a:pPr marL="12700" algn="just">
              <a:lnSpc>
                <a:spcPts val="4050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UK: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7343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Annotation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Example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9507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63137"/>
            <a:ext cx="82975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65" dirty="0">
                <a:latin typeface="Palatino Linotype"/>
                <a:cs typeface="Palatino Linotype"/>
              </a:rPr>
              <a:t>We’ve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seen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annotations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already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9907" y="3961597"/>
            <a:ext cx="13679169" cy="5458460"/>
            <a:chOff x="4939907" y="3961597"/>
            <a:chExt cx="13679169" cy="5458460"/>
          </a:xfrm>
        </p:grpSpPr>
        <p:sp>
          <p:nvSpPr>
            <p:cNvPr id="6" name="object 6"/>
            <p:cNvSpPr/>
            <p:nvPr/>
          </p:nvSpPr>
          <p:spPr>
            <a:xfrm>
              <a:off x="5117912" y="4076777"/>
              <a:ext cx="13322935" cy="4997450"/>
            </a:xfrm>
            <a:custGeom>
              <a:avLst/>
              <a:gdLst/>
              <a:ahLst/>
              <a:cxnLst/>
              <a:rect l="l" t="t" r="r" b="b"/>
              <a:pathLst>
                <a:path w="13322935" h="4997450">
                  <a:moveTo>
                    <a:pt x="0" y="0"/>
                  </a:moveTo>
                  <a:lnTo>
                    <a:pt x="13322583" y="0"/>
                  </a:lnTo>
                  <a:lnTo>
                    <a:pt x="13322583" y="4997230"/>
                  </a:lnTo>
                  <a:lnTo>
                    <a:pt x="0" y="4997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907" y="3961597"/>
              <a:ext cx="13678599" cy="54579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3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</a:t>
            </a:r>
            <a:r>
              <a:rPr dirty="0"/>
              <a:t> class </a:t>
            </a:r>
            <a:r>
              <a:rPr spc="-25" dirty="0">
                <a:solidFill>
                  <a:srgbClr val="000000"/>
                </a:solidFill>
              </a:rPr>
              <a:t>TrackCoach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dirty="0"/>
              <a:t>implements</a:t>
            </a:r>
            <a:r>
              <a:rPr spc="5" dirty="0"/>
              <a:t> </a:t>
            </a:r>
            <a:r>
              <a:rPr dirty="0">
                <a:solidFill>
                  <a:srgbClr val="000000"/>
                </a:solidFill>
              </a:rPr>
              <a:t>Coach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</a:p>
          <a:p>
            <a:pPr marL="1070610">
              <a:lnSpc>
                <a:spcPct val="100000"/>
              </a:lnSpc>
              <a:spcBef>
                <a:spcPts val="50"/>
              </a:spcBef>
            </a:pPr>
            <a:endParaRPr sz="4150"/>
          </a:p>
          <a:p>
            <a:pPr marL="1459865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FF2600"/>
                </a:solidFill>
              </a:rPr>
              <a:t>@Override</a:t>
            </a:r>
          </a:p>
          <a:p>
            <a:pPr marL="1837055" marR="2571115" indent="-377190">
              <a:lnSpc>
                <a:spcPct val="100899"/>
              </a:lnSpc>
            </a:pPr>
            <a:r>
              <a:rPr spc="-5" dirty="0"/>
              <a:t>public </a:t>
            </a:r>
            <a:r>
              <a:rPr dirty="0">
                <a:solidFill>
                  <a:srgbClr val="000000"/>
                </a:solidFill>
              </a:rPr>
              <a:t>String </a:t>
            </a:r>
            <a:r>
              <a:rPr spc="-5" dirty="0">
                <a:solidFill>
                  <a:srgbClr val="000000"/>
                </a:solidFill>
              </a:rPr>
              <a:t>getDailyWorkout() </a:t>
            </a:r>
            <a:r>
              <a:rPr dirty="0">
                <a:solidFill>
                  <a:srgbClr val="000000"/>
                </a:solidFill>
              </a:rPr>
              <a:t>{ </a:t>
            </a:r>
            <a:r>
              <a:rPr spc="-1085" dirty="0">
                <a:solidFill>
                  <a:srgbClr val="000000"/>
                </a:solidFill>
              </a:rPr>
              <a:t> </a:t>
            </a:r>
            <a:r>
              <a:rPr dirty="0"/>
              <a:t>return</a:t>
            </a:r>
            <a:r>
              <a:rPr spc="-5" dirty="0"/>
              <a:t> </a:t>
            </a:r>
            <a:r>
              <a:rPr dirty="0">
                <a:solidFill>
                  <a:srgbClr val="3933FF"/>
                </a:solidFill>
              </a:rPr>
              <a:t>"Run</a:t>
            </a:r>
            <a:r>
              <a:rPr spc="-5" dirty="0">
                <a:solidFill>
                  <a:srgbClr val="3933FF"/>
                </a:solidFill>
              </a:rPr>
              <a:t> </a:t>
            </a:r>
            <a:r>
              <a:rPr dirty="0">
                <a:solidFill>
                  <a:srgbClr val="3933FF"/>
                </a:solidFill>
              </a:rPr>
              <a:t>a hard</a:t>
            </a:r>
            <a:r>
              <a:rPr spc="-5" dirty="0">
                <a:solidFill>
                  <a:srgbClr val="3933FF"/>
                </a:solidFill>
              </a:rPr>
              <a:t> 5k"</a:t>
            </a:r>
            <a:r>
              <a:rPr spc="-5" dirty="0">
                <a:solidFill>
                  <a:srgbClr val="000000"/>
                </a:solidFill>
              </a:rPr>
              <a:t>;</a:t>
            </a:r>
          </a:p>
          <a:p>
            <a:pPr marL="1459865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000000"/>
                </a:solidFill>
              </a:rPr>
              <a:t>}</a:t>
            </a:r>
          </a:p>
          <a:p>
            <a:pPr marL="1410970">
              <a:lnSpc>
                <a:spcPct val="100000"/>
              </a:lnSpc>
              <a:spcBef>
                <a:spcPts val="40"/>
              </a:spcBef>
            </a:pPr>
            <a:r>
              <a:rPr spc="5" dirty="0">
                <a:solidFill>
                  <a:srgbClr val="000000"/>
                </a:solidFill>
              </a:rPr>
              <a:t>…</a:t>
            </a:r>
          </a:p>
          <a:p>
            <a:pPr marL="1083310">
              <a:lnSpc>
                <a:spcPct val="100000"/>
              </a:lnSpc>
              <a:spcBef>
                <a:spcPts val="45"/>
              </a:spcBef>
            </a:pPr>
            <a:r>
              <a:rPr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8935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5" dirty="0">
                <a:latin typeface="Times New Roman"/>
                <a:cs typeface="Times New Roman"/>
              </a:rPr>
              <a:t>W</a:t>
            </a:r>
            <a:r>
              <a:rPr sz="6500" spc="200" dirty="0">
                <a:latin typeface="Times New Roman"/>
                <a:cs typeface="Times New Roman"/>
              </a:rPr>
              <a:t>h</a:t>
            </a:r>
            <a:r>
              <a:rPr sz="6500" spc="-110" dirty="0">
                <a:latin typeface="Times New Roman"/>
                <a:cs typeface="Times New Roman"/>
              </a:rPr>
              <a:t>y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75" dirty="0">
                <a:latin typeface="Times New Roman"/>
                <a:cs typeface="Times New Roman"/>
              </a:rPr>
              <a:t>Sprin</a:t>
            </a:r>
            <a:r>
              <a:rPr sz="6500" spc="325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Con</a:t>
            </a:r>
            <a:r>
              <a:rPr sz="6500" spc="90" dirty="0">
                <a:latin typeface="Times New Roman"/>
                <a:cs typeface="Times New Roman"/>
              </a:rPr>
              <a:t>f</a:t>
            </a:r>
            <a:r>
              <a:rPr sz="6500" spc="120" dirty="0">
                <a:latin typeface="Times New Roman"/>
                <a:cs typeface="Times New Roman"/>
              </a:rPr>
              <a:t>iguratio</a:t>
            </a:r>
            <a:r>
              <a:rPr sz="6500" spc="340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wit</a:t>
            </a:r>
            <a:r>
              <a:rPr sz="6500" spc="335" dirty="0">
                <a:latin typeface="Times New Roman"/>
                <a:cs typeface="Times New Roman"/>
              </a:rPr>
              <a:t>h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Annotations?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34426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222803"/>
            <a:ext cx="828103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5" dirty="0">
                <a:latin typeface="Palatino Linotype"/>
                <a:cs typeface="Palatino Linotype"/>
              </a:rPr>
              <a:t>XML</a:t>
            </a:r>
            <a:r>
              <a:rPr sz="4250" spc="-16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verbose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086620"/>
            <a:ext cx="113372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5" dirty="0">
                <a:latin typeface="Palatino Linotype"/>
                <a:cs typeface="Palatino Linotype"/>
              </a:rPr>
              <a:t>Configure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 beans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-14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Annotations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07190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950438"/>
            <a:ext cx="112725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Annotations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minimizes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XML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25867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54" dirty="0">
                <a:latin typeface="Times New Roman"/>
                <a:cs typeface="Times New Roman"/>
              </a:rPr>
              <a:t>Scanning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60" dirty="0">
                <a:latin typeface="Times New Roman"/>
                <a:cs typeface="Times New Roman"/>
              </a:rPr>
              <a:t>for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15" dirty="0">
                <a:latin typeface="Times New Roman"/>
                <a:cs typeface="Times New Roman"/>
              </a:rPr>
              <a:t>Component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85" dirty="0">
                <a:latin typeface="Times New Roman"/>
                <a:cs typeface="Times New Roman"/>
              </a:rPr>
              <a:t>Classes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611" y="249612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039" y="2374662"/>
            <a:ext cx="136912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special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annotations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611" y="435994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039" y="4238479"/>
            <a:ext cx="134708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Automatically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register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222803"/>
            <a:ext cx="1382395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Enable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component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scanning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45" dirty="0">
                <a:latin typeface="Palatino Linotype"/>
                <a:cs typeface="Palatino Linotype"/>
              </a:rPr>
              <a:t>@Component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classes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Retrieve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r>
              <a:rPr sz="4250" dirty="0">
                <a:latin typeface="Palatino Linotype"/>
                <a:cs typeface="Palatino Linotype"/>
              </a:rPr>
              <a:t> from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21418" y="2546985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9"/>
                </a:lnTo>
                <a:lnTo>
                  <a:pt x="358123" y="10786"/>
                </a:lnTo>
                <a:lnTo>
                  <a:pt x="319217" y="29748"/>
                </a:lnTo>
                <a:lnTo>
                  <a:pt x="285300" y="56637"/>
                </a:lnTo>
                <a:lnTo>
                  <a:pt x="257692" y="90622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6"/>
                </a:lnTo>
                <a:lnTo>
                  <a:pt x="199328" y="274889"/>
                </a:lnTo>
                <a:lnTo>
                  <a:pt x="27909" y="1029115"/>
                </a:lnTo>
                <a:lnTo>
                  <a:pt x="14082" y="1091092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3"/>
                </a:lnTo>
                <a:lnTo>
                  <a:pt x="10786" y="1264512"/>
                </a:lnTo>
                <a:lnTo>
                  <a:pt x="29748" y="1303419"/>
                </a:lnTo>
                <a:lnTo>
                  <a:pt x="56635" y="1337335"/>
                </a:lnTo>
                <a:lnTo>
                  <a:pt x="90619" y="1364943"/>
                </a:lnTo>
                <a:lnTo>
                  <a:pt x="125883" y="1382492"/>
                </a:lnTo>
                <a:lnTo>
                  <a:pt x="165569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5" y="2096642"/>
                </a:lnTo>
                <a:lnTo>
                  <a:pt x="3288562" y="2101281"/>
                </a:lnTo>
                <a:lnTo>
                  <a:pt x="3327965" y="2100702"/>
                </a:lnTo>
                <a:lnTo>
                  <a:pt x="3370545" y="2090496"/>
                </a:lnTo>
                <a:lnTo>
                  <a:pt x="3409452" y="2071533"/>
                </a:lnTo>
                <a:lnTo>
                  <a:pt x="3443368" y="2044644"/>
                </a:lnTo>
                <a:lnTo>
                  <a:pt x="3470977" y="2010659"/>
                </a:lnTo>
                <a:lnTo>
                  <a:pt x="3488526" y="1975397"/>
                </a:lnTo>
                <a:lnTo>
                  <a:pt x="3502442" y="1935713"/>
                </a:lnTo>
                <a:lnTo>
                  <a:pt x="3515218" y="1887435"/>
                </a:lnTo>
                <a:lnTo>
                  <a:pt x="3529352" y="1826392"/>
                </a:lnTo>
                <a:lnTo>
                  <a:pt x="3700760" y="1072166"/>
                </a:lnTo>
                <a:lnTo>
                  <a:pt x="3714591" y="1010190"/>
                </a:lnTo>
                <a:lnTo>
                  <a:pt x="3724033" y="960710"/>
                </a:lnTo>
                <a:lnTo>
                  <a:pt x="3728671" y="918754"/>
                </a:lnTo>
                <a:lnTo>
                  <a:pt x="3728089" y="879348"/>
                </a:lnTo>
                <a:lnTo>
                  <a:pt x="3717883" y="836769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9"/>
                </a:lnTo>
                <a:lnTo>
                  <a:pt x="3602787" y="718789"/>
                </a:lnTo>
                <a:lnTo>
                  <a:pt x="3563103" y="704874"/>
                </a:lnTo>
                <a:lnTo>
                  <a:pt x="3514827" y="692098"/>
                </a:lnTo>
                <a:lnTo>
                  <a:pt x="593502" y="27903"/>
                </a:lnTo>
                <a:lnTo>
                  <a:pt x="531547" y="14080"/>
                </a:lnTo>
                <a:lnTo>
                  <a:pt x="482068" y="4639"/>
                </a:lnTo>
                <a:lnTo>
                  <a:pt x="440111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985132" y="3375103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60057"/>
            <a:ext cx="18277840" cy="8966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00" spc="235" dirty="0">
                <a:latin typeface="Times New Roman"/>
                <a:cs typeface="Times New Roman"/>
              </a:rPr>
              <a:t>Step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-50" dirty="0">
                <a:latin typeface="Times New Roman"/>
                <a:cs typeface="Times New Roman"/>
              </a:rPr>
              <a:t>1:</a:t>
            </a:r>
            <a:r>
              <a:rPr sz="5700" spc="-380" dirty="0">
                <a:latin typeface="Times New Roman"/>
                <a:cs typeface="Times New Roman"/>
              </a:rPr>
              <a:t> </a:t>
            </a:r>
            <a:r>
              <a:rPr sz="5700" spc="175" dirty="0">
                <a:latin typeface="Times New Roman"/>
                <a:cs typeface="Times New Roman"/>
              </a:rPr>
              <a:t>Enable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210" dirty="0">
                <a:latin typeface="Times New Roman"/>
                <a:cs typeface="Times New Roman"/>
              </a:rPr>
              <a:t>component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80" dirty="0">
                <a:latin typeface="Times New Roman"/>
                <a:cs typeface="Times New Roman"/>
              </a:rPr>
              <a:t>scanning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265" dirty="0">
                <a:latin typeface="Times New Roman"/>
                <a:cs typeface="Times New Roman"/>
              </a:rPr>
              <a:t>in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70" dirty="0">
                <a:latin typeface="Times New Roman"/>
                <a:cs typeface="Times New Roman"/>
              </a:rPr>
              <a:t>Spring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65" dirty="0">
                <a:latin typeface="Times New Roman"/>
                <a:cs typeface="Times New Roman"/>
              </a:rPr>
              <a:t>config</a:t>
            </a:r>
            <a:r>
              <a:rPr sz="5700" spc="-70" dirty="0">
                <a:latin typeface="Times New Roman"/>
                <a:cs typeface="Times New Roman"/>
              </a:rPr>
              <a:t> </a:t>
            </a:r>
            <a:r>
              <a:rPr sz="5700" spc="114" dirty="0">
                <a:latin typeface="Times New Roman"/>
                <a:cs typeface="Times New Roman"/>
              </a:rPr>
              <a:t>file</a:t>
            </a:r>
            <a:endParaRPr sz="5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1842" y="3861458"/>
            <a:ext cx="16268700" cy="3217545"/>
            <a:chOff x="1631842" y="3861458"/>
            <a:chExt cx="16268700" cy="3217545"/>
          </a:xfrm>
        </p:grpSpPr>
        <p:sp>
          <p:nvSpPr>
            <p:cNvPr id="4" name="object 4"/>
            <p:cNvSpPr/>
            <p:nvPr/>
          </p:nvSpPr>
          <p:spPr>
            <a:xfrm>
              <a:off x="1809847" y="3976638"/>
              <a:ext cx="15912465" cy="2756535"/>
            </a:xfrm>
            <a:custGeom>
              <a:avLst/>
              <a:gdLst/>
              <a:ahLst/>
              <a:cxnLst/>
              <a:rect l="l" t="t" r="r" b="b"/>
              <a:pathLst>
                <a:path w="15912465" h="2756534">
                  <a:moveTo>
                    <a:pt x="0" y="0"/>
                  </a:moveTo>
                  <a:lnTo>
                    <a:pt x="15912136" y="0"/>
                  </a:lnTo>
                  <a:lnTo>
                    <a:pt x="15912136" y="2756460"/>
                  </a:lnTo>
                  <a:lnTo>
                    <a:pt x="0" y="2756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1842" y="3861458"/>
              <a:ext cx="16268143" cy="32171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61588" y="4018591"/>
            <a:ext cx="15666719" cy="2647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450" b="1" spc="-2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r>
              <a:rPr sz="3450" b="1" spc="-20" dirty="0">
                <a:solidFill>
                  <a:srgbClr val="932192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34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5" dirty="0">
                <a:solidFill>
                  <a:srgbClr val="4E9192"/>
                </a:solidFill>
                <a:latin typeface="Arial"/>
                <a:cs typeface="Arial"/>
              </a:rPr>
              <a:t>context:component-scan</a:t>
            </a:r>
            <a:r>
              <a:rPr sz="3450" b="1" spc="15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base-package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"com.luv2code.springdemo"</a:t>
            </a:r>
            <a:r>
              <a:rPr sz="3450" b="1" i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06129"/>
            <a:ext cx="18251170" cy="828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50" spc="215" dirty="0">
                <a:latin typeface="Times New Roman"/>
                <a:cs typeface="Times New Roman"/>
              </a:rPr>
              <a:t>Step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-45" dirty="0">
                <a:latin typeface="Times New Roman"/>
                <a:cs typeface="Times New Roman"/>
              </a:rPr>
              <a:t>2:</a:t>
            </a:r>
            <a:r>
              <a:rPr sz="5250" spc="-640" dirty="0">
                <a:latin typeface="Times New Roman"/>
                <a:cs typeface="Times New Roman"/>
              </a:rPr>
              <a:t> </a:t>
            </a:r>
            <a:r>
              <a:rPr sz="5250" spc="130" dirty="0">
                <a:latin typeface="Times New Roman"/>
                <a:cs typeface="Times New Roman"/>
              </a:rPr>
              <a:t>Add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225" dirty="0">
                <a:latin typeface="Times New Roman"/>
                <a:cs typeface="Times New Roman"/>
              </a:rPr>
              <a:t>the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95" dirty="0">
                <a:latin typeface="Times New Roman"/>
                <a:cs typeface="Times New Roman"/>
              </a:rPr>
              <a:t>@Component</a:t>
            </a:r>
            <a:r>
              <a:rPr sz="5250" spc="-350" dirty="0">
                <a:latin typeface="Times New Roman"/>
                <a:cs typeface="Times New Roman"/>
              </a:rPr>
              <a:t> </a:t>
            </a:r>
            <a:r>
              <a:rPr sz="5250" spc="170" dirty="0">
                <a:latin typeface="Times New Roman"/>
                <a:cs typeface="Times New Roman"/>
              </a:rPr>
              <a:t>Annotation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195" dirty="0">
                <a:latin typeface="Times New Roman"/>
                <a:cs typeface="Times New Roman"/>
              </a:rPr>
              <a:t>to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35" dirty="0">
                <a:latin typeface="Times New Roman"/>
                <a:cs typeface="Times New Roman"/>
              </a:rPr>
              <a:t>your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-130" dirty="0">
                <a:latin typeface="Times New Roman"/>
                <a:cs typeface="Times New Roman"/>
              </a:rPr>
              <a:t>Java</a:t>
            </a:r>
            <a:r>
              <a:rPr sz="5250" spc="-60" dirty="0">
                <a:latin typeface="Times New Roman"/>
                <a:cs typeface="Times New Roman"/>
              </a:rPr>
              <a:t> </a:t>
            </a:r>
            <a:r>
              <a:rPr sz="5250" spc="90" dirty="0">
                <a:latin typeface="Times New Roman"/>
                <a:cs typeface="Times New Roman"/>
              </a:rPr>
              <a:t>classes</a:t>
            </a:r>
            <a:endParaRPr sz="52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27845" y="2631394"/>
            <a:ext cx="13594080" cy="6913880"/>
            <a:chOff x="2827845" y="2631394"/>
            <a:chExt cx="13594080" cy="6913880"/>
          </a:xfrm>
        </p:grpSpPr>
        <p:sp>
          <p:nvSpPr>
            <p:cNvPr id="4" name="object 4"/>
            <p:cNvSpPr/>
            <p:nvPr/>
          </p:nvSpPr>
          <p:spPr>
            <a:xfrm>
              <a:off x="3005850" y="2746574"/>
              <a:ext cx="13237844" cy="6452870"/>
            </a:xfrm>
            <a:custGeom>
              <a:avLst/>
              <a:gdLst/>
              <a:ahLst/>
              <a:cxnLst/>
              <a:rect l="l" t="t" r="r" b="b"/>
              <a:pathLst>
                <a:path w="13237844" h="6452870">
                  <a:moveTo>
                    <a:pt x="0" y="0"/>
                  </a:moveTo>
                  <a:lnTo>
                    <a:pt x="13237738" y="0"/>
                  </a:lnTo>
                  <a:lnTo>
                    <a:pt x="13237738" y="6452683"/>
                  </a:lnTo>
                  <a:lnTo>
                    <a:pt x="0" y="6452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7845" y="2631394"/>
              <a:ext cx="13593743" cy="691340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65740" y="2783026"/>
            <a:ext cx="12949555" cy="6341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b="1" spc="5" dirty="0">
                <a:latin typeface="Arial"/>
                <a:cs typeface="Arial"/>
              </a:rPr>
              <a:t>@Component(</a:t>
            </a:r>
            <a:r>
              <a:rPr sz="4600" b="1" spc="5" dirty="0">
                <a:solidFill>
                  <a:srgbClr val="3933FF"/>
                </a:solidFill>
                <a:latin typeface="Arial"/>
                <a:cs typeface="Arial"/>
              </a:rPr>
              <a:t>"thatSillyCoach"</a:t>
            </a:r>
            <a:r>
              <a:rPr sz="4600" b="1" spc="5" dirty="0">
                <a:latin typeface="Arial"/>
                <a:cs typeface="Arial"/>
              </a:rPr>
              <a:t>)</a:t>
            </a:r>
            <a:endParaRPr sz="4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60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4600" b="1" spc="5" dirty="0">
                <a:solidFill>
                  <a:srgbClr val="931A68"/>
                </a:solidFill>
                <a:latin typeface="Arial"/>
                <a:cs typeface="Arial"/>
              </a:rPr>
              <a:t> class </a:t>
            </a:r>
            <a:r>
              <a:rPr sz="4600" b="1" spc="-30" dirty="0">
                <a:latin typeface="Arial"/>
                <a:cs typeface="Arial"/>
              </a:rPr>
              <a:t>TennisCoach</a:t>
            </a:r>
            <a:r>
              <a:rPr sz="4600" b="1" spc="30" dirty="0"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931A68"/>
                </a:solidFill>
                <a:latin typeface="Arial"/>
                <a:cs typeface="Arial"/>
              </a:rPr>
              <a:t>implements </a:t>
            </a:r>
            <a:r>
              <a:rPr sz="4600" b="1" spc="5" dirty="0">
                <a:latin typeface="Arial"/>
                <a:cs typeface="Arial"/>
              </a:rPr>
              <a:t>Coach {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4600" b="1" spc="5" dirty="0">
                <a:latin typeface="Arial"/>
                <a:cs typeface="Arial"/>
              </a:rPr>
              <a:t>@Override</a:t>
            </a:r>
            <a:endParaRPr sz="4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460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460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4600" b="1" spc="5" dirty="0">
                <a:latin typeface="Arial"/>
                <a:cs typeface="Arial"/>
              </a:rPr>
              <a:t>String</a:t>
            </a:r>
            <a:r>
              <a:rPr sz="4600" b="1" spc="-10" dirty="0">
                <a:latin typeface="Arial"/>
                <a:cs typeface="Arial"/>
              </a:rPr>
              <a:t> </a:t>
            </a:r>
            <a:r>
              <a:rPr sz="4600" b="1" dirty="0">
                <a:latin typeface="Arial"/>
                <a:cs typeface="Arial"/>
              </a:rPr>
              <a:t>getDailyWorkout()</a:t>
            </a:r>
            <a:r>
              <a:rPr sz="4600" b="1" spc="-10" dirty="0">
                <a:latin typeface="Arial"/>
                <a:cs typeface="Arial"/>
              </a:rPr>
              <a:t> </a:t>
            </a:r>
            <a:r>
              <a:rPr sz="4600" b="1" spc="5" dirty="0">
                <a:latin typeface="Arial"/>
                <a:cs typeface="Arial"/>
              </a:rPr>
              <a:t>{</a:t>
            </a:r>
            <a:endParaRPr sz="4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4600" b="1" spc="5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460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3933FF"/>
                </a:solidFill>
                <a:latin typeface="Arial"/>
                <a:cs typeface="Arial"/>
              </a:rPr>
              <a:t>"Practice</a:t>
            </a:r>
            <a:r>
              <a:rPr sz="4600" b="1" spc="-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3933FF"/>
                </a:solidFill>
                <a:latin typeface="Arial"/>
                <a:cs typeface="Arial"/>
              </a:rPr>
              <a:t>your</a:t>
            </a:r>
            <a:r>
              <a:rPr sz="4600" b="1" spc="-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3933FF"/>
                </a:solidFill>
                <a:latin typeface="Arial"/>
                <a:cs typeface="Arial"/>
              </a:rPr>
              <a:t>backhand</a:t>
            </a:r>
            <a:r>
              <a:rPr sz="4600" b="1" spc="-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4600" b="1" spc="5" dirty="0">
                <a:solidFill>
                  <a:srgbClr val="3933FF"/>
                </a:solidFill>
                <a:latin typeface="Arial"/>
                <a:cs typeface="Arial"/>
              </a:rPr>
              <a:t>volley"</a:t>
            </a:r>
            <a:r>
              <a:rPr sz="4600" b="1" spc="5" dirty="0">
                <a:latin typeface="Arial"/>
                <a:cs typeface="Arial"/>
              </a:rPr>
              <a:t>;</a:t>
            </a:r>
            <a:endParaRPr sz="4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4600" b="1" spc="5" dirty="0">
                <a:latin typeface="Arial"/>
                <a:cs typeface="Arial"/>
              </a:rPr>
              <a:t>}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600" b="1" spc="5" dirty="0">
                <a:latin typeface="Arial"/>
                <a:cs typeface="Arial"/>
              </a:rPr>
              <a:t>}</a:t>
            </a:r>
            <a:endParaRPr sz="4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2731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3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80" dirty="0">
                <a:latin typeface="Times New Roman"/>
                <a:cs typeface="Times New Roman"/>
              </a:rPr>
              <a:t>Retri</a:t>
            </a:r>
            <a:r>
              <a:rPr sz="6500" spc="15" dirty="0">
                <a:latin typeface="Times New Roman"/>
                <a:cs typeface="Times New Roman"/>
              </a:rPr>
              <a:t>e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375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75" dirty="0">
                <a:latin typeface="Times New Roman"/>
                <a:cs typeface="Times New Roman"/>
              </a:rPr>
              <a:t>bea</a:t>
            </a:r>
            <a:r>
              <a:rPr sz="6500" spc="340" dirty="0">
                <a:latin typeface="Times New Roman"/>
                <a:cs typeface="Times New Roman"/>
              </a:rPr>
              <a:t>n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50" dirty="0">
                <a:latin typeface="Times New Roman"/>
                <a:cs typeface="Times New Roman"/>
              </a:rPr>
              <a:t>fro</a:t>
            </a:r>
            <a:r>
              <a:rPr sz="6500" spc="360" dirty="0">
                <a:latin typeface="Times New Roman"/>
                <a:cs typeface="Times New Roman"/>
              </a:rPr>
              <a:t>m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75" dirty="0">
                <a:latin typeface="Times New Roman"/>
                <a:cs typeface="Times New Roman"/>
              </a:rPr>
              <a:t>Sprin</a:t>
            </a:r>
            <a:r>
              <a:rPr sz="6500" spc="325" dirty="0">
                <a:latin typeface="Times New Roman"/>
                <a:cs typeface="Times New Roman"/>
              </a:rPr>
              <a:t>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container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8610" y="4280906"/>
            <a:ext cx="16776065" cy="2421890"/>
            <a:chOff x="818610" y="4280906"/>
            <a:chExt cx="16776065" cy="2421890"/>
          </a:xfrm>
        </p:grpSpPr>
        <p:sp>
          <p:nvSpPr>
            <p:cNvPr id="4" name="object 4"/>
            <p:cNvSpPr/>
            <p:nvPr/>
          </p:nvSpPr>
          <p:spPr>
            <a:xfrm>
              <a:off x="996615" y="4396085"/>
              <a:ext cx="16419830" cy="1960880"/>
            </a:xfrm>
            <a:custGeom>
              <a:avLst/>
              <a:gdLst/>
              <a:ahLst/>
              <a:cxnLst/>
              <a:rect l="l" t="t" r="r" b="b"/>
              <a:pathLst>
                <a:path w="16419830" h="1960879">
                  <a:moveTo>
                    <a:pt x="0" y="0"/>
                  </a:moveTo>
                  <a:lnTo>
                    <a:pt x="16419492" y="0"/>
                  </a:lnTo>
                  <a:lnTo>
                    <a:pt x="16419492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10" y="4280906"/>
              <a:ext cx="16775499" cy="24213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55330" y="5044737"/>
            <a:ext cx="161563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Coach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theCoach 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3950" b="1" dirty="0">
                <a:latin typeface="Arial"/>
                <a:cs typeface="Arial"/>
              </a:rPr>
              <a:t>.getBean(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"thatSillyCoach"</a:t>
            </a:r>
            <a:r>
              <a:rPr sz="3950" b="1" dirty="0">
                <a:latin typeface="Arial"/>
                <a:cs typeface="Arial"/>
              </a:rPr>
              <a:t>, Coach.</a:t>
            </a:r>
            <a:r>
              <a:rPr sz="39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950" b="1" dirty="0">
                <a:latin typeface="Arial"/>
                <a:cs typeface="Arial"/>
              </a:rPr>
              <a:t>);</a:t>
            </a:r>
            <a:endParaRPr sz="3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2646905"/>
            <a:ext cx="103104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Same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before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nothing changes.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390</Words>
  <Application>Microsoft Office PowerPoint</Application>
  <PresentationFormat>Custom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Palatino Linotype</vt:lpstr>
      <vt:lpstr>Times New Roman</vt:lpstr>
      <vt:lpstr>Trebuchet MS</vt:lpstr>
      <vt:lpstr>Office Theme</vt:lpstr>
      <vt:lpstr>1_Office Theme</vt:lpstr>
      <vt:lpstr>Spring Configuration with  Annotations</vt:lpstr>
      <vt:lpstr>What are Java Annotations?</vt:lpstr>
      <vt:lpstr>Annotation Example</vt:lpstr>
      <vt:lpstr>Why Spring Configuration with Annotations?</vt:lpstr>
      <vt:lpstr>Scanning for Component Classes</vt:lpstr>
      <vt:lpstr>Development Process</vt:lpstr>
      <vt:lpstr>Step 1: Enable component scanning in Spring config file</vt:lpstr>
      <vt:lpstr>Step 2: Add the @Component Annotation to your Java classes</vt:lpstr>
      <vt:lpstr>Step 3: Retrieve bean from Spring container</vt:lpstr>
      <vt:lpstr>@Components - Default  Bean ID</vt:lpstr>
      <vt:lpstr>PowerPoint Presentation</vt:lpstr>
      <vt:lpstr>Spring also supports Default Bean IDs</vt:lpstr>
      <vt:lpstr>Code example</vt:lpstr>
      <vt:lpstr>Code example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20-annotations-overview.pdf</dc:title>
  <dc:subject>luv2code</dc:subject>
  <dc:creator>www.luv2code.com</dc:creator>
  <cp:keywords>luv2code</cp:keywords>
  <cp:lastModifiedBy>Shaurya Jaiswal</cp:lastModifiedBy>
  <cp:revision>1</cp:revision>
  <dcterms:created xsi:type="dcterms:W3CDTF">2022-08-19T19:25:27Z</dcterms:created>
  <dcterms:modified xsi:type="dcterms:W3CDTF">2022-08-19T19:47:30Z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2022-08-19T00:00:00Z</vt:filetime>
  </property>
</Properties>
</file>