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625251" y="2323083"/>
            <a:ext cx="15464790" cy="4065904"/>
          </a:xfrm>
          <a:custGeom>
            <a:avLst/>
            <a:gdLst/>
            <a:ahLst/>
            <a:cxnLst/>
            <a:rect l="l" t="t" r="r" b="b"/>
            <a:pathLst>
              <a:path w="15464790" h="4065904">
                <a:moveTo>
                  <a:pt x="0" y="0"/>
                </a:moveTo>
                <a:lnTo>
                  <a:pt x="15464364" y="0"/>
                </a:lnTo>
                <a:lnTo>
                  <a:pt x="15464364" y="4065321"/>
                </a:lnTo>
                <a:lnTo>
                  <a:pt x="0" y="40653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7246" y="2207903"/>
            <a:ext cx="15820377" cy="4526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2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82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57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01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69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47720" y="1645026"/>
            <a:ext cx="15464790" cy="3280410"/>
          </a:xfrm>
          <a:custGeom>
            <a:avLst/>
            <a:gdLst/>
            <a:ahLst/>
            <a:cxnLst/>
            <a:rect l="l" t="t" r="r" b="b"/>
            <a:pathLst>
              <a:path w="15464790" h="3280410">
                <a:moveTo>
                  <a:pt x="0" y="0"/>
                </a:moveTo>
                <a:lnTo>
                  <a:pt x="15464366" y="0"/>
                </a:lnTo>
                <a:lnTo>
                  <a:pt x="15464366" y="3280004"/>
                </a:lnTo>
                <a:lnTo>
                  <a:pt x="0" y="32800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715" y="1529846"/>
            <a:ext cx="15820377" cy="37407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40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600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44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2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2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25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6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265" y="640683"/>
            <a:ext cx="18283568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2866793"/>
            <a:ext cx="1669605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530" y="658483"/>
            <a:ext cx="18361038" cy="7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3798702"/>
            <a:ext cx="16696055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530" y="658483"/>
            <a:ext cx="18361038" cy="7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7127" y="2803968"/>
            <a:ext cx="15689844" cy="5788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70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4993" y="730732"/>
            <a:ext cx="14074113" cy="1018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0069" y="3358925"/>
            <a:ext cx="17403960" cy="4134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8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56" y="238600"/>
            <a:ext cx="12404725" cy="2012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8890" indent="711835">
              <a:lnSpc>
                <a:spcPct val="100400"/>
              </a:lnSpc>
              <a:spcBef>
                <a:spcPts val="80"/>
              </a:spcBef>
            </a:pPr>
            <a:r>
              <a:rPr sz="6500" spc="-110" dirty="0">
                <a:latin typeface="Arial"/>
                <a:cs typeface="Arial"/>
              </a:rPr>
              <a:t>Spring </a:t>
            </a:r>
            <a:r>
              <a:rPr sz="6500" spc="-114" dirty="0">
                <a:latin typeface="Arial"/>
                <a:cs typeface="Arial"/>
              </a:rPr>
              <a:t>Dependency </a:t>
            </a:r>
            <a:r>
              <a:rPr sz="6500" spc="-125" dirty="0">
                <a:latin typeface="Arial"/>
                <a:cs typeface="Arial"/>
              </a:rPr>
              <a:t>Injection </a:t>
            </a:r>
            <a:r>
              <a:rPr sz="6500" spc="-120" dirty="0">
                <a:latin typeface="Arial"/>
                <a:cs typeface="Arial"/>
              </a:rPr>
              <a:t> </a:t>
            </a:r>
            <a:r>
              <a:rPr sz="6500" spc="-125" dirty="0">
                <a:latin typeface="Arial"/>
                <a:cs typeface="Arial"/>
              </a:rPr>
              <a:t>wit</a:t>
            </a:r>
            <a:r>
              <a:rPr sz="6500" spc="5" dirty="0">
                <a:latin typeface="Arial"/>
                <a:cs typeface="Arial"/>
              </a:rPr>
              <a:t>h</a:t>
            </a:r>
            <a:r>
              <a:rPr sz="6500" spc="-500" dirty="0">
                <a:latin typeface="Arial"/>
                <a:cs typeface="Arial"/>
              </a:rPr>
              <a:t> </a:t>
            </a:r>
            <a:r>
              <a:rPr sz="6500" spc="-130" dirty="0">
                <a:latin typeface="Arial"/>
                <a:cs typeface="Arial"/>
              </a:rPr>
              <a:t>Annotation</a:t>
            </a:r>
            <a:r>
              <a:rPr sz="6500" spc="5" dirty="0">
                <a:latin typeface="Arial"/>
                <a:cs typeface="Arial"/>
              </a:rPr>
              <a:t>s</a:t>
            </a:r>
            <a:r>
              <a:rPr sz="6500" spc="-265" dirty="0">
                <a:latin typeface="Arial"/>
                <a:cs typeface="Arial"/>
              </a:rPr>
              <a:t> </a:t>
            </a:r>
            <a:r>
              <a:rPr sz="6500" spc="-130" dirty="0">
                <a:latin typeface="Arial"/>
                <a:cs typeface="Arial"/>
              </a:rPr>
              <a:t>an</a:t>
            </a:r>
            <a:r>
              <a:rPr sz="6500" spc="5" dirty="0">
                <a:latin typeface="Arial"/>
                <a:cs typeface="Arial"/>
              </a:rPr>
              <a:t>d</a:t>
            </a:r>
            <a:r>
              <a:rPr sz="6500" spc="-505" dirty="0">
                <a:latin typeface="Arial"/>
                <a:cs typeface="Arial"/>
              </a:rPr>
              <a:t> </a:t>
            </a:r>
            <a:r>
              <a:rPr sz="6500" spc="-130" dirty="0">
                <a:latin typeface="Arial"/>
                <a:cs typeface="Arial"/>
              </a:rPr>
              <a:t>Autowiring</a:t>
            </a:r>
            <a:endParaRPr sz="6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7084" y="4996954"/>
            <a:ext cx="2755900" cy="3848100"/>
            <a:chOff x="12857084" y="4996954"/>
            <a:chExt cx="2755900" cy="3848100"/>
          </a:xfrm>
        </p:grpSpPr>
        <p:sp>
          <p:nvSpPr>
            <p:cNvPr id="3" name="object 3"/>
            <p:cNvSpPr/>
            <p:nvPr/>
          </p:nvSpPr>
          <p:spPr>
            <a:xfrm>
              <a:off x="14470732" y="5012829"/>
              <a:ext cx="362585" cy="814705"/>
            </a:xfrm>
            <a:custGeom>
              <a:avLst/>
              <a:gdLst/>
              <a:ahLst/>
              <a:cxnLst/>
              <a:rect l="l" t="t" r="r" b="b"/>
              <a:pathLst>
                <a:path w="362584" h="814704">
                  <a:moveTo>
                    <a:pt x="0" y="814709"/>
                  </a:moveTo>
                  <a:lnTo>
                    <a:pt x="36219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084" y="7667536"/>
              <a:ext cx="2755308" cy="117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6854" y="466866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00" dirty="0"/>
              <a:t>Spring</a:t>
            </a:r>
            <a:r>
              <a:rPr sz="6500" spc="-145" dirty="0"/>
              <a:t> </a:t>
            </a:r>
            <a:r>
              <a:rPr sz="6500" spc="135" dirty="0"/>
              <a:t>Container</a:t>
            </a:r>
            <a:endParaRPr sz="6500"/>
          </a:p>
        </p:txBody>
      </p:sp>
      <p:sp>
        <p:nvSpPr>
          <p:cNvPr id="6" name="object 6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0464" y="7761192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38" y="0"/>
                </a:moveTo>
                <a:lnTo>
                  <a:pt x="400338" y="0"/>
                </a:lnTo>
                <a:lnTo>
                  <a:pt x="337183" y="156"/>
                </a:lnTo>
                <a:lnTo>
                  <a:pt x="284995" y="1250"/>
                </a:lnTo>
                <a:lnTo>
                  <a:pt x="240815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8"/>
                </a:lnTo>
                <a:lnTo>
                  <a:pt x="76003" y="76004"/>
                </a:lnTo>
                <a:lnTo>
                  <a:pt x="43077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7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9"/>
                </a:lnTo>
                <a:lnTo>
                  <a:pt x="4235" y="936582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7" y="1060311"/>
                </a:lnTo>
                <a:lnTo>
                  <a:pt x="76003" y="1101280"/>
                </a:lnTo>
                <a:lnTo>
                  <a:pt x="116973" y="1134207"/>
                </a:lnTo>
                <a:lnTo>
                  <a:pt x="164648" y="1157753"/>
                </a:lnTo>
                <a:lnTo>
                  <a:pt x="201671" y="1167284"/>
                </a:lnTo>
                <a:lnTo>
                  <a:pt x="240702" y="1173065"/>
                </a:lnTo>
                <a:lnTo>
                  <a:pt x="284612" y="1176034"/>
                </a:lnTo>
                <a:lnTo>
                  <a:pt x="336276" y="1177128"/>
                </a:lnTo>
                <a:lnTo>
                  <a:pt x="398566" y="1177284"/>
                </a:lnTo>
                <a:lnTo>
                  <a:pt x="2354969" y="1177284"/>
                </a:lnTo>
                <a:lnTo>
                  <a:pt x="2418122" y="1177128"/>
                </a:lnTo>
                <a:lnTo>
                  <a:pt x="2470310" y="1176034"/>
                </a:lnTo>
                <a:lnTo>
                  <a:pt x="2514489" y="1173065"/>
                </a:lnTo>
                <a:lnTo>
                  <a:pt x="2553619" y="1167284"/>
                </a:lnTo>
                <a:lnTo>
                  <a:pt x="2590658" y="1157753"/>
                </a:lnTo>
                <a:lnTo>
                  <a:pt x="2638333" y="1134207"/>
                </a:lnTo>
                <a:lnTo>
                  <a:pt x="2679303" y="1101280"/>
                </a:lnTo>
                <a:lnTo>
                  <a:pt x="2712229" y="1060311"/>
                </a:lnTo>
                <a:lnTo>
                  <a:pt x="2735774" y="1012636"/>
                </a:lnTo>
                <a:lnTo>
                  <a:pt x="2745311" y="975598"/>
                </a:lnTo>
                <a:lnTo>
                  <a:pt x="2751100" y="936468"/>
                </a:lnTo>
                <a:lnTo>
                  <a:pt x="2754062" y="892671"/>
                </a:lnTo>
                <a:lnTo>
                  <a:pt x="2755156" y="841007"/>
                </a:lnTo>
                <a:lnTo>
                  <a:pt x="2755312" y="778717"/>
                </a:lnTo>
                <a:lnTo>
                  <a:pt x="2755308" y="398566"/>
                </a:lnTo>
                <a:lnTo>
                  <a:pt x="2755156" y="337184"/>
                </a:lnTo>
                <a:lnTo>
                  <a:pt x="2754062" y="284996"/>
                </a:lnTo>
                <a:lnTo>
                  <a:pt x="2751075" y="240703"/>
                </a:lnTo>
                <a:lnTo>
                  <a:pt x="2745305" y="201672"/>
                </a:lnTo>
                <a:lnTo>
                  <a:pt x="2735774" y="164648"/>
                </a:lnTo>
                <a:lnTo>
                  <a:pt x="2712229" y="116973"/>
                </a:lnTo>
                <a:lnTo>
                  <a:pt x="2679303" y="76004"/>
                </a:lnTo>
                <a:lnTo>
                  <a:pt x="2638333" y="43078"/>
                </a:lnTo>
                <a:lnTo>
                  <a:pt x="2590658" y="19531"/>
                </a:lnTo>
                <a:lnTo>
                  <a:pt x="2553633" y="10000"/>
                </a:lnTo>
                <a:lnTo>
                  <a:pt x="2514603" y="4218"/>
                </a:lnTo>
                <a:lnTo>
                  <a:pt x="2470692" y="1250"/>
                </a:lnTo>
                <a:lnTo>
                  <a:pt x="2419028" y="156"/>
                </a:lnTo>
                <a:lnTo>
                  <a:pt x="2356738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67106" y="8154590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95794" y="8060352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3712" y="7761192"/>
            <a:ext cx="2755308" cy="11772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782600" y="8154590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2510" y="5476273"/>
            <a:ext cx="1570632" cy="15706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337617" y="6008059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947408" y="6542297"/>
            <a:ext cx="5457825" cy="1329690"/>
            <a:chOff x="10947408" y="6542297"/>
            <a:chExt cx="5457825" cy="1329690"/>
          </a:xfrm>
        </p:grpSpPr>
        <p:sp>
          <p:nvSpPr>
            <p:cNvPr id="22" name="object 22"/>
            <p:cNvSpPr/>
            <p:nvPr/>
          </p:nvSpPr>
          <p:spPr>
            <a:xfrm>
              <a:off x="10957886" y="6552775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06765" y="7084735"/>
              <a:ext cx="102870" cy="550545"/>
            </a:xfrm>
            <a:custGeom>
              <a:avLst/>
              <a:gdLst/>
              <a:ahLst/>
              <a:cxnLst/>
              <a:rect l="l" t="t" r="r" b="b"/>
              <a:pathLst>
                <a:path w="102869" h="550545">
                  <a:moveTo>
                    <a:pt x="0" y="550220"/>
                  </a:moveTo>
                  <a:lnTo>
                    <a:pt x="10232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31799" y="6698757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9471" y="7693871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12027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93980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60605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6984" y="1086742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87617" y="7892815"/>
            <a:ext cx="954405" cy="849630"/>
            <a:chOff x="8287617" y="7892815"/>
            <a:chExt cx="954405" cy="849630"/>
          </a:xfrm>
        </p:grpSpPr>
        <p:sp>
          <p:nvSpPr>
            <p:cNvPr id="30" name="object 30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2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2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0405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60404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5" y="612343"/>
                  </a:lnTo>
                  <a:lnTo>
                    <a:pt x="491871" y="612343"/>
                  </a:lnTo>
                  <a:lnTo>
                    <a:pt x="607987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757602" y="8875301"/>
            <a:ext cx="4707890" cy="986155"/>
            <a:chOff x="13757602" y="8875301"/>
            <a:chExt cx="4707890" cy="986155"/>
          </a:xfrm>
        </p:grpSpPr>
        <p:sp>
          <p:nvSpPr>
            <p:cNvPr id="37" name="object 37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30391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30382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93423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80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3424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1057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521058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3366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3367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846408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46409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1009641" y="630298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20" h="2101850">
                <a:moveTo>
                  <a:pt x="440110" y="0"/>
                </a:moveTo>
                <a:lnTo>
                  <a:pt x="400704" y="579"/>
                </a:lnTo>
                <a:lnTo>
                  <a:pt x="358125" y="10786"/>
                </a:lnTo>
                <a:lnTo>
                  <a:pt x="319218" y="29748"/>
                </a:lnTo>
                <a:lnTo>
                  <a:pt x="285302" y="56637"/>
                </a:lnTo>
                <a:lnTo>
                  <a:pt x="257695" y="90621"/>
                </a:lnTo>
                <a:lnTo>
                  <a:pt x="240145" y="125884"/>
                </a:lnTo>
                <a:lnTo>
                  <a:pt x="226230" y="165568"/>
                </a:lnTo>
                <a:lnTo>
                  <a:pt x="213454" y="213845"/>
                </a:lnTo>
                <a:lnTo>
                  <a:pt x="199322" y="274888"/>
                </a:lnTo>
                <a:lnTo>
                  <a:pt x="27908" y="1029114"/>
                </a:lnTo>
                <a:lnTo>
                  <a:pt x="14080" y="1091091"/>
                </a:lnTo>
                <a:lnTo>
                  <a:pt x="4638" y="1140571"/>
                </a:lnTo>
                <a:lnTo>
                  <a:pt x="0" y="1182527"/>
                </a:lnTo>
                <a:lnTo>
                  <a:pt x="579" y="1221933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6" y="1337334"/>
                </a:lnTo>
                <a:lnTo>
                  <a:pt x="90621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6" y="1409183"/>
                </a:lnTo>
                <a:lnTo>
                  <a:pt x="3197124" y="2087201"/>
                </a:lnTo>
                <a:lnTo>
                  <a:pt x="3246603" y="2096642"/>
                </a:lnTo>
                <a:lnTo>
                  <a:pt x="3288559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1" y="2071532"/>
                </a:lnTo>
                <a:lnTo>
                  <a:pt x="3443367" y="2044644"/>
                </a:lnTo>
                <a:lnTo>
                  <a:pt x="3470975" y="2010659"/>
                </a:lnTo>
                <a:lnTo>
                  <a:pt x="3488524" y="1975397"/>
                </a:lnTo>
                <a:lnTo>
                  <a:pt x="3502440" y="1935712"/>
                </a:lnTo>
                <a:lnTo>
                  <a:pt x="3515216" y="1887435"/>
                </a:lnTo>
                <a:lnTo>
                  <a:pt x="3529347" y="1826392"/>
                </a:lnTo>
                <a:lnTo>
                  <a:pt x="3700761" y="1072166"/>
                </a:lnTo>
                <a:lnTo>
                  <a:pt x="3714590" y="1010189"/>
                </a:lnTo>
                <a:lnTo>
                  <a:pt x="3724031" y="960709"/>
                </a:lnTo>
                <a:lnTo>
                  <a:pt x="3728670" y="918753"/>
                </a:lnTo>
                <a:lnTo>
                  <a:pt x="3728090" y="879347"/>
                </a:lnTo>
                <a:lnTo>
                  <a:pt x="3717884" y="836768"/>
                </a:lnTo>
                <a:lnTo>
                  <a:pt x="3698921" y="797862"/>
                </a:lnTo>
                <a:lnTo>
                  <a:pt x="3672033" y="763946"/>
                </a:lnTo>
                <a:lnTo>
                  <a:pt x="3638048" y="736339"/>
                </a:lnTo>
                <a:lnTo>
                  <a:pt x="3602786" y="718789"/>
                </a:lnTo>
                <a:lnTo>
                  <a:pt x="3563101" y="704873"/>
                </a:lnTo>
                <a:lnTo>
                  <a:pt x="3514824" y="692097"/>
                </a:lnTo>
                <a:lnTo>
                  <a:pt x="593524" y="27908"/>
                </a:lnTo>
                <a:lnTo>
                  <a:pt x="531546" y="14080"/>
                </a:lnTo>
                <a:lnTo>
                  <a:pt x="482066" y="4638"/>
                </a:lnTo>
                <a:lnTo>
                  <a:pt x="440110" y="0"/>
                </a:lnTo>
                <a:close/>
              </a:path>
              <a:path w="3728720" h="2101850">
                <a:moveTo>
                  <a:pt x="592100" y="27585"/>
                </a:moveTo>
                <a:lnTo>
                  <a:pt x="593523" y="27908"/>
                </a:lnTo>
                <a:lnTo>
                  <a:pt x="592100" y="2758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 rot="720000">
            <a:off x="1526264" y="6880262"/>
            <a:ext cx="281087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baseline="16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175" b="1" spc="7" baseline="16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175" b="1" spc="-277" baseline="1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Assembly</a:t>
            </a:r>
            <a:endParaRPr sz="3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 rot="720000">
            <a:off x="1838923" y="7370426"/>
            <a:ext cx="196320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5542" y="175775"/>
            <a:ext cx="11315065" cy="21386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525" indent="1654175">
              <a:lnSpc>
                <a:spcPct val="100600"/>
              </a:lnSpc>
              <a:spcBef>
                <a:spcPts val="75"/>
              </a:spcBef>
            </a:pPr>
            <a:r>
              <a:rPr sz="6900" spc="-105" dirty="0">
                <a:latin typeface="Arial"/>
                <a:cs typeface="Arial"/>
              </a:rPr>
              <a:t>Setter </a:t>
            </a:r>
            <a:r>
              <a:rPr sz="6900" spc="-114" dirty="0">
                <a:latin typeface="Arial"/>
                <a:cs typeface="Arial"/>
              </a:rPr>
              <a:t>Injection </a:t>
            </a:r>
            <a:r>
              <a:rPr sz="6900" spc="-130" dirty="0">
                <a:latin typeface="Arial"/>
                <a:cs typeface="Arial"/>
              </a:rPr>
              <a:t>with </a:t>
            </a:r>
            <a:r>
              <a:rPr sz="6900" spc="-12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Annotation</a:t>
            </a:r>
            <a:r>
              <a:rPr sz="6900" spc="10" dirty="0">
                <a:latin typeface="Arial"/>
                <a:cs typeface="Arial"/>
              </a:rPr>
              <a:t>s</a:t>
            </a:r>
            <a:r>
              <a:rPr sz="6900" spc="-270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an</a:t>
            </a:r>
            <a:r>
              <a:rPr sz="6900" spc="15" dirty="0">
                <a:latin typeface="Arial"/>
                <a:cs typeface="Arial"/>
              </a:rPr>
              <a:t>d</a:t>
            </a:r>
            <a:r>
              <a:rPr sz="6900" spc="-52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Autowiring</a:t>
            </a:r>
            <a:endParaRPr sz="6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01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75" dirty="0"/>
              <a:t> </a:t>
            </a:r>
            <a:r>
              <a:rPr sz="6500" spc="145" dirty="0"/>
              <a:t>Injectio</a:t>
            </a:r>
            <a:r>
              <a:rPr sz="6500" spc="385" dirty="0"/>
              <a:t>n</a:t>
            </a:r>
            <a:r>
              <a:rPr sz="6500" spc="-660" dirty="0"/>
              <a:t> </a:t>
            </a:r>
            <a:r>
              <a:rPr sz="6500" spc="-815" dirty="0"/>
              <a:t>T</a:t>
            </a:r>
            <a:r>
              <a:rPr sz="6500" spc="60" dirty="0"/>
              <a:t>ypes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454" y="2437487"/>
            <a:ext cx="7696834" cy="5788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32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338"/>
              <a:buFont typeface="Trebuchet MS"/>
              <a:buChar char="•"/>
              <a:tabLst>
                <a:tab pos="603250" algn="l"/>
                <a:tab pos="603885" algn="l"/>
              </a:tabLst>
              <a:defRPr/>
            </a:pP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Constructor</a:t>
            </a:r>
            <a:r>
              <a:rPr kumimoji="0" sz="59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5C86B9"/>
              </a:buClr>
              <a:buSzTx/>
              <a:buFont typeface="Trebuchet MS"/>
              <a:buChar char="•"/>
              <a:tabLst/>
              <a:defRPr/>
            </a:pPr>
            <a:endParaRPr kumimoji="0" sz="8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32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ct val="70338"/>
              <a:buFont typeface="Trebuchet MS"/>
              <a:buChar char="•"/>
              <a:tabLst>
                <a:tab pos="603250" algn="l"/>
                <a:tab pos="603885" algn="l"/>
              </a:tabLst>
              <a:defRPr/>
            </a:pPr>
            <a:r>
              <a:rPr kumimoji="0" sz="5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Setter</a:t>
            </a:r>
            <a:r>
              <a:rPr kumimoji="0" sz="59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5C86B9"/>
              </a:buClr>
              <a:buSzTx/>
              <a:buFont typeface="Trebuchet MS"/>
              <a:buChar char="•"/>
              <a:tabLst/>
              <a:defRPr/>
            </a:pPr>
            <a:endParaRPr kumimoji="0" sz="8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3250" marR="0" lvl="0" indent="-5657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ct val="70338"/>
              <a:buFont typeface="Trebuchet MS"/>
              <a:buChar char="•"/>
              <a:tabLst>
                <a:tab pos="603250" algn="l"/>
                <a:tab pos="603885" algn="l"/>
              </a:tabLst>
              <a:defRPr/>
            </a:pP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Field</a:t>
            </a:r>
            <a:r>
              <a:rPr kumimoji="0" sz="5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endParaRPr kumimoji="0" sz="5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47246" y="2993219"/>
            <a:ext cx="15820390" cy="2955925"/>
            <a:chOff x="2447246" y="2993219"/>
            <a:chExt cx="15820390" cy="2955925"/>
          </a:xfrm>
        </p:grpSpPr>
        <p:sp>
          <p:nvSpPr>
            <p:cNvPr id="4" name="object 4"/>
            <p:cNvSpPr/>
            <p:nvPr/>
          </p:nvSpPr>
          <p:spPr>
            <a:xfrm>
              <a:off x="2625251" y="3108399"/>
              <a:ext cx="15464790" cy="2494915"/>
            </a:xfrm>
            <a:custGeom>
              <a:avLst/>
              <a:gdLst/>
              <a:ahLst/>
              <a:cxnLst/>
              <a:rect l="l" t="t" r="r" b="b"/>
              <a:pathLst>
                <a:path w="15464790" h="2494915">
                  <a:moveTo>
                    <a:pt x="0" y="0"/>
                  </a:moveTo>
                  <a:lnTo>
                    <a:pt x="15464364" y="0"/>
                  </a:lnTo>
                  <a:lnTo>
                    <a:pt x="15464364" y="2494688"/>
                  </a:lnTo>
                  <a:lnTo>
                    <a:pt x="0" y="249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246" y="2993219"/>
              <a:ext cx="15820377" cy="29554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1218" y="3139036"/>
            <a:ext cx="9890125" cy="2400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0" spc="305" dirty="0">
                <a:solidFill>
                  <a:srgbClr val="0433FF"/>
                </a:solidFill>
                <a:latin typeface="Arial MT"/>
                <a:cs typeface="Arial MT"/>
              </a:rPr>
              <a:t>Inject</a:t>
            </a:r>
            <a:r>
              <a:rPr sz="5250" b="0" spc="-14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85" dirty="0">
                <a:solidFill>
                  <a:srgbClr val="0433FF"/>
                </a:solidFill>
                <a:latin typeface="Arial MT"/>
                <a:cs typeface="Arial MT"/>
              </a:rPr>
              <a:t>dependencies</a:t>
            </a:r>
            <a:r>
              <a:rPr sz="5250" b="0" spc="-14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70" dirty="0">
                <a:solidFill>
                  <a:srgbClr val="0433FF"/>
                </a:solidFill>
                <a:latin typeface="Arial MT"/>
                <a:cs typeface="Arial MT"/>
              </a:rPr>
              <a:t>by</a:t>
            </a:r>
            <a:r>
              <a:rPr sz="5250" b="0" spc="-14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305" dirty="0">
                <a:solidFill>
                  <a:srgbClr val="0433FF"/>
                </a:solidFill>
                <a:latin typeface="Arial MT"/>
                <a:cs typeface="Arial MT"/>
              </a:rPr>
              <a:t>calling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</a:pPr>
            <a:r>
              <a:rPr sz="5250" b="0" spc="340" dirty="0">
                <a:solidFill>
                  <a:srgbClr val="0433FF"/>
                </a:solidFill>
                <a:latin typeface="Arial MT"/>
                <a:cs typeface="Arial MT"/>
              </a:rPr>
              <a:t>setter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54" dirty="0">
                <a:solidFill>
                  <a:srgbClr val="0433FF"/>
                </a:solidFill>
                <a:latin typeface="Arial MT"/>
                <a:cs typeface="Arial MT"/>
              </a:rPr>
              <a:t>method(s)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65" dirty="0">
                <a:solidFill>
                  <a:srgbClr val="0433FF"/>
                </a:solidFill>
                <a:latin typeface="Arial MT"/>
                <a:cs typeface="Arial MT"/>
              </a:rPr>
              <a:t>on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315" dirty="0">
                <a:solidFill>
                  <a:srgbClr val="0433FF"/>
                </a:solidFill>
                <a:latin typeface="Arial MT"/>
                <a:cs typeface="Arial MT"/>
              </a:rPr>
              <a:t>your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65" dirty="0">
                <a:solidFill>
                  <a:srgbClr val="0433FF"/>
                </a:solidFill>
                <a:latin typeface="Arial MT"/>
                <a:cs typeface="Arial MT"/>
              </a:rPr>
              <a:t>class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765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/>
              <a:t>Autowiring</a:t>
            </a:r>
            <a:r>
              <a:rPr sz="6500" spc="-110" dirty="0"/>
              <a:t> </a:t>
            </a:r>
            <a:r>
              <a:rPr sz="6500" spc="140" dirty="0"/>
              <a:t>Example</a:t>
            </a:r>
            <a:endParaRPr sz="6500"/>
          </a:p>
        </p:txBody>
      </p:sp>
      <p:sp>
        <p:nvSpPr>
          <p:cNvPr id="3" name="object 3"/>
          <p:cNvSpPr/>
          <p:nvPr/>
        </p:nvSpPr>
        <p:spPr>
          <a:xfrm>
            <a:off x="13976590" y="558726"/>
            <a:ext cx="2240915" cy="957580"/>
          </a:xfrm>
          <a:custGeom>
            <a:avLst/>
            <a:gdLst/>
            <a:ahLst/>
            <a:cxnLst/>
            <a:rect l="l" t="t" r="r" b="b"/>
            <a:pathLst>
              <a:path w="2240915" h="957580">
                <a:moveTo>
                  <a:pt x="1916234" y="0"/>
                </a:moveTo>
                <a:lnTo>
                  <a:pt x="325508" y="0"/>
                </a:lnTo>
                <a:lnTo>
                  <a:pt x="262806" y="248"/>
                </a:lnTo>
                <a:lnTo>
                  <a:pt x="213099" y="1985"/>
                </a:lnTo>
                <a:lnTo>
                  <a:pt x="171687" y="6701"/>
                </a:lnTo>
                <a:lnTo>
                  <a:pt x="133870" y="15884"/>
                </a:lnTo>
                <a:lnTo>
                  <a:pt x="95105" y="35029"/>
                </a:lnTo>
                <a:lnTo>
                  <a:pt x="61792" y="61803"/>
                </a:lnTo>
                <a:lnTo>
                  <a:pt x="35019" y="95116"/>
                </a:lnTo>
                <a:lnTo>
                  <a:pt x="15873" y="133880"/>
                </a:lnTo>
                <a:lnTo>
                  <a:pt x="6694" y="171692"/>
                </a:lnTo>
                <a:lnTo>
                  <a:pt x="1984" y="212925"/>
                </a:lnTo>
                <a:lnTo>
                  <a:pt x="248" y="262205"/>
                </a:lnTo>
                <a:lnTo>
                  <a:pt x="0" y="324072"/>
                </a:lnTo>
                <a:lnTo>
                  <a:pt x="5" y="633169"/>
                </a:lnTo>
                <a:lnTo>
                  <a:pt x="248" y="694429"/>
                </a:lnTo>
                <a:lnTo>
                  <a:pt x="1984" y="744137"/>
                </a:lnTo>
                <a:lnTo>
                  <a:pt x="6702" y="785572"/>
                </a:lnTo>
                <a:lnTo>
                  <a:pt x="15873" y="823365"/>
                </a:lnTo>
                <a:lnTo>
                  <a:pt x="35019" y="862129"/>
                </a:lnTo>
                <a:lnTo>
                  <a:pt x="61792" y="895440"/>
                </a:lnTo>
                <a:lnTo>
                  <a:pt x="95105" y="922212"/>
                </a:lnTo>
                <a:lnTo>
                  <a:pt x="133870" y="941357"/>
                </a:lnTo>
                <a:lnTo>
                  <a:pt x="171664" y="950539"/>
                </a:lnTo>
                <a:lnTo>
                  <a:pt x="212918" y="955253"/>
                </a:lnTo>
                <a:lnTo>
                  <a:pt x="262197" y="956990"/>
                </a:lnTo>
                <a:lnTo>
                  <a:pt x="324063" y="957238"/>
                </a:lnTo>
                <a:lnTo>
                  <a:pt x="1914800" y="957238"/>
                </a:lnTo>
                <a:lnTo>
                  <a:pt x="1977497" y="956990"/>
                </a:lnTo>
                <a:lnTo>
                  <a:pt x="2027203" y="955253"/>
                </a:lnTo>
                <a:lnTo>
                  <a:pt x="2068615" y="950539"/>
                </a:lnTo>
                <a:lnTo>
                  <a:pt x="2106428" y="941357"/>
                </a:lnTo>
                <a:lnTo>
                  <a:pt x="2145196" y="922212"/>
                </a:lnTo>
                <a:lnTo>
                  <a:pt x="2178509" y="895440"/>
                </a:lnTo>
                <a:lnTo>
                  <a:pt x="2205280" y="862129"/>
                </a:lnTo>
                <a:lnTo>
                  <a:pt x="2224424" y="823365"/>
                </a:lnTo>
                <a:lnTo>
                  <a:pt x="2233610" y="785549"/>
                </a:lnTo>
                <a:lnTo>
                  <a:pt x="2238323" y="744317"/>
                </a:lnTo>
                <a:lnTo>
                  <a:pt x="2240060" y="695037"/>
                </a:lnTo>
                <a:lnTo>
                  <a:pt x="2240308" y="633169"/>
                </a:lnTo>
                <a:lnTo>
                  <a:pt x="2240303" y="324072"/>
                </a:lnTo>
                <a:lnTo>
                  <a:pt x="2240060" y="262813"/>
                </a:lnTo>
                <a:lnTo>
                  <a:pt x="2238323" y="213105"/>
                </a:lnTo>
                <a:lnTo>
                  <a:pt x="2233602" y="171670"/>
                </a:lnTo>
                <a:lnTo>
                  <a:pt x="2224424" y="133880"/>
                </a:lnTo>
                <a:lnTo>
                  <a:pt x="2205280" y="95116"/>
                </a:lnTo>
                <a:lnTo>
                  <a:pt x="2178509" y="61803"/>
                </a:lnTo>
                <a:lnTo>
                  <a:pt x="2145196" y="35029"/>
                </a:lnTo>
                <a:lnTo>
                  <a:pt x="2106428" y="15884"/>
                </a:lnTo>
                <a:lnTo>
                  <a:pt x="2068638" y="6701"/>
                </a:lnTo>
                <a:lnTo>
                  <a:pt x="2027383" y="1985"/>
                </a:lnTo>
                <a:lnTo>
                  <a:pt x="1978102" y="248"/>
                </a:lnTo>
                <a:lnTo>
                  <a:pt x="191623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7481" y="835441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Coa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7312" y="1007880"/>
            <a:ext cx="3329243" cy="1641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431794" y="1976768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261130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2479370"/>
            <a:ext cx="13001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Injecting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into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 Coach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implementation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447512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4343188"/>
            <a:ext cx="75298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scan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@Components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034" y="63389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32" y="6207006"/>
            <a:ext cx="117792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Any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one implements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interface???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034" y="820275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7932" y="8070823"/>
            <a:ext cx="134550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let’s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them.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example: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HappyFortuneService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4329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95" dirty="0"/>
              <a:t> </a:t>
            </a:r>
            <a:r>
              <a:rPr sz="6500" spc="140" dirty="0"/>
              <a:t>Process</a:t>
            </a:r>
            <a:r>
              <a:rPr sz="6500" spc="-95" dirty="0"/>
              <a:t> </a:t>
            </a:r>
            <a:r>
              <a:rPr sz="6500" spc="250" dirty="0"/>
              <a:t>-</a:t>
            </a:r>
            <a:r>
              <a:rPr sz="6500" spc="-90" dirty="0"/>
              <a:t> </a:t>
            </a:r>
            <a:r>
              <a:rPr sz="6500" spc="200" dirty="0"/>
              <a:t>Setter</a:t>
            </a:r>
            <a:r>
              <a:rPr sz="6500" spc="-95" dirty="0"/>
              <a:t> </a:t>
            </a:r>
            <a:r>
              <a:rPr sz="6500" spc="160" dirty="0"/>
              <a:t>Injection</a:t>
            </a:r>
            <a:endParaRPr sz="6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/>
              <a:t>Create</a:t>
            </a:r>
            <a:r>
              <a:rPr spc="5" dirty="0"/>
              <a:t> </a:t>
            </a:r>
            <a:r>
              <a:rPr spc="10" dirty="0"/>
              <a:t>setter</a:t>
            </a:r>
            <a:r>
              <a:rPr spc="5" dirty="0"/>
              <a:t> </a:t>
            </a:r>
            <a:r>
              <a:rPr spc="15" dirty="0"/>
              <a:t>method(s)</a:t>
            </a:r>
            <a:r>
              <a:rPr spc="10" dirty="0"/>
              <a:t> in</a:t>
            </a:r>
            <a:r>
              <a:rPr spc="5" dirty="0"/>
              <a:t> </a:t>
            </a:r>
            <a:r>
              <a:rPr spc="15" dirty="0"/>
              <a:t>your</a:t>
            </a:r>
            <a:r>
              <a:rPr spc="10" dirty="0"/>
              <a:t> class</a:t>
            </a:r>
            <a:r>
              <a:rPr spc="5" dirty="0"/>
              <a:t> </a:t>
            </a:r>
            <a:r>
              <a:rPr spc="10" dirty="0"/>
              <a:t>for injections</a:t>
            </a: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/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pc="-5" dirty="0"/>
              <a:t>Configure</a:t>
            </a:r>
            <a:r>
              <a:rPr spc="5" dirty="0"/>
              <a:t> </a:t>
            </a:r>
            <a:r>
              <a:rPr spc="15" dirty="0"/>
              <a:t>the</a:t>
            </a:r>
            <a:r>
              <a:rPr spc="10" dirty="0"/>
              <a:t> </a:t>
            </a:r>
            <a:r>
              <a:rPr spc="15" dirty="0"/>
              <a:t>dependency</a:t>
            </a:r>
            <a:r>
              <a:rPr spc="10" dirty="0"/>
              <a:t> injection </a:t>
            </a:r>
            <a:r>
              <a:rPr spc="15" dirty="0"/>
              <a:t>with</a:t>
            </a:r>
            <a:r>
              <a:rPr spc="10" dirty="0"/>
              <a:t> </a:t>
            </a:r>
            <a:r>
              <a:rPr b="1" spc="40" dirty="0">
                <a:latin typeface="Palatino Linotype"/>
                <a:cs typeface="Palatino Linotype"/>
              </a:rPr>
              <a:t>@Autowired</a:t>
            </a:r>
            <a:r>
              <a:rPr b="1" spc="-145" dirty="0">
                <a:latin typeface="Palatino Linotype"/>
                <a:cs typeface="Palatino Linotype"/>
              </a:rPr>
              <a:t> </a:t>
            </a:r>
            <a:r>
              <a:rPr spc="15" dirty="0"/>
              <a:t>Annotation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60057"/>
            <a:ext cx="18293715" cy="896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120" dirty="0"/>
              <a:t>Step1:</a:t>
            </a:r>
            <a:r>
              <a:rPr sz="5700" spc="-380" dirty="0"/>
              <a:t> </a:t>
            </a:r>
            <a:r>
              <a:rPr sz="5700" spc="70" dirty="0"/>
              <a:t>Create</a:t>
            </a:r>
            <a:r>
              <a:rPr sz="5700" spc="-70" dirty="0"/>
              <a:t> </a:t>
            </a:r>
            <a:r>
              <a:rPr sz="5700" spc="120" dirty="0"/>
              <a:t>setter</a:t>
            </a:r>
            <a:r>
              <a:rPr sz="5700" spc="-70" dirty="0"/>
              <a:t> </a:t>
            </a:r>
            <a:r>
              <a:rPr sz="5700" spc="30" dirty="0"/>
              <a:t>method(s)</a:t>
            </a:r>
            <a:r>
              <a:rPr sz="5700" spc="-70" dirty="0"/>
              <a:t> </a:t>
            </a:r>
            <a:r>
              <a:rPr sz="5700" spc="265" dirty="0"/>
              <a:t>in</a:t>
            </a:r>
            <a:r>
              <a:rPr sz="5700" spc="-65" dirty="0"/>
              <a:t> </a:t>
            </a:r>
            <a:r>
              <a:rPr sz="5700" spc="35" dirty="0"/>
              <a:t>your</a:t>
            </a:r>
            <a:r>
              <a:rPr sz="5700" spc="-70" dirty="0"/>
              <a:t> </a:t>
            </a:r>
            <a:r>
              <a:rPr sz="5700" spc="100" dirty="0"/>
              <a:t>class</a:t>
            </a:r>
            <a:r>
              <a:rPr sz="5700" spc="-70" dirty="0"/>
              <a:t> </a:t>
            </a:r>
            <a:r>
              <a:rPr sz="5700" spc="50" dirty="0"/>
              <a:t>for</a:t>
            </a:r>
            <a:r>
              <a:rPr sz="5700" spc="-70" dirty="0"/>
              <a:t> </a:t>
            </a:r>
            <a:r>
              <a:rPr sz="5700" spc="145" dirty="0"/>
              <a:t>injections</a:t>
            </a:r>
            <a:endParaRPr sz="5700"/>
          </a:p>
        </p:txBody>
      </p:sp>
      <p:grpSp>
        <p:nvGrpSpPr>
          <p:cNvPr id="3" name="object 3"/>
          <p:cNvGrpSpPr/>
          <p:nvPr/>
        </p:nvGrpSpPr>
        <p:grpSpPr>
          <a:xfrm>
            <a:off x="1994529" y="2285729"/>
            <a:ext cx="14274800" cy="7929245"/>
            <a:chOff x="1994529" y="2285729"/>
            <a:chExt cx="14274800" cy="7929245"/>
          </a:xfrm>
        </p:grpSpPr>
        <p:sp>
          <p:nvSpPr>
            <p:cNvPr id="4" name="object 4"/>
            <p:cNvSpPr/>
            <p:nvPr/>
          </p:nvSpPr>
          <p:spPr>
            <a:xfrm>
              <a:off x="2172534" y="2400909"/>
              <a:ext cx="13918565" cy="7468870"/>
            </a:xfrm>
            <a:custGeom>
              <a:avLst/>
              <a:gdLst/>
              <a:ahLst/>
              <a:cxnLst/>
              <a:rect l="l" t="t" r="r" b="b"/>
              <a:pathLst>
                <a:path w="13918565" h="7468870">
                  <a:moveTo>
                    <a:pt x="0" y="0"/>
                  </a:moveTo>
                  <a:lnTo>
                    <a:pt x="13918535" y="0"/>
                  </a:lnTo>
                  <a:lnTo>
                    <a:pt x="13918535" y="7468358"/>
                  </a:lnTo>
                  <a:lnTo>
                    <a:pt x="0" y="7468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29" y="2285729"/>
              <a:ext cx="14274549" cy="79290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28069" y="2437487"/>
            <a:ext cx="13672819" cy="683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@Component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</a:t>
            </a:r>
            <a:r>
              <a:rPr kumimoji="0" sz="3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Coach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160645" lvl="0" indent="0" algn="l" defTabSz="914400" rtl="0" eaLnBrk="1" fontAlgn="auto" latinLnBrk="0" hangingPunct="1">
              <a:lnSpc>
                <a:spcPct val="1991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TennisCoach()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5080" lvl="0" indent="-377190" algn="l" defTabSz="914400" rtl="0" eaLnBrk="1" fontAlgn="auto" latinLnBrk="0" hangingPunct="1">
              <a:lnSpc>
                <a:spcPts val="412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setFortuneService(FortuneService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654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2889" y="1924413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2065840"/>
            <a:ext cx="15567660" cy="9159240"/>
            <a:chOff x="701549" y="2065840"/>
            <a:chExt cx="15567660" cy="9159240"/>
          </a:xfrm>
        </p:grpSpPr>
        <p:sp>
          <p:nvSpPr>
            <p:cNvPr id="3" name="object 3"/>
            <p:cNvSpPr/>
            <p:nvPr/>
          </p:nvSpPr>
          <p:spPr>
            <a:xfrm>
              <a:off x="2172534" y="2181020"/>
              <a:ext cx="13918565" cy="7992109"/>
            </a:xfrm>
            <a:custGeom>
              <a:avLst/>
              <a:gdLst/>
              <a:ahLst/>
              <a:cxnLst/>
              <a:rect l="l" t="t" r="r" b="b"/>
              <a:pathLst>
                <a:path w="13918565" h="7992109">
                  <a:moveTo>
                    <a:pt x="0" y="0"/>
                  </a:moveTo>
                  <a:lnTo>
                    <a:pt x="13918535" y="0"/>
                  </a:lnTo>
                  <a:lnTo>
                    <a:pt x="13918535" y="7991903"/>
                  </a:lnTo>
                  <a:lnTo>
                    <a:pt x="0" y="7991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29" y="2065840"/>
              <a:ext cx="14274549" cy="84526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5"/>
              </a:spcBef>
            </a:pPr>
            <a:r>
              <a:rPr spc="190" dirty="0"/>
              <a:t>Step</a:t>
            </a:r>
            <a:r>
              <a:rPr spc="-45" dirty="0"/>
              <a:t> </a:t>
            </a:r>
            <a:r>
              <a:rPr spc="-35" dirty="0"/>
              <a:t>2:</a:t>
            </a:r>
            <a:r>
              <a:rPr spc="-295" dirty="0"/>
              <a:t> </a:t>
            </a:r>
            <a:r>
              <a:rPr spc="100" dirty="0"/>
              <a:t>Configure</a:t>
            </a:r>
            <a:r>
              <a:rPr spc="-45" dirty="0"/>
              <a:t> </a:t>
            </a:r>
            <a:r>
              <a:rPr spc="200" dirty="0"/>
              <a:t>the</a:t>
            </a:r>
            <a:r>
              <a:rPr spc="-45" dirty="0"/>
              <a:t> </a:t>
            </a:r>
            <a:r>
              <a:rPr spc="125" dirty="0"/>
              <a:t>dependency</a:t>
            </a:r>
            <a:r>
              <a:rPr spc="-40" dirty="0"/>
              <a:t> </a:t>
            </a:r>
            <a:r>
              <a:rPr spc="130" dirty="0"/>
              <a:t>injection</a:t>
            </a:r>
            <a:r>
              <a:rPr spc="-45" dirty="0"/>
              <a:t> </a:t>
            </a:r>
            <a:r>
              <a:rPr spc="130" dirty="0"/>
              <a:t>with</a:t>
            </a:r>
            <a:r>
              <a:rPr spc="-295" dirty="0"/>
              <a:t> </a:t>
            </a:r>
            <a:r>
              <a:rPr spc="80" dirty="0"/>
              <a:t>Autowired</a:t>
            </a:r>
            <a:r>
              <a:rPr spc="-295" dirty="0"/>
              <a:t> </a:t>
            </a:r>
            <a:r>
              <a:rPr spc="140" dirty="0"/>
              <a:t>Annotation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8069" y="2217598"/>
            <a:ext cx="13672819" cy="7359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@Component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</a:t>
            </a:r>
            <a:r>
              <a:rPr kumimoji="0" sz="3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Coach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160645" lvl="0" indent="0" algn="l" defTabSz="914400" rtl="0" eaLnBrk="1" fontAlgn="auto" latinLnBrk="0" hangingPunct="1">
              <a:lnSpc>
                <a:spcPct val="1991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TennisCoach()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@Autowired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5080" lvl="0" indent="-377190" algn="l" defTabSz="914400" rtl="0" eaLnBrk="1" fontAlgn="auto" latinLnBrk="0" hangingPunct="1">
              <a:lnSpc>
                <a:spcPts val="412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setFortuneService(FortuneService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654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2889" y="1704525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218" y="2353719"/>
            <a:ext cx="9890125" cy="3971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30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Inject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8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dependencies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7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0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calling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03580" marR="686435" lvl="0" indent="0" algn="ctr" defTabSz="914400" rtl="0" eaLnBrk="1" fontAlgn="auto" latinLnBrk="0" hangingPunct="1">
              <a:lnSpc>
                <a:spcPct val="19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10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5250" b="0" i="0" u="none" strike="noStrike" kern="1200" cap="none" spc="-16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0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method</a:t>
            </a:r>
            <a:r>
              <a:rPr kumimoji="0" sz="5250" b="0" i="0" u="none" strike="noStrike" kern="1200" cap="none" spc="-15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5250" b="0" i="0" u="none" strike="noStrike" kern="1200" cap="none" spc="-15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your</a:t>
            </a:r>
            <a:r>
              <a:rPr kumimoji="0" sz="5250" b="0" i="0" u="none" strike="noStrike" kern="1200" cap="none" spc="-15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 </a:t>
            </a:r>
            <a:r>
              <a:rPr kumimoji="0" sz="5250" b="0" i="0" u="none" strike="noStrike" kern="1200" cap="none" spc="-14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40" normalizeH="0" baseline="0" noProof="0" dirty="0">
                <a:ln>
                  <a:noFill/>
                </a:ln>
                <a:solidFill>
                  <a:srgbClr val="A53234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Simply</a:t>
            </a:r>
            <a:r>
              <a:rPr kumimoji="0" sz="5250" b="0" i="0" u="none" strike="noStrike" kern="1200" cap="none" spc="-160" normalizeH="0" baseline="0" noProof="0" dirty="0">
                <a:ln>
                  <a:noFill/>
                </a:ln>
                <a:solidFill>
                  <a:srgbClr val="A53234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40" normalizeH="0" baseline="0" noProof="0" dirty="0">
                <a:ln>
                  <a:noFill/>
                </a:ln>
                <a:solidFill>
                  <a:srgbClr val="A53234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give:</a:t>
            </a:r>
            <a:r>
              <a:rPr kumimoji="0" sz="5250" b="0" i="0" u="none" strike="noStrike" kern="1200" cap="none" spc="-160" normalizeH="0" baseline="0" noProof="0" dirty="0">
                <a:ln>
                  <a:noFill/>
                </a:ln>
                <a:solidFill>
                  <a:srgbClr val="A53234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85" normalizeH="0" baseline="0" noProof="0" dirty="0">
                <a:ln>
                  <a:noFill/>
                </a:ln>
                <a:solidFill>
                  <a:srgbClr val="A53234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@Autowired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2065840"/>
            <a:ext cx="15664180" cy="9159240"/>
            <a:chOff x="701549" y="2065840"/>
            <a:chExt cx="15664180" cy="9159240"/>
          </a:xfrm>
        </p:grpSpPr>
        <p:sp>
          <p:nvSpPr>
            <p:cNvPr id="3" name="object 3"/>
            <p:cNvSpPr/>
            <p:nvPr/>
          </p:nvSpPr>
          <p:spPr>
            <a:xfrm>
              <a:off x="2172534" y="2181020"/>
              <a:ext cx="14015719" cy="7992109"/>
            </a:xfrm>
            <a:custGeom>
              <a:avLst/>
              <a:gdLst/>
              <a:ahLst/>
              <a:cxnLst/>
              <a:rect l="l" t="t" r="r" b="b"/>
              <a:pathLst>
                <a:path w="14015719" h="7992109">
                  <a:moveTo>
                    <a:pt x="0" y="0"/>
                  </a:moveTo>
                  <a:lnTo>
                    <a:pt x="14015171" y="0"/>
                  </a:lnTo>
                  <a:lnTo>
                    <a:pt x="14015171" y="7991903"/>
                  </a:lnTo>
                  <a:lnTo>
                    <a:pt x="0" y="7991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29" y="2065840"/>
              <a:ext cx="14371175" cy="84526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5"/>
              </a:spcBef>
            </a:pPr>
            <a:r>
              <a:rPr spc="190" dirty="0"/>
              <a:t>Step</a:t>
            </a:r>
            <a:r>
              <a:rPr spc="-45" dirty="0"/>
              <a:t> </a:t>
            </a:r>
            <a:r>
              <a:rPr spc="-35" dirty="0"/>
              <a:t>2:</a:t>
            </a:r>
            <a:r>
              <a:rPr spc="-295" dirty="0"/>
              <a:t> </a:t>
            </a:r>
            <a:r>
              <a:rPr spc="100" dirty="0"/>
              <a:t>Configure</a:t>
            </a:r>
            <a:r>
              <a:rPr spc="-45" dirty="0"/>
              <a:t> </a:t>
            </a:r>
            <a:r>
              <a:rPr spc="200" dirty="0"/>
              <a:t>the</a:t>
            </a:r>
            <a:r>
              <a:rPr spc="-45" dirty="0"/>
              <a:t> </a:t>
            </a:r>
            <a:r>
              <a:rPr spc="125" dirty="0"/>
              <a:t>dependency</a:t>
            </a:r>
            <a:r>
              <a:rPr spc="-40" dirty="0"/>
              <a:t> </a:t>
            </a:r>
            <a:r>
              <a:rPr spc="130" dirty="0"/>
              <a:t>injection</a:t>
            </a:r>
            <a:r>
              <a:rPr spc="-45" dirty="0"/>
              <a:t> </a:t>
            </a:r>
            <a:r>
              <a:rPr spc="130" dirty="0"/>
              <a:t>with</a:t>
            </a:r>
            <a:r>
              <a:rPr spc="-295" dirty="0"/>
              <a:t> </a:t>
            </a:r>
            <a:r>
              <a:rPr spc="80" dirty="0"/>
              <a:t>Autowired</a:t>
            </a:r>
            <a:r>
              <a:rPr spc="-295" dirty="0"/>
              <a:t> </a:t>
            </a:r>
            <a:r>
              <a:rPr spc="140" dirty="0"/>
              <a:t>Annotation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8069" y="2217598"/>
            <a:ext cx="13769340" cy="7359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@Component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</a:t>
            </a:r>
            <a:r>
              <a:rPr kumimoji="0" sz="3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Coach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257165" lvl="0" indent="0" algn="l" defTabSz="914400" rtl="0" eaLnBrk="1" fontAlgn="auto" latinLnBrk="0" hangingPunct="1">
              <a:lnSpc>
                <a:spcPct val="1991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TennisCoach()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@Autowired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5080" lvl="0" indent="-377190" algn="l" defTabSz="914400" rtl="0" eaLnBrk="1" fontAlgn="auto" latinLnBrk="0" hangingPunct="1">
              <a:lnSpc>
                <a:spcPts val="412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doSomeCrazyStuff(FortuneService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654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2889" y="1704525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9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40" dirty="0"/>
              <a:t>Demo</a:t>
            </a:r>
            <a:r>
              <a:rPr sz="6500" spc="-130" dirty="0"/>
              <a:t> </a:t>
            </a:r>
            <a:r>
              <a:rPr sz="6500" spc="120" dirty="0"/>
              <a:t>Example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866854" y="2416545"/>
            <a:ext cx="112382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Coach</a:t>
            </a:r>
            <a:r>
              <a:rPr sz="4250" b="1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already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workouts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4018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89" y="4280362"/>
            <a:ext cx="914336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Now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fortunes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New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helper: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FortuneService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This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i="1" spc="15" dirty="0">
                <a:latin typeface="Palatino Linotype"/>
                <a:cs typeface="Palatino Linotype"/>
              </a:rPr>
              <a:t>dependency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47984" y="5909702"/>
            <a:ext cx="3191510" cy="1363980"/>
          </a:xfrm>
          <a:custGeom>
            <a:avLst/>
            <a:gdLst/>
            <a:ahLst/>
            <a:cxnLst/>
            <a:rect l="l" t="t" r="r" b="b"/>
            <a:pathLst>
              <a:path w="3191509" h="1363979">
                <a:moveTo>
                  <a:pt x="2729819" y="0"/>
                </a:moveTo>
                <a:lnTo>
                  <a:pt x="463710" y="0"/>
                </a:lnTo>
                <a:lnTo>
                  <a:pt x="390561" y="180"/>
                </a:lnTo>
                <a:lnTo>
                  <a:pt x="330113" y="1447"/>
                </a:lnTo>
                <a:lnTo>
                  <a:pt x="278940" y="4886"/>
                </a:lnTo>
                <a:lnTo>
                  <a:pt x="233615" y="11583"/>
                </a:lnTo>
                <a:lnTo>
                  <a:pt x="190712" y="22623"/>
                </a:lnTo>
                <a:lnTo>
                  <a:pt x="145963" y="43523"/>
                </a:lnTo>
                <a:lnTo>
                  <a:pt x="105986" y="71575"/>
                </a:lnTo>
                <a:lnTo>
                  <a:pt x="71575" y="105986"/>
                </a:lnTo>
                <a:lnTo>
                  <a:pt x="43523" y="145963"/>
                </a:lnTo>
                <a:lnTo>
                  <a:pt x="22623" y="190712"/>
                </a:lnTo>
                <a:lnTo>
                  <a:pt x="11580" y="233613"/>
                </a:lnTo>
                <a:lnTo>
                  <a:pt x="4877" y="278937"/>
                </a:lnTo>
                <a:lnTo>
                  <a:pt x="1447" y="329668"/>
                </a:lnTo>
                <a:lnTo>
                  <a:pt x="180" y="389510"/>
                </a:lnTo>
                <a:lnTo>
                  <a:pt x="0" y="461661"/>
                </a:lnTo>
                <a:lnTo>
                  <a:pt x="5" y="901991"/>
                </a:lnTo>
                <a:lnTo>
                  <a:pt x="180" y="973091"/>
                </a:lnTo>
                <a:lnTo>
                  <a:pt x="1447" y="1033541"/>
                </a:lnTo>
                <a:lnTo>
                  <a:pt x="4906" y="1084845"/>
                </a:lnTo>
                <a:lnTo>
                  <a:pt x="11587" y="1130054"/>
                </a:lnTo>
                <a:lnTo>
                  <a:pt x="22623" y="1172939"/>
                </a:lnTo>
                <a:lnTo>
                  <a:pt x="43523" y="1217688"/>
                </a:lnTo>
                <a:lnTo>
                  <a:pt x="71575" y="1257665"/>
                </a:lnTo>
                <a:lnTo>
                  <a:pt x="105986" y="1292076"/>
                </a:lnTo>
                <a:lnTo>
                  <a:pt x="145963" y="1320128"/>
                </a:lnTo>
                <a:lnTo>
                  <a:pt x="190712" y="1341029"/>
                </a:lnTo>
                <a:lnTo>
                  <a:pt x="233599" y="1352069"/>
                </a:lnTo>
                <a:lnTo>
                  <a:pt x="278809" y="1358766"/>
                </a:lnTo>
                <a:lnTo>
                  <a:pt x="329670" y="1362204"/>
                </a:lnTo>
                <a:lnTo>
                  <a:pt x="389510" y="1363471"/>
                </a:lnTo>
                <a:lnTo>
                  <a:pt x="461658" y="1363652"/>
                </a:lnTo>
                <a:lnTo>
                  <a:pt x="2727767" y="1363652"/>
                </a:lnTo>
                <a:lnTo>
                  <a:pt x="2800921" y="1363471"/>
                </a:lnTo>
                <a:lnTo>
                  <a:pt x="2861372" y="1362204"/>
                </a:lnTo>
                <a:lnTo>
                  <a:pt x="2912546" y="1358766"/>
                </a:lnTo>
                <a:lnTo>
                  <a:pt x="2957871" y="1352069"/>
                </a:lnTo>
                <a:lnTo>
                  <a:pt x="3000774" y="1341029"/>
                </a:lnTo>
                <a:lnTo>
                  <a:pt x="3045521" y="1320128"/>
                </a:lnTo>
                <a:lnTo>
                  <a:pt x="3085496" y="1292076"/>
                </a:lnTo>
                <a:lnTo>
                  <a:pt x="3119907" y="1257665"/>
                </a:lnTo>
                <a:lnTo>
                  <a:pt x="3147960" y="1217688"/>
                </a:lnTo>
                <a:lnTo>
                  <a:pt x="3168863" y="1172939"/>
                </a:lnTo>
                <a:lnTo>
                  <a:pt x="3179903" y="1130038"/>
                </a:lnTo>
                <a:lnTo>
                  <a:pt x="3186604" y="1084714"/>
                </a:lnTo>
                <a:lnTo>
                  <a:pt x="3190033" y="1033984"/>
                </a:lnTo>
                <a:lnTo>
                  <a:pt x="3191299" y="974142"/>
                </a:lnTo>
                <a:lnTo>
                  <a:pt x="3191480" y="901991"/>
                </a:lnTo>
                <a:lnTo>
                  <a:pt x="3191475" y="461661"/>
                </a:lnTo>
                <a:lnTo>
                  <a:pt x="3191299" y="390561"/>
                </a:lnTo>
                <a:lnTo>
                  <a:pt x="3190033" y="330111"/>
                </a:lnTo>
                <a:lnTo>
                  <a:pt x="3186576" y="278806"/>
                </a:lnTo>
                <a:lnTo>
                  <a:pt x="3179896" y="233597"/>
                </a:lnTo>
                <a:lnTo>
                  <a:pt x="3168863" y="190712"/>
                </a:lnTo>
                <a:lnTo>
                  <a:pt x="3147960" y="145963"/>
                </a:lnTo>
                <a:lnTo>
                  <a:pt x="3119907" y="105986"/>
                </a:lnTo>
                <a:lnTo>
                  <a:pt x="3085496" y="71575"/>
                </a:lnTo>
                <a:lnTo>
                  <a:pt x="3045521" y="43523"/>
                </a:lnTo>
                <a:lnTo>
                  <a:pt x="3000774" y="22623"/>
                </a:lnTo>
                <a:lnTo>
                  <a:pt x="2957888" y="11583"/>
                </a:lnTo>
                <a:lnTo>
                  <a:pt x="2912678" y="4886"/>
                </a:lnTo>
                <a:lnTo>
                  <a:pt x="2861815" y="1447"/>
                </a:lnTo>
                <a:lnTo>
                  <a:pt x="2801972" y="180"/>
                </a:lnTo>
                <a:lnTo>
                  <a:pt x="2729819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11036" y="6395481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2054" y="6562001"/>
            <a:ext cx="4743494" cy="23254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09861" y="8007998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5542" y="175775"/>
            <a:ext cx="11315065" cy="21386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525" indent="1863725">
              <a:lnSpc>
                <a:spcPct val="100600"/>
              </a:lnSpc>
              <a:spcBef>
                <a:spcPts val="75"/>
              </a:spcBef>
            </a:pPr>
            <a:r>
              <a:rPr sz="6900" spc="-105" dirty="0">
                <a:latin typeface="Arial"/>
                <a:cs typeface="Arial"/>
              </a:rPr>
              <a:t>Field </a:t>
            </a:r>
            <a:r>
              <a:rPr sz="6900" spc="-114" dirty="0">
                <a:latin typeface="Arial"/>
                <a:cs typeface="Arial"/>
              </a:rPr>
              <a:t>Injection </a:t>
            </a:r>
            <a:r>
              <a:rPr sz="6900" spc="-130" dirty="0">
                <a:latin typeface="Arial"/>
                <a:cs typeface="Arial"/>
              </a:rPr>
              <a:t>with </a:t>
            </a:r>
            <a:r>
              <a:rPr sz="6900" spc="-12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Annotation</a:t>
            </a:r>
            <a:r>
              <a:rPr sz="6900" spc="10" dirty="0">
                <a:latin typeface="Arial"/>
                <a:cs typeface="Arial"/>
              </a:rPr>
              <a:t>s</a:t>
            </a:r>
            <a:r>
              <a:rPr sz="6900" spc="-270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an</a:t>
            </a:r>
            <a:r>
              <a:rPr sz="6900" spc="15" dirty="0">
                <a:latin typeface="Arial"/>
                <a:cs typeface="Arial"/>
              </a:rPr>
              <a:t>d</a:t>
            </a:r>
            <a:r>
              <a:rPr sz="6900" spc="-52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Autowiring</a:t>
            </a:r>
            <a:endParaRPr sz="6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7821" y="1673112"/>
            <a:ext cx="13813790" cy="31857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618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30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Inject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8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dependencies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7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setting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9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2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 </a:t>
            </a:r>
            <a:r>
              <a:rPr kumimoji="0" sz="5250" b="0" i="0" u="none" strike="noStrike" kern="1200" cap="none" spc="-14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your</a:t>
            </a:r>
            <a:r>
              <a:rPr kumimoji="0" sz="5250" b="0" i="0" u="none" strike="noStrike" kern="1200" cap="none" spc="-1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33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directly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16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(even</a:t>
            </a:r>
            <a:r>
              <a:rPr kumimoji="0" sz="5250" b="0" i="0" u="none" strike="noStrike" kern="1200" cap="none" spc="-16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9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private</a:t>
            </a:r>
            <a:r>
              <a:rPr kumimoji="0" sz="5250" b="0" i="0" u="none" strike="noStrike" kern="1200" cap="none" spc="-15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fields)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3230" y="6910846"/>
            <a:ext cx="15820390" cy="1384935"/>
            <a:chOff x="3673230" y="6910846"/>
            <a:chExt cx="15820390" cy="1384935"/>
          </a:xfrm>
        </p:grpSpPr>
        <p:sp>
          <p:nvSpPr>
            <p:cNvPr id="4" name="object 4"/>
            <p:cNvSpPr/>
            <p:nvPr/>
          </p:nvSpPr>
          <p:spPr>
            <a:xfrm>
              <a:off x="3851235" y="7026026"/>
              <a:ext cx="15464790" cy="924560"/>
            </a:xfrm>
            <a:custGeom>
              <a:avLst/>
              <a:gdLst/>
              <a:ahLst/>
              <a:cxnLst/>
              <a:rect l="l" t="t" r="r" b="b"/>
              <a:pathLst>
                <a:path w="15464790" h="924559">
                  <a:moveTo>
                    <a:pt x="0" y="0"/>
                  </a:moveTo>
                  <a:lnTo>
                    <a:pt x="15464364" y="0"/>
                  </a:lnTo>
                  <a:lnTo>
                    <a:pt x="15464364" y="924055"/>
                  </a:lnTo>
                  <a:lnTo>
                    <a:pt x="0" y="924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3230" y="6910846"/>
              <a:ext cx="15820377" cy="13847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33213" y="7055147"/>
            <a:ext cx="127050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3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Accomplished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7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8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using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Java</a:t>
            </a:r>
            <a:r>
              <a:rPr kumimoji="0" sz="5250" b="0" i="0" u="none" strike="noStrike" kern="1200" cap="none" spc="-14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26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Reflection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0671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95" dirty="0"/>
              <a:t> </a:t>
            </a:r>
            <a:r>
              <a:rPr sz="6500" spc="140" dirty="0"/>
              <a:t>Process</a:t>
            </a:r>
            <a:r>
              <a:rPr sz="6500" spc="-95" dirty="0"/>
              <a:t> </a:t>
            </a:r>
            <a:r>
              <a:rPr sz="6500" spc="250" dirty="0"/>
              <a:t>-</a:t>
            </a:r>
            <a:r>
              <a:rPr sz="6500" spc="-95" dirty="0"/>
              <a:t> </a:t>
            </a:r>
            <a:r>
              <a:rPr sz="6500" spc="170" dirty="0"/>
              <a:t>Field</a:t>
            </a:r>
            <a:r>
              <a:rPr sz="6500" spc="-95" dirty="0"/>
              <a:t> </a:t>
            </a:r>
            <a:r>
              <a:rPr sz="6500" spc="160" dirty="0"/>
              <a:t>Injection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4228008"/>
            <a:ext cx="162153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73469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1.	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dependency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injection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Autowired</a:t>
            </a:r>
            <a:r>
              <a:rPr kumimoji="0" sz="42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869" y="5480326"/>
            <a:ext cx="3263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63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UI Gothic"/>
              <a:ea typeface="+mn-ea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768" y="5379805"/>
            <a:ext cx="67075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Applied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directly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field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869" y="6632123"/>
            <a:ext cx="3263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63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UI Gothic"/>
              <a:ea typeface="+mn-ea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768" y="6531603"/>
            <a:ext cx="66040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need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setter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46893" y="1819584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8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2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5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2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3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6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8"/>
                </a:lnTo>
                <a:lnTo>
                  <a:pt x="3698917" y="797862"/>
                </a:lnTo>
                <a:lnTo>
                  <a:pt x="3672029" y="763946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4"/>
                </a:lnTo>
                <a:lnTo>
                  <a:pt x="3514822" y="692098"/>
                </a:lnTo>
                <a:lnTo>
                  <a:pt x="593498" y="27902"/>
                </a:lnTo>
                <a:lnTo>
                  <a:pt x="531543" y="14080"/>
                </a:lnTo>
                <a:lnTo>
                  <a:pt x="482063" y="4639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 rot="720000">
            <a:off x="16210602" y="264770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5067" y="2647100"/>
            <a:ext cx="10321925" cy="6882130"/>
            <a:chOff x="1975067" y="2647100"/>
            <a:chExt cx="10321925" cy="6882130"/>
          </a:xfrm>
        </p:grpSpPr>
        <p:sp>
          <p:nvSpPr>
            <p:cNvPr id="3" name="object 3"/>
            <p:cNvSpPr/>
            <p:nvPr/>
          </p:nvSpPr>
          <p:spPr>
            <a:xfrm>
              <a:off x="2153072" y="2762280"/>
              <a:ext cx="9965690" cy="6421755"/>
            </a:xfrm>
            <a:custGeom>
              <a:avLst/>
              <a:gdLst/>
              <a:ahLst/>
              <a:cxnLst/>
              <a:rect l="l" t="t" r="r" b="b"/>
              <a:pathLst>
                <a:path w="9965690" h="6421755">
                  <a:moveTo>
                    <a:pt x="0" y="0"/>
                  </a:moveTo>
                  <a:lnTo>
                    <a:pt x="9965605" y="0"/>
                  </a:lnTo>
                  <a:lnTo>
                    <a:pt x="9965605" y="6421270"/>
                  </a:lnTo>
                  <a:lnTo>
                    <a:pt x="0" y="642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067" y="2647100"/>
              <a:ext cx="10321614" cy="68819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7127" y="2803968"/>
            <a:ext cx="9718675" cy="578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</a:t>
            </a:r>
            <a:r>
              <a:rPr kumimoji="0" sz="3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Coach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@Autowired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321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fortuneService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TennisCoach()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345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setter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34620" marR="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889" y="2175714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TennisCoach.java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5"/>
              </a:spcBef>
            </a:pPr>
            <a:r>
              <a:rPr spc="190" dirty="0"/>
              <a:t>Step</a:t>
            </a:r>
            <a:r>
              <a:rPr spc="-45" dirty="0"/>
              <a:t> </a:t>
            </a:r>
            <a:r>
              <a:rPr spc="-35" dirty="0"/>
              <a:t>1:</a:t>
            </a:r>
            <a:r>
              <a:rPr spc="-295" dirty="0"/>
              <a:t> </a:t>
            </a:r>
            <a:r>
              <a:rPr spc="100" dirty="0"/>
              <a:t>Configure</a:t>
            </a:r>
            <a:r>
              <a:rPr spc="-45" dirty="0"/>
              <a:t> </a:t>
            </a:r>
            <a:r>
              <a:rPr spc="200" dirty="0"/>
              <a:t>the</a:t>
            </a:r>
            <a:r>
              <a:rPr spc="-45" dirty="0"/>
              <a:t> </a:t>
            </a:r>
            <a:r>
              <a:rPr spc="125" dirty="0"/>
              <a:t>dependency</a:t>
            </a:r>
            <a:r>
              <a:rPr spc="-40" dirty="0"/>
              <a:t> </a:t>
            </a:r>
            <a:r>
              <a:rPr spc="130" dirty="0"/>
              <a:t>injection</a:t>
            </a:r>
            <a:r>
              <a:rPr spc="-45" dirty="0"/>
              <a:t> </a:t>
            </a:r>
            <a:r>
              <a:rPr spc="130" dirty="0"/>
              <a:t>with</a:t>
            </a:r>
            <a:r>
              <a:rPr spc="-295" dirty="0"/>
              <a:t> </a:t>
            </a:r>
            <a:r>
              <a:rPr spc="80" dirty="0"/>
              <a:t>Autowired</a:t>
            </a:r>
            <a:r>
              <a:rPr spc="-295" dirty="0"/>
              <a:t> </a:t>
            </a:r>
            <a:r>
              <a:rPr spc="140" dirty="0"/>
              <a:t>Annotation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01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Sprin</a:t>
            </a:r>
            <a:r>
              <a:rPr spc="80" dirty="0"/>
              <a:t>g</a:t>
            </a:r>
            <a:r>
              <a:rPr spc="-75" dirty="0"/>
              <a:t> </a:t>
            </a:r>
            <a:r>
              <a:rPr spc="-45" dirty="0"/>
              <a:t>Injectio</a:t>
            </a:r>
            <a:r>
              <a:rPr spc="125" dirty="0"/>
              <a:t>n</a:t>
            </a:r>
            <a:r>
              <a:rPr spc="-660" dirty="0"/>
              <a:t> </a:t>
            </a:r>
            <a:r>
              <a:rPr spc="-815" dirty="0"/>
              <a:t>T</a:t>
            </a:r>
            <a:r>
              <a:rPr spc="-305"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437487"/>
            <a:ext cx="764603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33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5900" spc="10" dirty="0">
                <a:latin typeface="Palatino Linotype"/>
                <a:cs typeface="Palatino Linotype"/>
              </a:rPr>
              <a:t>Constructor</a:t>
            </a:r>
            <a:r>
              <a:rPr sz="5900" spc="-65" dirty="0">
                <a:latin typeface="Palatino Linotype"/>
                <a:cs typeface="Palatino Linotype"/>
              </a:rPr>
              <a:t> </a:t>
            </a:r>
            <a:r>
              <a:rPr sz="5900" spc="10" dirty="0">
                <a:latin typeface="Palatino Linotype"/>
                <a:cs typeface="Palatino Linotype"/>
              </a:rPr>
              <a:t>Injection</a:t>
            </a:r>
            <a:endParaRPr sz="59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866732"/>
            <a:ext cx="55676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33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5900" spc="15" dirty="0">
                <a:latin typeface="Palatino Linotype"/>
                <a:cs typeface="Palatino Linotype"/>
              </a:rPr>
              <a:t>Setter</a:t>
            </a:r>
            <a:r>
              <a:rPr sz="5900" spc="-70" dirty="0">
                <a:latin typeface="Palatino Linotype"/>
                <a:cs typeface="Palatino Linotype"/>
              </a:rPr>
              <a:t> </a:t>
            </a:r>
            <a:r>
              <a:rPr sz="5900" spc="10" dirty="0">
                <a:latin typeface="Palatino Linotype"/>
                <a:cs typeface="Palatino Linotype"/>
              </a:rPr>
              <a:t>Injection</a:t>
            </a:r>
            <a:endParaRPr sz="5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7295977"/>
            <a:ext cx="53390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33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5900" spc="10" dirty="0">
                <a:latin typeface="Palatino Linotype"/>
                <a:cs typeface="Palatino Linotype"/>
              </a:rPr>
              <a:t>Field</a:t>
            </a:r>
            <a:r>
              <a:rPr sz="5900" spc="-55" dirty="0">
                <a:latin typeface="Palatino Linotype"/>
                <a:cs typeface="Palatino Linotype"/>
              </a:rPr>
              <a:t> </a:t>
            </a:r>
            <a:r>
              <a:rPr sz="5900" spc="10" dirty="0">
                <a:latin typeface="Palatino Linotype"/>
                <a:cs typeface="Palatino Linotype"/>
              </a:rPr>
              <a:t>Injection</a:t>
            </a:r>
            <a:endParaRPr sz="5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05563" y="4290633"/>
            <a:ext cx="9613265" cy="2727325"/>
          </a:xfrm>
          <a:custGeom>
            <a:avLst/>
            <a:gdLst/>
            <a:ahLst/>
            <a:cxnLst/>
            <a:rect l="l" t="t" r="r" b="b"/>
            <a:pathLst>
              <a:path w="9613265" h="2727325">
                <a:moveTo>
                  <a:pt x="9268669" y="0"/>
                </a:moveTo>
                <a:lnTo>
                  <a:pt x="345563" y="0"/>
                </a:lnTo>
                <a:lnTo>
                  <a:pt x="278999" y="263"/>
                </a:lnTo>
                <a:lnTo>
                  <a:pt x="226229" y="2107"/>
                </a:lnTo>
                <a:lnTo>
                  <a:pt x="182265" y="7112"/>
                </a:lnTo>
                <a:lnTo>
                  <a:pt x="142120" y="16859"/>
                </a:lnTo>
                <a:lnTo>
                  <a:pt x="100968" y="37183"/>
                </a:lnTo>
                <a:lnTo>
                  <a:pt x="65604" y="65605"/>
                </a:lnTo>
                <a:lnTo>
                  <a:pt x="37183" y="100969"/>
                </a:lnTo>
                <a:lnTo>
                  <a:pt x="16859" y="142121"/>
                </a:lnTo>
                <a:lnTo>
                  <a:pt x="7109" y="182266"/>
                </a:lnTo>
                <a:lnTo>
                  <a:pt x="2107" y="226039"/>
                </a:lnTo>
                <a:lnTo>
                  <a:pt x="263" y="278355"/>
                </a:lnTo>
                <a:lnTo>
                  <a:pt x="0" y="344034"/>
                </a:lnTo>
                <a:lnTo>
                  <a:pt x="6" y="2383254"/>
                </a:lnTo>
                <a:lnTo>
                  <a:pt x="263" y="2448287"/>
                </a:lnTo>
                <a:lnTo>
                  <a:pt x="2107" y="2501058"/>
                </a:lnTo>
                <a:lnTo>
                  <a:pt x="7118" y="2545046"/>
                </a:lnTo>
                <a:lnTo>
                  <a:pt x="16859" y="2585167"/>
                </a:lnTo>
                <a:lnTo>
                  <a:pt x="37183" y="2626319"/>
                </a:lnTo>
                <a:lnTo>
                  <a:pt x="65604" y="2661683"/>
                </a:lnTo>
                <a:lnTo>
                  <a:pt x="100968" y="2690104"/>
                </a:lnTo>
                <a:lnTo>
                  <a:pt x="142120" y="2710428"/>
                </a:lnTo>
                <a:lnTo>
                  <a:pt x="182241" y="2720175"/>
                </a:lnTo>
                <a:lnTo>
                  <a:pt x="226038" y="2725180"/>
                </a:lnTo>
                <a:lnTo>
                  <a:pt x="278354" y="2727024"/>
                </a:lnTo>
                <a:lnTo>
                  <a:pt x="344033" y="2727287"/>
                </a:lnTo>
                <a:lnTo>
                  <a:pt x="9267140" y="2727287"/>
                </a:lnTo>
                <a:lnTo>
                  <a:pt x="9333704" y="2727024"/>
                </a:lnTo>
                <a:lnTo>
                  <a:pt x="9386474" y="2725180"/>
                </a:lnTo>
                <a:lnTo>
                  <a:pt x="9430437" y="2720175"/>
                </a:lnTo>
                <a:lnTo>
                  <a:pt x="9470579" y="2710428"/>
                </a:lnTo>
                <a:lnTo>
                  <a:pt x="9511734" y="2690104"/>
                </a:lnTo>
                <a:lnTo>
                  <a:pt x="9547099" y="2661683"/>
                </a:lnTo>
                <a:lnTo>
                  <a:pt x="9575521" y="2626319"/>
                </a:lnTo>
                <a:lnTo>
                  <a:pt x="9595842" y="2585167"/>
                </a:lnTo>
                <a:lnTo>
                  <a:pt x="9605591" y="2545022"/>
                </a:lnTo>
                <a:lnTo>
                  <a:pt x="9610593" y="2501249"/>
                </a:lnTo>
                <a:lnTo>
                  <a:pt x="9612437" y="2448933"/>
                </a:lnTo>
                <a:lnTo>
                  <a:pt x="9612701" y="2383254"/>
                </a:lnTo>
                <a:lnTo>
                  <a:pt x="9612694" y="344034"/>
                </a:lnTo>
                <a:lnTo>
                  <a:pt x="9612437" y="279000"/>
                </a:lnTo>
                <a:lnTo>
                  <a:pt x="9610593" y="226230"/>
                </a:lnTo>
                <a:lnTo>
                  <a:pt x="9605583" y="182242"/>
                </a:lnTo>
                <a:lnTo>
                  <a:pt x="9595842" y="142121"/>
                </a:lnTo>
                <a:lnTo>
                  <a:pt x="9575521" y="100969"/>
                </a:lnTo>
                <a:lnTo>
                  <a:pt x="9547099" y="65605"/>
                </a:lnTo>
                <a:lnTo>
                  <a:pt x="9511734" y="37183"/>
                </a:lnTo>
                <a:lnTo>
                  <a:pt x="9470579" y="16859"/>
                </a:lnTo>
                <a:lnTo>
                  <a:pt x="9430461" y="7112"/>
                </a:lnTo>
                <a:lnTo>
                  <a:pt x="9386666" y="2107"/>
                </a:lnTo>
                <a:lnTo>
                  <a:pt x="9334349" y="263"/>
                </a:lnTo>
                <a:lnTo>
                  <a:pt x="9268669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27765" y="4709669"/>
            <a:ext cx="35731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2063" y="5924291"/>
            <a:ext cx="73710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Annotatio</a:t>
            </a:r>
            <a:r>
              <a:rPr spc="5" dirty="0"/>
              <a:t>n</a:t>
            </a:r>
            <a:r>
              <a:rPr spc="-500" dirty="0"/>
              <a:t> </a:t>
            </a:r>
            <a:r>
              <a:rPr spc="-130" dirty="0"/>
              <a:t>Autowirin</a:t>
            </a:r>
            <a:r>
              <a:rPr spc="5" dirty="0"/>
              <a:t>g</a:t>
            </a:r>
            <a:r>
              <a:rPr spc="-260" dirty="0"/>
              <a:t> </a:t>
            </a:r>
            <a:r>
              <a:rPr spc="-130" dirty="0"/>
              <a:t>an</a:t>
            </a:r>
            <a:r>
              <a:rPr spc="5" dirty="0"/>
              <a:t>d</a:t>
            </a:r>
            <a:r>
              <a:rPr spc="-260" dirty="0"/>
              <a:t> </a:t>
            </a:r>
            <a:r>
              <a:rPr spc="-125" dirty="0"/>
              <a:t>Qualifiers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2303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5" dirty="0">
                <a:latin typeface="Times New Roman"/>
                <a:cs typeface="Times New Roman"/>
              </a:rPr>
              <a:t>Autowiring</a:t>
            </a:r>
          </a:p>
        </p:txBody>
      </p:sp>
      <p:sp>
        <p:nvSpPr>
          <p:cNvPr id="3" name="object 3"/>
          <p:cNvSpPr/>
          <p:nvPr/>
        </p:nvSpPr>
        <p:spPr>
          <a:xfrm>
            <a:off x="13976590" y="558726"/>
            <a:ext cx="2240915" cy="957580"/>
          </a:xfrm>
          <a:custGeom>
            <a:avLst/>
            <a:gdLst/>
            <a:ahLst/>
            <a:cxnLst/>
            <a:rect l="l" t="t" r="r" b="b"/>
            <a:pathLst>
              <a:path w="2240915" h="957580">
                <a:moveTo>
                  <a:pt x="1916234" y="0"/>
                </a:moveTo>
                <a:lnTo>
                  <a:pt x="325508" y="0"/>
                </a:lnTo>
                <a:lnTo>
                  <a:pt x="262806" y="248"/>
                </a:lnTo>
                <a:lnTo>
                  <a:pt x="213099" y="1985"/>
                </a:lnTo>
                <a:lnTo>
                  <a:pt x="171687" y="6701"/>
                </a:lnTo>
                <a:lnTo>
                  <a:pt x="133870" y="15884"/>
                </a:lnTo>
                <a:lnTo>
                  <a:pt x="95105" y="35029"/>
                </a:lnTo>
                <a:lnTo>
                  <a:pt x="61792" y="61803"/>
                </a:lnTo>
                <a:lnTo>
                  <a:pt x="35019" y="95116"/>
                </a:lnTo>
                <a:lnTo>
                  <a:pt x="15873" y="133880"/>
                </a:lnTo>
                <a:lnTo>
                  <a:pt x="6694" y="171692"/>
                </a:lnTo>
                <a:lnTo>
                  <a:pt x="1984" y="212925"/>
                </a:lnTo>
                <a:lnTo>
                  <a:pt x="248" y="262205"/>
                </a:lnTo>
                <a:lnTo>
                  <a:pt x="0" y="324072"/>
                </a:lnTo>
                <a:lnTo>
                  <a:pt x="5" y="633169"/>
                </a:lnTo>
                <a:lnTo>
                  <a:pt x="248" y="694429"/>
                </a:lnTo>
                <a:lnTo>
                  <a:pt x="1984" y="744137"/>
                </a:lnTo>
                <a:lnTo>
                  <a:pt x="6702" y="785572"/>
                </a:lnTo>
                <a:lnTo>
                  <a:pt x="15873" y="823365"/>
                </a:lnTo>
                <a:lnTo>
                  <a:pt x="35019" y="862129"/>
                </a:lnTo>
                <a:lnTo>
                  <a:pt x="61792" y="895440"/>
                </a:lnTo>
                <a:lnTo>
                  <a:pt x="95105" y="922212"/>
                </a:lnTo>
                <a:lnTo>
                  <a:pt x="133870" y="941357"/>
                </a:lnTo>
                <a:lnTo>
                  <a:pt x="171664" y="950539"/>
                </a:lnTo>
                <a:lnTo>
                  <a:pt x="212918" y="955253"/>
                </a:lnTo>
                <a:lnTo>
                  <a:pt x="262197" y="956990"/>
                </a:lnTo>
                <a:lnTo>
                  <a:pt x="324063" y="957238"/>
                </a:lnTo>
                <a:lnTo>
                  <a:pt x="1914800" y="957238"/>
                </a:lnTo>
                <a:lnTo>
                  <a:pt x="1977497" y="956990"/>
                </a:lnTo>
                <a:lnTo>
                  <a:pt x="2027203" y="955253"/>
                </a:lnTo>
                <a:lnTo>
                  <a:pt x="2068615" y="950539"/>
                </a:lnTo>
                <a:lnTo>
                  <a:pt x="2106428" y="941357"/>
                </a:lnTo>
                <a:lnTo>
                  <a:pt x="2145196" y="922212"/>
                </a:lnTo>
                <a:lnTo>
                  <a:pt x="2178509" y="895440"/>
                </a:lnTo>
                <a:lnTo>
                  <a:pt x="2205280" y="862129"/>
                </a:lnTo>
                <a:lnTo>
                  <a:pt x="2224424" y="823365"/>
                </a:lnTo>
                <a:lnTo>
                  <a:pt x="2233610" y="785549"/>
                </a:lnTo>
                <a:lnTo>
                  <a:pt x="2238323" y="744317"/>
                </a:lnTo>
                <a:lnTo>
                  <a:pt x="2240060" y="695037"/>
                </a:lnTo>
                <a:lnTo>
                  <a:pt x="2240308" y="633169"/>
                </a:lnTo>
                <a:lnTo>
                  <a:pt x="2240303" y="324072"/>
                </a:lnTo>
                <a:lnTo>
                  <a:pt x="2240060" y="262813"/>
                </a:lnTo>
                <a:lnTo>
                  <a:pt x="2238323" y="213105"/>
                </a:lnTo>
                <a:lnTo>
                  <a:pt x="2233602" y="171670"/>
                </a:lnTo>
                <a:lnTo>
                  <a:pt x="2224424" y="133880"/>
                </a:lnTo>
                <a:lnTo>
                  <a:pt x="2205280" y="95116"/>
                </a:lnTo>
                <a:lnTo>
                  <a:pt x="2178509" y="61803"/>
                </a:lnTo>
                <a:lnTo>
                  <a:pt x="2145196" y="35029"/>
                </a:lnTo>
                <a:lnTo>
                  <a:pt x="2106428" y="15884"/>
                </a:lnTo>
                <a:lnTo>
                  <a:pt x="2068638" y="6701"/>
                </a:lnTo>
                <a:lnTo>
                  <a:pt x="2027383" y="1985"/>
                </a:lnTo>
                <a:lnTo>
                  <a:pt x="1978102" y="248"/>
                </a:lnTo>
                <a:lnTo>
                  <a:pt x="191623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7481" y="835441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Coa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7312" y="1007880"/>
            <a:ext cx="3329243" cy="1641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431794" y="1976768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261130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2479370"/>
            <a:ext cx="13001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Injecting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into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 Coach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implementation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447512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4343188"/>
            <a:ext cx="75298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scan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@Components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034" y="63389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32" y="6207006"/>
            <a:ext cx="117792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Any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one implements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interface???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034" y="820275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7932" y="8070823"/>
            <a:ext cx="99072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let’s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oops</a:t>
            </a:r>
            <a:r>
              <a:rPr kumimoji="0" sz="42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which</a:t>
            </a:r>
            <a:r>
              <a:rPr kumimoji="0" sz="42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one?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5181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>
                <a:latin typeface="Times New Roman"/>
                <a:cs typeface="Times New Roman"/>
              </a:rPr>
              <a:t>Multiple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114" dirty="0">
                <a:latin typeface="Times New Roman"/>
                <a:cs typeface="Times New Roman"/>
              </a:rPr>
              <a:t>FortuneService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175" dirty="0">
                <a:latin typeface="Times New Roman"/>
                <a:cs typeface="Times New Roman"/>
              </a:rPr>
              <a:t>Implementations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558089" y="2601565"/>
            <a:ext cx="4987925" cy="1590040"/>
          </a:xfrm>
          <a:custGeom>
            <a:avLst/>
            <a:gdLst/>
            <a:ahLst/>
            <a:cxnLst/>
            <a:rect l="l" t="t" r="r" b="b"/>
            <a:pathLst>
              <a:path w="4987925" h="1590039">
                <a:moveTo>
                  <a:pt x="4532422" y="0"/>
                </a:moveTo>
                <a:lnTo>
                  <a:pt x="457523" y="0"/>
                </a:lnTo>
                <a:lnTo>
                  <a:pt x="385347" y="178"/>
                </a:lnTo>
                <a:lnTo>
                  <a:pt x="325705" y="1428"/>
                </a:lnTo>
                <a:lnTo>
                  <a:pt x="275214" y="4821"/>
                </a:lnTo>
                <a:lnTo>
                  <a:pt x="230495" y="11428"/>
                </a:lnTo>
                <a:lnTo>
                  <a:pt x="188167" y="22321"/>
                </a:lnTo>
                <a:lnTo>
                  <a:pt x="144015" y="42943"/>
                </a:lnTo>
                <a:lnTo>
                  <a:pt x="104572" y="70620"/>
                </a:lnTo>
                <a:lnTo>
                  <a:pt x="70620" y="104572"/>
                </a:lnTo>
                <a:lnTo>
                  <a:pt x="42943" y="144015"/>
                </a:lnTo>
                <a:lnTo>
                  <a:pt x="22321" y="188167"/>
                </a:lnTo>
                <a:lnTo>
                  <a:pt x="11426" y="230495"/>
                </a:lnTo>
                <a:lnTo>
                  <a:pt x="4812" y="275214"/>
                </a:lnTo>
                <a:lnTo>
                  <a:pt x="1428" y="325267"/>
                </a:lnTo>
                <a:lnTo>
                  <a:pt x="178" y="384310"/>
                </a:lnTo>
                <a:lnTo>
                  <a:pt x="0" y="455498"/>
                </a:lnTo>
                <a:lnTo>
                  <a:pt x="5" y="1134339"/>
                </a:lnTo>
                <a:lnTo>
                  <a:pt x="178" y="1204489"/>
                </a:lnTo>
                <a:lnTo>
                  <a:pt x="1428" y="1264132"/>
                </a:lnTo>
                <a:lnTo>
                  <a:pt x="4840" y="1314752"/>
                </a:lnTo>
                <a:lnTo>
                  <a:pt x="11432" y="1359358"/>
                </a:lnTo>
                <a:lnTo>
                  <a:pt x="22321" y="1401670"/>
                </a:lnTo>
                <a:lnTo>
                  <a:pt x="42943" y="1445822"/>
                </a:lnTo>
                <a:lnTo>
                  <a:pt x="70620" y="1485265"/>
                </a:lnTo>
                <a:lnTo>
                  <a:pt x="104572" y="1519216"/>
                </a:lnTo>
                <a:lnTo>
                  <a:pt x="144015" y="1546894"/>
                </a:lnTo>
                <a:lnTo>
                  <a:pt x="188167" y="1567515"/>
                </a:lnTo>
                <a:lnTo>
                  <a:pt x="230479" y="1578408"/>
                </a:lnTo>
                <a:lnTo>
                  <a:pt x="275085" y="1585015"/>
                </a:lnTo>
                <a:lnTo>
                  <a:pt x="325267" y="1588408"/>
                </a:lnTo>
                <a:lnTo>
                  <a:pt x="384310" y="1589658"/>
                </a:lnTo>
                <a:lnTo>
                  <a:pt x="455498" y="1589837"/>
                </a:lnTo>
                <a:lnTo>
                  <a:pt x="4530401" y="1589837"/>
                </a:lnTo>
                <a:lnTo>
                  <a:pt x="4602575" y="1589658"/>
                </a:lnTo>
                <a:lnTo>
                  <a:pt x="4662216" y="1588408"/>
                </a:lnTo>
                <a:lnTo>
                  <a:pt x="4712705" y="1585015"/>
                </a:lnTo>
                <a:lnTo>
                  <a:pt x="4757424" y="1578408"/>
                </a:lnTo>
                <a:lnTo>
                  <a:pt x="4799754" y="1567515"/>
                </a:lnTo>
                <a:lnTo>
                  <a:pt x="4843906" y="1546894"/>
                </a:lnTo>
                <a:lnTo>
                  <a:pt x="4883351" y="1519216"/>
                </a:lnTo>
                <a:lnTo>
                  <a:pt x="4917303" y="1485265"/>
                </a:lnTo>
                <a:lnTo>
                  <a:pt x="4944982" y="1445822"/>
                </a:lnTo>
                <a:lnTo>
                  <a:pt x="4965602" y="1401670"/>
                </a:lnTo>
                <a:lnTo>
                  <a:pt x="4976494" y="1359341"/>
                </a:lnTo>
                <a:lnTo>
                  <a:pt x="4983105" y="1314622"/>
                </a:lnTo>
                <a:lnTo>
                  <a:pt x="4986488" y="1264569"/>
                </a:lnTo>
                <a:lnTo>
                  <a:pt x="4987737" y="1205526"/>
                </a:lnTo>
                <a:lnTo>
                  <a:pt x="4987916" y="1134339"/>
                </a:lnTo>
                <a:lnTo>
                  <a:pt x="4987911" y="455498"/>
                </a:lnTo>
                <a:lnTo>
                  <a:pt x="4987737" y="385347"/>
                </a:lnTo>
                <a:lnTo>
                  <a:pt x="4986488" y="325705"/>
                </a:lnTo>
                <a:lnTo>
                  <a:pt x="4983077" y="275085"/>
                </a:lnTo>
                <a:lnTo>
                  <a:pt x="4976487" y="230479"/>
                </a:lnTo>
                <a:lnTo>
                  <a:pt x="4965602" y="188167"/>
                </a:lnTo>
                <a:lnTo>
                  <a:pt x="4944982" y="144015"/>
                </a:lnTo>
                <a:lnTo>
                  <a:pt x="4917303" y="104572"/>
                </a:lnTo>
                <a:lnTo>
                  <a:pt x="4883351" y="70620"/>
                </a:lnTo>
                <a:lnTo>
                  <a:pt x="4843906" y="42943"/>
                </a:lnTo>
                <a:lnTo>
                  <a:pt x="4799754" y="22321"/>
                </a:lnTo>
                <a:lnTo>
                  <a:pt x="4757440" y="11428"/>
                </a:lnTo>
                <a:lnTo>
                  <a:pt x="4712835" y="4821"/>
                </a:lnTo>
                <a:lnTo>
                  <a:pt x="4662653" y="1428"/>
                </a:lnTo>
                <a:lnTo>
                  <a:pt x="4603610" y="178"/>
                </a:lnTo>
                <a:lnTo>
                  <a:pt x="4532422" y="0"/>
                </a:lnTo>
                <a:close/>
              </a:path>
            </a:pathLst>
          </a:custGeom>
          <a:solidFill>
            <a:srgbClr val="4D76A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1653" y="3065740"/>
            <a:ext cx="34880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3339" y="7829710"/>
            <a:ext cx="4893945" cy="957580"/>
          </a:xfrm>
          <a:custGeom>
            <a:avLst/>
            <a:gdLst/>
            <a:ahLst/>
            <a:cxnLst/>
            <a:rect l="l" t="t" r="r" b="b"/>
            <a:pathLst>
              <a:path w="4893945" h="957579">
                <a:moveTo>
                  <a:pt x="4569649" y="0"/>
                </a:moveTo>
                <a:lnTo>
                  <a:pt x="325510" y="0"/>
                </a:lnTo>
                <a:lnTo>
                  <a:pt x="262809" y="248"/>
                </a:lnTo>
                <a:lnTo>
                  <a:pt x="213101" y="1985"/>
                </a:lnTo>
                <a:lnTo>
                  <a:pt x="171688" y="6699"/>
                </a:lnTo>
                <a:lnTo>
                  <a:pt x="133873" y="15881"/>
                </a:lnTo>
                <a:lnTo>
                  <a:pt x="95109" y="35026"/>
                </a:lnTo>
                <a:lnTo>
                  <a:pt x="61797" y="61798"/>
                </a:lnTo>
                <a:lnTo>
                  <a:pt x="35025" y="95110"/>
                </a:lnTo>
                <a:lnTo>
                  <a:pt x="15880" y="133874"/>
                </a:lnTo>
                <a:lnTo>
                  <a:pt x="6696" y="171689"/>
                </a:lnTo>
                <a:lnTo>
                  <a:pt x="1985" y="212922"/>
                </a:lnTo>
                <a:lnTo>
                  <a:pt x="248" y="262202"/>
                </a:lnTo>
                <a:lnTo>
                  <a:pt x="0" y="324069"/>
                </a:lnTo>
                <a:lnTo>
                  <a:pt x="5" y="633166"/>
                </a:lnTo>
                <a:lnTo>
                  <a:pt x="248" y="694426"/>
                </a:lnTo>
                <a:lnTo>
                  <a:pt x="1985" y="744134"/>
                </a:lnTo>
                <a:lnTo>
                  <a:pt x="6704" y="785569"/>
                </a:lnTo>
                <a:lnTo>
                  <a:pt x="15880" y="823362"/>
                </a:lnTo>
                <a:lnTo>
                  <a:pt x="35025" y="862126"/>
                </a:lnTo>
                <a:lnTo>
                  <a:pt x="61797" y="895438"/>
                </a:lnTo>
                <a:lnTo>
                  <a:pt x="95109" y="922210"/>
                </a:lnTo>
                <a:lnTo>
                  <a:pt x="133873" y="941355"/>
                </a:lnTo>
                <a:lnTo>
                  <a:pt x="171666" y="950536"/>
                </a:lnTo>
                <a:lnTo>
                  <a:pt x="212921" y="955250"/>
                </a:lnTo>
                <a:lnTo>
                  <a:pt x="262201" y="956987"/>
                </a:lnTo>
                <a:lnTo>
                  <a:pt x="324069" y="957235"/>
                </a:lnTo>
                <a:lnTo>
                  <a:pt x="4568208" y="957235"/>
                </a:lnTo>
                <a:lnTo>
                  <a:pt x="4630908" y="956987"/>
                </a:lnTo>
                <a:lnTo>
                  <a:pt x="4680616" y="955250"/>
                </a:lnTo>
                <a:lnTo>
                  <a:pt x="4722029" y="950536"/>
                </a:lnTo>
                <a:lnTo>
                  <a:pt x="4759844" y="941355"/>
                </a:lnTo>
                <a:lnTo>
                  <a:pt x="4798608" y="922210"/>
                </a:lnTo>
                <a:lnTo>
                  <a:pt x="4831920" y="895438"/>
                </a:lnTo>
                <a:lnTo>
                  <a:pt x="4858692" y="862126"/>
                </a:lnTo>
                <a:lnTo>
                  <a:pt x="4877837" y="823362"/>
                </a:lnTo>
                <a:lnTo>
                  <a:pt x="4887021" y="785546"/>
                </a:lnTo>
                <a:lnTo>
                  <a:pt x="4891733" y="744314"/>
                </a:lnTo>
                <a:lnTo>
                  <a:pt x="4893470" y="695033"/>
                </a:lnTo>
                <a:lnTo>
                  <a:pt x="4893719" y="633166"/>
                </a:lnTo>
                <a:lnTo>
                  <a:pt x="4893713" y="324069"/>
                </a:lnTo>
                <a:lnTo>
                  <a:pt x="4893470" y="262810"/>
                </a:lnTo>
                <a:lnTo>
                  <a:pt x="4891733" y="213102"/>
                </a:lnTo>
                <a:lnTo>
                  <a:pt x="4887013" y="171667"/>
                </a:lnTo>
                <a:lnTo>
                  <a:pt x="4877837" y="133874"/>
                </a:lnTo>
                <a:lnTo>
                  <a:pt x="4858692" y="95110"/>
                </a:lnTo>
                <a:lnTo>
                  <a:pt x="4831920" y="61798"/>
                </a:lnTo>
                <a:lnTo>
                  <a:pt x="4798608" y="35026"/>
                </a:lnTo>
                <a:lnTo>
                  <a:pt x="4759844" y="15881"/>
                </a:lnTo>
                <a:lnTo>
                  <a:pt x="4722051" y="6699"/>
                </a:lnTo>
                <a:lnTo>
                  <a:pt x="4680796" y="1985"/>
                </a:lnTo>
                <a:lnTo>
                  <a:pt x="4631516" y="248"/>
                </a:lnTo>
                <a:lnTo>
                  <a:pt x="4569649" y="0"/>
                </a:lnTo>
                <a:close/>
              </a:path>
            </a:pathLst>
          </a:custGeom>
          <a:solidFill>
            <a:srgbClr val="C3606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3908" y="4274585"/>
            <a:ext cx="2102485" cy="3482340"/>
            <a:chOff x="7523908" y="4274585"/>
            <a:chExt cx="2102485" cy="3482340"/>
          </a:xfrm>
        </p:grpSpPr>
        <p:sp>
          <p:nvSpPr>
            <p:cNvPr id="7" name="object 7"/>
            <p:cNvSpPr/>
            <p:nvPr/>
          </p:nvSpPr>
          <p:spPr>
            <a:xfrm>
              <a:off x="7544850" y="4407393"/>
              <a:ext cx="2001520" cy="3328670"/>
            </a:xfrm>
            <a:custGeom>
              <a:avLst/>
              <a:gdLst/>
              <a:ahLst/>
              <a:cxnLst/>
              <a:rect l="l" t="t" r="r" b="b"/>
              <a:pathLst>
                <a:path w="2001520" h="3328670">
                  <a:moveTo>
                    <a:pt x="0" y="3328328"/>
                  </a:moveTo>
                  <a:lnTo>
                    <a:pt x="1990616" y="17946"/>
                  </a:lnTo>
                  <a:lnTo>
                    <a:pt x="2001408" y="0"/>
                  </a:lnTo>
                </a:path>
              </a:pathLst>
            </a:custGeom>
            <a:ln w="4188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460089" y="4274585"/>
              <a:ext cx="166370" cy="196215"/>
            </a:xfrm>
            <a:custGeom>
              <a:avLst/>
              <a:gdLst/>
              <a:ahLst/>
              <a:cxnLst/>
              <a:rect l="l" t="t" r="r" b="b"/>
              <a:pathLst>
                <a:path w="166370" h="196214">
                  <a:moveTo>
                    <a:pt x="166029" y="0"/>
                  </a:moveTo>
                  <a:lnTo>
                    <a:pt x="0" y="105428"/>
                  </a:lnTo>
                  <a:lnTo>
                    <a:pt x="150754" y="196080"/>
                  </a:lnTo>
                  <a:lnTo>
                    <a:pt x="166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11005905" y="8223908"/>
            <a:ext cx="5051425" cy="957580"/>
          </a:xfrm>
          <a:custGeom>
            <a:avLst/>
            <a:gdLst/>
            <a:ahLst/>
            <a:cxnLst/>
            <a:rect l="l" t="t" r="r" b="b"/>
            <a:pathLst>
              <a:path w="5051425" h="957579">
                <a:moveTo>
                  <a:pt x="4727353" y="0"/>
                </a:moveTo>
                <a:lnTo>
                  <a:pt x="325518" y="0"/>
                </a:lnTo>
                <a:lnTo>
                  <a:pt x="262815" y="248"/>
                </a:lnTo>
                <a:lnTo>
                  <a:pt x="213106" y="1985"/>
                </a:lnTo>
                <a:lnTo>
                  <a:pt x="171693" y="6699"/>
                </a:lnTo>
                <a:lnTo>
                  <a:pt x="133880" y="15880"/>
                </a:lnTo>
                <a:lnTo>
                  <a:pt x="95116" y="35025"/>
                </a:lnTo>
                <a:lnTo>
                  <a:pt x="61803" y="61797"/>
                </a:lnTo>
                <a:lnTo>
                  <a:pt x="35029" y="95109"/>
                </a:lnTo>
                <a:lnTo>
                  <a:pt x="15884" y="133873"/>
                </a:lnTo>
                <a:lnTo>
                  <a:pt x="6698" y="171688"/>
                </a:lnTo>
                <a:lnTo>
                  <a:pt x="1985" y="212921"/>
                </a:lnTo>
                <a:lnTo>
                  <a:pt x="248" y="262201"/>
                </a:lnTo>
                <a:lnTo>
                  <a:pt x="0" y="324069"/>
                </a:lnTo>
                <a:lnTo>
                  <a:pt x="5" y="633166"/>
                </a:lnTo>
                <a:lnTo>
                  <a:pt x="248" y="694425"/>
                </a:lnTo>
                <a:lnTo>
                  <a:pt x="1985" y="744133"/>
                </a:lnTo>
                <a:lnTo>
                  <a:pt x="6706" y="785568"/>
                </a:lnTo>
                <a:lnTo>
                  <a:pt x="15884" y="823362"/>
                </a:lnTo>
                <a:lnTo>
                  <a:pt x="35029" y="862125"/>
                </a:lnTo>
                <a:lnTo>
                  <a:pt x="61803" y="895437"/>
                </a:lnTo>
                <a:lnTo>
                  <a:pt x="95116" y="922209"/>
                </a:lnTo>
                <a:lnTo>
                  <a:pt x="133880" y="941354"/>
                </a:lnTo>
                <a:lnTo>
                  <a:pt x="171670" y="950535"/>
                </a:lnTo>
                <a:lnTo>
                  <a:pt x="212925" y="955250"/>
                </a:lnTo>
                <a:lnTo>
                  <a:pt x="262206" y="956987"/>
                </a:lnTo>
                <a:lnTo>
                  <a:pt x="324073" y="957235"/>
                </a:lnTo>
                <a:lnTo>
                  <a:pt x="4725908" y="957235"/>
                </a:lnTo>
                <a:lnTo>
                  <a:pt x="4788609" y="956987"/>
                </a:lnTo>
                <a:lnTo>
                  <a:pt x="4838317" y="955250"/>
                </a:lnTo>
                <a:lnTo>
                  <a:pt x="4879729" y="950535"/>
                </a:lnTo>
                <a:lnTo>
                  <a:pt x="4917546" y="941354"/>
                </a:lnTo>
                <a:lnTo>
                  <a:pt x="4956309" y="922209"/>
                </a:lnTo>
                <a:lnTo>
                  <a:pt x="4989620" y="895437"/>
                </a:lnTo>
                <a:lnTo>
                  <a:pt x="5016393" y="862125"/>
                </a:lnTo>
                <a:lnTo>
                  <a:pt x="5035543" y="823362"/>
                </a:lnTo>
                <a:lnTo>
                  <a:pt x="5044722" y="785546"/>
                </a:lnTo>
                <a:lnTo>
                  <a:pt x="5049432" y="744313"/>
                </a:lnTo>
                <a:lnTo>
                  <a:pt x="5051168" y="695033"/>
                </a:lnTo>
                <a:lnTo>
                  <a:pt x="5051416" y="633166"/>
                </a:lnTo>
                <a:lnTo>
                  <a:pt x="5051411" y="324069"/>
                </a:lnTo>
                <a:lnTo>
                  <a:pt x="5051168" y="262809"/>
                </a:lnTo>
                <a:lnTo>
                  <a:pt x="5049432" y="213101"/>
                </a:lnTo>
                <a:lnTo>
                  <a:pt x="5044714" y="171666"/>
                </a:lnTo>
                <a:lnTo>
                  <a:pt x="5035543" y="133873"/>
                </a:lnTo>
                <a:lnTo>
                  <a:pt x="5016393" y="95109"/>
                </a:lnTo>
                <a:lnTo>
                  <a:pt x="4989620" y="61797"/>
                </a:lnTo>
                <a:lnTo>
                  <a:pt x="4956309" y="35025"/>
                </a:lnTo>
                <a:lnTo>
                  <a:pt x="4917546" y="15880"/>
                </a:lnTo>
                <a:lnTo>
                  <a:pt x="4879752" y="6699"/>
                </a:lnTo>
                <a:lnTo>
                  <a:pt x="4838497" y="1985"/>
                </a:lnTo>
                <a:lnTo>
                  <a:pt x="4789219" y="248"/>
                </a:lnTo>
                <a:lnTo>
                  <a:pt x="4727353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922" y="8070823"/>
            <a:ext cx="10297160" cy="8655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295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RandomFortuneService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96000" marR="0" lvl="0" indent="0" algn="l" defTabSz="914400" rtl="0" eaLnBrk="1" fontAlgn="auto" latinLnBrk="0" hangingPunct="1">
              <a:lnSpc>
                <a:spcPts val="32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DatabaseFortuneService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5985" y="5812343"/>
            <a:ext cx="4436745" cy="957580"/>
          </a:xfrm>
          <a:custGeom>
            <a:avLst/>
            <a:gdLst/>
            <a:ahLst/>
            <a:cxnLst/>
            <a:rect l="l" t="t" r="r" b="b"/>
            <a:pathLst>
              <a:path w="4436744" h="957579">
                <a:moveTo>
                  <a:pt x="4112681" y="0"/>
                </a:moveTo>
                <a:lnTo>
                  <a:pt x="325508" y="0"/>
                </a:lnTo>
                <a:lnTo>
                  <a:pt x="262806" y="248"/>
                </a:lnTo>
                <a:lnTo>
                  <a:pt x="213099" y="1985"/>
                </a:lnTo>
                <a:lnTo>
                  <a:pt x="171687" y="6699"/>
                </a:lnTo>
                <a:lnTo>
                  <a:pt x="133870" y="15881"/>
                </a:lnTo>
                <a:lnTo>
                  <a:pt x="95107" y="35026"/>
                </a:lnTo>
                <a:lnTo>
                  <a:pt x="61796" y="61798"/>
                </a:lnTo>
                <a:lnTo>
                  <a:pt x="35023" y="95110"/>
                </a:lnTo>
                <a:lnTo>
                  <a:pt x="15873" y="133874"/>
                </a:lnTo>
                <a:lnTo>
                  <a:pt x="6694" y="171690"/>
                </a:lnTo>
                <a:lnTo>
                  <a:pt x="1984" y="212922"/>
                </a:lnTo>
                <a:lnTo>
                  <a:pt x="248" y="262202"/>
                </a:lnTo>
                <a:lnTo>
                  <a:pt x="0" y="324070"/>
                </a:lnTo>
                <a:lnTo>
                  <a:pt x="5" y="633167"/>
                </a:lnTo>
                <a:lnTo>
                  <a:pt x="248" y="694426"/>
                </a:lnTo>
                <a:lnTo>
                  <a:pt x="1984" y="744134"/>
                </a:lnTo>
                <a:lnTo>
                  <a:pt x="6702" y="785569"/>
                </a:lnTo>
                <a:lnTo>
                  <a:pt x="15873" y="823362"/>
                </a:lnTo>
                <a:lnTo>
                  <a:pt x="35023" y="862126"/>
                </a:lnTo>
                <a:lnTo>
                  <a:pt x="61796" y="895438"/>
                </a:lnTo>
                <a:lnTo>
                  <a:pt x="95107" y="922210"/>
                </a:lnTo>
                <a:lnTo>
                  <a:pt x="133870" y="941355"/>
                </a:lnTo>
                <a:lnTo>
                  <a:pt x="171664" y="950536"/>
                </a:lnTo>
                <a:lnTo>
                  <a:pt x="212918" y="955251"/>
                </a:lnTo>
                <a:lnTo>
                  <a:pt x="262197" y="956988"/>
                </a:lnTo>
                <a:lnTo>
                  <a:pt x="324063" y="957236"/>
                </a:lnTo>
                <a:lnTo>
                  <a:pt x="4111236" y="957236"/>
                </a:lnTo>
                <a:lnTo>
                  <a:pt x="4173937" y="956988"/>
                </a:lnTo>
                <a:lnTo>
                  <a:pt x="4223644" y="955251"/>
                </a:lnTo>
                <a:lnTo>
                  <a:pt x="4265057" y="950536"/>
                </a:lnTo>
                <a:lnTo>
                  <a:pt x="4302874" y="941355"/>
                </a:lnTo>
                <a:lnTo>
                  <a:pt x="4341637" y="922210"/>
                </a:lnTo>
                <a:lnTo>
                  <a:pt x="4374947" y="895438"/>
                </a:lnTo>
                <a:lnTo>
                  <a:pt x="4401721" y="862126"/>
                </a:lnTo>
                <a:lnTo>
                  <a:pt x="4420870" y="823362"/>
                </a:lnTo>
                <a:lnTo>
                  <a:pt x="4430050" y="785546"/>
                </a:lnTo>
                <a:lnTo>
                  <a:pt x="4434760" y="744314"/>
                </a:lnTo>
                <a:lnTo>
                  <a:pt x="4436496" y="695034"/>
                </a:lnTo>
                <a:lnTo>
                  <a:pt x="4436744" y="633167"/>
                </a:lnTo>
                <a:lnTo>
                  <a:pt x="4436738" y="324070"/>
                </a:lnTo>
                <a:lnTo>
                  <a:pt x="4436496" y="262810"/>
                </a:lnTo>
                <a:lnTo>
                  <a:pt x="4434760" y="213102"/>
                </a:lnTo>
                <a:lnTo>
                  <a:pt x="4430042" y="171667"/>
                </a:lnTo>
                <a:lnTo>
                  <a:pt x="4420870" y="133874"/>
                </a:lnTo>
                <a:lnTo>
                  <a:pt x="4401721" y="95110"/>
                </a:lnTo>
                <a:lnTo>
                  <a:pt x="4374947" y="61798"/>
                </a:lnTo>
                <a:lnTo>
                  <a:pt x="4341637" y="35026"/>
                </a:lnTo>
                <a:lnTo>
                  <a:pt x="4302874" y="15881"/>
                </a:lnTo>
                <a:lnTo>
                  <a:pt x="4265080" y="6699"/>
                </a:lnTo>
                <a:lnTo>
                  <a:pt x="4223825" y="1985"/>
                </a:lnTo>
                <a:lnTo>
                  <a:pt x="4174547" y="248"/>
                </a:lnTo>
                <a:lnTo>
                  <a:pt x="4112681" y="0"/>
                </a:lnTo>
                <a:close/>
              </a:path>
            </a:pathLst>
          </a:custGeom>
          <a:solidFill>
            <a:srgbClr val="6C4F8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4431" y="3590068"/>
            <a:ext cx="15031719" cy="4564380"/>
            <a:chOff x="1544431" y="3590068"/>
            <a:chExt cx="15031719" cy="4564380"/>
          </a:xfrm>
        </p:grpSpPr>
        <p:sp>
          <p:nvSpPr>
            <p:cNvPr id="13" name="object 13"/>
            <p:cNvSpPr/>
            <p:nvPr/>
          </p:nvSpPr>
          <p:spPr>
            <a:xfrm>
              <a:off x="11453708" y="4420086"/>
              <a:ext cx="1361440" cy="3713479"/>
            </a:xfrm>
            <a:custGeom>
              <a:avLst/>
              <a:gdLst/>
              <a:ahLst/>
              <a:cxnLst/>
              <a:rect l="l" t="t" r="r" b="b"/>
              <a:pathLst>
                <a:path w="1361440" h="3713479">
                  <a:moveTo>
                    <a:pt x="1361272" y="3713258"/>
                  </a:moveTo>
                  <a:lnTo>
                    <a:pt x="7208" y="1966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378344" y="4274586"/>
              <a:ext cx="165735" cy="195580"/>
            </a:xfrm>
            <a:custGeom>
              <a:avLst/>
              <a:gdLst/>
              <a:ahLst/>
              <a:cxnLst/>
              <a:rect l="l" t="t" r="r" b="b"/>
              <a:pathLst>
                <a:path w="165734" h="195579">
                  <a:moveTo>
                    <a:pt x="22030" y="0"/>
                  </a:moveTo>
                  <a:lnTo>
                    <a:pt x="0" y="195436"/>
                  </a:lnTo>
                  <a:lnTo>
                    <a:pt x="165157" y="134888"/>
                  </a:lnTo>
                  <a:lnTo>
                    <a:pt x="22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13841" y="3661174"/>
              <a:ext cx="3841115" cy="1983739"/>
            </a:xfrm>
            <a:custGeom>
              <a:avLst/>
              <a:gdLst/>
              <a:ahLst/>
              <a:cxnLst/>
              <a:rect l="l" t="t" r="r" b="b"/>
              <a:pathLst>
                <a:path w="3841115" h="1983739">
                  <a:moveTo>
                    <a:pt x="3840910" y="1983460"/>
                  </a:moveTo>
                  <a:lnTo>
                    <a:pt x="18607" y="96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6140" y="3590068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5">
                  <a:moveTo>
                    <a:pt x="0" y="0"/>
                  </a:moveTo>
                  <a:lnTo>
                    <a:pt x="115944" y="158864"/>
                  </a:lnTo>
                  <a:lnTo>
                    <a:pt x="196664" y="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847523" y="3671638"/>
              <a:ext cx="3549015" cy="2197100"/>
            </a:xfrm>
            <a:custGeom>
              <a:avLst/>
              <a:gdLst/>
              <a:ahLst/>
              <a:cxnLst/>
              <a:rect l="l" t="t" r="r" b="b"/>
              <a:pathLst>
                <a:path w="3549015" h="2197100">
                  <a:moveTo>
                    <a:pt x="0" y="2196834"/>
                  </a:moveTo>
                  <a:lnTo>
                    <a:pt x="3530863" y="11022"/>
                  </a:lnTo>
                  <a:lnTo>
                    <a:pt x="3548669" y="0"/>
                  </a:lnTo>
                </a:path>
              </a:pathLst>
            </a:custGeom>
            <a:ln w="4188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332089" y="3590068"/>
              <a:ext cx="196215" cy="167640"/>
            </a:xfrm>
            <a:custGeom>
              <a:avLst/>
              <a:gdLst/>
              <a:ahLst/>
              <a:cxnLst/>
              <a:rect l="l" t="t" r="r" b="b"/>
              <a:pathLst>
                <a:path w="196215" h="167639">
                  <a:moveTo>
                    <a:pt x="195867" y="0"/>
                  </a:moveTo>
                  <a:lnTo>
                    <a:pt x="0" y="17807"/>
                  </a:lnTo>
                  <a:lnTo>
                    <a:pt x="92592" y="167378"/>
                  </a:lnTo>
                  <a:lnTo>
                    <a:pt x="19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44431" y="5812344"/>
              <a:ext cx="4695825" cy="957580"/>
            </a:xfrm>
            <a:custGeom>
              <a:avLst/>
              <a:gdLst/>
              <a:ahLst/>
              <a:cxnLst/>
              <a:rect l="l" t="t" r="r" b="b"/>
              <a:pathLst>
                <a:path w="4695825" h="957579">
                  <a:moveTo>
                    <a:pt x="4371372" y="0"/>
                  </a:moveTo>
                  <a:lnTo>
                    <a:pt x="325510" y="0"/>
                  </a:lnTo>
                  <a:lnTo>
                    <a:pt x="262809" y="248"/>
                  </a:lnTo>
                  <a:lnTo>
                    <a:pt x="213101" y="1985"/>
                  </a:lnTo>
                  <a:lnTo>
                    <a:pt x="171688" y="6699"/>
                  </a:lnTo>
                  <a:lnTo>
                    <a:pt x="133873" y="15880"/>
                  </a:lnTo>
                  <a:lnTo>
                    <a:pt x="95109" y="35025"/>
                  </a:lnTo>
                  <a:lnTo>
                    <a:pt x="61798" y="61797"/>
                  </a:lnTo>
                  <a:lnTo>
                    <a:pt x="35026" y="95109"/>
                  </a:lnTo>
                  <a:lnTo>
                    <a:pt x="15881" y="133873"/>
                  </a:lnTo>
                  <a:lnTo>
                    <a:pt x="6697" y="171688"/>
                  </a:lnTo>
                  <a:lnTo>
                    <a:pt x="1985" y="212921"/>
                  </a:lnTo>
                  <a:lnTo>
                    <a:pt x="248" y="262201"/>
                  </a:lnTo>
                  <a:lnTo>
                    <a:pt x="0" y="324069"/>
                  </a:lnTo>
                  <a:lnTo>
                    <a:pt x="5" y="633166"/>
                  </a:lnTo>
                  <a:lnTo>
                    <a:pt x="248" y="694426"/>
                  </a:lnTo>
                  <a:lnTo>
                    <a:pt x="1985" y="744134"/>
                  </a:lnTo>
                  <a:lnTo>
                    <a:pt x="6705" y="785569"/>
                  </a:lnTo>
                  <a:lnTo>
                    <a:pt x="15881" y="823362"/>
                  </a:lnTo>
                  <a:lnTo>
                    <a:pt x="35026" y="862125"/>
                  </a:lnTo>
                  <a:lnTo>
                    <a:pt x="61798" y="895437"/>
                  </a:lnTo>
                  <a:lnTo>
                    <a:pt x="95109" y="922209"/>
                  </a:lnTo>
                  <a:lnTo>
                    <a:pt x="133873" y="941354"/>
                  </a:lnTo>
                  <a:lnTo>
                    <a:pt x="171666" y="950535"/>
                  </a:lnTo>
                  <a:lnTo>
                    <a:pt x="212921" y="955250"/>
                  </a:lnTo>
                  <a:lnTo>
                    <a:pt x="262201" y="956987"/>
                  </a:lnTo>
                  <a:lnTo>
                    <a:pt x="324069" y="957235"/>
                  </a:lnTo>
                  <a:lnTo>
                    <a:pt x="4369931" y="957235"/>
                  </a:lnTo>
                  <a:lnTo>
                    <a:pt x="4432632" y="956987"/>
                  </a:lnTo>
                  <a:lnTo>
                    <a:pt x="4482340" y="955250"/>
                  </a:lnTo>
                  <a:lnTo>
                    <a:pt x="4523753" y="950535"/>
                  </a:lnTo>
                  <a:lnTo>
                    <a:pt x="4561568" y="941354"/>
                  </a:lnTo>
                  <a:lnTo>
                    <a:pt x="4600332" y="922209"/>
                  </a:lnTo>
                  <a:lnTo>
                    <a:pt x="4633644" y="895437"/>
                  </a:lnTo>
                  <a:lnTo>
                    <a:pt x="4660416" y="862125"/>
                  </a:lnTo>
                  <a:lnTo>
                    <a:pt x="4679562" y="823362"/>
                  </a:lnTo>
                  <a:lnTo>
                    <a:pt x="4688745" y="785546"/>
                  </a:lnTo>
                  <a:lnTo>
                    <a:pt x="4693457" y="744314"/>
                  </a:lnTo>
                  <a:lnTo>
                    <a:pt x="4695194" y="695033"/>
                  </a:lnTo>
                  <a:lnTo>
                    <a:pt x="4695442" y="633166"/>
                  </a:lnTo>
                  <a:lnTo>
                    <a:pt x="4695436" y="324069"/>
                  </a:lnTo>
                  <a:lnTo>
                    <a:pt x="4695194" y="262809"/>
                  </a:lnTo>
                  <a:lnTo>
                    <a:pt x="4693457" y="213101"/>
                  </a:lnTo>
                  <a:lnTo>
                    <a:pt x="4688737" y="171666"/>
                  </a:lnTo>
                  <a:lnTo>
                    <a:pt x="4679562" y="133873"/>
                  </a:lnTo>
                  <a:lnTo>
                    <a:pt x="4660416" y="95109"/>
                  </a:lnTo>
                  <a:lnTo>
                    <a:pt x="4633644" y="61797"/>
                  </a:lnTo>
                  <a:lnTo>
                    <a:pt x="4600332" y="35025"/>
                  </a:lnTo>
                  <a:lnTo>
                    <a:pt x="4561568" y="15880"/>
                  </a:lnTo>
                  <a:lnTo>
                    <a:pt x="4523775" y="6699"/>
                  </a:lnTo>
                  <a:lnTo>
                    <a:pt x="4482520" y="1985"/>
                  </a:lnTo>
                  <a:lnTo>
                    <a:pt x="4433240" y="248"/>
                  </a:lnTo>
                  <a:lnTo>
                    <a:pt x="4371372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662216" y="6049942"/>
            <a:ext cx="3606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RESTFortuneService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7710" y="6049942"/>
            <a:ext cx="379476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HappyFortuneService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4707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70" dirty="0">
                <a:latin typeface="Times New Roman"/>
                <a:cs typeface="Times New Roman"/>
              </a:rPr>
              <a:t>Umm</a:t>
            </a:r>
            <a:r>
              <a:rPr spc="125" dirty="0">
                <a:latin typeface="Times New Roman"/>
                <a:cs typeface="Times New Roman"/>
              </a:rPr>
              <a:t>,</a:t>
            </a:r>
            <a:r>
              <a:rPr spc="-43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w</a:t>
            </a:r>
            <a:r>
              <a:rPr spc="375" dirty="0">
                <a:latin typeface="Times New Roman"/>
                <a:cs typeface="Times New Roman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200" dirty="0">
                <a:latin typeface="Times New Roman"/>
                <a:cs typeface="Times New Roman"/>
              </a:rPr>
              <a:t>h</a:t>
            </a:r>
            <a:r>
              <a:rPr spc="100" dirty="0">
                <a:latin typeface="Times New Roman"/>
                <a:cs typeface="Times New Roman"/>
              </a:rPr>
              <a:t>a</a:t>
            </a:r>
            <a:r>
              <a:rPr spc="-430" dirty="0">
                <a:latin typeface="Times New Roman"/>
                <a:cs typeface="Times New Roman"/>
              </a:rPr>
              <a:t>v</a:t>
            </a:r>
            <a:r>
              <a:rPr spc="375" dirty="0">
                <a:latin typeface="Times New Roman"/>
                <a:cs typeface="Times New Roman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135" dirty="0">
                <a:latin typeface="Times New Roman"/>
                <a:cs typeface="Times New Roman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114" dirty="0">
                <a:latin typeface="Times New Roman"/>
                <a:cs typeface="Times New Roman"/>
              </a:rPr>
              <a:t>littl</a:t>
            </a:r>
            <a:r>
              <a:rPr spc="370" dirty="0">
                <a:latin typeface="Times New Roman"/>
                <a:cs typeface="Times New Roman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110" dirty="0">
                <a:latin typeface="Times New Roman"/>
                <a:cs typeface="Times New Roman"/>
              </a:rPr>
              <a:t>proble</a:t>
            </a:r>
            <a:r>
              <a:rPr spc="445" dirty="0">
                <a:latin typeface="Times New Roman"/>
                <a:cs typeface="Times New Roman"/>
              </a:rPr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….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6139" y="2680016"/>
            <a:ext cx="18573750" cy="5332730"/>
            <a:chOff x="886139" y="2680016"/>
            <a:chExt cx="18573750" cy="5332730"/>
          </a:xfrm>
        </p:grpSpPr>
        <p:sp>
          <p:nvSpPr>
            <p:cNvPr id="4" name="object 4"/>
            <p:cNvSpPr/>
            <p:nvPr/>
          </p:nvSpPr>
          <p:spPr>
            <a:xfrm>
              <a:off x="1032732" y="2774254"/>
              <a:ext cx="18281015" cy="4955540"/>
            </a:xfrm>
            <a:custGeom>
              <a:avLst/>
              <a:gdLst/>
              <a:ahLst/>
              <a:cxnLst/>
              <a:rect l="l" t="t" r="r" b="b"/>
              <a:pathLst>
                <a:path w="18281015" h="4955540">
                  <a:moveTo>
                    <a:pt x="0" y="0"/>
                  </a:moveTo>
                  <a:lnTo>
                    <a:pt x="18280554" y="0"/>
                  </a:lnTo>
                  <a:lnTo>
                    <a:pt x="18280554" y="4955346"/>
                  </a:lnTo>
                  <a:lnTo>
                    <a:pt x="0" y="4955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139" y="2680016"/>
              <a:ext cx="18573738" cy="53322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86742" y="2824909"/>
            <a:ext cx="17361535" cy="4356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creating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with </a:t>
            </a:r>
            <a:r>
              <a:rPr kumimoji="0" sz="3100" b="1" i="0" u="none" strike="noStrike" kern="1200" cap="none" spc="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'tennisCoach':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Injection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autowired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dependencies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Caused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by: </a:t>
            </a:r>
            <a:r>
              <a:rPr kumimoji="0" sz="3100" b="1" i="0" u="heavy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>
                  <a:solidFill>
                    <a:srgbClr val="0433FF"/>
                  </a:solidFill>
                </a:uFill>
                <a:latin typeface="Arial"/>
                <a:ea typeface="+mn-ea"/>
                <a:cs typeface="Arial"/>
              </a:rPr>
              <a:t>org.springframework.beans.factory.NoUniqueBeanDefinitionException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842770" lvl="0" indent="0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3100" b="1" i="0" u="none" strike="noStrike" kern="1200" cap="none" spc="2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qualifying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[com.luv2code.springdemo.FortuneService]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3100" b="1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defined: </a:t>
            </a:r>
            <a:r>
              <a:rPr kumimoji="0" sz="3100" b="1" i="0" u="none" strike="noStrike" kern="1200" cap="none" spc="-85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expected</a:t>
            </a:r>
            <a:r>
              <a:rPr kumimoji="0" sz="310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matching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found</a:t>
            </a:r>
            <a:r>
              <a:rPr kumimoji="0" sz="310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4: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databaseFortuneService,happyFortuneService,randomFortuneService,RESTFortuneService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885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94125" algn="l"/>
              </a:tabLst>
            </a:pPr>
            <a:r>
              <a:rPr spc="175" dirty="0">
                <a:latin typeface="Times New Roman"/>
                <a:cs typeface="Times New Roman"/>
              </a:rPr>
              <a:t>Solution:	</a:t>
            </a:r>
            <a:r>
              <a:rPr spc="190" dirty="0">
                <a:latin typeface="Times New Roman"/>
                <a:cs typeface="Times New Roman"/>
              </a:rPr>
              <a:t>Be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specific!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250" dirty="0">
                <a:latin typeface="Times New Roman"/>
                <a:cs typeface="Times New Roman"/>
              </a:rPr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@Qualifier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81151" y="2199914"/>
            <a:ext cx="12752070" cy="7406005"/>
            <a:chOff x="3081151" y="2199914"/>
            <a:chExt cx="12752070" cy="7406005"/>
          </a:xfrm>
        </p:grpSpPr>
        <p:sp>
          <p:nvSpPr>
            <p:cNvPr id="4" name="object 4"/>
            <p:cNvSpPr/>
            <p:nvPr/>
          </p:nvSpPr>
          <p:spPr>
            <a:xfrm>
              <a:off x="3259156" y="2315093"/>
              <a:ext cx="12396470" cy="6944995"/>
            </a:xfrm>
            <a:custGeom>
              <a:avLst/>
              <a:gdLst/>
              <a:ahLst/>
              <a:cxnLst/>
              <a:rect l="l" t="t" r="r" b="b"/>
              <a:pathLst>
                <a:path w="12396469" h="6944995">
                  <a:moveTo>
                    <a:pt x="0" y="0"/>
                  </a:moveTo>
                  <a:lnTo>
                    <a:pt x="12395916" y="0"/>
                  </a:lnTo>
                  <a:lnTo>
                    <a:pt x="12395916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151" y="2199914"/>
              <a:ext cx="12751925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7041" y="2353720"/>
            <a:ext cx="12115165" cy="682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@Component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4450" b="1" i="0" u="none" strike="noStrike" kern="1200" cap="none" spc="-8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TennisCoach</a:t>
            </a:r>
            <a:r>
              <a:rPr kumimoji="0" sz="4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58140" marR="1912620" lvl="0" indent="0" algn="l" defTabSz="914400" rtl="0" eaLnBrk="1" fontAlgn="auto" latinLnBrk="0" hangingPunct="1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@Autowired </a:t>
            </a:r>
            <a:r>
              <a:rPr kumimoji="0" sz="4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@Qualifier("happyFortuneService")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4450" b="1" i="0" u="none" strike="noStrike" kern="1200" cap="none" spc="-3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FortuneService</a:t>
            </a:r>
            <a:r>
              <a:rPr kumimoji="0" sz="44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fortuneService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5600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/>
              <a:t>Wha</a:t>
            </a:r>
            <a:r>
              <a:rPr sz="6500" spc="160" dirty="0"/>
              <a:t>t</a:t>
            </a:r>
            <a:r>
              <a:rPr sz="6500" spc="-75" dirty="0"/>
              <a:t> </a:t>
            </a:r>
            <a:r>
              <a:rPr sz="6500" spc="70" dirty="0"/>
              <a:t>i</a:t>
            </a:r>
            <a:r>
              <a:rPr sz="6500" spc="290" dirty="0"/>
              <a:t>s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430" dirty="0"/>
              <a:t> </a:t>
            </a:r>
            <a:r>
              <a:rPr sz="6500" spc="10" dirty="0"/>
              <a:t>A</a:t>
            </a:r>
            <a:r>
              <a:rPr sz="6500" spc="200" dirty="0"/>
              <a:t>uto</a:t>
            </a:r>
            <a:r>
              <a:rPr sz="6500" spc="-25" dirty="0"/>
              <a:t>W</a:t>
            </a:r>
            <a:r>
              <a:rPr sz="6500" spc="15" dirty="0"/>
              <a:t>iring?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866854" y="2416545"/>
            <a:ext cx="134416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 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auto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wiring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4018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289" y="4280362"/>
            <a:ext cx="127171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look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that </a:t>
            </a:r>
            <a:r>
              <a:rPr sz="4250" i="1" spc="15" dirty="0">
                <a:latin typeface="Palatino Linotype"/>
                <a:cs typeface="Palatino Linotype"/>
              </a:rPr>
              <a:t>matches</a:t>
            </a:r>
            <a:r>
              <a:rPr sz="4250" i="1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property</a:t>
            </a:r>
            <a:endParaRPr sz="4250">
              <a:latin typeface="Palatino Linotype"/>
              <a:cs typeface="Palatino Linotype"/>
            </a:endParaRPr>
          </a:p>
          <a:p>
            <a:pPr marL="6032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3250" algn="l"/>
                <a:tab pos="603885" algn="l"/>
              </a:tabLst>
            </a:pPr>
            <a:r>
              <a:rPr sz="4250" i="1" spc="15" dirty="0">
                <a:latin typeface="Palatino Linotype"/>
                <a:cs typeface="Palatino Linotype"/>
              </a:rPr>
              <a:t>matches</a:t>
            </a:r>
            <a:r>
              <a:rPr sz="4250" i="1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by</a:t>
            </a:r>
            <a:r>
              <a:rPr sz="4250" i="1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type</a:t>
            </a:r>
            <a:r>
              <a:rPr sz="4250" spc="10" dirty="0">
                <a:latin typeface="Palatino Linotype"/>
                <a:cs typeface="Palatino Linotype"/>
              </a:rPr>
              <a:t>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interface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54" y="741744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282" y="7295977"/>
            <a:ext cx="138569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it </a:t>
            </a:r>
            <a:r>
              <a:rPr sz="4250" spc="15" dirty="0">
                <a:latin typeface="Palatino Linotype"/>
                <a:cs typeface="Palatino Linotype"/>
              </a:rPr>
              <a:t>automatically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hence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it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autowired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37453" y="803336"/>
            <a:ext cx="2287905" cy="977900"/>
          </a:xfrm>
          <a:custGeom>
            <a:avLst/>
            <a:gdLst/>
            <a:ahLst/>
            <a:cxnLst/>
            <a:rect l="l" t="t" r="r" b="b"/>
            <a:pathLst>
              <a:path w="2287905" h="977900">
                <a:moveTo>
                  <a:pt x="1956767" y="0"/>
                </a:moveTo>
                <a:lnTo>
                  <a:pt x="332398" y="0"/>
                </a:lnTo>
                <a:lnTo>
                  <a:pt x="268373" y="253"/>
                </a:lnTo>
                <a:lnTo>
                  <a:pt x="217613" y="2027"/>
                </a:lnTo>
                <a:lnTo>
                  <a:pt x="175324" y="6842"/>
                </a:lnTo>
                <a:lnTo>
                  <a:pt x="136707" y="16219"/>
                </a:lnTo>
                <a:lnTo>
                  <a:pt x="97124" y="35769"/>
                </a:lnTo>
                <a:lnTo>
                  <a:pt x="63109" y="63107"/>
                </a:lnTo>
                <a:lnTo>
                  <a:pt x="35771" y="97123"/>
                </a:lnTo>
                <a:lnTo>
                  <a:pt x="16219" y="136707"/>
                </a:lnTo>
                <a:lnTo>
                  <a:pt x="6839" y="175322"/>
                </a:lnTo>
                <a:lnTo>
                  <a:pt x="2027" y="217427"/>
                </a:lnTo>
                <a:lnTo>
                  <a:pt x="253" y="267749"/>
                </a:lnTo>
                <a:lnTo>
                  <a:pt x="0" y="330925"/>
                </a:lnTo>
                <a:lnTo>
                  <a:pt x="5" y="646557"/>
                </a:lnTo>
                <a:lnTo>
                  <a:pt x="253" y="709112"/>
                </a:lnTo>
                <a:lnTo>
                  <a:pt x="2027" y="759871"/>
                </a:lnTo>
                <a:lnTo>
                  <a:pt x="6848" y="802183"/>
                </a:lnTo>
                <a:lnTo>
                  <a:pt x="16219" y="840775"/>
                </a:lnTo>
                <a:lnTo>
                  <a:pt x="35771" y="880358"/>
                </a:lnTo>
                <a:lnTo>
                  <a:pt x="63109" y="914375"/>
                </a:lnTo>
                <a:lnTo>
                  <a:pt x="97124" y="941713"/>
                </a:lnTo>
                <a:lnTo>
                  <a:pt x="136707" y="961262"/>
                </a:lnTo>
                <a:lnTo>
                  <a:pt x="175301" y="970637"/>
                </a:lnTo>
                <a:lnTo>
                  <a:pt x="217429" y="975452"/>
                </a:lnTo>
                <a:lnTo>
                  <a:pt x="267750" y="977225"/>
                </a:lnTo>
                <a:lnTo>
                  <a:pt x="330921" y="977479"/>
                </a:lnTo>
                <a:lnTo>
                  <a:pt x="1955291" y="977479"/>
                </a:lnTo>
                <a:lnTo>
                  <a:pt x="2019316" y="977225"/>
                </a:lnTo>
                <a:lnTo>
                  <a:pt x="2070075" y="975452"/>
                </a:lnTo>
                <a:lnTo>
                  <a:pt x="2112365" y="970637"/>
                </a:lnTo>
                <a:lnTo>
                  <a:pt x="2150981" y="961262"/>
                </a:lnTo>
                <a:lnTo>
                  <a:pt x="2190565" y="941713"/>
                </a:lnTo>
                <a:lnTo>
                  <a:pt x="2224580" y="914375"/>
                </a:lnTo>
                <a:lnTo>
                  <a:pt x="2251917" y="880358"/>
                </a:lnTo>
                <a:lnTo>
                  <a:pt x="2271470" y="840775"/>
                </a:lnTo>
                <a:lnTo>
                  <a:pt x="2280849" y="802160"/>
                </a:lnTo>
                <a:lnTo>
                  <a:pt x="2285662" y="760055"/>
                </a:lnTo>
                <a:lnTo>
                  <a:pt x="2287436" y="709733"/>
                </a:lnTo>
                <a:lnTo>
                  <a:pt x="2287689" y="646557"/>
                </a:lnTo>
                <a:lnTo>
                  <a:pt x="2287683" y="330925"/>
                </a:lnTo>
                <a:lnTo>
                  <a:pt x="2287436" y="268369"/>
                </a:lnTo>
                <a:lnTo>
                  <a:pt x="2285662" y="217611"/>
                </a:lnTo>
                <a:lnTo>
                  <a:pt x="2280841" y="175299"/>
                </a:lnTo>
                <a:lnTo>
                  <a:pt x="2271470" y="136707"/>
                </a:lnTo>
                <a:lnTo>
                  <a:pt x="2251917" y="97123"/>
                </a:lnTo>
                <a:lnTo>
                  <a:pt x="2224580" y="63107"/>
                </a:lnTo>
                <a:lnTo>
                  <a:pt x="2190565" y="35769"/>
                </a:lnTo>
                <a:lnTo>
                  <a:pt x="2150981" y="16219"/>
                </a:lnTo>
                <a:lnTo>
                  <a:pt x="2112388" y="6842"/>
                </a:lnTo>
                <a:lnTo>
                  <a:pt x="2070260" y="2027"/>
                </a:lnTo>
                <a:lnTo>
                  <a:pt x="2019939" y="253"/>
                </a:lnTo>
                <a:lnTo>
                  <a:pt x="1956767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52300" y="1097214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6162" y="1262607"/>
            <a:ext cx="3399681" cy="16752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389912" y="2249011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5606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>
                <a:latin typeface="Times New Roman"/>
                <a:cs typeface="Times New Roman"/>
              </a:rPr>
              <a:t>Injectio</a:t>
            </a:r>
            <a:r>
              <a:rPr spc="385" dirty="0">
                <a:latin typeface="Times New Roman"/>
                <a:cs typeface="Times New Roman"/>
              </a:rPr>
              <a:t>n</a:t>
            </a:r>
            <a:r>
              <a:rPr spc="-660" dirty="0">
                <a:latin typeface="Times New Roman"/>
                <a:cs typeface="Times New Roman"/>
              </a:rPr>
              <a:t> </a:t>
            </a:r>
            <a:r>
              <a:rPr spc="-815" dirty="0">
                <a:latin typeface="Times New Roman"/>
                <a:cs typeface="Times New Roman"/>
              </a:rPr>
              <a:t>T</a:t>
            </a:r>
            <a:r>
              <a:rPr spc="60" dirty="0">
                <a:latin typeface="Times New Roman"/>
                <a:cs typeface="Times New Roman"/>
              </a:rPr>
              <a:t>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4803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069" y="3358925"/>
            <a:ext cx="8914765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3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apply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@Qualifier</a:t>
            </a:r>
            <a:r>
              <a:rPr kumimoji="0" sz="42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Constructor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Setter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Field</a:t>
            </a:r>
            <a:r>
              <a:rPr kumimoji="0" sz="42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765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/>
              <a:t>Autowiring</a:t>
            </a:r>
            <a:r>
              <a:rPr sz="6500" spc="-110" dirty="0"/>
              <a:t> </a:t>
            </a:r>
            <a:r>
              <a:rPr sz="6500" spc="140" dirty="0"/>
              <a:t>Example</a:t>
            </a:r>
            <a:endParaRPr sz="6500"/>
          </a:p>
        </p:txBody>
      </p:sp>
      <p:sp>
        <p:nvSpPr>
          <p:cNvPr id="3" name="object 3"/>
          <p:cNvSpPr/>
          <p:nvPr/>
        </p:nvSpPr>
        <p:spPr>
          <a:xfrm>
            <a:off x="13976590" y="558726"/>
            <a:ext cx="2240915" cy="957580"/>
          </a:xfrm>
          <a:custGeom>
            <a:avLst/>
            <a:gdLst/>
            <a:ahLst/>
            <a:cxnLst/>
            <a:rect l="l" t="t" r="r" b="b"/>
            <a:pathLst>
              <a:path w="2240915" h="957580">
                <a:moveTo>
                  <a:pt x="1916234" y="0"/>
                </a:moveTo>
                <a:lnTo>
                  <a:pt x="325508" y="0"/>
                </a:lnTo>
                <a:lnTo>
                  <a:pt x="262806" y="248"/>
                </a:lnTo>
                <a:lnTo>
                  <a:pt x="213099" y="1985"/>
                </a:lnTo>
                <a:lnTo>
                  <a:pt x="171687" y="6701"/>
                </a:lnTo>
                <a:lnTo>
                  <a:pt x="133870" y="15884"/>
                </a:lnTo>
                <a:lnTo>
                  <a:pt x="95105" y="35029"/>
                </a:lnTo>
                <a:lnTo>
                  <a:pt x="61792" y="61803"/>
                </a:lnTo>
                <a:lnTo>
                  <a:pt x="35019" y="95116"/>
                </a:lnTo>
                <a:lnTo>
                  <a:pt x="15873" y="133880"/>
                </a:lnTo>
                <a:lnTo>
                  <a:pt x="6694" y="171692"/>
                </a:lnTo>
                <a:lnTo>
                  <a:pt x="1984" y="212925"/>
                </a:lnTo>
                <a:lnTo>
                  <a:pt x="248" y="262205"/>
                </a:lnTo>
                <a:lnTo>
                  <a:pt x="0" y="324072"/>
                </a:lnTo>
                <a:lnTo>
                  <a:pt x="5" y="633169"/>
                </a:lnTo>
                <a:lnTo>
                  <a:pt x="248" y="694429"/>
                </a:lnTo>
                <a:lnTo>
                  <a:pt x="1984" y="744137"/>
                </a:lnTo>
                <a:lnTo>
                  <a:pt x="6702" y="785572"/>
                </a:lnTo>
                <a:lnTo>
                  <a:pt x="15873" y="823365"/>
                </a:lnTo>
                <a:lnTo>
                  <a:pt x="35019" y="862129"/>
                </a:lnTo>
                <a:lnTo>
                  <a:pt x="61792" y="895440"/>
                </a:lnTo>
                <a:lnTo>
                  <a:pt x="95105" y="922212"/>
                </a:lnTo>
                <a:lnTo>
                  <a:pt x="133870" y="941357"/>
                </a:lnTo>
                <a:lnTo>
                  <a:pt x="171664" y="950539"/>
                </a:lnTo>
                <a:lnTo>
                  <a:pt x="212918" y="955253"/>
                </a:lnTo>
                <a:lnTo>
                  <a:pt x="262197" y="956990"/>
                </a:lnTo>
                <a:lnTo>
                  <a:pt x="324063" y="957238"/>
                </a:lnTo>
                <a:lnTo>
                  <a:pt x="1914800" y="957238"/>
                </a:lnTo>
                <a:lnTo>
                  <a:pt x="1977497" y="956990"/>
                </a:lnTo>
                <a:lnTo>
                  <a:pt x="2027203" y="955253"/>
                </a:lnTo>
                <a:lnTo>
                  <a:pt x="2068615" y="950539"/>
                </a:lnTo>
                <a:lnTo>
                  <a:pt x="2106428" y="941357"/>
                </a:lnTo>
                <a:lnTo>
                  <a:pt x="2145196" y="922212"/>
                </a:lnTo>
                <a:lnTo>
                  <a:pt x="2178509" y="895440"/>
                </a:lnTo>
                <a:lnTo>
                  <a:pt x="2205280" y="862129"/>
                </a:lnTo>
                <a:lnTo>
                  <a:pt x="2224424" y="823365"/>
                </a:lnTo>
                <a:lnTo>
                  <a:pt x="2233610" y="785549"/>
                </a:lnTo>
                <a:lnTo>
                  <a:pt x="2238323" y="744317"/>
                </a:lnTo>
                <a:lnTo>
                  <a:pt x="2240060" y="695037"/>
                </a:lnTo>
                <a:lnTo>
                  <a:pt x="2240308" y="633169"/>
                </a:lnTo>
                <a:lnTo>
                  <a:pt x="2240303" y="324072"/>
                </a:lnTo>
                <a:lnTo>
                  <a:pt x="2240060" y="262813"/>
                </a:lnTo>
                <a:lnTo>
                  <a:pt x="2238323" y="213105"/>
                </a:lnTo>
                <a:lnTo>
                  <a:pt x="2233602" y="171670"/>
                </a:lnTo>
                <a:lnTo>
                  <a:pt x="2224424" y="133880"/>
                </a:lnTo>
                <a:lnTo>
                  <a:pt x="2205280" y="95116"/>
                </a:lnTo>
                <a:lnTo>
                  <a:pt x="2178509" y="61803"/>
                </a:lnTo>
                <a:lnTo>
                  <a:pt x="2145196" y="35029"/>
                </a:lnTo>
                <a:lnTo>
                  <a:pt x="2106428" y="15884"/>
                </a:lnTo>
                <a:lnTo>
                  <a:pt x="2068638" y="6701"/>
                </a:lnTo>
                <a:lnTo>
                  <a:pt x="2027383" y="1985"/>
                </a:lnTo>
                <a:lnTo>
                  <a:pt x="1978102" y="248"/>
                </a:lnTo>
                <a:lnTo>
                  <a:pt x="191623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67481" y="835441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7312" y="1007880"/>
            <a:ext cx="3329243" cy="1641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431794" y="1976768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261130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2479370"/>
            <a:ext cx="13001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Injecting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FortuneService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into</a:t>
            </a:r>
            <a:r>
              <a:rPr sz="4250" spc="15" dirty="0">
                <a:latin typeface="Palatino Linotype"/>
                <a:cs typeface="Palatino Linotype"/>
              </a:rPr>
              <a:t> a Coach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implementation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447512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4343188"/>
            <a:ext cx="75298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scan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40" dirty="0">
                <a:latin typeface="Palatino Linotype"/>
                <a:cs typeface="Palatino Linotype"/>
              </a:rPr>
              <a:t>@Components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034" y="63389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32" y="6207006"/>
            <a:ext cx="117792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Any </a:t>
            </a:r>
            <a:r>
              <a:rPr sz="4250" spc="15" dirty="0">
                <a:latin typeface="Palatino Linotype"/>
                <a:cs typeface="Palatino Linotype"/>
              </a:rPr>
              <a:t>one implements </a:t>
            </a:r>
            <a:r>
              <a:rPr sz="4250" spc="10" dirty="0">
                <a:latin typeface="Palatino Linotype"/>
                <a:cs typeface="Palatino Linotype"/>
              </a:rPr>
              <a:t>FortuneService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interface???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034" y="820275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7932" y="8070823"/>
            <a:ext cx="134550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so,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let’s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them.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example: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HappyFortuneService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758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5" dirty="0"/>
              <a:t>A</a:t>
            </a:r>
            <a:r>
              <a:rPr sz="6500" spc="140" dirty="0"/>
              <a:t>u</a:t>
            </a:r>
            <a:r>
              <a:rPr sz="6500" spc="114" dirty="0"/>
              <a:t>t</a:t>
            </a:r>
            <a:r>
              <a:rPr sz="6500" spc="180" dirty="0"/>
              <a:t>o</a:t>
            </a:r>
            <a:r>
              <a:rPr sz="6500" spc="5" dirty="0"/>
              <a:t>w</a:t>
            </a:r>
            <a:r>
              <a:rPr sz="6500" spc="114" dirty="0"/>
              <a:t>i</a:t>
            </a:r>
            <a:r>
              <a:rPr sz="6500" spc="-125" dirty="0"/>
              <a:t>r</a:t>
            </a:r>
            <a:r>
              <a:rPr sz="6500" spc="114" dirty="0"/>
              <a:t>i</a:t>
            </a:r>
            <a:r>
              <a:rPr sz="6500" spc="360" dirty="0"/>
              <a:t>n</a:t>
            </a:r>
            <a:r>
              <a:rPr sz="6500" spc="254" dirty="0"/>
              <a:t>g</a:t>
            </a:r>
            <a:r>
              <a:rPr sz="6500" spc="-75" dirty="0"/>
              <a:t> </a:t>
            </a:r>
            <a:r>
              <a:rPr sz="6500" spc="-10" dirty="0"/>
              <a:t>I</a:t>
            </a:r>
            <a:r>
              <a:rPr sz="6500" spc="360" dirty="0"/>
              <a:t>n</a:t>
            </a:r>
            <a:r>
              <a:rPr sz="6500" spc="-130" dirty="0"/>
              <a:t>j</a:t>
            </a:r>
            <a:r>
              <a:rPr sz="6500" spc="240" dirty="0"/>
              <a:t>e</a:t>
            </a:r>
            <a:r>
              <a:rPr sz="6500" spc="120" dirty="0"/>
              <a:t>c</a:t>
            </a:r>
            <a:r>
              <a:rPr sz="6500" spc="114" dirty="0"/>
              <a:t>ti</a:t>
            </a:r>
            <a:r>
              <a:rPr sz="6500" spc="245" dirty="0"/>
              <a:t>o</a:t>
            </a:r>
            <a:r>
              <a:rPr sz="6500" spc="495" dirty="0"/>
              <a:t>n</a:t>
            </a:r>
            <a:r>
              <a:rPr sz="6500" spc="-660" dirty="0"/>
              <a:t> </a:t>
            </a:r>
            <a:r>
              <a:rPr sz="6500" spc="-815" dirty="0"/>
              <a:t>T</a:t>
            </a:r>
            <a:r>
              <a:rPr sz="6500" spc="-245" dirty="0"/>
              <a:t>y</a:t>
            </a:r>
            <a:r>
              <a:rPr sz="6500" spc="120" dirty="0"/>
              <a:t>p</a:t>
            </a:r>
            <a:r>
              <a:rPr sz="6500" spc="240" dirty="0"/>
              <a:t>e</a:t>
            </a:r>
            <a:r>
              <a:rPr sz="6500" spc="250" dirty="0"/>
              <a:t>s</a:t>
            </a:r>
            <a:endParaRPr sz="6500"/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416545"/>
            <a:ext cx="56864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Constructor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4018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282" y="4280362"/>
            <a:ext cx="36195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Setter</a:t>
            </a:r>
            <a:r>
              <a:rPr sz="4250" spc="-6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54" y="626564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282" y="6144180"/>
            <a:ext cx="36855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Field</a:t>
            </a:r>
            <a:r>
              <a:rPr sz="4250" spc="-5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535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95" dirty="0"/>
              <a:t> </a:t>
            </a:r>
            <a:r>
              <a:rPr sz="6500" spc="140" dirty="0"/>
              <a:t>Process</a:t>
            </a:r>
            <a:r>
              <a:rPr sz="6500" spc="-90" dirty="0"/>
              <a:t> </a:t>
            </a:r>
            <a:r>
              <a:rPr sz="6500" spc="250" dirty="0"/>
              <a:t>-</a:t>
            </a:r>
            <a:r>
              <a:rPr sz="6500" spc="-90" dirty="0"/>
              <a:t> </a:t>
            </a:r>
            <a:r>
              <a:rPr sz="6500" spc="120" dirty="0"/>
              <a:t>Constructor</a:t>
            </a:r>
            <a:r>
              <a:rPr sz="6500" spc="-90" dirty="0"/>
              <a:t> </a:t>
            </a:r>
            <a:r>
              <a:rPr sz="6500" spc="160" dirty="0"/>
              <a:t>Injection</a:t>
            </a:r>
            <a:endParaRPr sz="6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/>
              <a:t>Define</a:t>
            </a:r>
            <a:r>
              <a:rPr spc="5" dirty="0"/>
              <a:t> </a:t>
            </a:r>
            <a:r>
              <a:rPr spc="15" dirty="0"/>
              <a:t>the</a:t>
            </a:r>
            <a:r>
              <a:rPr spc="5" dirty="0"/>
              <a:t> </a:t>
            </a:r>
            <a:r>
              <a:rPr spc="15" dirty="0"/>
              <a:t>dependency</a:t>
            </a:r>
            <a:r>
              <a:rPr spc="5" dirty="0"/>
              <a:t> </a:t>
            </a:r>
            <a:r>
              <a:rPr spc="10" dirty="0"/>
              <a:t>interface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10" dirty="0"/>
              <a:t>class</a:t>
            </a: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/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/>
              <a:t>Create</a:t>
            </a:r>
            <a:r>
              <a:rPr spc="5" dirty="0"/>
              <a:t> </a:t>
            </a:r>
            <a:r>
              <a:rPr spc="15" dirty="0"/>
              <a:t>a</a:t>
            </a:r>
            <a:r>
              <a:rPr spc="5" dirty="0"/>
              <a:t> </a:t>
            </a:r>
            <a:r>
              <a:rPr spc="10" dirty="0"/>
              <a:t>constructor</a:t>
            </a:r>
            <a:r>
              <a:rPr spc="5" dirty="0"/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5" dirty="0"/>
              <a:t>your</a:t>
            </a:r>
            <a:r>
              <a:rPr spc="5" dirty="0"/>
              <a:t> </a:t>
            </a:r>
            <a:r>
              <a:rPr spc="10" dirty="0"/>
              <a:t>class</a:t>
            </a:r>
            <a:r>
              <a:rPr spc="5" dirty="0"/>
              <a:t> </a:t>
            </a:r>
            <a:r>
              <a:rPr spc="10" dirty="0"/>
              <a:t>for injections</a:t>
            </a: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/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pc="-5" dirty="0"/>
              <a:t>Configure</a:t>
            </a:r>
            <a:r>
              <a:rPr spc="5" dirty="0"/>
              <a:t> </a:t>
            </a:r>
            <a:r>
              <a:rPr spc="15" dirty="0"/>
              <a:t>the</a:t>
            </a:r>
            <a:r>
              <a:rPr spc="10" dirty="0"/>
              <a:t> </a:t>
            </a:r>
            <a:r>
              <a:rPr spc="15" dirty="0"/>
              <a:t>dependency</a:t>
            </a:r>
            <a:r>
              <a:rPr spc="10" dirty="0"/>
              <a:t> injection </a:t>
            </a:r>
            <a:r>
              <a:rPr spc="15" dirty="0"/>
              <a:t>with</a:t>
            </a:r>
            <a:r>
              <a:rPr spc="10" dirty="0"/>
              <a:t> </a:t>
            </a:r>
            <a:r>
              <a:rPr b="1" spc="40" dirty="0">
                <a:latin typeface="Palatino Linotype"/>
                <a:cs typeface="Palatino Linotype"/>
              </a:rPr>
              <a:t>@Autowired</a:t>
            </a:r>
            <a:r>
              <a:rPr b="1" spc="-145" dirty="0">
                <a:latin typeface="Palatino Linotype"/>
                <a:cs typeface="Palatino Linotype"/>
              </a:rPr>
              <a:t> </a:t>
            </a:r>
            <a:r>
              <a:rPr spc="15" dirty="0"/>
              <a:t>Annotation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2733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1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305" dirty="0"/>
              <a:t>De</a:t>
            </a:r>
            <a:r>
              <a:rPr sz="6500" spc="180" dirty="0"/>
              <a:t>f</a:t>
            </a:r>
            <a:r>
              <a:rPr sz="6500" spc="229" dirty="0"/>
              <a:t>in</a:t>
            </a:r>
            <a:r>
              <a:rPr sz="6500" spc="390" dirty="0"/>
              <a:t>e</a:t>
            </a:r>
            <a:r>
              <a:rPr sz="6500" spc="-75" dirty="0"/>
              <a:t> </a:t>
            </a:r>
            <a:r>
              <a:rPr sz="6500" spc="240" dirty="0"/>
              <a:t>th</a:t>
            </a:r>
            <a:r>
              <a:rPr sz="6500" spc="375" dirty="0"/>
              <a:t>e</a:t>
            </a:r>
            <a:r>
              <a:rPr sz="6500" spc="-75" dirty="0"/>
              <a:t> </a:t>
            </a:r>
            <a:r>
              <a:rPr sz="6500" spc="170" dirty="0"/>
              <a:t>dependenc</a:t>
            </a:r>
            <a:r>
              <a:rPr sz="6500" spc="300" dirty="0"/>
              <a:t>y</a:t>
            </a:r>
            <a:r>
              <a:rPr sz="6500" spc="-75" dirty="0"/>
              <a:t> </a:t>
            </a:r>
            <a:r>
              <a:rPr sz="6500" spc="114" dirty="0"/>
              <a:t>interfac</a:t>
            </a:r>
            <a:r>
              <a:rPr sz="6500" spc="270" dirty="0"/>
              <a:t>e</a:t>
            </a:r>
            <a:r>
              <a:rPr sz="6500" spc="-75" dirty="0"/>
              <a:t> </a:t>
            </a:r>
            <a:r>
              <a:rPr sz="6500" spc="155" dirty="0"/>
              <a:t>an</a:t>
            </a:r>
            <a:r>
              <a:rPr sz="6500" spc="305" dirty="0"/>
              <a:t>d</a:t>
            </a:r>
            <a:r>
              <a:rPr sz="6500" spc="-75" dirty="0"/>
              <a:t> </a:t>
            </a:r>
            <a:r>
              <a:rPr sz="6500" spc="95" dirty="0"/>
              <a:t>class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605314" y="2306578"/>
            <a:ext cx="7251065" cy="3217545"/>
            <a:chOff x="605314" y="2306578"/>
            <a:chExt cx="7251065" cy="3217545"/>
          </a:xfrm>
        </p:grpSpPr>
        <p:sp>
          <p:nvSpPr>
            <p:cNvPr id="4" name="object 4"/>
            <p:cNvSpPr/>
            <p:nvPr/>
          </p:nvSpPr>
          <p:spPr>
            <a:xfrm>
              <a:off x="783319" y="2421758"/>
              <a:ext cx="6895465" cy="2756535"/>
            </a:xfrm>
            <a:custGeom>
              <a:avLst/>
              <a:gdLst/>
              <a:ahLst/>
              <a:cxnLst/>
              <a:rect l="l" t="t" r="r" b="b"/>
              <a:pathLst>
                <a:path w="6895465" h="2756535">
                  <a:moveTo>
                    <a:pt x="0" y="0"/>
                  </a:moveTo>
                  <a:lnTo>
                    <a:pt x="6894894" y="0"/>
                  </a:lnTo>
                  <a:lnTo>
                    <a:pt x="6894894" y="2756460"/>
                  </a:lnTo>
                  <a:lnTo>
                    <a:pt x="0" y="2756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314" y="2306578"/>
              <a:ext cx="7250903" cy="32171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5441" y="2458428"/>
            <a:ext cx="6649720" cy="2647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interface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3450" dirty="0">
                <a:latin typeface="Arial MT"/>
                <a:cs typeface="Arial MT"/>
              </a:rPr>
              <a:t>String getFortune();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849" y="1934884"/>
            <a:ext cx="34963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FortuneService.java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79547" y="6324984"/>
            <a:ext cx="13460094" cy="4264660"/>
            <a:chOff x="3979547" y="6324984"/>
            <a:chExt cx="13460094" cy="4264660"/>
          </a:xfrm>
        </p:grpSpPr>
        <p:sp>
          <p:nvSpPr>
            <p:cNvPr id="9" name="object 9"/>
            <p:cNvSpPr/>
            <p:nvPr/>
          </p:nvSpPr>
          <p:spPr>
            <a:xfrm>
              <a:off x="4157552" y="6440164"/>
              <a:ext cx="13103860" cy="3803650"/>
            </a:xfrm>
            <a:custGeom>
              <a:avLst/>
              <a:gdLst/>
              <a:ahLst/>
              <a:cxnLst/>
              <a:rect l="l" t="t" r="r" b="b"/>
              <a:pathLst>
                <a:path w="13103860" h="3803650">
                  <a:moveTo>
                    <a:pt x="0" y="0"/>
                  </a:moveTo>
                  <a:lnTo>
                    <a:pt x="13103743" y="0"/>
                  </a:lnTo>
                  <a:lnTo>
                    <a:pt x="13103743" y="3803549"/>
                  </a:lnTo>
                  <a:lnTo>
                    <a:pt x="0" y="380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547" y="6324984"/>
              <a:ext cx="13459747" cy="42642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17537" y="6479249"/>
            <a:ext cx="12858115" cy="36944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spc="5" dirty="0">
                <a:latin typeface="Arial MT"/>
                <a:cs typeface="Arial MT"/>
              </a:rPr>
              <a:t>@Component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HappyFortuneService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dirty="0">
                <a:latin typeface="Arial MT"/>
                <a:cs typeface="Arial MT"/>
              </a:rPr>
              <a:t>String getFortune() {</a:t>
            </a:r>
            <a:endParaRPr sz="3450">
              <a:latin typeface="Arial MT"/>
              <a:cs typeface="Arial MT"/>
            </a:endParaRPr>
          </a:p>
          <a:p>
            <a:pPr marL="766445">
              <a:lnSpc>
                <a:spcPts val="4120"/>
              </a:lnSpc>
            </a:pP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-60" dirty="0">
                <a:solidFill>
                  <a:srgbClr val="3933FF"/>
                </a:solidFill>
                <a:latin typeface="Arial MT"/>
                <a:cs typeface="Arial MT"/>
              </a:rPr>
              <a:t>"Today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3933FF"/>
                </a:solidFill>
                <a:latin typeface="Arial MT"/>
                <a:cs typeface="Arial MT"/>
              </a:rPr>
              <a:t>is</a:t>
            </a:r>
            <a:r>
              <a:rPr sz="3450" spc="-10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3933FF"/>
                </a:solidFill>
                <a:latin typeface="Arial MT"/>
                <a:cs typeface="Arial MT"/>
              </a:rPr>
              <a:t>your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3933FF"/>
                </a:solidFill>
                <a:latin typeface="Arial MT"/>
                <a:cs typeface="Arial MT"/>
              </a:rPr>
              <a:t>lucky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3933FF"/>
                </a:solidFill>
                <a:latin typeface="Arial MT"/>
                <a:cs typeface="Arial MT"/>
              </a:rPr>
              <a:t>day!"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412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358" y="5955704"/>
            <a:ext cx="43922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HappyFortuneService.java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8338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4" dirty="0"/>
              <a:t>Step</a:t>
            </a:r>
            <a:r>
              <a:rPr sz="5900" spc="-60" dirty="0"/>
              <a:t> </a:t>
            </a:r>
            <a:r>
              <a:rPr sz="5900" spc="-45" dirty="0"/>
              <a:t>2:</a:t>
            </a:r>
            <a:r>
              <a:rPr sz="5900" spc="-385" dirty="0"/>
              <a:t> </a:t>
            </a:r>
            <a:r>
              <a:rPr sz="5900" spc="80" dirty="0"/>
              <a:t>Create</a:t>
            </a:r>
            <a:r>
              <a:rPr sz="5900" spc="-60" dirty="0"/>
              <a:t> </a:t>
            </a:r>
            <a:r>
              <a:rPr sz="5900" spc="130" dirty="0"/>
              <a:t>a</a:t>
            </a:r>
            <a:r>
              <a:rPr sz="5900" spc="-60" dirty="0"/>
              <a:t> </a:t>
            </a:r>
            <a:r>
              <a:rPr sz="5900" spc="135" dirty="0"/>
              <a:t>constructor</a:t>
            </a:r>
            <a:r>
              <a:rPr sz="5900" spc="-60" dirty="0"/>
              <a:t> </a:t>
            </a:r>
            <a:r>
              <a:rPr sz="5900" spc="280" dirty="0"/>
              <a:t>in</a:t>
            </a:r>
            <a:r>
              <a:rPr sz="5900" spc="-60" dirty="0"/>
              <a:t> </a:t>
            </a:r>
            <a:r>
              <a:rPr sz="5900" spc="45" dirty="0"/>
              <a:t>your</a:t>
            </a:r>
            <a:r>
              <a:rPr sz="5900" spc="-60" dirty="0"/>
              <a:t> </a:t>
            </a:r>
            <a:r>
              <a:rPr sz="5900" spc="114" dirty="0"/>
              <a:t>class</a:t>
            </a:r>
            <a:r>
              <a:rPr sz="5900" spc="-60" dirty="0"/>
              <a:t> </a:t>
            </a:r>
            <a:r>
              <a:rPr sz="5900" spc="60" dirty="0"/>
              <a:t>for</a:t>
            </a:r>
            <a:r>
              <a:rPr sz="5900" spc="-60" dirty="0"/>
              <a:t> </a:t>
            </a:r>
            <a:r>
              <a:rPr sz="5900" spc="155" dirty="0"/>
              <a:t>injections</a:t>
            </a:r>
            <a:endParaRPr sz="5900"/>
          </a:p>
        </p:txBody>
      </p:sp>
      <p:grpSp>
        <p:nvGrpSpPr>
          <p:cNvPr id="3" name="object 3"/>
          <p:cNvGrpSpPr/>
          <p:nvPr/>
        </p:nvGrpSpPr>
        <p:grpSpPr>
          <a:xfrm>
            <a:off x="2719904" y="3425713"/>
            <a:ext cx="12216130" cy="5835015"/>
            <a:chOff x="2719904" y="3425713"/>
            <a:chExt cx="12216130" cy="5835015"/>
          </a:xfrm>
        </p:grpSpPr>
        <p:sp>
          <p:nvSpPr>
            <p:cNvPr id="4" name="object 4"/>
            <p:cNvSpPr/>
            <p:nvPr/>
          </p:nvSpPr>
          <p:spPr>
            <a:xfrm>
              <a:off x="2897909" y="3540893"/>
              <a:ext cx="11859895" cy="5374640"/>
            </a:xfrm>
            <a:custGeom>
              <a:avLst/>
              <a:gdLst/>
              <a:ahLst/>
              <a:cxnLst/>
              <a:rect l="l" t="t" r="r" b="b"/>
              <a:pathLst>
                <a:path w="11859894" h="5374640">
                  <a:moveTo>
                    <a:pt x="0" y="0"/>
                  </a:moveTo>
                  <a:lnTo>
                    <a:pt x="11859661" y="0"/>
                  </a:lnTo>
                  <a:lnTo>
                    <a:pt x="11859661" y="5374182"/>
                  </a:lnTo>
                  <a:lnTo>
                    <a:pt x="0" y="5374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9904" y="3425713"/>
              <a:ext cx="12215669" cy="5834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0560" y="3578814"/>
            <a:ext cx="9429115" cy="107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spc="5" dirty="0">
                <a:latin typeface="Arial MT"/>
                <a:cs typeface="Arial MT"/>
              </a:rPr>
              <a:t>@Component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7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-30" dirty="0">
                <a:latin typeface="Arial MT"/>
                <a:cs typeface="Arial MT"/>
              </a:rPr>
              <a:t>TennisCoach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Coach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0560" y="5149446"/>
            <a:ext cx="11614150" cy="36944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3450" spc="5" dirty="0">
                <a:latin typeface="Arial MT"/>
                <a:cs typeface="Arial MT"/>
              </a:rPr>
              <a:t>FortuneService </a:t>
            </a:r>
            <a:r>
              <a:rPr sz="3450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 MT"/>
              <a:cs typeface="Arial MT"/>
            </a:endParaRPr>
          </a:p>
          <a:p>
            <a:pPr marL="766445" marR="5080" indent="-377190">
              <a:lnSpc>
                <a:spcPts val="412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3450" spc="-10" dirty="0">
                <a:latin typeface="Arial MT"/>
                <a:cs typeface="Arial MT"/>
              </a:rPr>
              <a:t>TennisCoach(FortuneService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) { </a:t>
            </a:r>
            <a:r>
              <a:rPr sz="3450" spc="-944" dirty="0"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spc="-5" dirty="0">
                <a:solidFill>
                  <a:srgbClr val="0326CC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=</a:t>
            </a:r>
            <a:r>
              <a:rPr sz="3450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3979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  <a:p>
            <a:pPr marL="256540">
              <a:lnSpc>
                <a:spcPts val="4120"/>
              </a:lnSpc>
            </a:pPr>
            <a:r>
              <a:rPr sz="3450" spc="-5" dirty="0">
                <a:latin typeface="Arial MT"/>
                <a:cs typeface="Arial MT"/>
              </a:rPr>
              <a:t>...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9618" y="3013386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6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TennisCoach.java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60645" y="2153818"/>
            <a:ext cx="2287905" cy="977900"/>
          </a:xfrm>
          <a:custGeom>
            <a:avLst/>
            <a:gdLst/>
            <a:ahLst/>
            <a:cxnLst/>
            <a:rect l="l" t="t" r="r" b="b"/>
            <a:pathLst>
              <a:path w="2287905" h="977900">
                <a:moveTo>
                  <a:pt x="1956757" y="0"/>
                </a:moveTo>
                <a:lnTo>
                  <a:pt x="332398" y="0"/>
                </a:lnTo>
                <a:lnTo>
                  <a:pt x="268368" y="253"/>
                </a:lnTo>
                <a:lnTo>
                  <a:pt x="217609" y="2027"/>
                </a:lnTo>
                <a:lnTo>
                  <a:pt x="175322" y="6841"/>
                </a:lnTo>
                <a:lnTo>
                  <a:pt x="136707" y="16217"/>
                </a:lnTo>
                <a:lnTo>
                  <a:pt x="97122" y="35767"/>
                </a:lnTo>
                <a:lnTo>
                  <a:pt x="63105" y="63105"/>
                </a:lnTo>
                <a:lnTo>
                  <a:pt x="35767" y="97121"/>
                </a:lnTo>
                <a:lnTo>
                  <a:pt x="16219" y="136704"/>
                </a:lnTo>
                <a:lnTo>
                  <a:pt x="6839" y="175319"/>
                </a:lnTo>
                <a:lnTo>
                  <a:pt x="2027" y="217424"/>
                </a:lnTo>
                <a:lnTo>
                  <a:pt x="253" y="267746"/>
                </a:lnTo>
                <a:lnTo>
                  <a:pt x="0" y="330922"/>
                </a:lnTo>
                <a:lnTo>
                  <a:pt x="5" y="646554"/>
                </a:lnTo>
                <a:lnTo>
                  <a:pt x="253" y="709109"/>
                </a:lnTo>
                <a:lnTo>
                  <a:pt x="2027" y="759868"/>
                </a:lnTo>
                <a:lnTo>
                  <a:pt x="6848" y="802180"/>
                </a:lnTo>
                <a:lnTo>
                  <a:pt x="16219" y="840772"/>
                </a:lnTo>
                <a:lnTo>
                  <a:pt x="35767" y="880355"/>
                </a:lnTo>
                <a:lnTo>
                  <a:pt x="63105" y="914371"/>
                </a:lnTo>
                <a:lnTo>
                  <a:pt x="97122" y="941710"/>
                </a:lnTo>
                <a:lnTo>
                  <a:pt x="136707" y="961259"/>
                </a:lnTo>
                <a:lnTo>
                  <a:pt x="175299" y="970635"/>
                </a:lnTo>
                <a:lnTo>
                  <a:pt x="217425" y="975449"/>
                </a:lnTo>
                <a:lnTo>
                  <a:pt x="267745" y="977223"/>
                </a:lnTo>
                <a:lnTo>
                  <a:pt x="330921" y="977477"/>
                </a:lnTo>
                <a:lnTo>
                  <a:pt x="1955291" y="977477"/>
                </a:lnTo>
                <a:lnTo>
                  <a:pt x="2019316" y="977223"/>
                </a:lnTo>
                <a:lnTo>
                  <a:pt x="2070075" y="975449"/>
                </a:lnTo>
                <a:lnTo>
                  <a:pt x="2112365" y="970635"/>
                </a:lnTo>
                <a:lnTo>
                  <a:pt x="2150981" y="961259"/>
                </a:lnTo>
                <a:lnTo>
                  <a:pt x="2190560" y="941710"/>
                </a:lnTo>
                <a:lnTo>
                  <a:pt x="2224576" y="914371"/>
                </a:lnTo>
                <a:lnTo>
                  <a:pt x="2251916" y="880355"/>
                </a:lnTo>
                <a:lnTo>
                  <a:pt x="2271470" y="840772"/>
                </a:lnTo>
                <a:lnTo>
                  <a:pt x="2280843" y="802157"/>
                </a:lnTo>
                <a:lnTo>
                  <a:pt x="2285652" y="760052"/>
                </a:lnTo>
                <a:lnTo>
                  <a:pt x="2287425" y="709730"/>
                </a:lnTo>
                <a:lnTo>
                  <a:pt x="2287679" y="646554"/>
                </a:lnTo>
                <a:lnTo>
                  <a:pt x="2287673" y="330922"/>
                </a:lnTo>
                <a:lnTo>
                  <a:pt x="2287425" y="268367"/>
                </a:lnTo>
                <a:lnTo>
                  <a:pt x="2285652" y="217608"/>
                </a:lnTo>
                <a:lnTo>
                  <a:pt x="2280835" y="175297"/>
                </a:lnTo>
                <a:lnTo>
                  <a:pt x="2271470" y="136704"/>
                </a:lnTo>
                <a:lnTo>
                  <a:pt x="2251916" y="97121"/>
                </a:lnTo>
                <a:lnTo>
                  <a:pt x="2224576" y="63105"/>
                </a:lnTo>
                <a:lnTo>
                  <a:pt x="2190560" y="35767"/>
                </a:lnTo>
                <a:lnTo>
                  <a:pt x="2150981" y="16217"/>
                </a:lnTo>
                <a:lnTo>
                  <a:pt x="2112388" y="6841"/>
                </a:lnTo>
                <a:lnTo>
                  <a:pt x="2070258" y="2027"/>
                </a:lnTo>
                <a:lnTo>
                  <a:pt x="2019934" y="253"/>
                </a:lnTo>
                <a:lnTo>
                  <a:pt x="1956757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73243" y="2447957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79355" y="2613086"/>
            <a:ext cx="3399671" cy="16752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410853" y="3599755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Step</a:t>
            </a:r>
            <a:r>
              <a:rPr spc="-60" dirty="0"/>
              <a:t> </a:t>
            </a:r>
            <a:r>
              <a:rPr spc="-50" dirty="0"/>
              <a:t>3:</a:t>
            </a:r>
            <a:r>
              <a:rPr spc="-315" dirty="0"/>
              <a:t> </a:t>
            </a:r>
            <a:r>
              <a:rPr spc="95" dirty="0"/>
              <a:t>Configure</a:t>
            </a:r>
            <a:r>
              <a:rPr spc="-55" dirty="0"/>
              <a:t> </a:t>
            </a:r>
            <a:r>
              <a:rPr spc="200" dirty="0"/>
              <a:t>the</a:t>
            </a:r>
            <a:r>
              <a:rPr spc="-55" dirty="0"/>
              <a:t> </a:t>
            </a:r>
            <a:r>
              <a:rPr spc="125" dirty="0"/>
              <a:t>dependency</a:t>
            </a:r>
            <a:r>
              <a:rPr spc="-60" dirty="0"/>
              <a:t> </a:t>
            </a:r>
            <a:r>
              <a:rPr spc="130" dirty="0"/>
              <a:t>injection</a:t>
            </a:r>
            <a:r>
              <a:rPr spc="-55" dirty="0"/>
              <a:t> </a:t>
            </a:r>
            <a:r>
              <a:rPr spc="10" dirty="0"/>
              <a:t>@Autowired</a:t>
            </a:r>
            <a:r>
              <a:rPr spc="-55" dirty="0"/>
              <a:t> </a:t>
            </a:r>
            <a:r>
              <a:rPr spc="130" dirty="0"/>
              <a:t>annotation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904" y="2992639"/>
            <a:ext cx="12149455" cy="6358890"/>
            <a:chOff x="2719904" y="2992639"/>
            <a:chExt cx="12149455" cy="6358890"/>
          </a:xfrm>
        </p:grpSpPr>
        <p:sp>
          <p:nvSpPr>
            <p:cNvPr id="4" name="object 4"/>
            <p:cNvSpPr/>
            <p:nvPr/>
          </p:nvSpPr>
          <p:spPr>
            <a:xfrm>
              <a:off x="2897909" y="3107819"/>
              <a:ext cx="11793855" cy="5897880"/>
            </a:xfrm>
            <a:custGeom>
              <a:avLst/>
              <a:gdLst/>
              <a:ahLst/>
              <a:cxnLst/>
              <a:rect l="l" t="t" r="r" b="b"/>
              <a:pathLst>
                <a:path w="11793855" h="5897880">
                  <a:moveTo>
                    <a:pt x="0" y="0"/>
                  </a:moveTo>
                  <a:lnTo>
                    <a:pt x="11793370" y="0"/>
                  </a:lnTo>
                  <a:lnTo>
                    <a:pt x="11793370" y="5897726"/>
                  </a:lnTo>
                  <a:lnTo>
                    <a:pt x="0" y="589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9904" y="2992639"/>
              <a:ext cx="12149378" cy="635844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0560" y="3149507"/>
            <a:ext cx="9429115" cy="107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spc="5" dirty="0">
                <a:latin typeface="Arial MT"/>
                <a:cs typeface="Arial MT"/>
              </a:rPr>
              <a:t>@Component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7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-30" dirty="0">
                <a:latin typeface="Arial MT"/>
                <a:cs typeface="Arial MT"/>
              </a:rPr>
              <a:t>TennisCoach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Coach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0560" y="4720140"/>
            <a:ext cx="11547475" cy="421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3450" spc="5" dirty="0">
                <a:latin typeface="Arial MT"/>
                <a:cs typeface="Arial MT"/>
              </a:rPr>
              <a:t>FortuneService </a:t>
            </a:r>
            <a:r>
              <a:rPr sz="3450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ts val="4130"/>
              </a:lnSpc>
            </a:pPr>
            <a:r>
              <a:rPr sz="3450" b="1" spc="5" dirty="0">
                <a:latin typeface="Arial"/>
                <a:cs typeface="Arial"/>
              </a:rPr>
              <a:t>@Autowired</a:t>
            </a:r>
            <a:endParaRPr sz="3450">
              <a:latin typeface="Arial"/>
              <a:cs typeface="Arial"/>
            </a:endParaRPr>
          </a:p>
          <a:p>
            <a:pPr marL="766445" marR="5080" indent="-443865">
              <a:lnSpc>
                <a:spcPts val="4120"/>
              </a:lnSpc>
              <a:spcBef>
                <a:spcPts val="145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3450" spc="-10" dirty="0">
                <a:latin typeface="Arial MT"/>
                <a:cs typeface="Arial MT"/>
              </a:rPr>
              <a:t>TennisCoach(FortuneService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) { </a:t>
            </a:r>
            <a:r>
              <a:rPr sz="3450" spc="-944" dirty="0"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spc="-5" dirty="0">
                <a:solidFill>
                  <a:srgbClr val="0326CC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=</a:t>
            </a:r>
            <a:r>
              <a:rPr sz="3450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3979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  <a:p>
            <a:pPr marL="256540">
              <a:lnSpc>
                <a:spcPts val="4120"/>
              </a:lnSpc>
            </a:pPr>
            <a:r>
              <a:rPr sz="3450" spc="-5" dirty="0">
                <a:latin typeface="Arial MT"/>
                <a:cs typeface="Arial MT"/>
              </a:rPr>
              <a:t>...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6793" y="2625963"/>
            <a:ext cx="3180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6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TennisCoach.java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53396" y="1759620"/>
            <a:ext cx="2287905" cy="977900"/>
          </a:xfrm>
          <a:custGeom>
            <a:avLst/>
            <a:gdLst/>
            <a:ahLst/>
            <a:cxnLst/>
            <a:rect l="l" t="t" r="r" b="b"/>
            <a:pathLst>
              <a:path w="2287905" h="977900">
                <a:moveTo>
                  <a:pt x="1956757" y="0"/>
                </a:moveTo>
                <a:lnTo>
                  <a:pt x="332398" y="0"/>
                </a:lnTo>
                <a:lnTo>
                  <a:pt x="268368" y="253"/>
                </a:lnTo>
                <a:lnTo>
                  <a:pt x="217609" y="2027"/>
                </a:lnTo>
                <a:lnTo>
                  <a:pt x="175322" y="6841"/>
                </a:lnTo>
                <a:lnTo>
                  <a:pt x="136707" y="16216"/>
                </a:lnTo>
                <a:lnTo>
                  <a:pt x="97122" y="35765"/>
                </a:lnTo>
                <a:lnTo>
                  <a:pt x="63105" y="63104"/>
                </a:lnTo>
                <a:lnTo>
                  <a:pt x="35767" y="97120"/>
                </a:lnTo>
                <a:lnTo>
                  <a:pt x="16219" y="136703"/>
                </a:lnTo>
                <a:lnTo>
                  <a:pt x="6839" y="175318"/>
                </a:lnTo>
                <a:lnTo>
                  <a:pt x="2027" y="217423"/>
                </a:lnTo>
                <a:lnTo>
                  <a:pt x="253" y="267745"/>
                </a:lnTo>
                <a:lnTo>
                  <a:pt x="0" y="330921"/>
                </a:lnTo>
                <a:lnTo>
                  <a:pt x="5" y="646554"/>
                </a:lnTo>
                <a:lnTo>
                  <a:pt x="253" y="709109"/>
                </a:lnTo>
                <a:lnTo>
                  <a:pt x="2027" y="759867"/>
                </a:lnTo>
                <a:lnTo>
                  <a:pt x="6848" y="802179"/>
                </a:lnTo>
                <a:lnTo>
                  <a:pt x="16219" y="840771"/>
                </a:lnTo>
                <a:lnTo>
                  <a:pt x="35767" y="880355"/>
                </a:lnTo>
                <a:lnTo>
                  <a:pt x="63105" y="914371"/>
                </a:lnTo>
                <a:lnTo>
                  <a:pt x="97122" y="941709"/>
                </a:lnTo>
                <a:lnTo>
                  <a:pt x="136707" y="961259"/>
                </a:lnTo>
                <a:lnTo>
                  <a:pt x="175299" y="970634"/>
                </a:lnTo>
                <a:lnTo>
                  <a:pt x="217425" y="975448"/>
                </a:lnTo>
                <a:lnTo>
                  <a:pt x="267745" y="977222"/>
                </a:lnTo>
                <a:lnTo>
                  <a:pt x="330921" y="977475"/>
                </a:lnTo>
                <a:lnTo>
                  <a:pt x="1955291" y="977475"/>
                </a:lnTo>
                <a:lnTo>
                  <a:pt x="2019316" y="977222"/>
                </a:lnTo>
                <a:lnTo>
                  <a:pt x="2070075" y="975448"/>
                </a:lnTo>
                <a:lnTo>
                  <a:pt x="2112365" y="970634"/>
                </a:lnTo>
                <a:lnTo>
                  <a:pt x="2150981" y="961259"/>
                </a:lnTo>
                <a:lnTo>
                  <a:pt x="2190560" y="941709"/>
                </a:lnTo>
                <a:lnTo>
                  <a:pt x="2224576" y="914371"/>
                </a:lnTo>
                <a:lnTo>
                  <a:pt x="2251916" y="880355"/>
                </a:lnTo>
                <a:lnTo>
                  <a:pt x="2271470" y="840771"/>
                </a:lnTo>
                <a:lnTo>
                  <a:pt x="2280843" y="802156"/>
                </a:lnTo>
                <a:lnTo>
                  <a:pt x="2285652" y="760051"/>
                </a:lnTo>
                <a:lnTo>
                  <a:pt x="2287425" y="709729"/>
                </a:lnTo>
                <a:lnTo>
                  <a:pt x="2287679" y="646554"/>
                </a:lnTo>
                <a:lnTo>
                  <a:pt x="2287673" y="330921"/>
                </a:lnTo>
                <a:lnTo>
                  <a:pt x="2287425" y="268366"/>
                </a:lnTo>
                <a:lnTo>
                  <a:pt x="2285652" y="217607"/>
                </a:lnTo>
                <a:lnTo>
                  <a:pt x="2280835" y="175295"/>
                </a:lnTo>
                <a:lnTo>
                  <a:pt x="2271470" y="136703"/>
                </a:lnTo>
                <a:lnTo>
                  <a:pt x="2251916" y="97120"/>
                </a:lnTo>
                <a:lnTo>
                  <a:pt x="2224576" y="63104"/>
                </a:lnTo>
                <a:lnTo>
                  <a:pt x="2190560" y="35765"/>
                </a:lnTo>
                <a:lnTo>
                  <a:pt x="2150981" y="16216"/>
                </a:lnTo>
                <a:lnTo>
                  <a:pt x="2112388" y="6841"/>
                </a:lnTo>
                <a:lnTo>
                  <a:pt x="2070258" y="2027"/>
                </a:lnTo>
                <a:lnTo>
                  <a:pt x="2019934" y="253"/>
                </a:lnTo>
                <a:lnTo>
                  <a:pt x="1956757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667481" y="2050064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72105" y="2218888"/>
            <a:ext cx="3399671" cy="16752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505091" y="3201861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983</Words>
  <Application>Microsoft Office PowerPoint</Application>
  <PresentationFormat>Custom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MS UI Gothic</vt:lpstr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3_Office Theme</vt:lpstr>
      <vt:lpstr>Spring Dependency Injection  with Annotations and Autowiring</vt:lpstr>
      <vt:lpstr>Demo Example</vt:lpstr>
      <vt:lpstr>What is Spring AutoWiring?</vt:lpstr>
      <vt:lpstr>Autowiring Example</vt:lpstr>
      <vt:lpstr>Autowiring Injection Types</vt:lpstr>
      <vt:lpstr>Development Process - Constructor Injection</vt:lpstr>
      <vt:lpstr>Step 1: Define the dependency interface and class</vt:lpstr>
      <vt:lpstr>Step 2: Create a constructor in your class for injections</vt:lpstr>
      <vt:lpstr>Step 3: Configure the dependency injection @Autowired annotation</vt:lpstr>
      <vt:lpstr>Spring Container</vt:lpstr>
      <vt:lpstr>Setter Injection with  Annotations and Autowiring</vt:lpstr>
      <vt:lpstr>Spring Injection Types</vt:lpstr>
      <vt:lpstr>Inject dependencies by calling  setter method(s) on your class</vt:lpstr>
      <vt:lpstr>Autowiring Example</vt:lpstr>
      <vt:lpstr>Development Process - Setter Injection</vt:lpstr>
      <vt:lpstr>Step1: Create setter method(s) in your class for injections</vt:lpstr>
      <vt:lpstr>Step 2: Configure the dependency injection with Autowired Annotation</vt:lpstr>
      <vt:lpstr>PowerPoint Presentation</vt:lpstr>
      <vt:lpstr>Step 2: Configure the dependency injection with Autowired Annotation</vt:lpstr>
      <vt:lpstr>Field Injection with  Annotations and Autowiring</vt:lpstr>
      <vt:lpstr>PowerPoint Presentation</vt:lpstr>
      <vt:lpstr>Development Process - Field Injection</vt:lpstr>
      <vt:lpstr>Step 1: Configure the dependency injection with Autowired Annotation</vt:lpstr>
      <vt:lpstr>Spring Injection Types</vt:lpstr>
      <vt:lpstr>Annotation Autowiring and Qualifiers</vt:lpstr>
      <vt:lpstr>Autowiring</vt:lpstr>
      <vt:lpstr>Multiple FortuneService Implementations</vt:lpstr>
      <vt:lpstr>Umm, we have a little problem ….</vt:lpstr>
      <vt:lpstr>Solution: Be specific! - @Qualifier</vt:lpstr>
      <vt:lpstr>Injection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22-annotation-constructor-injection.pdf</dc:title>
  <dc:subject>luv2code</dc:subject>
  <dc:creator>www.luv2code.com</dc:creator>
  <cp:keywords>luv2code</cp:keywords>
  <cp:lastModifiedBy>Shaurya Jaiswal</cp:lastModifiedBy>
  <cp:revision>4</cp:revision>
  <dcterms:created xsi:type="dcterms:W3CDTF">2022-08-19T19:26:52Z</dcterms:created>
  <dcterms:modified xsi:type="dcterms:W3CDTF">2022-08-20T07:03:31Z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