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0" d="100"/>
          <a:sy n="30" d="100"/>
        </p:scale>
        <p:origin x="2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82034" y="487808"/>
            <a:ext cx="18140031" cy="1021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652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608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245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704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9468" y="2565366"/>
            <a:ext cx="16146105" cy="792646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42875" y="2471129"/>
            <a:ext cx="16439290" cy="830341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745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52649" y="-190705"/>
            <a:ext cx="9998801" cy="2835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45508" y="2539189"/>
            <a:ext cx="17656175" cy="6961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67140" y="720261"/>
            <a:ext cx="14969819" cy="1043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2034" y="3798702"/>
            <a:ext cx="18140031" cy="2543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565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luv2code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uv2code.com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6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uv2code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uv2code.com/" TargetMode="Externa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11325" marR="15240" indent="-1394460">
              <a:lnSpc>
                <a:spcPct val="100000"/>
              </a:lnSpc>
              <a:spcBef>
                <a:spcPts val="135"/>
              </a:spcBef>
            </a:pPr>
            <a:r>
              <a:rPr spc="-125" dirty="0"/>
              <a:t>Bean</a:t>
            </a:r>
            <a:r>
              <a:rPr spc="-405" dirty="0"/>
              <a:t> </a:t>
            </a:r>
            <a:r>
              <a:rPr spc="-140" dirty="0"/>
              <a:t>Scopes</a:t>
            </a:r>
            <a:r>
              <a:rPr spc="-400" dirty="0"/>
              <a:t> </a:t>
            </a:r>
            <a:r>
              <a:rPr spc="-170" dirty="0"/>
              <a:t>with </a:t>
            </a:r>
            <a:r>
              <a:rPr spc="-2540" dirty="0"/>
              <a:t> </a:t>
            </a:r>
            <a:r>
              <a:rPr spc="-170" dirty="0"/>
              <a:t>Annotations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842875" y="2471129"/>
            <a:ext cx="16439515" cy="8303895"/>
            <a:chOff x="1842875" y="2471129"/>
            <a:chExt cx="16439515" cy="83038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9468" y="2565366"/>
              <a:ext cx="16146105" cy="79264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2875" y="2471129"/>
              <a:ext cx="16439290" cy="83034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125"/>
              </a:spcBef>
            </a:pPr>
            <a:r>
              <a:rPr spc="-125" dirty="0"/>
              <a:t>Bea</a:t>
            </a:r>
            <a:r>
              <a:rPr spc="15" dirty="0"/>
              <a:t>n</a:t>
            </a:r>
            <a:r>
              <a:rPr spc="-265" dirty="0"/>
              <a:t> </a:t>
            </a:r>
            <a:r>
              <a:rPr spc="-125" dirty="0"/>
              <a:t>Lifecycl</a:t>
            </a:r>
            <a:r>
              <a:rPr spc="15" dirty="0"/>
              <a:t>e</a:t>
            </a:r>
            <a:r>
              <a:rPr spc="-260" dirty="0"/>
              <a:t> </a:t>
            </a:r>
            <a:r>
              <a:rPr spc="-120" dirty="0"/>
              <a:t>Method</a:t>
            </a:r>
            <a:r>
              <a:rPr spc="15" dirty="0"/>
              <a:t>s</a:t>
            </a:r>
            <a:r>
              <a:rPr spc="-265" dirty="0"/>
              <a:t> </a:t>
            </a:r>
            <a:r>
              <a:rPr spc="5" dirty="0"/>
              <a:t>-</a:t>
            </a:r>
            <a:r>
              <a:rPr spc="-509" dirty="0"/>
              <a:t> </a:t>
            </a:r>
            <a:r>
              <a:rPr spc="-125" dirty="0"/>
              <a:t>Annotations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540258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85" dirty="0">
                <a:latin typeface="Times New Roman"/>
                <a:cs typeface="Times New Roman"/>
              </a:rPr>
              <a:t>Bean</a:t>
            </a:r>
            <a:r>
              <a:rPr sz="6500" spc="-140" dirty="0">
                <a:latin typeface="Times New Roman"/>
                <a:cs typeface="Times New Roman"/>
              </a:rPr>
              <a:t> </a:t>
            </a:r>
            <a:r>
              <a:rPr sz="6500" spc="105" dirty="0">
                <a:latin typeface="Times New Roman"/>
                <a:cs typeface="Times New Roman"/>
              </a:rPr>
              <a:t>Lifecycle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5664" y="2814438"/>
            <a:ext cx="2078355" cy="10769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74320" marR="5080" lvl="0" indent="-262255" algn="l" defTabSz="914400" rtl="0" eaLnBrk="1" fontAlgn="auto" latinLnBrk="0" hangingPunct="1">
              <a:lnSpc>
                <a:spcPts val="4120"/>
              </a:lnSpc>
              <a:spcBef>
                <a:spcPts val="2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iner 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Started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24812" y="2435650"/>
            <a:ext cx="3279775" cy="1856105"/>
          </a:xfrm>
          <a:custGeom>
            <a:avLst/>
            <a:gdLst/>
            <a:ahLst/>
            <a:cxnLst/>
            <a:rect l="l" t="t" r="r" b="b"/>
            <a:pathLst>
              <a:path w="3279775" h="1856104">
                <a:moveTo>
                  <a:pt x="2854216" y="0"/>
                </a:moveTo>
                <a:lnTo>
                  <a:pt x="427383" y="0"/>
                </a:lnTo>
                <a:lnTo>
                  <a:pt x="359962" y="166"/>
                </a:lnTo>
                <a:lnTo>
                  <a:pt x="304248" y="1334"/>
                </a:lnTo>
                <a:lnTo>
                  <a:pt x="257084" y="4503"/>
                </a:lnTo>
                <a:lnTo>
                  <a:pt x="215311" y="10675"/>
                </a:lnTo>
                <a:lnTo>
                  <a:pt x="175771" y="20850"/>
                </a:lnTo>
                <a:lnTo>
                  <a:pt x="134528" y="40113"/>
                </a:lnTo>
                <a:lnTo>
                  <a:pt x="97683" y="65967"/>
                </a:lnTo>
                <a:lnTo>
                  <a:pt x="65967" y="97682"/>
                </a:lnTo>
                <a:lnTo>
                  <a:pt x="40113" y="134527"/>
                </a:lnTo>
                <a:lnTo>
                  <a:pt x="20850" y="175770"/>
                </a:lnTo>
                <a:lnTo>
                  <a:pt x="10673" y="215310"/>
                </a:lnTo>
                <a:lnTo>
                  <a:pt x="4495" y="257083"/>
                </a:lnTo>
                <a:lnTo>
                  <a:pt x="1334" y="303839"/>
                </a:lnTo>
                <a:lnTo>
                  <a:pt x="166" y="358993"/>
                </a:lnTo>
                <a:lnTo>
                  <a:pt x="0" y="425491"/>
                </a:lnTo>
                <a:lnTo>
                  <a:pt x="4" y="1430121"/>
                </a:lnTo>
                <a:lnTo>
                  <a:pt x="166" y="1495650"/>
                </a:lnTo>
                <a:lnTo>
                  <a:pt x="1334" y="1551364"/>
                </a:lnTo>
                <a:lnTo>
                  <a:pt x="4521" y="1598650"/>
                </a:lnTo>
                <a:lnTo>
                  <a:pt x="10679" y="1640317"/>
                </a:lnTo>
                <a:lnTo>
                  <a:pt x="20850" y="1679842"/>
                </a:lnTo>
                <a:lnTo>
                  <a:pt x="40113" y="1721085"/>
                </a:lnTo>
                <a:lnTo>
                  <a:pt x="65967" y="1757930"/>
                </a:lnTo>
                <a:lnTo>
                  <a:pt x="97683" y="1789645"/>
                </a:lnTo>
                <a:lnTo>
                  <a:pt x="134528" y="1815499"/>
                </a:lnTo>
                <a:lnTo>
                  <a:pt x="175771" y="1834761"/>
                </a:lnTo>
                <a:lnTo>
                  <a:pt x="215296" y="1844937"/>
                </a:lnTo>
                <a:lnTo>
                  <a:pt x="256963" y="1851109"/>
                </a:lnTo>
                <a:lnTo>
                  <a:pt x="303839" y="1854279"/>
                </a:lnTo>
                <a:lnTo>
                  <a:pt x="358993" y="1855446"/>
                </a:lnTo>
                <a:lnTo>
                  <a:pt x="425491" y="1855613"/>
                </a:lnTo>
                <a:lnTo>
                  <a:pt x="2852321" y="1855613"/>
                </a:lnTo>
                <a:lnTo>
                  <a:pt x="2919744" y="1855446"/>
                </a:lnTo>
                <a:lnTo>
                  <a:pt x="2975459" y="1854279"/>
                </a:lnTo>
                <a:lnTo>
                  <a:pt x="3022625" y="1851109"/>
                </a:lnTo>
                <a:lnTo>
                  <a:pt x="3064398" y="1844937"/>
                </a:lnTo>
                <a:lnTo>
                  <a:pt x="3103936" y="1834761"/>
                </a:lnTo>
                <a:lnTo>
                  <a:pt x="3145180" y="1815499"/>
                </a:lnTo>
                <a:lnTo>
                  <a:pt x="3182025" y="1789645"/>
                </a:lnTo>
                <a:lnTo>
                  <a:pt x="3213740" y="1757930"/>
                </a:lnTo>
                <a:lnTo>
                  <a:pt x="3239594" y="1721085"/>
                </a:lnTo>
                <a:lnTo>
                  <a:pt x="3258853" y="1679842"/>
                </a:lnTo>
                <a:lnTo>
                  <a:pt x="3269034" y="1640302"/>
                </a:lnTo>
                <a:lnTo>
                  <a:pt x="3275214" y="1598529"/>
                </a:lnTo>
                <a:lnTo>
                  <a:pt x="3278376" y="1551773"/>
                </a:lnTo>
                <a:lnTo>
                  <a:pt x="3279544" y="1496619"/>
                </a:lnTo>
                <a:lnTo>
                  <a:pt x="3279711" y="1430121"/>
                </a:lnTo>
                <a:lnTo>
                  <a:pt x="3279706" y="425491"/>
                </a:lnTo>
                <a:lnTo>
                  <a:pt x="3279544" y="359961"/>
                </a:lnTo>
                <a:lnTo>
                  <a:pt x="3278376" y="304248"/>
                </a:lnTo>
                <a:lnTo>
                  <a:pt x="3275188" y="256962"/>
                </a:lnTo>
                <a:lnTo>
                  <a:pt x="3269028" y="215295"/>
                </a:lnTo>
                <a:lnTo>
                  <a:pt x="3258853" y="175770"/>
                </a:lnTo>
                <a:lnTo>
                  <a:pt x="3239594" y="134527"/>
                </a:lnTo>
                <a:lnTo>
                  <a:pt x="3213740" y="97682"/>
                </a:lnTo>
                <a:lnTo>
                  <a:pt x="3182025" y="65967"/>
                </a:lnTo>
                <a:lnTo>
                  <a:pt x="3145180" y="40113"/>
                </a:lnTo>
                <a:lnTo>
                  <a:pt x="3103936" y="20850"/>
                </a:lnTo>
                <a:lnTo>
                  <a:pt x="3064413" y="10675"/>
                </a:lnTo>
                <a:lnTo>
                  <a:pt x="3022746" y="4503"/>
                </a:lnTo>
                <a:lnTo>
                  <a:pt x="2975869" y="1334"/>
                </a:lnTo>
                <a:lnTo>
                  <a:pt x="2920714" y="166"/>
                </a:lnTo>
                <a:lnTo>
                  <a:pt x="2854216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61406" y="2803968"/>
            <a:ext cx="3006725" cy="10769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671830" marR="5080" lvl="0" indent="-659765" algn="l" defTabSz="914400" rtl="0" eaLnBrk="1" fontAlgn="auto" latinLnBrk="0" hangingPunct="1">
              <a:lnSpc>
                <a:spcPts val="4120"/>
              </a:lnSpc>
              <a:spcBef>
                <a:spcPts val="2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Dependencies  Injected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908342" y="3256653"/>
            <a:ext cx="763270" cy="213995"/>
            <a:chOff x="6908342" y="3256653"/>
            <a:chExt cx="763270" cy="213995"/>
          </a:xfrm>
        </p:grpSpPr>
        <p:sp>
          <p:nvSpPr>
            <p:cNvPr id="7" name="object 7"/>
            <p:cNvSpPr/>
            <p:nvPr/>
          </p:nvSpPr>
          <p:spPr>
            <a:xfrm>
              <a:off x="6908342" y="3363456"/>
              <a:ext cx="575945" cy="0"/>
            </a:xfrm>
            <a:custGeom>
              <a:avLst/>
              <a:gdLst/>
              <a:ahLst/>
              <a:cxnLst/>
              <a:rect l="l" t="t" r="r" b="b"/>
              <a:pathLst>
                <a:path w="575945">
                  <a:moveTo>
                    <a:pt x="0" y="0"/>
                  </a:moveTo>
                  <a:lnTo>
                    <a:pt x="549306" y="0"/>
                  </a:lnTo>
                  <a:lnTo>
                    <a:pt x="575483" y="0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457649" y="3256653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0" y="0"/>
                  </a:moveTo>
                  <a:lnTo>
                    <a:pt x="0" y="213606"/>
                  </a:lnTo>
                  <a:lnTo>
                    <a:pt x="213606" y="106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object 9"/>
          <p:cNvSpPr/>
          <p:nvPr/>
        </p:nvSpPr>
        <p:spPr>
          <a:xfrm>
            <a:off x="3575078" y="2435650"/>
            <a:ext cx="3279775" cy="1856105"/>
          </a:xfrm>
          <a:custGeom>
            <a:avLst/>
            <a:gdLst/>
            <a:ahLst/>
            <a:cxnLst/>
            <a:rect l="l" t="t" r="r" b="b"/>
            <a:pathLst>
              <a:path w="3279775" h="1856104">
                <a:moveTo>
                  <a:pt x="2854216" y="0"/>
                </a:moveTo>
                <a:lnTo>
                  <a:pt x="427383" y="0"/>
                </a:lnTo>
                <a:lnTo>
                  <a:pt x="359962" y="166"/>
                </a:lnTo>
                <a:lnTo>
                  <a:pt x="304248" y="1334"/>
                </a:lnTo>
                <a:lnTo>
                  <a:pt x="257084" y="4503"/>
                </a:lnTo>
                <a:lnTo>
                  <a:pt x="215311" y="10675"/>
                </a:lnTo>
                <a:lnTo>
                  <a:pt x="175771" y="20850"/>
                </a:lnTo>
                <a:lnTo>
                  <a:pt x="134528" y="40113"/>
                </a:lnTo>
                <a:lnTo>
                  <a:pt x="97683" y="65967"/>
                </a:lnTo>
                <a:lnTo>
                  <a:pt x="65967" y="97682"/>
                </a:lnTo>
                <a:lnTo>
                  <a:pt x="40113" y="134527"/>
                </a:lnTo>
                <a:lnTo>
                  <a:pt x="20850" y="175770"/>
                </a:lnTo>
                <a:lnTo>
                  <a:pt x="10673" y="215310"/>
                </a:lnTo>
                <a:lnTo>
                  <a:pt x="4495" y="257083"/>
                </a:lnTo>
                <a:lnTo>
                  <a:pt x="1334" y="303839"/>
                </a:lnTo>
                <a:lnTo>
                  <a:pt x="166" y="358993"/>
                </a:lnTo>
                <a:lnTo>
                  <a:pt x="0" y="425491"/>
                </a:lnTo>
                <a:lnTo>
                  <a:pt x="4" y="1430121"/>
                </a:lnTo>
                <a:lnTo>
                  <a:pt x="166" y="1495650"/>
                </a:lnTo>
                <a:lnTo>
                  <a:pt x="1334" y="1551364"/>
                </a:lnTo>
                <a:lnTo>
                  <a:pt x="4521" y="1598650"/>
                </a:lnTo>
                <a:lnTo>
                  <a:pt x="10679" y="1640317"/>
                </a:lnTo>
                <a:lnTo>
                  <a:pt x="20850" y="1679842"/>
                </a:lnTo>
                <a:lnTo>
                  <a:pt x="40113" y="1721085"/>
                </a:lnTo>
                <a:lnTo>
                  <a:pt x="65967" y="1757930"/>
                </a:lnTo>
                <a:lnTo>
                  <a:pt x="97683" y="1789645"/>
                </a:lnTo>
                <a:lnTo>
                  <a:pt x="134528" y="1815499"/>
                </a:lnTo>
                <a:lnTo>
                  <a:pt x="175771" y="1834761"/>
                </a:lnTo>
                <a:lnTo>
                  <a:pt x="215296" y="1844937"/>
                </a:lnTo>
                <a:lnTo>
                  <a:pt x="256963" y="1851109"/>
                </a:lnTo>
                <a:lnTo>
                  <a:pt x="303840" y="1854279"/>
                </a:lnTo>
                <a:lnTo>
                  <a:pt x="358994" y="1855446"/>
                </a:lnTo>
                <a:lnTo>
                  <a:pt x="425491" y="1855613"/>
                </a:lnTo>
                <a:lnTo>
                  <a:pt x="2852324" y="1855613"/>
                </a:lnTo>
                <a:lnTo>
                  <a:pt x="2919745" y="1855446"/>
                </a:lnTo>
                <a:lnTo>
                  <a:pt x="2975459" y="1854279"/>
                </a:lnTo>
                <a:lnTo>
                  <a:pt x="3022623" y="1851109"/>
                </a:lnTo>
                <a:lnTo>
                  <a:pt x="3064396" y="1844937"/>
                </a:lnTo>
                <a:lnTo>
                  <a:pt x="3103936" y="1834761"/>
                </a:lnTo>
                <a:lnTo>
                  <a:pt x="3145180" y="1815499"/>
                </a:lnTo>
                <a:lnTo>
                  <a:pt x="3182025" y="1789645"/>
                </a:lnTo>
                <a:lnTo>
                  <a:pt x="3213739" y="1757930"/>
                </a:lnTo>
                <a:lnTo>
                  <a:pt x="3239594" y="1721085"/>
                </a:lnTo>
                <a:lnTo>
                  <a:pt x="3258856" y="1679842"/>
                </a:lnTo>
                <a:lnTo>
                  <a:pt x="3269034" y="1640302"/>
                </a:lnTo>
                <a:lnTo>
                  <a:pt x="3275212" y="1598529"/>
                </a:lnTo>
                <a:lnTo>
                  <a:pt x="3278374" y="1551773"/>
                </a:lnTo>
                <a:lnTo>
                  <a:pt x="3279541" y="1496619"/>
                </a:lnTo>
                <a:lnTo>
                  <a:pt x="3279708" y="1430121"/>
                </a:lnTo>
                <a:lnTo>
                  <a:pt x="3279703" y="425491"/>
                </a:lnTo>
                <a:lnTo>
                  <a:pt x="3279541" y="359961"/>
                </a:lnTo>
                <a:lnTo>
                  <a:pt x="3278374" y="304248"/>
                </a:lnTo>
                <a:lnTo>
                  <a:pt x="3275186" y="256962"/>
                </a:lnTo>
                <a:lnTo>
                  <a:pt x="3269028" y="215295"/>
                </a:lnTo>
                <a:lnTo>
                  <a:pt x="3258856" y="175770"/>
                </a:lnTo>
                <a:lnTo>
                  <a:pt x="3239594" y="134527"/>
                </a:lnTo>
                <a:lnTo>
                  <a:pt x="3213739" y="97682"/>
                </a:lnTo>
                <a:lnTo>
                  <a:pt x="3182025" y="65967"/>
                </a:lnTo>
                <a:lnTo>
                  <a:pt x="3145180" y="40113"/>
                </a:lnTo>
                <a:lnTo>
                  <a:pt x="3103936" y="20850"/>
                </a:lnTo>
                <a:lnTo>
                  <a:pt x="3064411" y="10675"/>
                </a:lnTo>
                <a:lnTo>
                  <a:pt x="3022744" y="4503"/>
                </a:lnTo>
                <a:lnTo>
                  <a:pt x="2975867" y="1334"/>
                </a:lnTo>
                <a:lnTo>
                  <a:pt x="2920714" y="166"/>
                </a:lnTo>
                <a:lnTo>
                  <a:pt x="2854216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66236" y="2814438"/>
            <a:ext cx="2493645" cy="10769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lvl="0" indent="701040" algn="l" defTabSz="914400" rtl="0" eaLnBrk="1" fontAlgn="auto" latinLnBrk="0" hangingPunct="1">
              <a:lnSpc>
                <a:spcPts val="4120"/>
              </a:lnSpc>
              <a:spcBef>
                <a:spcPts val="2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Bean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sta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</a:t>
            </a:r>
            <a:r>
              <a:rPr kumimoji="0" sz="345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ated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58610" y="3256653"/>
            <a:ext cx="763270" cy="213995"/>
            <a:chOff x="2758610" y="3256653"/>
            <a:chExt cx="763270" cy="213995"/>
          </a:xfrm>
        </p:grpSpPr>
        <p:sp>
          <p:nvSpPr>
            <p:cNvPr id="12" name="object 12"/>
            <p:cNvSpPr/>
            <p:nvPr/>
          </p:nvSpPr>
          <p:spPr>
            <a:xfrm>
              <a:off x="2758610" y="3363456"/>
              <a:ext cx="575945" cy="0"/>
            </a:xfrm>
            <a:custGeom>
              <a:avLst/>
              <a:gdLst/>
              <a:ahLst/>
              <a:cxnLst/>
              <a:rect l="l" t="t" r="r" b="b"/>
              <a:pathLst>
                <a:path w="575945">
                  <a:moveTo>
                    <a:pt x="0" y="0"/>
                  </a:moveTo>
                  <a:lnTo>
                    <a:pt x="549306" y="0"/>
                  </a:lnTo>
                  <a:lnTo>
                    <a:pt x="575483" y="0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307916" y="3256653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0" y="0"/>
                  </a:moveTo>
                  <a:lnTo>
                    <a:pt x="0" y="213606"/>
                  </a:lnTo>
                  <a:lnTo>
                    <a:pt x="213606" y="106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/>
          <p:nvPr/>
        </p:nvSpPr>
        <p:spPr>
          <a:xfrm>
            <a:off x="11874549" y="2435650"/>
            <a:ext cx="3279775" cy="1856105"/>
          </a:xfrm>
          <a:custGeom>
            <a:avLst/>
            <a:gdLst/>
            <a:ahLst/>
            <a:cxnLst/>
            <a:rect l="l" t="t" r="r" b="b"/>
            <a:pathLst>
              <a:path w="3279775" h="1856104">
                <a:moveTo>
                  <a:pt x="2854216" y="0"/>
                </a:moveTo>
                <a:lnTo>
                  <a:pt x="427379" y="0"/>
                </a:lnTo>
                <a:lnTo>
                  <a:pt x="359958" y="166"/>
                </a:lnTo>
                <a:lnTo>
                  <a:pt x="304244" y="1334"/>
                </a:lnTo>
                <a:lnTo>
                  <a:pt x="257080" y="4503"/>
                </a:lnTo>
                <a:lnTo>
                  <a:pt x="215306" y="10675"/>
                </a:lnTo>
                <a:lnTo>
                  <a:pt x="175764" y="20850"/>
                </a:lnTo>
                <a:lnTo>
                  <a:pt x="134521" y="40113"/>
                </a:lnTo>
                <a:lnTo>
                  <a:pt x="97678" y="65967"/>
                </a:lnTo>
                <a:lnTo>
                  <a:pt x="65964" y="97682"/>
                </a:lnTo>
                <a:lnTo>
                  <a:pt x="40111" y="134527"/>
                </a:lnTo>
                <a:lnTo>
                  <a:pt x="20847" y="175770"/>
                </a:lnTo>
                <a:lnTo>
                  <a:pt x="10671" y="215310"/>
                </a:lnTo>
                <a:lnTo>
                  <a:pt x="4494" y="257083"/>
                </a:lnTo>
                <a:lnTo>
                  <a:pt x="1334" y="303839"/>
                </a:lnTo>
                <a:lnTo>
                  <a:pt x="166" y="358993"/>
                </a:lnTo>
                <a:lnTo>
                  <a:pt x="0" y="425491"/>
                </a:lnTo>
                <a:lnTo>
                  <a:pt x="4" y="1430121"/>
                </a:lnTo>
                <a:lnTo>
                  <a:pt x="166" y="1495650"/>
                </a:lnTo>
                <a:lnTo>
                  <a:pt x="1334" y="1551364"/>
                </a:lnTo>
                <a:lnTo>
                  <a:pt x="4520" y="1598650"/>
                </a:lnTo>
                <a:lnTo>
                  <a:pt x="10677" y="1640317"/>
                </a:lnTo>
                <a:lnTo>
                  <a:pt x="20847" y="1679842"/>
                </a:lnTo>
                <a:lnTo>
                  <a:pt x="40111" y="1721085"/>
                </a:lnTo>
                <a:lnTo>
                  <a:pt x="65964" y="1757930"/>
                </a:lnTo>
                <a:lnTo>
                  <a:pt x="97678" y="1789645"/>
                </a:lnTo>
                <a:lnTo>
                  <a:pt x="134521" y="1815499"/>
                </a:lnTo>
                <a:lnTo>
                  <a:pt x="175764" y="1834761"/>
                </a:lnTo>
                <a:lnTo>
                  <a:pt x="215291" y="1844937"/>
                </a:lnTo>
                <a:lnTo>
                  <a:pt x="256959" y="1851109"/>
                </a:lnTo>
                <a:lnTo>
                  <a:pt x="303835" y="1854279"/>
                </a:lnTo>
                <a:lnTo>
                  <a:pt x="358987" y="1855446"/>
                </a:lnTo>
                <a:lnTo>
                  <a:pt x="425484" y="1855613"/>
                </a:lnTo>
                <a:lnTo>
                  <a:pt x="2852321" y="1855613"/>
                </a:lnTo>
                <a:lnTo>
                  <a:pt x="2919743" y="1855446"/>
                </a:lnTo>
                <a:lnTo>
                  <a:pt x="2975456" y="1854279"/>
                </a:lnTo>
                <a:lnTo>
                  <a:pt x="3022620" y="1851109"/>
                </a:lnTo>
                <a:lnTo>
                  <a:pt x="3064394" y="1844937"/>
                </a:lnTo>
                <a:lnTo>
                  <a:pt x="3103936" y="1834761"/>
                </a:lnTo>
                <a:lnTo>
                  <a:pt x="3145179" y="1815499"/>
                </a:lnTo>
                <a:lnTo>
                  <a:pt x="3182022" y="1789645"/>
                </a:lnTo>
                <a:lnTo>
                  <a:pt x="3213736" y="1757930"/>
                </a:lnTo>
                <a:lnTo>
                  <a:pt x="3239589" y="1721085"/>
                </a:lnTo>
                <a:lnTo>
                  <a:pt x="3258853" y="1679842"/>
                </a:lnTo>
                <a:lnTo>
                  <a:pt x="3269029" y="1640302"/>
                </a:lnTo>
                <a:lnTo>
                  <a:pt x="3275206" y="1598529"/>
                </a:lnTo>
                <a:lnTo>
                  <a:pt x="3278366" y="1551773"/>
                </a:lnTo>
                <a:lnTo>
                  <a:pt x="3279534" y="1496619"/>
                </a:lnTo>
                <a:lnTo>
                  <a:pt x="3279701" y="1430121"/>
                </a:lnTo>
                <a:lnTo>
                  <a:pt x="3279696" y="425491"/>
                </a:lnTo>
                <a:lnTo>
                  <a:pt x="3279534" y="359961"/>
                </a:lnTo>
                <a:lnTo>
                  <a:pt x="3278366" y="304248"/>
                </a:lnTo>
                <a:lnTo>
                  <a:pt x="3275180" y="256962"/>
                </a:lnTo>
                <a:lnTo>
                  <a:pt x="3269023" y="215295"/>
                </a:lnTo>
                <a:lnTo>
                  <a:pt x="3258853" y="175770"/>
                </a:lnTo>
                <a:lnTo>
                  <a:pt x="3239589" y="134527"/>
                </a:lnTo>
                <a:lnTo>
                  <a:pt x="3213736" y="97682"/>
                </a:lnTo>
                <a:lnTo>
                  <a:pt x="3182022" y="65967"/>
                </a:lnTo>
                <a:lnTo>
                  <a:pt x="3145179" y="40113"/>
                </a:lnTo>
                <a:lnTo>
                  <a:pt x="3103936" y="20850"/>
                </a:lnTo>
                <a:lnTo>
                  <a:pt x="3064409" y="10675"/>
                </a:lnTo>
                <a:lnTo>
                  <a:pt x="3022742" y="4503"/>
                </a:lnTo>
                <a:lnTo>
                  <a:pt x="2975865" y="1334"/>
                </a:lnTo>
                <a:lnTo>
                  <a:pt x="2920713" y="166"/>
                </a:lnTo>
                <a:lnTo>
                  <a:pt x="2854216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945051" y="2814438"/>
            <a:ext cx="3128645" cy="10769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79095" marR="5080" lvl="0" indent="-367030" algn="l" defTabSz="914400" rtl="0" eaLnBrk="1" fontAlgn="auto" latinLnBrk="0" hangingPunct="1">
              <a:lnSpc>
                <a:spcPts val="4120"/>
              </a:lnSpc>
              <a:spcBef>
                <a:spcPts val="2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Internal</a:t>
            </a:r>
            <a:r>
              <a:rPr kumimoji="0" sz="3450" b="1" i="1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Spring </a:t>
            </a:r>
            <a:r>
              <a:rPr kumimoji="0" sz="3450" b="1" i="1" u="none" strike="noStrike" kern="1200" cap="none" spc="-9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1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Processing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058071" y="3256653"/>
            <a:ext cx="763270" cy="213995"/>
            <a:chOff x="11058071" y="3256653"/>
            <a:chExt cx="763270" cy="213995"/>
          </a:xfrm>
        </p:grpSpPr>
        <p:sp>
          <p:nvSpPr>
            <p:cNvPr id="17" name="object 17"/>
            <p:cNvSpPr/>
            <p:nvPr/>
          </p:nvSpPr>
          <p:spPr>
            <a:xfrm>
              <a:off x="11058071" y="3363456"/>
              <a:ext cx="575945" cy="0"/>
            </a:xfrm>
            <a:custGeom>
              <a:avLst/>
              <a:gdLst/>
              <a:ahLst/>
              <a:cxnLst/>
              <a:rect l="l" t="t" r="r" b="b"/>
              <a:pathLst>
                <a:path w="575945">
                  <a:moveTo>
                    <a:pt x="0" y="0"/>
                  </a:moveTo>
                  <a:lnTo>
                    <a:pt x="549306" y="0"/>
                  </a:lnTo>
                  <a:lnTo>
                    <a:pt x="575483" y="0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1607384" y="3256653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0" y="0"/>
                  </a:moveTo>
                  <a:lnTo>
                    <a:pt x="0" y="213606"/>
                  </a:lnTo>
                  <a:lnTo>
                    <a:pt x="213606" y="106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object 19"/>
          <p:cNvSpPr/>
          <p:nvPr/>
        </p:nvSpPr>
        <p:spPr>
          <a:xfrm>
            <a:off x="16024276" y="2435650"/>
            <a:ext cx="3279775" cy="1856105"/>
          </a:xfrm>
          <a:custGeom>
            <a:avLst/>
            <a:gdLst/>
            <a:ahLst/>
            <a:cxnLst/>
            <a:rect l="l" t="t" r="r" b="b"/>
            <a:pathLst>
              <a:path w="3279775" h="1856104">
                <a:moveTo>
                  <a:pt x="2854216" y="0"/>
                </a:moveTo>
                <a:lnTo>
                  <a:pt x="427379" y="0"/>
                </a:lnTo>
                <a:lnTo>
                  <a:pt x="359962" y="166"/>
                </a:lnTo>
                <a:lnTo>
                  <a:pt x="304249" y="1334"/>
                </a:lnTo>
                <a:lnTo>
                  <a:pt x="257085" y="4503"/>
                </a:lnTo>
                <a:lnTo>
                  <a:pt x="215312" y="10675"/>
                </a:lnTo>
                <a:lnTo>
                  <a:pt x="175774" y="20850"/>
                </a:lnTo>
                <a:lnTo>
                  <a:pt x="134531" y="40113"/>
                </a:lnTo>
                <a:lnTo>
                  <a:pt x="97685" y="65967"/>
                </a:lnTo>
                <a:lnTo>
                  <a:pt x="65968" y="97682"/>
                </a:lnTo>
                <a:lnTo>
                  <a:pt x="40112" y="134527"/>
                </a:lnTo>
                <a:lnTo>
                  <a:pt x="20847" y="175770"/>
                </a:lnTo>
                <a:lnTo>
                  <a:pt x="10671" y="215310"/>
                </a:lnTo>
                <a:lnTo>
                  <a:pt x="4494" y="257083"/>
                </a:lnTo>
                <a:lnTo>
                  <a:pt x="1334" y="303839"/>
                </a:lnTo>
                <a:lnTo>
                  <a:pt x="166" y="358993"/>
                </a:lnTo>
                <a:lnTo>
                  <a:pt x="0" y="425491"/>
                </a:lnTo>
                <a:lnTo>
                  <a:pt x="4" y="1430121"/>
                </a:lnTo>
                <a:lnTo>
                  <a:pt x="166" y="1495650"/>
                </a:lnTo>
                <a:lnTo>
                  <a:pt x="1334" y="1551364"/>
                </a:lnTo>
                <a:lnTo>
                  <a:pt x="4520" y="1598650"/>
                </a:lnTo>
                <a:lnTo>
                  <a:pt x="10677" y="1640317"/>
                </a:lnTo>
                <a:lnTo>
                  <a:pt x="20847" y="1679842"/>
                </a:lnTo>
                <a:lnTo>
                  <a:pt x="40112" y="1721085"/>
                </a:lnTo>
                <a:lnTo>
                  <a:pt x="65968" y="1757930"/>
                </a:lnTo>
                <a:lnTo>
                  <a:pt x="97685" y="1789645"/>
                </a:lnTo>
                <a:lnTo>
                  <a:pt x="134531" y="1815499"/>
                </a:lnTo>
                <a:lnTo>
                  <a:pt x="175774" y="1834761"/>
                </a:lnTo>
                <a:lnTo>
                  <a:pt x="215297" y="1844937"/>
                </a:lnTo>
                <a:lnTo>
                  <a:pt x="256964" y="1851109"/>
                </a:lnTo>
                <a:lnTo>
                  <a:pt x="303842" y="1854279"/>
                </a:lnTo>
                <a:lnTo>
                  <a:pt x="358997" y="1855446"/>
                </a:lnTo>
                <a:lnTo>
                  <a:pt x="425494" y="1855613"/>
                </a:lnTo>
                <a:lnTo>
                  <a:pt x="2852321" y="1855613"/>
                </a:lnTo>
                <a:lnTo>
                  <a:pt x="2919744" y="1855446"/>
                </a:lnTo>
                <a:lnTo>
                  <a:pt x="2975459" y="1854279"/>
                </a:lnTo>
                <a:lnTo>
                  <a:pt x="3022625" y="1851109"/>
                </a:lnTo>
                <a:lnTo>
                  <a:pt x="3064398" y="1844937"/>
                </a:lnTo>
                <a:lnTo>
                  <a:pt x="3103936" y="1834761"/>
                </a:lnTo>
                <a:lnTo>
                  <a:pt x="3145180" y="1815499"/>
                </a:lnTo>
                <a:lnTo>
                  <a:pt x="3182025" y="1789645"/>
                </a:lnTo>
                <a:lnTo>
                  <a:pt x="3213740" y="1757930"/>
                </a:lnTo>
                <a:lnTo>
                  <a:pt x="3239594" y="1721085"/>
                </a:lnTo>
                <a:lnTo>
                  <a:pt x="3258853" y="1679842"/>
                </a:lnTo>
                <a:lnTo>
                  <a:pt x="3269034" y="1640302"/>
                </a:lnTo>
                <a:lnTo>
                  <a:pt x="3275214" y="1598529"/>
                </a:lnTo>
                <a:lnTo>
                  <a:pt x="3278376" y="1551773"/>
                </a:lnTo>
                <a:lnTo>
                  <a:pt x="3279544" y="1496619"/>
                </a:lnTo>
                <a:lnTo>
                  <a:pt x="3279711" y="1430121"/>
                </a:lnTo>
                <a:lnTo>
                  <a:pt x="3279706" y="425491"/>
                </a:lnTo>
                <a:lnTo>
                  <a:pt x="3279544" y="359961"/>
                </a:lnTo>
                <a:lnTo>
                  <a:pt x="3278376" y="304248"/>
                </a:lnTo>
                <a:lnTo>
                  <a:pt x="3275188" y="256962"/>
                </a:lnTo>
                <a:lnTo>
                  <a:pt x="3269028" y="215295"/>
                </a:lnTo>
                <a:lnTo>
                  <a:pt x="3258853" y="175770"/>
                </a:lnTo>
                <a:lnTo>
                  <a:pt x="3239594" y="134527"/>
                </a:lnTo>
                <a:lnTo>
                  <a:pt x="3213740" y="97682"/>
                </a:lnTo>
                <a:lnTo>
                  <a:pt x="3182025" y="65967"/>
                </a:lnTo>
                <a:lnTo>
                  <a:pt x="3145180" y="40113"/>
                </a:lnTo>
                <a:lnTo>
                  <a:pt x="3103936" y="20850"/>
                </a:lnTo>
                <a:lnTo>
                  <a:pt x="3064413" y="10675"/>
                </a:lnTo>
                <a:lnTo>
                  <a:pt x="3022746" y="4503"/>
                </a:lnTo>
                <a:lnTo>
                  <a:pt x="2975869" y="1334"/>
                </a:lnTo>
                <a:lnTo>
                  <a:pt x="2920714" y="166"/>
                </a:lnTo>
                <a:lnTo>
                  <a:pt x="2854216" y="0"/>
                </a:lnTo>
                <a:close/>
              </a:path>
            </a:pathLst>
          </a:custGeom>
          <a:solidFill>
            <a:srgbClr val="D56F2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290469" y="2814438"/>
            <a:ext cx="2753995" cy="10769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00660" marR="5080" lvl="0" indent="-188595" algn="l" defTabSz="914400" rtl="0" eaLnBrk="1" fontAlgn="auto" latinLnBrk="0" hangingPunct="1">
              <a:lnSpc>
                <a:spcPts val="4120"/>
              </a:lnSpc>
              <a:spcBef>
                <a:spcPts val="2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Your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Custom </a:t>
            </a:r>
            <a:r>
              <a:rPr kumimoji="0" sz="3450" b="1" i="0" u="none" strike="noStrike" kern="1200" cap="none" spc="-94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Init</a:t>
            </a:r>
            <a:r>
              <a:rPr kumimoji="0" sz="3450" b="1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Method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5207809" y="3256653"/>
            <a:ext cx="763270" cy="213995"/>
            <a:chOff x="15207809" y="3256653"/>
            <a:chExt cx="763270" cy="213995"/>
          </a:xfrm>
        </p:grpSpPr>
        <p:sp>
          <p:nvSpPr>
            <p:cNvPr id="22" name="object 22"/>
            <p:cNvSpPr/>
            <p:nvPr/>
          </p:nvSpPr>
          <p:spPr>
            <a:xfrm>
              <a:off x="15207809" y="3363456"/>
              <a:ext cx="575945" cy="0"/>
            </a:xfrm>
            <a:custGeom>
              <a:avLst/>
              <a:gdLst/>
              <a:ahLst/>
              <a:cxnLst/>
              <a:rect l="l" t="t" r="r" b="b"/>
              <a:pathLst>
                <a:path w="575944">
                  <a:moveTo>
                    <a:pt x="0" y="0"/>
                  </a:moveTo>
                  <a:lnTo>
                    <a:pt x="549306" y="0"/>
                  </a:lnTo>
                  <a:lnTo>
                    <a:pt x="575483" y="0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5757112" y="3256653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4" h="213995">
                  <a:moveTo>
                    <a:pt x="0" y="0"/>
                  </a:moveTo>
                  <a:lnTo>
                    <a:pt x="0" y="213606"/>
                  </a:lnTo>
                  <a:lnTo>
                    <a:pt x="213606" y="106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662458" y="5421689"/>
            <a:ext cx="5498465" cy="182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86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Bean</a:t>
            </a:r>
            <a:r>
              <a:rPr kumimoji="0" sz="395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</a:t>
            </a:r>
            <a:r>
              <a:rPr kumimoji="0" sz="395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Ready</a:t>
            </a:r>
            <a:r>
              <a:rPr kumimoji="0" sz="395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</a:t>
            </a:r>
            <a:r>
              <a:rPr kumimoji="0" sz="395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Use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Container</a:t>
            </a:r>
            <a:r>
              <a:rPr kumimoji="0" sz="3950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</a:t>
            </a:r>
            <a:r>
              <a:rPr kumimoji="0" sz="395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Shutdown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04354" y="6225930"/>
            <a:ext cx="8605201" cy="65659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13521179" y="4340109"/>
            <a:ext cx="4157345" cy="923925"/>
            <a:chOff x="13521179" y="4340109"/>
            <a:chExt cx="4157345" cy="923925"/>
          </a:xfrm>
        </p:grpSpPr>
        <p:sp>
          <p:nvSpPr>
            <p:cNvPr id="27" name="object 27"/>
            <p:cNvSpPr/>
            <p:nvPr/>
          </p:nvSpPr>
          <p:spPr>
            <a:xfrm>
              <a:off x="13704885" y="4366287"/>
              <a:ext cx="3947795" cy="798195"/>
            </a:xfrm>
            <a:custGeom>
              <a:avLst/>
              <a:gdLst/>
              <a:ahLst/>
              <a:cxnLst/>
              <a:rect l="l" t="t" r="r" b="b"/>
              <a:pathLst>
                <a:path w="3947794" h="798195">
                  <a:moveTo>
                    <a:pt x="3947445" y="0"/>
                  </a:moveTo>
                  <a:lnTo>
                    <a:pt x="25658" y="792852"/>
                  </a:lnTo>
                  <a:lnTo>
                    <a:pt x="0" y="798039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3521179" y="5054454"/>
              <a:ext cx="231140" cy="209550"/>
            </a:xfrm>
            <a:custGeom>
              <a:avLst/>
              <a:gdLst/>
              <a:ahLst/>
              <a:cxnLst/>
              <a:rect l="l" t="t" r="r" b="b"/>
              <a:pathLst>
                <a:path w="231140" h="209550">
                  <a:moveTo>
                    <a:pt x="188203" y="0"/>
                  </a:moveTo>
                  <a:lnTo>
                    <a:pt x="0" y="147012"/>
                  </a:lnTo>
                  <a:lnTo>
                    <a:pt x="230527" y="209370"/>
                  </a:lnTo>
                  <a:lnTo>
                    <a:pt x="1882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9" name="object 29"/>
          <p:cNvSpPr/>
          <p:nvPr/>
        </p:nvSpPr>
        <p:spPr>
          <a:xfrm>
            <a:off x="8222793" y="8087001"/>
            <a:ext cx="3658870" cy="1856105"/>
          </a:xfrm>
          <a:custGeom>
            <a:avLst/>
            <a:gdLst/>
            <a:ahLst/>
            <a:cxnLst/>
            <a:rect l="l" t="t" r="r" b="b"/>
            <a:pathLst>
              <a:path w="3658870" h="1856104">
                <a:moveTo>
                  <a:pt x="3233025" y="0"/>
                </a:moveTo>
                <a:lnTo>
                  <a:pt x="427383" y="0"/>
                </a:lnTo>
                <a:lnTo>
                  <a:pt x="359962" y="166"/>
                </a:lnTo>
                <a:lnTo>
                  <a:pt x="304248" y="1334"/>
                </a:lnTo>
                <a:lnTo>
                  <a:pt x="257084" y="4503"/>
                </a:lnTo>
                <a:lnTo>
                  <a:pt x="215311" y="10675"/>
                </a:lnTo>
                <a:lnTo>
                  <a:pt x="175771" y="20850"/>
                </a:lnTo>
                <a:lnTo>
                  <a:pt x="134528" y="40113"/>
                </a:lnTo>
                <a:lnTo>
                  <a:pt x="97683" y="65967"/>
                </a:lnTo>
                <a:lnTo>
                  <a:pt x="65968" y="97683"/>
                </a:lnTo>
                <a:lnTo>
                  <a:pt x="40114" y="134528"/>
                </a:lnTo>
                <a:lnTo>
                  <a:pt x="20851" y="175771"/>
                </a:lnTo>
                <a:lnTo>
                  <a:pt x="10673" y="215311"/>
                </a:lnTo>
                <a:lnTo>
                  <a:pt x="4495" y="257084"/>
                </a:lnTo>
                <a:lnTo>
                  <a:pt x="1334" y="303839"/>
                </a:lnTo>
                <a:lnTo>
                  <a:pt x="166" y="358993"/>
                </a:lnTo>
                <a:lnTo>
                  <a:pt x="0" y="425491"/>
                </a:lnTo>
                <a:lnTo>
                  <a:pt x="4" y="1430121"/>
                </a:lnTo>
                <a:lnTo>
                  <a:pt x="166" y="1495651"/>
                </a:lnTo>
                <a:lnTo>
                  <a:pt x="1334" y="1551365"/>
                </a:lnTo>
                <a:lnTo>
                  <a:pt x="4521" y="1598650"/>
                </a:lnTo>
                <a:lnTo>
                  <a:pt x="10679" y="1640317"/>
                </a:lnTo>
                <a:lnTo>
                  <a:pt x="20851" y="1679842"/>
                </a:lnTo>
                <a:lnTo>
                  <a:pt x="40114" y="1721085"/>
                </a:lnTo>
                <a:lnTo>
                  <a:pt x="65968" y="1757930"/>
                </a:lnTo>
                <a:lnTo>
                  <a:pt x="97683" y="1789645"/>
                </a:lnTo>
                <a:lnTo>
                  <a:pt x="134528" y="1815500"/>
                </a:lnTo>
                <a:lnTo>
                  <a:pt x="175771" y="1834762"/>
                </a:lnTo>
                <a:lnTo>
                  <a:pt x="215296" y="1844938"/>
                </a:lnTo>
                <a:lnTo>
                  <a:pt x="256963" y="1851109"/>
                </a:lnTo>
                <a:lnTo>
                  <a:pt x="303840" y="1854279"/>
                </a:lnTo>
                <a:lnTo>
                  <a:pt x="358994" y="1855446"/>
                </a:lnTo>
                <a:lnTo>
                  <a:pt x="425491" y="1855613"/>
                </a:lnTo>
                <a:lnTo>
                  <a:pt x="3231129" y="1855613"/>
                </a:lnTo>
                <a:lnTo>
                  <a:pt x="3298551" y="1855446"/>
                </a:lnTo>
                <a:lnTo>
                  <a:pt x="3354264" y="1854279"/>
                </a:lnTo>
                <a:lnTo>
                  <a:pt x="3401429" y="1851109"/>
                </a:lnTo>
                <a:lnTo>
                  <a:pt x="3443203" y="1844938"/>
                </a:lnTo>
                <a:lnTo>
                  <a:pt x="3482745" y="1834762"/>
                </a:lnTo>
                <a:lnTo>
                  <a:pt x="3523987" y="1815500"/>
                </a:lnTo>
                <a:lnTo>
                  <a:pt x="3560830" y="1789645"/>
                </a:lnTo>
                <a:lnTo>
                  <a:pt x="3592544" y="1757930"/>
                </a:lnTo>
                <a:lnTo>
                  <a:pt x="3618398" y="1721085"/>
                </a:lnTo>
                <a:lnTo>
                  <a:pt x="3637662" y="1679842"/>
                </a:lnTo>
                <a:lnTo>
                  <a:pt x="3647837" y="1640302"/>
                </a:lnTo>
                <a:lnTo>
                  <a:pt x="3654014" y="1598529"/>
                </a:lnTo>
                <a:lnTo>
                  <a:pt x="3657175" y="1551773"/>
                </a:lnTo>
                <a:lnTo>
                  <a:pt x="3658342" y="1496620"/>
                </a:lnTo>
                <a:lnTo>
                  <a:pt x="3658509" y="1430121"/>
                </a:lnTo>
                <a:lnTo>
                  <a:pt x="3658504" y="425491"/>
                </a:lnTo>
                <a:lnTo>
                  <a:pt x="3658342" y="359962"/>
                </a:lnTo>
                <a:lnTo>
                  <a:pt x="3657175" y="304248"/>
                </a:lnTo>
                <a:lnTo>
                  <a:pt x="3653988" y="256963"/>
                </a:lnTo>
                <a:lnTo>
                  <a:pt x="3647831" y="215296"/>
                </a:lnTo>
                <a:lnTo>
                  <a:pt x="3637662" y="175771"/>
                </a:lnTo>
                <a:lnTo>
                  <a:pt x="3618398" y="134528"/>
                </a:lnTo>
                <a:lnTo>
                  <a:pt x="3592544" y="97683"/>
                </a:lnTo>
                <a:lnTo>
                  <a:pt x="3560830" y="65967"/>
                </a:lnTo>
                <a:lnTo>
                  <a:pt x="3523987" y="40113"/>
                </a:lnTo>
                <a:lnTo>
                  <a:pt x="3482745" y="20850"/>
                </a:lnTo>
                <a:lnTo>
                  <a:pt x="3443218" y="10675"/>
                </a:lnTo>
                <a:lnTo>
                  <a:pt x="3401550" y="4503"/>
                </a:lnTo>
                <a:lnTo>
                  <a:pt x="3354674" y="1334"/>
                </a:lnTo>
                <a:lnTo>
                  <a:pt x="3299521" y="166"/>
                </a:lnTo>
                <a:lnTo>
                  <a:pt x="3233025" y="0"/>
                </a:lnTo>
                <a:close/>
              </a:path>
            </a:pathLst>
          </a:custGeom>
          <a:solidFill>
            <a:srgbClr val="D56F2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374479" y="8458246"/>
            <a:ext cx="3348990" cy="10769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lvl="0" indent="303530" algn="l" defTabSz="914400" rtl="0" eaLnBrk="1" fontAlgn="auto" latinLnBrk="0" hangingPunct="1">
              <a:lnSpc>
                <a:spcPts val="4120"/>
              </a:lnSpc>
              <a:spcBef>
                <a:spcPts val="2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Your</a:t>
            </a:r>
            <a:r>
              <a:rPr kumimoji="0" sz="3450" b="1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Custom </a:t>
            </a:r>
            <a:r>
              <a:rPr kumimoji="0" sz="345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Destroy</a:t>
            </a:r>
            <a:r>
              <a:rPr kumimoji="0" sz="3450" b="1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Method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918273" y="7115587"/>
            <a:ext cx="213995" cy="825500"/>
            <a:chOff x="9918273" y="7115587"/>
            <a:chExt cx="213995" cy="825500"/>
          </a:xfrm>
        </p:grpSpPr>
        <p:sp>
          <p:nvSpPr>
            <p:cNvPr id="32" name="object 32"/>
            <p:cNvSpPr/>
            <p:nvPr/>
          </p:nvSpPr>
          <p:spPr>
            <a:xfrm>
              <a:off x="10025076" y="7115587"/>
              <a:ext cx="0" cy="637540"/>
            </a:xfrm>
            <a:custGeom>
              <a:avLst/>
              <a:gdLst/>
              <a:ahLst/>
              <a:cxnLst/>
              <a:rect l="l" t="t" r="r" b="b"/>
              <a:pathLst>
                <a:path h="637540">
                  <a:moveTo>
                    <a:pt x="0" y="0"/>
                  </a:moveTo>
                  <a:lnTo>
                    <a:pt x="0" y="637472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9918273" y="7726882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2079381" y="7958874"/>
            <a:ext cx="4779010" cy="2112010"/>
            <a:chOff x="12079381" y="7958874"/>
            <a:chExt cx="4779010" cy="2112010"/>
          </a:xfrm>
        </p:grpSpPr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60850" y="7958874"/>
              <a:ext cx="3497275" cy="211186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2079381" y="9014808"/>
              <a:ext cx="1834514" cy="0"/>
            </a:xfrm>
            <a:custGeom>
              <a:avLst/>
              <a:gdLst/>
              <a:ahLst/>
              <a:cxnLst/>
              <a:rect l="l" t="t" r="r" b="b"/>
              <a:pathLst>
                <a:path w="1834515">
                  <a:moveTo>
                    <a:pt x="0" y="0"/>
                  </a:moveTo>
                  <a:lnTo>
                    <a:pt x="1808194" y="0"/>
                  </a:lnTo>
                  <a:lnTo>
                    <a:pt x="1834371" y="0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3887567" y="8908005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4" h="213995">
                  <a:moveTo>
                    <a:pt x="0" y="0"/>
                  </a:moveTo>
                  <a:lnTo>
                    <a:pt x="0" y="213606"/>
                  </a:lnTo>
                  <a:lnTo>
                    <a:pt x="213606" y="106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4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185037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85" dirty="0">
                <a:latin typeface="Times New Roman"/>
                <a:cs typeface="Times New Roman"/>
              </a:rPr>
              <a:t>Bean</a:t>
            </a:r>
            <a:r>
              <a:rPr sz="6500" spc="-95" dirty="0">
                <a:latin typeface="Times New Roman"/>
                <a:cs typeface="Times New Roman"/>
              </a:rPr>
              <a:t> </a:t>
            </a:r>
            <a:r>
              <a:rPr sz="6500" spc="120" dirty="0">
                <a:latin typeface="Times New Roman"/>
                <a:cs typeface="Times New Roman"/>
              </a:rPr>
              <a:t>Lifecycle</a:t>
            </a:r>
            <a:r>
              <a:rPr sz="6500" spc="-90" dirty="0">
                <a:latin typeface="Times New Roman"/>
                <a:cs typeface="Times New Roman"/>
              </a:rPr>
              <a:t> </a:t>
            </a:r>
            <a:r>
              <a:rPr sz="6500" spc="160" dirty="0">
                <a:latin typeface="Times New Roman"/>
                <a:cs typeface="Times New Roman"/>
              </a:rPr>
              <a:t>Methods</a:t>
            </a:r>
            <a:r>
              <a:rPr sz="6500" spc="-90" dirty="0">
                <a:latin typeface="Times New Roman"/>
                <a:cs typeface="Times New Roman"/>
              </a:rPr>
              <a:t> </a:t>
            </a:r>
            <a:r>
              <a:rPr sz="6500" spc="125" dirty="0">
                <a:latin typeface="Times New Roman"/>
                <a:cs typeface="Times New Roman"/>
              </a:rPr>
              <a:t>/</a:t>
            </a:r>
            <a:r>
              <a:rPr sz="6500" spc="-90" dirty="0">
                <a:latin typeface="Times New Roman"/>
                <a:cs typeface="Times New Roman"/>
              </a:rPr>
              <a:t> </a:t>
            </a:r>
            <a:r>
              <a:rPr sz="6500" spc="195" dirty="0">
                <a:latin typeface="Times New Roman"/>
                <a:cs typeface="Times New Roman"/>
              </a:rPr>
              <a:t>Hooks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9334" y="1851117"/>
            <a:ext cx="13534390" cy="2982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00710" marR="0" lvl="0" indent="-575945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rgbClr val="5C86B9"/>
              </a:buClr>
              <a:buSzPct val="70588"/>
              <a:buFont typeface="Trebuchet MS"/>
              <a:buChar char="•"/>
              <a:tabLst>
                <a:tab pos="600710" algn="l"/>
                <a:tab pos="601345" algn="l"/>
              </a:tabLst>
              <a:defRPr/>
            </a:pPr>
            <a:r>
              <a:rPr kumimoji="0" sz="425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You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can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add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custom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code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during </a:t>
            </a:r>
            <a:r>
              <a:rPr kumimoji="0" sz="42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bean</a:t>
            </a:r>
            <a:r>
              <a:rPr kumimoji="0" sz="42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initialization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1019810" marR="0" lvl="1" indent="-576580" algn="l" defTabSz="914400" rtl="0" eaLnBrk="1" fontAlgn="auto" latinLnBrk="0" hangingPunct="1">
              <a:lnSpc>
                <a:spcPct val="100000"/>
              </a:lnSpc>
              <a:spcBef>
                <a:spcPts val="3970"/>
              </a:spcBef>
              <a:spcAft>
                <a:spcPts val="0"/>
              </a:spcAft>
              <a:buClr>
                <a:srgbClr val="5C86B9"/>
              </a:buClr>
              <a:buSzPct val="70588"/>
              <a:buFont typeface="Trebuchet MS"/>
              <a:buChar char="•"/>
              <a:tabLst>
                <a:tab pos="1019810" algn="l"/>
                <a:tab pos="1020444" algn="l"/>
              </a:tabLst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Calling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custom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business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logic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methods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1019810" marR="0" lvl="1" indent="-576580" algn="l" defTabSz="914400" rtl="0" eaLnBrk="1" fontAlgn="auto" latinLnBrk="0" hangingPunct="1">
              <a:lnSpc>
                <a:spcPct val="100000"/>
              </a:lnSpc>
              <a:spcBef>
                <a:spcPts val="3970"/>
              </a:spcBef>
              <a:spcAft>
                <a:spcPts val="0"/>
              </a:spcAft>
              <a:buClr>
                <a:srgbClr val="5C86B9"/>
              </a:buClr>
              <a:buSzPct val="70588"/>
              <a:buFont typeface="Trebuchet MS"/>
              <a:buChar char="•"/>
              <a:tabLst>
                <a:tab pos="1019810" algn="l"/>
                <a:tab pos="1020444" algn="l"/>
              </a:tabLst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Setting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up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handles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to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resources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(db, sockets, </a:t>
            </a:r>
            <a:r>
              <a:rPr kumimoji="0" sz="42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file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etc)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034" y="6139992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2769" y="6018529"/>
            <a:ext cx="13098144" cy="2982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07645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You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can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add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custom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code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during </a:t>
            </a:r>
            <a:r>
              <a:rPr kumimoji="0" sz="42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bean</a:t>
            </a:r>
            <a:r>
              <a:rPr kumimoji="0" sz="42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destruction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26110" marR="0" lvl="0" indent="-575945" algn="l" defTabSz="914400" rtl="0" eaLnBrk="1" fontAlgn="auto" latinLnBrk="0" hangingPunct="1">
              <a:lnSpc>
                <a:spcPct val="100000"/>
              </a:lnSpc>
              <a:spcBef>
                <a:spcPts val="3970"/>
              </a:spcBef>
              <a:spcAft>
                <a:spcPts val="0"/>
              </a:spcAft>
              <a:buClr>
                <a:srgbClr val="5C86B9"/>
              </a:buClr>
              <a:buSzPct val="70588"/>
              <a:buFont typeface="Trebuchet MS"/>
              <a:buChar char="•"/>
              <a:tabLst>
                <a:tab pos="626110" algn="l"/>
                <a:tab pos="626745" algn="l"/>
              </a:tabLst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Calling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custom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business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logic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method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26110" marR="0" lvl="0" indent="-575945" algn="l" defTabSz="914400" rtl="0" eaLnBrk="1" fontAlgn="auto" latinLnBrk="0" hangingPunct="1">
              <a:lnSpc>
                <a:spcPct val="100000"/>
              </a:lnSpc>
              <a:spcBef>
                <a:spcPts val="3970"/>
              </a:spcBef>
              <a:spcAft>
                <a:spcPts val="0"/>
              </a:spcAft>
              <a:buClr>
                <a:srgbClr val="5C86B9"/>
              </a:buClr>
              <a:buSzPct val="70588"/>
              <a:buFont typeface="Trebuchet MS"/>
              <a:buChar char="•"/>
              <a:tabLst>
                <a:tab pos="626110" algn="l"/>
                <a:tab pos="626745" algn="l"/>
              </a:tabLst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Clean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up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handles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to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resources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(db, sockets,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files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etc)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85266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5" dirty="0">
                <a:latin typeface="Times New Roman"/>
                <a:cs typeface="Times New Roman"/>
              </a:rPr>
              <a:t>Init</a:t>
            </a:r>
            <a:r>
              <a:rPr sz="6500" spc="135" dirty="0">
                <a:latin typeface="Times New Roman"/>
                <a:cs typeface="Times New Roman"/>
              </a:rPr>
              <a:t>:</a:t>
            </a:r>
            <a:r>
              <a:rPr sz="6500" spc="-430" dirty="0">
                <a:latin typeface="Times New Roman"/>
                <a:cs typeface="Times New Roman"/>
              </a:rPr>
              <a:t> </a:t>
            </a:r>
            <a:r>
              <a:rPr sz="6500" spc="220" dirty="0">
                <a:latin typeface="Times New Roman"/>
                <a:cs typeface="Times New Roman"/>
              </a:rPr>
              <a:t>metho</a:t>
            </a:r>
            <a:r>
              <a:rPr sz="6500" spc="370" dirty="0">
                <a:latin typeface="Times New Roman"/>
                <a:cs typeface="Times New Roman"/>
              </a:rPr>
              <a:t>d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210" dirty="0">
                <a:latin typeface="Times New Roman"/>
                <a:cs typeface="Times New Roman"/>
              </a:rPr>
              <a:t>con</a:t>
            </a:r>
            <a:r>
              <a:rPr sz="6500" spc="160" dirty="0">
                <a:latin typeface="Times New Roman"/>
                <a:cs typeface="Times New Roman"/>
              </a:rPr>
              <a:t>f</a:t>
            </a:r>
            <a:r>
              <a:rPr sz="6500" spc="130" dirty="0">
                <a:latin typeface="Times New Roman"/>
                <a:cs typeface="Times New Roman"/>
              </a:rPr>
              <a:t>iguration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81151" y="2540218"/>
            <a:ext cx="12752070" cy="6725284"/>
            <a:chOff x="3081151" y="2540218"/>
            <a:chExt cx="12752070" cy="6725284"/>
          </a:xfrm>
        </p:grpSpPr>
        <p:sp>
          <p:nvSpPr>
            <p:cNvPr id="4" name="object 4"/>
            <p:cNvSpPr/>
            <p:nvPr/>
          </p:nvSpPr>
          <p:spPr>
            <a:xfrm>
              <a:off x="3259156" y="2655397"/>
              <a:ext cx="12396470" cy="6264275"/>
            </a:xfrm>
            <a:custGeom>
              <a:avLst/>
              <a:gdLst/>
              <a:ahLst/>
              <a:cxnLst/>
              <a:rect l="l" t="t" r="r" b="b"/>
              <a:pathLst>
                <a:path w="12396469" h="6264275">
                  <a:moveTo>
                    <a:pt x="0" y="0"/>
                  </a:moveTo>
                  <a:lnTo>
                    <a:pt x="12395916" y="0"/>
                  </a:lnTo>
                  <a:lnTo>
                    <a:pt x="12395916" y="6264207"/>
                  </a:lnTo>
                  <a:lnTo>
                    <a:pt x="0" y="62642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1151" y="2540218"/>
              <a:ext cx="12751925" cy="672492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317041" y="2699258"/>
            <a:ext cx="12115165" cy="6149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@Component</a:t>
            </a:r>
            <a:endParaRPr kumimoji="0" sz="4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50" b="1" i="0" u="none" strike="noStrike" kern="1200" cap="none" spc="-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public </a:t>
            </a:r>
            <a:r>
              <a:rPr kumimoji="0" sz="44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class</a:t>
            </a:r>
            <a:r>
              <a:rPr kumimoji="0" sz="4450" b="1" i="0" u="none" strike="noStrike" kern="1200" cap="none" spc="-8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44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TennisCoach</a:t>
            </a:r>
            <a:r>
              <a:rPr kumimoji="0" sz="44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4450" b="1" i="0" u="none" strike="noStrike" kern="1200" cap="none" spc="-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implements </a:t>
            </a:r>
            <a:r>
              <a:rPr kumimoji="0" sz="44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Coach</a:t>
            </a:r>
            <a:r>
              <a:rPr kumimoji="0" sz="44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44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{</a:t>
            </a:r>
            <a:endParaRPr kumimoji="0" sz="4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35814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@PostConstruct</a:t>
            </a:r>
            <a:endParaRPr kumimoji="0" sz="4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50" b="1" i="0" u="none" strike="noStrike" kern="1200" cap="none" spc="-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public </a:t>
            </a:r>
            <a:r>
              <a:rPr kumimoji="0" sz="44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void</a:t>
            </a:r>
            <a:r>
              <a:rPr kumimoji="0" sz="4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44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doMyStartupStuff()</a:t>
            </a:r>
            <a:r>
              <a:rPr kumimoji="0" sz="4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{ … }</a:t>
            </a:r>
            <a:endParaRPr kumimoji="0" sz="4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6954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...</a:t>
            </a:r>
            <a:endParaRPr kumimoji="0" sz="4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}</a:t>
            </a:r>
            <a:endParaRPr kumimoji="0" sz="4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13411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75" dirty="0">
                <a:latin typeface="Times New Roman"/>
                <a:cs typeface="Times New Roman"/>
              </a:rPr>
              <a:t>Destr</a:t>
            </a:r>
            <a:r>
              <a:rPr sz="6500" spc="105" dirty="0">
                <a:latin typeface="Times New Roman"/>
                <a:cs typeface="Times New Roman"/>
              </a:rPr>
              <a:t>o</a:t>
            </a:r>
            <a:r>
              <a:rPr sz="6500" spc="-415" dirty="0">
                <a:latin typeface="Times New Roman"/>
                <a:cs typeface="Times New Roman"/>
              </a:rPr>
              <a:t>y</a:t>
            </a:r>
            <a:r>
              <a:rPr sz="6500" spc="-185" dirty="0">
                <a:latin typeface="Times New Roman"/>
                <a:cs typeface="Times New Roman"/>
              </a:rPr>
              <a:t>:</a:t>
            </a:r>
            <a:r>
              <a:rPr sz="6500" spc="-430" dirty="0">
                <a:latin typeface="Times New Roman"/>
                <a:cs typeface="Times New Roman"/>
              </a:rPr>
              <a:t> </a:t>
            </a:r>
            <a:r>
              <a:rPr sz="6500" spc="220" dirty="0">
                <a:latin typeface="Times New Roman"/>
                <a:cs typeface="Times New Roman"/>
              </a:rPr>
              <a:t>metho</a:t>
            </a:r>
            <a:r>
              <a:rPr sz="6500" spc="370" dirty="0">
                <a:latin typeface="Times New Roman"/>
                <a:cs typeface="Times New Roman"/>
              </a:rPr>
              <a:t>d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210" dirty="0">
                <a:latin typeface="Times New Roman"/>
                <a:cs typeface="Times New Roman"/>
              </a:rPr>
              <a:t>con</a:t>
            </a:r>
            <a:r>
              <a:rPr sz="6500" spc="160" dirty="0">
                <a:latin typeface="Times New Roman"/>
                <a:cs typeface="Times New Roman"/>
              </a:rPr>
              <a:t>f</a:t>
            </a:r>
            <a:r>
              <a:rPr sz="6500" spc="130" dirty="0">
                <a:latin typeface="Times New Roman"/>
                <a:cs typeface="Times New Roman"/>
              </a:rPr>
              <a:t>iguration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81151" y="2540218"/>
            <a:ext cx="12752070" cy="6725284"/>
            <a:chOff x="3081151" y="2540218"/>
            <a:chExt cx="12752070" cy="6725284"/>
          </a:xfrm>
        </p:grpSpPr>
        <p:sp>
          <p:nvSpPr>
            <p:cNvPr id="4" name="object 4"/>
            <p:cNvSpPr/>
            <p:nvPr/>
          </p:nvSpPr>
          <p:spPr>
            <a:xfrm>
              <a:off x="3259156" y="2655397"/>
              <a:ext cx="12396470" cy="6264275"/>
            </a:xfrm>
            <a:custGeom>
              <a:avLst/>
              <a:gdLst/>
              <a:ahLst/>
              <a:cxnLst/>
              <a:rect l="l" t="t" r="r" b="b"/>
              <a:pathLst>
                <a:path w="12396469" h="6264275">
                  <a:moveTo>
                    <a:pt x="0" y="0"/>
                  </a:moveTo>
                  <a:lnTo>
                    <a:pt x="12395916" y="0"/>
                  </a:lnTo>
                  <a:lnTo>
                    <a:pt x="12395916" y="6264207"/>
                  </a:lnTo>
                  <a:lnTo>
                    <a:pt x="0" y="62642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1151" y="2540218"/>
              <a:ext cx="12751925" cy="672492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317041" y="2699258"/>
            <a:ext cx="12115165" cy="6149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@Component</a:t>
            </a:r>
            <a:endParaRPr kumimoji="0" sz="4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50" b="1" i="0" u="none" strike="noStrike" kern="1200" cap="none" spc="-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public </a:t>
            </a:r>
            <a:r>
              <a:rPr kumimoji="0" sz="44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class</a:t>
            </a:r>
            <a:r>
              <a:rPr kumimoji="0" sz="4450" b="1" i="0" u="none" strike="noStrike" kern="1200" cap="none" spc="-8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44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TennisCoach</a:t>
            </a:r>
            <a:r>
              <a:rPr kumimoji="0" sz="44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4450" b="1" i="0" u="none" strike="noStrike" kern="1200" cap="none" spc="-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implements </a:t>
            </a:r>
            <a:r>
              <a:rPr kumimoji="0" sz="44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Coach</a:t>
            </a:r>
            <a:r>
              <a:rPr kumimoji="0" sz="44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44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{</a:t>
            </a:r>
            <a:endParaRPr kumimoji="0" sz="4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35814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@PreDestroy</a:t>
            </a:r>
            <a:endParaRPr kumimoji="0" sz="4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50" b="1" i="0" u="none" strike="noStrike" kern="1200" cap="none" spc="-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public </a:t>
            </a:r>
            <a:r>
              <a:rPr kumimoji="0" sz="44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void</a:t>
            </a:r>
            <a:r>
              <a:rPr kumimoji="0" sz="4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44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doMyCleanupStuff()</a:t>
            </a:r>
            <a:r>
              <a:rPr kumimoji="0" sz="4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{</a:t>
            </a:r>
            <a:r>
              <a:rPr kumimoji="0" sz="44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4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… }</a:t>
            </a:r>
            <a:endParaRPr kumimoji="0" sz="4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6954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...</a:t>
            </a:r>
            <a:endParaRPr kumimoji="0" sz="4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}</a:t>
            </a:r>
            <a:endParaRPr kumimoji="0" sz="4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8994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90" dirty="0">
                <a:latin typeface="Times New Roman"/>
                <a:cs typeface="Times New Roman"/>
              </a:rPr>
              <a:t>Development</a:t>
            </a:r>
            <a:r>
              <a:rPr sz="6500" spc="-155" dirty="0">
                <a:latin typeface="Times New Roman"/>
                <a:cs typeface="Times New Roman"/>
              </a:rPr>
              <a:t> </a:t>
            </a:r>
            <a:r>
              <a:rPr sz="6500" spc="120" dirty="0">
                <a:latin typeface="Times New Roman"/>
                <a:cs typeface="Times New Roman"/>
              </a:rPr>
              <a:t>Process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3798702"/>
            <a:ext cx="13178790" cy="2543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34695" marR="0" lvl="0" indent="-72263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734695" algn="l"/>
                <a:tab pos="735330" algn="l"/>
              </a:tabLst>
              <a:defRPr/>
            </a:pP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Define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your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methods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init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and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destroy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Palatino Linotype"/>
              <a:buAutoNum type="arabicPeriod"/>
              <a:tabLst/>
              <a:defRPr/>
            </a:pPr>
            <a:endParaRPr kumimoji="0" sz="4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734695" marR="0" lvl="0" indent="-722630" algn="l" defTabSz="914400" rtl="0" eaLnBrk="1" fontAlgn="auto" latinLnBrk="0" hangingPunct="1">
              <a:lnSpc>
                <a:spcPct val="100000"/>
              </a:lnSpc>
              <a:spcBef>
                <a:spcPts val="323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734695" algn="l"/>
                <a:tab pos="735330" algn="l"/>
              </a:tabLst>
              <a:defRPr/>
            </a:pP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Add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annotations: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@PostConstruct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and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@PreDestroy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45701" y="2616071"/>
            <a:ext cx="3728720" cy="2101850"/>
          </a:xfrm>
          <a:custGeom>
            <a:avLst/>
            <a:gdLst/>
            <a:ahLst/>
            <a:cxnLst/>
            <a:rect l="l" t="t" r="r" b="b"/>
            <a:pathLst>
              <a:path w="3728719" h="2101850">
                <a:moveTo>
                  <a:pt x="440107" y="0"/>
                </a:moveTo>
                <a:lnTo>
                  <a:pt x="400699" y="579"/>
                </a:lnTo>
                <a:lnTo>
                  <a:pt x="358124" y="10785"/>
                </a:lnTo>
                <a:lnTo>
                  <a:pt x="319217" y="29748"/>
                </a:lnTo>
                <a:lnTo>
                  <a:pt x="285302" y="56637"/>
                </a:lnTo>
                <a:lnTo>
                  <a:pt x="257698" y="90621"/>
                </a:lnTo>
                <a:lnTo>
                  <a:pt x="240147" y="125884"/>
                </a:lnTo>
                <a:lnTo>
                  <a:pt x="226229" y="165568"/>
                </a:lnTo>
                <a:lnTo>
                  <a:pt x="213452" y="213845"/>
                </a:lnTo>
                <a:lnTo>
                  <a:pt x="199323" y="274888"/>
                </a:lnTo>
                <a:lnTo>
                  <a:pt x="27904" y="1029114"/>
                </a:lnTo>
                <a:lnTo>
                  <a:pt x="14079" y="1091091"/>
                </a:lnTo>
                <a:lnTo>
                  <a:pt x="4639" y="1140570"/>
                </a:lnTo>
                <a:lnTo>
                  <a:pt x="0" y="1182526"/>
                </a:lnTo>
                <a:lnTo>
                  <a:pt x="575" y="1221932"/>
                </a:lnTo>
                <a:lnTo>
                  <a:pt x="10782" y="1264512"/>
                </a:lnTo>
                <a:lnTo>
                  <a:pt x="29745" y="1303418"/>
                </a:lnTo>
                <a:lnTo>
                  <a:pt x="56635" y="1337334"/>
                </a:lnTo>
                <a:lnTo>
                  <a:pt x="90625" y="1364942"/>
                </a:lnTo>
                <a:lnTo>
                  <a:pt x="125884" y="1382491"/>
                </a:lnTo>
                <a:lnTo>
                  <a:pt x="165568" y="1396407"/>
                </a:lnTo>
                <a:lnTo>
                  <a:pt x="213847" y="1409183"/>
                </a:lnTo>
                <a:lnTo>
                  <a:pt x="3197123" y="2087200"/>
                </a:lnTo>
                <a:lnTo>
                  <a:pt x="3246602" y="2096642"/>
                </a:lnTo>
                <a:lnTo>
                  <a:pt x="3288558" y="2101281"/>
                </a:lnTo>
                <a:lnTo>
                  <a:pt x="3327961" y="2100702"/>
                </a:lnTo>
                <a:lnTo>
                  <a:pt x="3370541" y="2090495"/>
                </a:lnTo>
                <a:lnTo>
                  <a:pt x="3409448" y="2071532"/>
                </a:lnTo>
                <a:lnTo>
                  <a:pt x="3443364" y="2044644"/>
                </a:lnTo>
                <a:lnTo>
                  <a:pt x="3470972" y="2010659"/>
                </a:lnTo>
                <a:lnTo>
                  <a:pt x="3488522" y="1975397"/>
                </a:lnTo>
                <a:lnTo>
                  <a:pt x="3502437" y="1935712"/>
                </a:lnTo>
                <a:lnTo>
                  <a:pt x="3515214" y="1887435"/>
                </a:lnTo>
                <a:lnTo>
                  <a:pt x="3529347" y="1826392"/>
                </a:lnTo>
                <a:lnTo>
                  <a:pt x="3700756" y="1072165"/>
                </a:lnTo>
                <a:lnTo>
                  <a:pt x="3714587" y="1010189"/>
                </a:lnTo>
                <a:lnTo>
                  <a:pt x="3724029" y="960709"/>
                </a:lnTo>
                <a:lnTo>
                  <a:pt x="3728666" y="918753"/>
                </a:lnTo>
                <a:lnTo>
                  <a:pt x="3728085" y="879347"/>
                </a:lnTo>
                <a:lnTo>
                  <a:pt x="3717878" y="836768"/>
                </a:lnTo>
                <a:lnTo>
                  <a:pt x="3698917" y="797861"/>
                </a:lnTo>
                <a:lnTo>
                  <a:pt x="3672029" y="763945"/>
                </a:lnTo>
                <a:lnTo>
                  <a:pt x="3638046" y="736338"/>
                </a:lnTo>
                <a:lnTo>
                  <a:pt x="3602782" y="718789"/>
                </a:lnTo>
                <a:lnTo>
                  <a:pt x="3563099" y="704873"/>
                </a:lnTo>
                <a:lnTo>
                  <a:pt x="3514822" y="692097"/>
                </a:lnTo>
                <a:lnTo>
                  <a:pt x="531543" y="14079"/>
                </a:lnTo>
                <a:lnTo>
                  <a:pt x="482063" y="4638"/>
                </a:lnTo>
                <a:lnTo>
                  <a:pt x="440107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 rot="720000">
            <a:off x="15409410" y="3444188"/>
            <a:ext cx="2802727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175" b="1" i="0" u="none" strike="noStrike" kern="1200" cap="none" spc="-30" normalizeH="0" baseline="483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Ste</a:t>
            </a:r>
            <a:r>
              <a:rPr kumimoji="0" sz="5175" b="1" i="0" u="none" strike="noStrike" kern="1200" cap="none" spc="-30" normalizeH="0" baseline="322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5175" b="1" i="0" u="none" strike="noStrike" kern="1200" cap="none" spc="-30" normalizeH="0" baseline="2415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-B</a:t>
            </a:r>
            <a:r>
              <a:rPr kumimoji="0" sz="5175" b="1" i="0" u="none" strike="noStrike" kern="1200" cap="none" spc="-30" normalizeH="0" baseline="161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y-Ste</a:t>
            </a:r>
            <a:r>
              <a:rPr kumimoji="0" sz="345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467042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5" dirty="0">
                <a:latin typeface="Palatino Linotype"/>
                <a:cs typeface="Palatino Linotype"/>
              </a:rPr>
              <a:t>Bean</a:t>
            </a:r>
            <a:r>
              <a:rPr sz="6500" spc="-145" dirty="0">
                <a:latin typeface="Palatino Linotype"/>
                <a:cs typeface="Palatino Linotype"/>
              </a:rPr>
              <a:t> </a:t>
            </a:r>
            <a:r>
              <a:rPr sz="6500" spc="-80" dirty="0">
                <a:latin typeface="Palatino Linotype"/>
                <a:cs typeface="Palatino Linotype"/>
              </a:rPr>
              <a:t>Scopes</a:t>
            </a:r>
            <a:endParaRPr sz="65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290895"/>
            <a:ext cx="941768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88010" algn="l"/>
                <a:tab pos="58864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Scope</a:t>
            </a:r>
            <a:r>
              <a:rPr sz="4250" dirty="0">
                <a:latin typeface="Palatino Linotype"/>
                <a:cs typeface="Palatino Linotype"/>
              </a:rPr>
              <a:t> refers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lifecycle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of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bean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034" y="427617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7932" y="4154712"/>
            <a:ext cx="714057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0" dirty="0">
                <a:latin typeface="Palatino Linotype"/>
                <a:cs typeface="Palatino Linotype"/>
              </a:rPr>
              <a:t>How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long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does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bean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live?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034" y="6139992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7932" y="6018529"/>
            <a:ext cx="8084184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0" dirty="0">
                <a:latin typeface="Palatino Linotype"/>
                <a:cs typeface="Palatino Linotype"/>
              </a:rPr>
              <a:t>How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many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instances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are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created?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2034" y="8003809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7932" y="7882347"/>
            <a:ext cx="593026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0" dirty="0">
                <a:latin typeface="Palatino Linotype"/>
                <a:cs typeface="Palatino Linotype"/>
              </a:rPr>
              <a:t>How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is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bean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shared?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2034" y="487808"/>
            <a:ext cx="523621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b="1" spc="-114" dirty="0">
                <a:latin typeface="Palatino Linotype"/>
                <a:cs typeface="Palatino Linotype"/>
              </a:rPr>
              <a:t>Default</a:t>
            </a:r>
            <a:r>
              <a:rPr sz="6500" b="1" spc="-145" dirty="0">
                <a:latin typeface="Palatino Linotype"/>
                <a:cs typeface="Palatino Linotype"/>
              </a:rPr>
              <a:t> </a:t>
            </a:r>
            <a:r>
              <a:rPr sz="6500" b="1" spc="-50" dirty="0">
                <a:latin typeface="Palatino Linotype"/>
                <a:cs typeface="Palatino Linotype"/>
              </a:rPr>
              <a:t>Scope</a:t>
            </a:r>
            <a:endParaRPr sz="6500">
              <a:latin typeface="Palatino Linotype"/>
              <a:cs typeface="Palatino Linotyp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93304" y="3464554"/>
            <a:ext cx="15820390" cy="3206750"/>
            <a:chOff x="2493304" y="3464554"/>
            <a:chExt cx="15820390" cy="3206750"/>
          </a:xfrm>
        </p:grpSpPr>
        <p:sp>
          <p:nvSpPr>
            <p:cNvPr id="4" name="object 4"/>
            <p:cNvSpPr/>
            <p:nvPr/>
          </p:nvSpPr>
          <p:spPr>
            <a:xfrm>
              <a:off x="2671309" y="3579733"/>
              <a:ext cx="15464790" cy="2746375"/>
            </a:xfrm>
            <a:custGeom>
              <a:avLst/>
              <a:gdLst/>
              <a:ahLst/>
              <a:cxnLst/>
              <a:rect l="l" t="t" r="r" b="b"/>
              <a:pathLst>
                <a:path w="15464790" h="2746375">
                  <a:moveTo>
                    <a:pt x="0" y="0"/>
                  </a:moveTo>
                  <a:lnTo>
                    <a:pt x="15464368" y="0"/>
                  </a:lnTo>
                  <a:lnTo>
                    <a:pt x="15464368" y="2745989"/>
                  </a:lnTo>
                  <a:lnTo>
                    <a:pt x="0" y="27459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3304" y="3464554"/>
              <a:ext cx="15820377" cy="320670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693932" y="4458368"/>
            <a:ext cx="941641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275" dirty="0">
                <a:solidFill>
                  <a:srgbClr val="0433FF"/>
                </a:solidFill>
                <a:latin typeface="Arial MT"/>
                <a:cs typeface="Arial MT"/>
              </a:rPr>
              <a:t>Default</a:t>
            </a:r>
            <a:r>
              <a:rPr sz="5900" spc="-170" dirty="0">
                <a:solidFill>
                  <a:srgbClr val="0433FF"/>
                </a:solidFill>
                <a:latin typeface="Arial MT"/>
                <a:cs typeface="Arial MT"/>
              </a:rPr>
              <a:t> </a:t>
            </a:r>
            <a:r>
              <a:rPr sz="5900" spc="360" dirty="0">
                <a:solidFill>
                  <a:srgbClr val="0433FF"/>
                </a:solidFill>
                <a:latin typeface="Arial MT"/>
                <a:cs typeface="Arial MT"/>
              </a:rPr>
              <a:t>scope</a:t>
            </a:r>
            <a:r>
              <a:rPr sz="5900" spc="-160" dirty="0">
                <a:solidFill>
                  <a:srgbClr val="0433FF"/>
                </a:solidFill>
                <a:latin typeface="Arial MT"/>
                <a:cs typeface="Arial MT"/>
              </a:rPr>
              <a:t> </a:t>
            </a:r>
            <a:r>
              <a:rPr sz="5900" spc="280" dirty="0">
                <a:solidFill>
                  <a:srgbClr val="0433FF"/>
                </a:solidFill>
                <a:latin typeface="Arial MT"/>
                <a:cs typeface="Arial MT"/>
              </a:rPr>
              <a:t>is</a:t>
            </a:r>
            <a:r>
              <a:rPr sz="5900" spc="-165" dirty="0">
                <a:solidFill>
                  <a:srgbClr val="0433FF"/>
                </a:solidFill>
                <a:latin typeface="Arial MT"/>
                <a:cs typeface="Arial MT"/>
              </a:rPr>
              <a:t> </a:t>
            </a:r>
            <a:r>
              <a:rPr sz="5900" spc="310" dirty="0">
                <a:solidFill>
                  <a:srgbClr val="0433FF"/>
                </a:solidFill>
                <a:latin typeface="Arial MT"/>
                <a:cs typeface="Arial MT"/>
              </a:rPr>
              <a:t>singleton</a:t>
            </a:r>
            <a:endParaRPr sz="59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163637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45" dirty="0">
                <a:latin typeface="Palatino Linotype"/>
                <a:cs typeface="Palatino Linotype"/>
              </a:rPr>
              <a:t>Refresher</a:t>
            </a:r>
            <a:r>
              <a:rPr sz="6500" spc="45" dirty="0">
                <a:latin typeface="Palatino Linotype"/>
                <a:cs typeface="Palatino Linotype"/>
              </a:rPr>
              <a:t>:</a:t>
            </a:r>
            <a:r>
              <a:rPr sz="6500" spc="-1019" dirty="0">
                <a:latin typeface="Palatino Linotype"/>
                <a:cs typeface="Palatino Linotype"/>
              </a:rPr>
              <a:t> </a:t>
            </a:r>
            <a:r>
              <a:rPr sz="6500" spc="95" dirty="0">
                <a:latin typeface="Palatino Linotype"/>
                <a:cs typeface="Palatino Linotype"/>
              </a:rPr>
              <a:t>Wha</a:t>
            </a:r>
            <a:r>
              <a:rPr sz="6500" spc="105" dirty="0">
                <a:latin typeface="Palatino Linotype"/>
                <a:cs typeface="Palatino Linotype"/>
              </a:rPr>
              <a:t>t</a:t>
            </a:r>
            <a:r>
              <a:rPr sz="6500" spc="-75" dirty="0">
                <a:latin typeface="Palatino Linotype"/>
                <a:cs typeface="Palatino Linotype"/>
              </a:rPr>
              <a:t> </a:t>
            </a:r>
            <a:r>
              <a:rPr sz="6500" spc="-125" dirty="0">
                <a:latin typeface="Palatino Linotype"/>
                <a:cs typeface="Palatino Linotype"/>
              </a:rPr>
              <a:t>I</a:t>
            </a:r>
            <a:r>
              <a:rPr sz="6500" spc="10" dirty="0">
                <a:latin typeface="Palatino Linotype"/>
                <a:cs typeface="Palatino Linotype"/>
              </a:rPr>
              <a:t>s</a:t>
            </a:r>
            <a:r>
              <a:rPr sz="6500" spc="-75" dirty="0">
                <a:latin typeface="Palatino Linotype"/>
                <a:cs typeface="Palatino Linotype"/>
              </a:rPr>
              <a:t> </a:t>
            </a:r>
            <a:r>
              <a:rPr sz="6500" spc="135" dirty="0">
                <a:latin typeface="Palatino Linotype"/>
                <a:cs typeface="Palatino Linotype"/>
              </a:rPr>
              <a:t>a</a:t>
            </a:r>
            <a:r>
              <a:rPr sz="6500" spc="-75" dirty="0">
                <a:latin typeface="Palatino Linotype"/>
                <a:cs typeface="Palatino Linotype"/>
              </a:rPr>
              <a:t> </a:t>
            </a:r>
            <a:r>
              <a:rPr sz="6500" spc="-85" dirty="0">
                <a:latin typeface="Palatino Linotype"/>
                <a:cs typeface="Palatino Linotype"/>
              </a:rPr>
              <a:t>Singleton?</a:t>
            </a:r>
            <a:endParaRPr sz="65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768367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2646905"/>
            <a:ext cx="1580578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Container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creates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only one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instance </a:t>
            </a:r>
            <a:r>
              <a:rPr sz="4250" spc="15" dirty="0">
                <a:latin typeface="Palatino Linotype"/>
                <a:cs typeface="Palatino Linotype"/>
              </a:rPr>
              <a:t>of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bean,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by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default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463218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4510722"/>
            <a:ext cx="549846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5" dirty="0">
                <a:latin typeface="Palatino Linotype"/>
                <a:cs typeface="Palatino Linotype"/>
              </a:rPr>
              <a:t>It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is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cached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memory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034" y="6496002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7932" y="6374539"/>
            <a:ext cx="590994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0" dirty="0">
                <a:latin typeface="Palatino Linotype"/>
                <a:cs typeface="Palatino Linotype"/>
              </a:rPr>
              <a:t>All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requests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for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bean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0869" y="7647799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76768" y="7526337"/>
            <a:ext cx="1223264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will</a:t>
            </a:r>
            <a:r>
              <a:rPr sz="4250" dirty="0">
                <a:latin typeface="Palatino Linotype"/>
                <a:cs typeface="Palatino Linotype"/>
              </a:rPr>
              <a:t> return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SHARED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reference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5" dirty="0">
                <a:latin typeface="Palatino Linotype"/>
                <a:cs typeface="Palatino Linotype"/>
              </a:rPr>
              <a:t>SAME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bean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91664" y="2683588"/>
            <a:ext cx="6817593" cy="5486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65492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00" dirty="0">
                <a:latin typeface="Palatino Linotype"/>
                <a:cs typeface="Palatino Linotype"/>
              </a:rPr>
              <a:t>What</a:t>
            </a:r>
            <a:r>
              <a:rPr sz="6500" spc="-100" dirty="0">
                <a:latin typeface="Palatino Linotype"/>
                <a:cs typeface="Palatino Linotype"/>
              </a:rPr>
              <a:t> </a:t>
            </a:r>
            <a:r>
              <a:rPr sz="6500" spc="-175" dirty="0">
                <a:latin typeface="Palatino Linotype"/>
                <a:cs typeface="Palatino Linotype"/>
              </a:rPr>
              <a:t>is</a:t>
            </a:r>
            <a:r>
              <a:rPr sz="6500" spc="-95" dirty="0">
                <a:latin typeface="Palatino Linotype"/>
                <a:cs typeface="Palatino Linotype"/>
              </a:rPr>
              <a:t> </a:t>
            </a:r>
            <a:r>
              <a:rPr sz="6500" spc="135" dirty="0">
                <a:latin typeface="Palatino Linotype"/>
                <a:cs typeface="Palatino Linotype"/>
              </a:rPr>
              <a:t>a</a:t>
            </a:r>
            <a:r>
              <a:rPr sz="6500" spc="-100" dirty="0">
                <a:latin typeface="Palatino Linotype"/>
                <a:cs typeface="Palatino Linotype"/>
              </a:rPr>
              <a:t> </a:t>
            </a:r>
            <a:r>
              <a:rPr sz="6500" spc="-85" dirty="0">
                <a:latin typeface="Palatino Linotype"/>
                <a:cs typeface="Palatino Linotype"/>
              </a:rPr>
              <a:t>Singleton?</a:t>
            </a:r>
            <a:endParaRPr sz="65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54904" y="4741081"/>
            <a:ext cx="298450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spc="-40" dirty="0">
                <a:solidFill>
                  <a:srgbClr val="FFFFFF"/>
                </a:solidFill>
                <a:latin typeface="Palatino Linotype"/>
                <a:cs typeface="Palatino Linotype"/>
              </a:rPr>
              <a:t>TennisCoach</a:t>
            </a:r>
            <a:endParaRPr sz="3950">
              <a:latin typeface="Palatino Linotype"/>
              <a:cs typeface="Palatino Linotyp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446" y="3336079"/>
            <a:ext cx="11408410" cy="4180840"/>
            <a:chOff x="87446" y="3336079"/>
            <a:chExt cx="11408410" cy="4180840"/>
          </a:xfrm>
        </p:grpSpPr>
        <p:sp>
          <p:nvSpPr>
            <p:cNvPr id="6" name="object 6"/>
            <p:cNvSpPr/>
            <p:nvPr/>
          </p:nvSpPr>
          <p:spPr>
            <a:xfrm>
              <a:off x="265451" y="3451259"/>
              <a:ext cx="11052175" cy="3719829"/>
            </a:xfrm>
            <a:custGeom>
              <a:avLst/>
              <a:gdLst/>
              <a:ahLst/>
              <a:cxnLst/>
              <a:rect l="l" t="t" r="r" b="b"/>
              <a:pathLst>
                <a:path w="11052175" h="3719829">
                  <a:moveTo>
                    <a:pt x="0" y="0"/>
                  </a:moveTo>
                  <a:lnTo>
                    <a:pt x="11052015" y="0"/>
                  </a:lnTo>
                  <a:lnTo>
                    <a:pt x="11052015" y="3719782"/>
                  </a:lnTo>
                  <a:lnTo>
                    <a:pt x="0" y="37197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46" y="3336079"/>
              <a:ext cx="11408029" cy="418050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22368" y="3892940"/>
            <a:ext cx="1046289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15" dirty="0">
                <a:latin typeface="Arial"/>
                <a:cs typeface="Arial"/>
              </a:rPr>
              <a:t>Coach</a:t>
            </a:r>
            <a:r>
              <a:rPr sz="2600" b="1" spc="10" dirty="0">
                <a:latin typeface="Arial"/>
                <a:cs typeface="Arial"/>
              </a:rPr>
              <a:t> </a:t>
            </a:r>
            <a:r>
              <a:rPr sz="2600" b="1" spc="20" dirty="0">
                <a:solidFill>
                  <a:srgbClr val="7E504F"/>
                </a:solidFill>
                <a:latin typeface="Arial"/>
                <a:cs typeface="Arial"/>
              </a:rPr>
              <a:t>theCoach</a:t>
            </a:r>
            <a:r>
              <a:rPr sz="2600" b="1" spc="15" dirty="0">
                <a:solidFill>
                  <a:srgbClr val="7E504F"/>
                </a:solidFill>
                <a:latin typeface="Arial"/>
                <a:cs typeface="Arial"/>
              </a:rPr>
              <a:t> </a:t>
            </a:r>
            <a:r>
              <a:rPr sz="2600" b="1" spc="20" dirty="0">
                <a:latin typeface="Arial"/>
                <a:cs typeface="Arial"/>
              </a:rPr>
              <a:t>=</a:t>
            </a:r>
            <a:r>
              <a:rPr sz="2600" b="1" spc="15" dirty="0">
                <a:latin typeface="Arial"/>
                <a:cs typeface="Arial"/>
              </a:rPr>
              <a:t> </a:t>
            </a:r>
            <a:r>
              <a:rPr sz="2600" b="1" spc="15" dirty="0">
                <a:solidFill>
                  <a:srgbClr val="7E504F"/>
                </a:solidFill>
                <a:latin typeface="Arial"/>
                <a:cs typeface="Arial"/>
              </a:rPr>
              <a:t>context</a:t>
            </a:r>
            <a:r>
              <a:rPr sz="2600" b="1" spc="15" dirty="0">
                <a:latin typeface="Arial"/>
                <a:cs typeface="Arial"/>
              </a:rPr>
              <a:t>.getBean(</a:t>
            </a:r>
            <a:r>
              <a:rPr sz="2600" b="1" spc="15" dirty="0">
                <a:solidFill>
                  <a:srgbClr val="3933FF"/>
                </a:solidFill>
                <a:latin typeface="Arial"/>
                <a:cs typeface="Arial"/>
              </a:rPr>
              <a:t>"tennisCoach"</a:t>
            </a:r>
            <a:r>
              <a:rPr sz="2600" b="1" spc="15" dirty="0">
                <a:latin typeface="Arial"/>
                <a:cs typeface="Arial"/>
              </a:rPr>
              <a:t>, Coach.</a:t>
            </a:r>
            <a:r>
              <a:rPr sz="2600" b="1" spc="15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2600" b="1" spc="15" dirty="0">
                <a:latin typeface="Arial"/>
                <a:cs typeface="Arial"/>
              </a:rPr>
              <a:t>);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68" y="5086621"/>
            <a:ext cx="30480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5" dirty="0">
                <a:latin typeface="Arial"/>
                <a:cs typeface="Arial"/>
              </a:rPr>
              <a:t>...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2368" y="6280302"/>
            <a:ext cx="1083564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15" dirty="0">
                <a:latin typeface="Arial"/>
                <a:cs typeface="Arial"/>
              </a:rPr>
              <a:t>Coach </a:t>
            </a:r>
            <a:r>
              <a:rPr sz="2600" b="1" spc="20" dirty="0">
                <a:solidFill>
                  <a:srgbClr val="7E504F"/>
                </a:solidFill>
                <a:latin typeface="Arial"/>
                <a:cs typeface="Arial"/>
              </a:rPr>
              <a:t>alphaCoach</a:t>
            </a:r>
            <a:r>
              <a:rPr sz="2600" b="1" spc="15" dirty="0">
                <a:solidFill>
                  <a:srgbClr val="7E504F"/>
                </a:solidFill>
                <a:latin typeface="Arial"/>
                <a:cs typeface="Arial"/>
              </a:rPr>
              <a:t> </a:t>
            </a:r>
            <a:r>
              <a:rPr sz="2600" b="1" spc="20" dirty="0">
                <a:latin typeface="Arial"/>
                <a:cs typeface="Arial"/>
              </a:rPr>
              <a:t>=</a:t>
            </a:r>
            <a:r>
              <a:rPr sz="2600" b="1" spc="15" dirty="0">
                <a:latin typeface="Arial"/>
                <a:cs typeface="Arial"/>
              </a:rPr>
              <a:t> </a:t>
            </a:r>
            <a:r>
              <a:rPr sz="2600" b="1" spc="15" dirty="0">
                <a:solidFill>
                  <a:srgbClr val="7E504F"/>
                </a:solidFill>
                <a:latin typeface="Arial"/>
                <a:cs typeface="Arial"/>
              </a:rPr>
              <a:t>context</a:t>
            </a:r>
            <a:r>
              <a:rPr sz="2600" b="1" spc="15" dirty="0">
                <a:latin typeface="Arial"/>
                <a:cs typeface="Arial"/>
              </a:rPr>
              <a:t>.getBean(</a:t>
            </a:r>
            <a:r>
              <a:rPr sz="2600" b="1" spc="15" dirty="0">
                <a:solidFill>
                  <a:srgbClr val="3933FF"/>
                </a:solidFill>
                <a:latin typeface="Arial"/>
                <a:cs typeface="Arial"/>
              </a:rPr>
              <a:t>"tennisCoach"</a:t>
            </a:r>
            <a:r>
              <a:rPr sz="2600" b="1" spc="15" dirty="0">
                <a:latin typeface="Arial"/>
                <a:cs typeface="Arial"/>
              </a:rPr>
              <a:t>,</a:t>
            </a:r>
            <a:r>
              <a:rPr sz="2600" b="1" spc="20" dirty="0">
                <a:latin typeface="Arial"/>
                <a:cs typeface="Arial"/>
              </a:rPr>
              <a:t> </a:t>
            </a:r>
            <a:r>
              <a:rPr sz="2600" b="1" spc="15" dirty="0">
                <a:latin typeface="Arial"/>
                <a:cs typeface="Arial"/>
              </a:rPr>
              <a:t>Coach.</a:t>
            </a:r>
            <a:r>
              <a:rPr sz="2600" b="1" spc="15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2600" b="1" spc="15" dirty="0">
                <a:latin typeface="Arial"/>
                <a:cs typeface="Arial"/>
              </a:rPr>
              <a:t>);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646043" y="4083886"/>
            <a:ext cx="2617470" cy="2213610"/>
            <a:chOff x="11646043" y="4083886"/>
            <a:chExt cx="2617470" cy="221361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46043" y="4083886"/>
              <a:ext cx="2569743" cy="57903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35262" y="5495537"/>
              <a:ext cx="2428250" cy="80160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5536564" y="1620758"/>
            <a:ext cx="141795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latin typeface="Arial"/>
                <a:cs typeface="Arial"/>
              </a:rPr>
              <a:t>Spring</a:t>
            </a:r>
            <a:endParaRPr sz="3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6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092898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95" dirty="0">
                <a:latin typeface="Palatino Linotype"/>
                <a:cs typeface="Palatino Linotype"/>
              </a:rPr>
              <a:t>Explicitly</a:t>
            </a:r>
            <a:r>
              <a:rPr sz="6500" spc="-90" dirty="0">
                <a:latin typeface="Palatino Linotype"/>
                <a:cs typeface="Palatino Linotype"/>
              </a:rPr>
              <a:t> </a:t>
            </a:r>
            <a:r>
              <a:rPr sz="6500" spc="-170" dirty="0">
                <a:latin typeface="Palatino Linotype"/>
                <a:cs typeface="Palatino Linotype"/>
              </a:rPr>
              <a:t>Specify</a:t>
            </a:r>
            <a:r>
              <a:rPr sz="6500" spc="-85" dirty="0">
                <a:latin typeface="Palatino Linotype"/>
                <a:cs typeface="Palatino Linotype"/>
              </a:rPr>
              <a:t> </a:t>
            </a:r>
            <a:r>
              <a:rPr sz="6500" spc="15" dirty="0">
                <a:latin typeface="Palatino Linotype"/>
                <a:cs typeface="Palatino Linotype"/>
              </a:rPr>
              <a:t>Bean</a:t>
            </a:r>
            <a:r>
              <a:rPr sz="6500" spc="-85" dirty="0">
                <a:latin typeface="Palatino Linotype"/>
                <a:cs typeface="Palatino Linotype"/>
              </a:rPr>
              <a:t> </a:t>
            </a:r>
            <a:r>
              <a:rPr sz="6500" spc="-50" dirty="0">
                <a:latin typeface="Palatino Linotype"/>
                <a:cs typeface="Palatino Linotype"/>
              </a:rPr>
              <a:t>Scope</a:t>
            </a:r>
            <a:endParaRPr sz="6500">
              <a:latin typeface="Palatino Linotype"/>
              <a:cs typeface="Palatino Linotyp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81151" y="2725632"/>
            <a:ext cx="13126719" cy="6725284"/>
            <a:chOff x="3081151" y="2725632"/>
            <a:chExt cx="13126719" cy="6725284"/>
          </a:xfrm>
        </p:grpSpPr>
        <p:sp>
          <p:nvSpPr>
            <p:cNvPr id="4" name="object 4"/>
            <p:cNvSpPr/>
            <p:nvPr/>
          </p:nvSpPr>
          <p:spPr>
            <a:xfrm>
              <a:off x="3259156" y="2840812"/>
              <a:ext cx="12770485" cy="6264275"/>
            </a:xfrm>
            <a:custGeom>
              <a:avLst/>
              <a:gdLst/>
              <a:ahLst/>
              <a:cxnLst/>
              <a:rect l="l" t="t" r="r" b="b"/>
              <a:pathLst>
                <a:path w="12770485" h="6264275">
                  <a:moveTo>
                    <a:pt x="0" y="0"/>
                  </a:moveTo>
                  <a:lnTo>
                    <a:pt x="12770292" y="0"/>
                  </a:lnTo>
                  <a:lnTo>
                    <a:pt x="12770292" y="6264207"/>
                  </a:lnTo>
                  <a:lnTo>
                    <a:pt x="0" y="62642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1151" y="2725632"/>
              <a:ext cx="13126301" cy="672492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317041" y="3568343"/>
            <a:ext cx="12487910" cy="478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dirty="0">
                <a:latin typeface="Arial MT"/>
                <a:cs typeface="Arial MT"/>
              </a:rPr>
              <a:t>@Component</a:t>
            </a: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4450" b="1" spc="-5" dirty="0">
                <a:latin typeface="Arial"/>
                <a:cs typeface="Arial"/>
              </a:rPr>
              <a:t>@Scope("singleton")</a:t>
            </a:r>
            <a:endParaRPr sz="4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4450" b="1" spc="-5" dirty="0">
                <a:solidFill>
                  <a:srgbClr val="931A68"/>
                </a:solidFill>
                <a:latin typeface="Arial"/>
                <a:cs typeface="Arial"/>
              </a:rPr>
              <a:t>public </a:t>
            </a:r>
            <a:r>
              <a:rPr sz="4450" b="1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4450" b="1" spc="-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4450" b="1" spc="-35" dirty="0">
                <a:latin typeface="Arial"/>
                <a:cs typeface="Arial"/>
              </a:rPr>
              <a:t>TennisCoach</a:t>
            </a:r>
            <a:r>
              <a:rPr sz="4450" b="1" spc="20" dirty="0">
                <a:latin typeface="Arial"/>
                <a:cs typeface="Arial"/>
              </a:rPr>
              <a:t> </a:t>
            </a:r>
            <a:r>
              <a:rPr sz="4450" b="1" spc="-5" dirty="0">
                <a:solidFill>
                  <a:srgbClr val="931A68"/>
                </a:solidFill>
                <a:latin typeface="Arial"/>
                <a:cs typeface="Arial"/>
              </a:rPr>
              <a:t>implements</a:t>
            </a:r>
            <a:r>
              <a:rPr sz="4450" b="1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4450" b="1" spc="-5" dirty="0">
                <a:latin typeface="Arial"/>
                <a:cs typeface="Arial"/>
              </a:rPr>
              <a:t>Coach </a:t>
            </a:r>
            <a:r>
              <a:rPr sz="4450" b="1" dirty="0">
                <a:latin typeface="Arial"/>
                <a:cs typeface="Arial"/>
              </a:rPr>
              <a:t>{</a:t>
            </a:r>
            <a:endParaRPr sz="4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4450" b="1" spc="-5" dirty="0">
                <a:latin typeface="Arial"/>
                <a:cs typeface="Arial"/>
              </a:rPr>
              <a:t>...</a:t>
            </a:r>
            <a:endParaRPr sz="4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4450" b="1" dirty="0">
                <a:latin typeface="Arial"/>
                <a:cs typeface="Arial"/>
              </a:rPr>
              <a:t>}</a:t>
            </a:r>
            <a:endParaRPr sz="4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157668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130" dirty="0">
                <a:latin typeface="Palatino Linotype"/>
                <a:cs typeface="Palatino Linotype"/>
              </a:rPr>
              <a:t>Additional</a:t>
            </a:r>
            <a:r>
              <a:rPr sz="6500" spc="-85" dirty="0">
                <a:latin typeface="Palatino Linotype"/>
                <a:cs typeface="Palatino Linotype"/>
              </a:rPr>
              <a:t> </a:t>
            </a:r>
            <a:r>
              <a:rPr sz="6500" spc="-40" dirty="0">
                <a:latin typeface="Palatino Linotype"/>
                <a:cs typeface="Palatino Linotype"/>
              </a:rPr>
              <a:t>Spring</a:t>
            </a:r>
            <a:r>
              <a:rPr sz="6500" spc="-85" dirty="0">
                <a:latin typeface="Palatino Linotype"/>
                <a:cs typeface="Palatino Linotype"/>
              </a:rPr>
              <a:t> </a:t>
            </a:r>
            <a:r>
              <a:rPr sz="6500" spc="15" dirty="0">
                <a:latin typeface="Palatino Linotype"/>
                <a:cs typeface="Palatino Linotype"/>
              </a:rPr>
              <a:t>Bean</a:t>
            </a:r>
            <a:r>
              <a:rPr sz="6500" spc="-85" dirty="0">
                <a:latin typeface="Palatino Linotype"/>
                <a:cs typeface="Palatino Linotype"/>
              </a:rPr>
              <a:t> </a:t>
            </a:r>
            <a:r>
              <a:rPr sz="6500" spc="-80" dirty="0">
                <a:latin typeface="Palatino Linotype"/>
                <a:cs typeface="Palatino Linotype"/>
              </a:rPr>
              <a:t>Scopes</a:t>
            </a:r>
            <a:endParaRPr sz="6500">
              <a:latin typeface="Palatino Linotype"/>
              <a:cs typeface="Palatino Linotype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45508" y="2539189"/>
          <a:ext cx="17656175" cy="6961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36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84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20"/>
                        </a:spcBef>
                      </a:pPr>
                      <a:r>
                        <a:rPr sz="3450" b="1" spc="5" dirty="0">
                          <a:solidFill>
                            <a:srgbClr val="F6F4EF"/>
                          </a:solidFill>
                          <a:latin typeface="Arial"/>
                          <a:cs typeface="Arial"/>
                        </a:rPr>
                        <a:t>Scope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29464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F3F1DF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20"/>
                        </a:spcBef>
                      </a:pPr>
                      <a:r>
                        <a:rPr sz="3450" b="1" dirty="0">
                          <a:solidFill>
                            <a:srgbClr val="F6F4E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294640" marB="0">
                    <a:lnL w="12700">
                      <a:solidFill>
                        <a:srgbClr val="F3F1DF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846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3450" b="1" dirty="0">
                          <a:latin typeface="Arial"/>
                          <a:cs typeface="Arial"/>
                        </a:rPr>
                        <a:t>singleton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29845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B w="12700">
                      <a:solidFill>
                        <a:srgbClr val="B8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Create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single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shared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instance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bean.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Default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scope.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29845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B w="12700">
                      <a:solidFill>
                        <a:srgbClr val="B8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8464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r>
                        <a:rPr sz="3450" b="1" dirty="0">
                          <a:latin typeface="Arial"/>
                          <a:cs typeface="Arial"/>
                        </a:rPr>
                        <a:t>prototype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291465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Creates</a:t>
                      </a:r>
                      <a:r>
                        <a:rPr sz="3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new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bean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instance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each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container</a:t>
                      </a:r>
                      <a:r>
                        <a:rPr sz="3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request.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291465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8464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2325"/>
                        </a:spcBef>
                      </a:pPr>
                      <a:r>
                        <a:rPr sz="3450" b="1" spc="5" dirty="0">
                          <a:latin typeface="Arial"/>
                          <a:cs typeface="Arial"/>
                        </a:rPr>
                        <a:t>request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295275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25"/>
                        </a:spcBef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Scoped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HTTP</a:t>
                      </a:r>
                      <a:r>
                        <a:rPr sz="345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web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request.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Only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used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for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web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apps.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295275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84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5"/>
                        </a:spcBef>
                      </a:pPr>
                      <a:r>
                        <a:rPr sz="3450" b="1" spc="5" dirty="0">
                          <a:latin typeface="Arial"/>
                          <a:cs typeface="Arial"/>
                        </a:rPr>
                        <a:t>session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299085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5"/>
                        </a:spcBef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Scoped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HTTP</a:t>
                      </a:r>
                      <a:r>
                        <a:rPr sz="345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web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session.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Only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used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for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web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apps.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299085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84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05"/>
                        </a:spcBef>
                      </a:pPr>
                      <a:r>
                        <a:rPr sz="3450" b="1" dirty="0">
                          <a:latin typeface="Arial"/>
                          <a:cs typeface="Arial"/>
                        </a:rPr>
                        <a:t>global-session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292735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0555" marR="625475" indent="-5078730">
                        <a:lnSpc>
                          <a:spcPts val="3960"/>
                        </a:lnSpc>
                        <a:spcBef>
                          <a:spcPts val="610"/>
                        </a:spcBef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Scoped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global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HTTP</a:t>
                      </a:r>
                      <a:r>
                        <a:rPr sz="345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web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session.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Only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used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for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web </a:t>
                      </a:r>
                      <a:r>
                        <a:rPr sz="3450" spc="-94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apps.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350744" y="2544425"/>
            <a:ext cx="17640300" cy="1158875"/>
            <a:chOff x="1350744" y="2544425"/>
            <a:chExt cx="17640300" cy="11588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0744" y="2544425"/>
              <a:ext cx="17640028" cy="11584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5974" y="2942318"/>
              <a:ext cx="1340273" cy="46071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38915" y="2942318"/>
              <a:ext cx="2408303" cy="460718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21377" y="4104587"/>
            <a:ext cx="1968526" cy="46071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952667" y="4104587"/>
            <a:ext cx="11549386" cy="460718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350744" y="4861352"/>
            <a:ext cx="17640300" cy="1158875"/>
            <a:chOff x="1350744" y="4861352"/>
            <a:chExt cx="17640300" cy="1158875"/>
          </a:xfrm>
        </p:grpSpPr>
        <p:sp>
          <p:nvSpPr>
            <p:cNvPr id="11" name="object 11"/>
            <p:cNvSpPr/>
            <p:nvPr/>
          </p:nvSpPr>
          <p:spPr>
            <a:xfrm>
              <a:off x="1350733" y="4861362"/>
              <a:ext cx="17640300" cy="1158875"/>
            </a:xfrm>
            <a:custGeom>
              <a:avLst/>
              <a:gdLst/>
              <a:ahLst/>
              <a:cxnLst/>
              <a:rect l="l" t="t" r="r" b="b"/>
              <a:pathLst>
                <a:path w="17640300" h="1158875">
                  <a:moveTo>
                    <a:pt x="17640034" y="0"/>
                  </a:moveTo>
                  <a:lnTo>
                    <a:pt x="5136781" y="0"/>
                  </a:lnTo>
                  <a:lnTo>
                    <a:pt x="0" y="0"/>
                  </a:lnTo>
                  <a:lnTo>
                    <a:pt x="0" y="1158455"/>
                  </a:lnTo>
                  <a:lnTo>
                    <a:pt x="5136781" y="1158455"/>
                  </a:lnTo>
                  <a:lnTo>
                    <a:pt x="17640034" y="1158455"/>
                  </a:lnTo>
                  <a:lnTo>
                    <a:pt x="17640034" y="0"/>
                  </a:lnTo>
                  <a:close/>
                </a:path>
              </a:pathLst>
            </a:custGeom>
            <a:solidFill>
              <a:srgbClr val="EEEBE2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00435" y="5266855"/>
              <a:ext cx="2031351" cy="45024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14440" y="5256384"/>
              <a:ext cx="11036313" cy="460718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20323" y="6429123"/>
            <a:ext cx="1612516" cy="45024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046905" y="6418652"/>
            <a:ext cx="11360910" cy="460718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1350744" y="7178279"/>
            <a:ext cx="17640300" cy="1158875"/>
            <a:chOff x="1350744" y="7178279"/>
            <a:chExt cx="17640300" cy="1158875"/>
          </a:xfrm>
        </p:grpSpPr>
        <p:sp>
          <p:nvSpPr>
            <p:cNvPr id="17" name="object 17"/>
            <p:cNvSpPr/>
            <p:nvPr/>
          </p:nvSpPr>
          <p:spPr>
            <a:xfrm>
              <a:off x="1350733" y="7178287"/>
              <a:ext cx="17640300" cy="1158875"/>
            </a:xfrm>
            <a:custGeom>
              <a:avLst/>
              <a:gdLst/>
              <a:ahLst/>
              <a:cxnLst/>
              <a:rect l="l" t="t" r="r" b="b"/>
              <a:pathLst>
                <a:path w="17640300" h="1158875">
                  <a:moveTo>
                    <a:pt x="17640034" y="0"/>
                  </a:moveTo>
                  <a:lnTo>
                    <a:pt x="5136781" y="0"/>
                  </a:lnTo>
                  <a:lnTo>
                    <a:pt x="0" y="0"/>
                  </a:lnTo>
                  <a:lnTo>
                    <a:pt x="0" y="1158468"/>
                  </a:lnTo>
                  <a:lnTo>
                    <a:pt x="5136781" y="1158468"/>
                  </a:lnTo>
                  <a:lnTo>
                    <a:pt x="17640034" y="1158468"/>
                  </a:lnTo>
                  <a:lnTo>
                    <a:pt x="17640034" y="0"/>
                  </a:lnTo>
                  <a:close/>
                </a:path>
              </a:pathLst>
            </a:custGeom>
            <a:solidFill>
              <a:srgbClr val="EEEBE2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78440" y="7580920"/>
              <a:ext cx="1654399" cy="37695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36435" y="7580920"/>
              <a:ext cx="11381852" cy="460718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366420" y="8732718"/>
            <a:ext cx="3088911" cy="460718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109731" y="8481417"/>
            <a:ext cx="11256201" cy="46071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188110" y="9067786"/>
            <a:ext cx="1078501" cy="376951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16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50849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55" dirty="0">
                <a:latin typeface="Palatino Linotype"/>
                <a:cs typeface="Palatino Linotype"/>
              </a:rPr>
              <a:t>Prototype</a:t>
            </a:r>
            <a:r>
              <a:rPr sz="6500" spc="-95" dirty="0">
                <a:latin typeface="Palatino Linotype"/>
                <a:cs typeface="Palatino Linotype"/>
              </a:rPr>
              <a:t> </a:t>
            </a:r>
            <a:r>
              <a:rPr sz="6500" spc="-20" dirty="0">
                <a:latin typeface="Palatino Linotype"/>
                <a:cs typeface="Palatino Linotype"/>
              </a:rPr>
              <a:t>Scope</a:t>
            </a:r>
            <a:r>
              <a:rPr sz="6500" spc="-90" dirty="0">
                <a:latin typeface="Palatino Linotype"/>
                <a:cs typeface="Palatino Linotype"/>
              </a:rPr>
              <a:t> </a:t>
            </a:r>
            <a:r>
              <a:rPr sz="6500" spc="-30" dirty="0">
                <a:latin typeface="Palatino Linotype"/>
                <a:cs typeface="Palatino Linotype"/>
              </a:rPr>
              <a:t>Example</a:t>
            </a:r>
            <a:endParaRPr sz="6500">
              <a:latin typeface="Palatino Linotype"/>
              <a:cs typeface="Palatino Linotyp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810" y="2103485"/>
            <a:ext cx="10569657" cy="10470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1810" y="2103485"/>
            <a:ext cx="10570210" cy="1047115"/>
          </a:xfrm>
          <a:prstGeom prst="rect">
            <a:avLst/>
          </a:prstGeom>
        </p:spPr>
        <p:txBody>
          <a:bodyPr vert="horz" wrap="square" lIns="0" tIns="233045" rIns="0" bIns="0" rtlCol="0">
            <a:spAutoFit/>
          </a:bodyPr>
          <a:lstStyle/>
          <a:p>
            <a:pPr marL="514350">
              <a:lnSpc>
                <a:spcPct val="100000"/>
              </a:lnSpc>
              <a:spcBef>
                <a:spcPts val="1835"/>
              </a:spcBef>
            </a:pPr>
            <a:r>
              <a:rPr sz="3450" b="1" i="1" spc="5" dirty="0">
                <a:solidFill>
                  <a:srgbClr val="FFFFFF"/>
                </a:solidFill>
                <a:latin typeface="Arial"/>
                <a:cs typeface="Arial"/>
              </a:rPr>
              <a:t>Prototype</a:t>
            </a:r>
            <a:r>
              <a:rPr sz="3450" b="1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i="1" spc="5" dirty="0">
                <a:solidFill>
                  <a:srgbClr val="FFFFFF"/>
                </a:solidFill>
                <a:latin typeface="Arial"/>
                <a:cs typeface="Arial"/>
              </a:rPr>
              <a:t>scope:</a:t>
            </a:r>
            <a:r>
              <a:rPr sz="3450" b="1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i="1" spc="5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3450" b="1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i="1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r>
              <a:rPr sz="3450" b="1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i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3450" b="1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i="1" spc="5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3450" b="1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i="1" spc="5" dirty="0">
                <a:solidFill>
                  <a:srgbClr val="FFFFFF"/>
                </a:solidFill>
                <a:latin typeface="Arial"/>
                <a:cs typeface="Arial"/>
              </a:rPr>
              <a:t>request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81151" y="3464445"/>
            <a:ext cx="13126719" cy="6725284"/>
            <a:chOff x="3081151" y="3464445"/>
            <a:chExt cx="13126719" cy="6725284"/>
          </a:xfrm>
        </p:grpSpPr>
        <p:sp>
          <p:nvSpPr>
            <p:cNvPr id="6" name="object 6"/>
            <p:cNvSpPr/>
            <p:nvPr/>
          </p:nvSpPr>
          <p:spPr>
            <a:xfrm>
              <a:off x="3259156" y="3579624"/>
              <a:ext cx="12770485" cy="6264275"/>
            </a:xfrm>
            <a:custGeom>
              <a:avLst/>
              <a:gdLst/>
              <a:ahLst/>
              <a:cxnLst/>
              <a:rect l="l" t="t" r="r" b="b"/>
              <a:pathLst>
                <a:path w="12770485" h="6264275">
                  <a:moveTo>
                    <a:pt x="0" y="0"/>
                  </a:moveTo>
                  <a:lnTo>
                    <a:pt x="12770292" y="0"/>
                  </a:lnTo>
                  <a:lnTo>
                    <a:pt x="12770292" y="6264207"/>
                  </a:lnTo>
                  <a:lnTo>
                    <a:pt x="0" y="62642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81151" y="3464445"/>
              <a:ext cx="13126301" cy="672492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317041" y="4301304"/>
            <a:ext cx="12487910" cy="478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dirty="0">
                <a:latin typeface="Arial MT"/>
                <a:cs typeface="Arial MT"/>
              </a:rPr>
              <a:t>@Component</a:t>
            </a: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4450" b="1" spc="-5" dirty="0">
                <a:latin typeface="Arial"/>
                <a:cs typeface="Arial"/>
              </a:rPr>
              <a:t>@Scope("prototype")</a:t>
            </a:r>
            <a:endParaRPr sz="4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4450" b="1" spc="-5" dirty="0">
                <a:solidFill>
                  <a:srgbClr val="931A68"/>
                </a:solidFill>
                <a:latin typeface="Arial"/>
                <a:cs typeface="Arial"/>
              </a:rPr>
              <a:t>public </a:t>
            </a:r>
            <a:r>
              <a:rPr sz="4450" b="1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4450" b="1" spc="-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4450" b="1" spc="-35" dirty="0">
                <a:latin typeface="Arial"/>
                <a:cs typeface="Arial"/>
              </a:rPr>
              <a:t>TennisCoach</a:t>
            </a:r>
            <a:r>
              <a:rPr sz="4450" b="1" spc="20" dirty="0">
                <a:latin typeface="Arial"/>
                <a:cs typeface="Arial"/>
              </a:rPr>
              <a:t> </a:t>
            </a:r>
            <a:r>
              <a:rPr sz="4450" b="1" spc="-5" dirty="0">
                <a:solidFill>
                  <a:srgbClr val="931A68"/>
                </a:solidFill>
                <a:latin typeface="Arial"/>
                <a:cs typeface="Arial"/>
              </a:rPr>
              <a:t>implements</a:t>
            </a:r>
            <a:r>
              <a:rPr sz="4450" b="1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4450" b="1" spc="-5" dirty="0">
                <a:latin typeface="Arial"/>
                <a:cs typeface="Arial"/>
              </a:rPr>
              <a:t>Coach </a:t>
            </a:r>
            <a:r>
              <a:rPr sz="4450" b="1" dirty="0">
                <a:latin typeface="Arial"/>
                <a:cs typeface="Arial"/>
              </a:rPr>
              <a:t>{</a:t>
            </a:r>
            <a:endParaRPr sz="4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4450" b="1" spc="-5" dirty="0">
                <a:latin typeface="Arial"/>
                <a:cs typeface="Arial"/>
              </a:rPr>
              <a:t>...</a:t>
            </a:r>
            <a:endParaRPr sz="4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4450" b="1" dirty="0">
                <a:latin typeface="Arial"/>
                <a:cs typeface="Arial"/>
              </a:rPr>
              <a:t>}</a:t>
            </a:r>
            <a:endParaRPr sz="4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913" y="4326315"/>
            <a:ext cx="11408410" cy="4180840"/>
            <a:chOff x="67913" y="4326315"/>
            <a:chExt cx="11408410" cy="4180840"/>
          </a:xfrm>
        </p:grpSpPr>
        <p:sp>
          <p:nvSpPr>
            <p:cNvPr id="3" name="object 3"/>
            <p:cNvSpPr/>
            <p:nvPr/>
          </p:nvSpPr>
          <p:spPr>
            <a:xfrm>
              <a:off x="245918" y="4441495"/>
              <a:ext cx="11052175" cy="3719829"/>
            </a:xfrm>
            <a:custGeom>
              <a:avLst/>
              <a:gdLst/>
              <a:ahLst/>
              <a:cxnLst/>
              <a:rect l="l" t="t" r="r" b="b"/>
              <a:pathLst>
                <a:path w="11052175" h="3719829">
                  <a:moveTo>
                    <a:pt x="0" y="0"/>
                  </a:moveTo>
                  <a:lnTo>
                    <a:pt x="11052020" y="0"/>
                  </a:lnTo>
                  <a:lnTo>
                    <a:pt x="11052020" y="3719782"/>
                  </a:lnTo>
                  <a:lnTo>
                    <a:pt x="0" y="37197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913" y="4326315"/>
              <a:ext cx="11408029" cy="418050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01426" y="4877203"/>
            <a:ext cx="1046289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15" dirty="0">
                <a:latin typeface="Arial"/>
                <a:cs typeface="Arial"/>
              </a:rPr>
              <a:t>Coach</a:t>
            </a:r>
            <a:r>
              <a:rPr sz="2600" b="1" spc="10" dirty="0">
                <a:latin typeface="Arial"/>
                <a:cs typeface="Arial"/>
              </a:rPr>
              <a:t> </a:t>
            </a:r>
            <a:r>
              <a:rPr sz="2600" b="1" spc="20" dirty="0">
                <a:solidFill>
                  <a:srgbClr val="7E504F"/>
                </a:solidFill>
                <a:latin typeface="Arial"/>
                <a:cs typeface="Arial"/>
              </a:rPr>
              <a:t>theCoach</a:t>
            </a:r>
            <a:r>
              <a:rPr sz="2600" b="1" spc="15" dirty="0">
                <a:solidFill>
                  <a:srgbClr val="7E504F"/>
                </a:solidFill>
                <a:latin typeface="Arial"/>
                <a:cs typeface="Arial"/>
              </a:rPr>
              <a:t> </a:t>
            </a:r>
            <a:r>
              <a:rPr sz="2600" b="1" spc="20" dirty="0">
                <a:latin typeface="Arial"/>
                <a:cs typeface="Arial"/>
              </a:rPr>
              <a:t>=</a:t>
            </a:r>
            <a:r>
              <a:rPr sz="2600" b="1" spc="15" dirty="0">
                <a:latin typeface="Arial"/>
                <a:cs typeface="Arial"/>
              </a:rPr>
              <a:t> </a:t>
            </a:r>
            <a:r>
              <a:rPr sz="2600" b="1" spc="15" dirty="0">
                <a:solidFill>
                  <a:srgbClr val="7E504F"/>
                </a:solidFill>
                <a:latin typeface="Arial"/>
                <a:cs typeface="Arial"/>
              </a:rPr>
              <a:t>context</a:t>
            </a:r>
            <a:r>
              <a:rPr sz="2600" b="1" spc="15" dirty="0">
                <a:latin typeface="Arial"/>
                <a:cs typeface="Arial"/>
              </a:rPr>
              <a:t>.getBean(</a:t>
            </a:r>
            <a:r>
              <a:rPr sz="2600" b="1" spc="15" dirty="0">
                <a:solidFill>
                  <a:srgbClr val="3933FF"/>
                </a:solidFill>
                <a:latin typeface="Arial"/>
                <a:cs typeface="Arial"/>
              </a:rPr>
              <a:t>"tennisCoach"</a:t>
            </a:r>
            <a:r>
              <a:rPr sz="2600" b="1" spc="15" dirty="0">
                <a:latin typeface="Arial"/>
                <a:cs typeface="Arial"/>
              </a:rPr>
              <a:t>, Coach.</a:t>
            </a:r>
            <a:r>
              <a:rPr sz="2600" b="1" spc="15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2600" b="1" spc="15" dirty="0">
                <a:latin typeface="Arial"/>
                <a:cs typeface="Arial"/>
              </a:rPr>
              <a:t>);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1426" y="6070884"/>
            <a:ext cx="10835640" cy="1621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5" dirty="0">
                <a:latin typeface="Arial"/>
                <a:cs typeface="Arial"/>
              </a:rPr>
              <a:t>...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600" b="1" spc="15" dirty="0">
                <a:latin typeface="Arial"/>
                <a:cs typeface="Arial"/>
              </a:rPr>
              <a:t>Coach </a:t>
            </a:r>
            <a:r>
              <a:rPr sz="2600" b="1" spc="20" dirty="0">
                <a:solidFill>
                  <a:srgbClr val="7E504F"/>
                </a:solidFill>
                <a:latin typeface="Arial"/>
                <a:cs typeface="Arial"/>
              </a:rPr>
              <a:t>alphaCoach</a:t>
            </a:r>
            <a:r>
              <a:rPr sz="2600" b="1" spc="15" dirty="0">
                <a:solidFill>
                  <a:srgbClr val="7E504F"/>
                </a:solidFill>
                <a:latin typeface="Arial"/>
                <a:cs typeface="Arial"/>
              </a:rPr>
              <a:t> </a:t>
            </a:r>
            <a:r>
              <a:rPr sz="2600" b="1" spc="20" dirty="0">
                <a:latin typeface="Arial"/>
                <a:cs typeface="Arial"/>
              </a:rPr>
              <a:t>=</a:t>
            </a:r>
            <a:r>
              <a:rPr sz="2600" b="1" spc="15" dirty="0">
                <a:latin typeface="Arial"/>
                <a:cs typeface="Arial"/>
              </a:rPr>
              <a:t> </a:t>
            </a:r>
            <a:r>
              <a:rPr sz="2600" b="1" spc="15" dirty="0">
                <a:solidFill>
                  <a:srgbClr val="7E504F"/>
                </a:solidFill>
                <a:latin typeface="Arial"/>
                <a:cs typeface="Arial"/>
              </a:rPr>
              <a:t>context</a:t>
            </a:r>
            <a:r>
              <a:rPr sz="2600" b="1" spc="15" dirty="0">
                <a:latin typeface="Arial"/>
                <a:cs typeface="Arial"/>
              </a:rPr>
              <a:t>.getBean(</a:t>
            </a:r>
            <a:r>
              <a:rPr sz="2600" b="1" spc="15" dirty="0">
                <a:solidFill>
                  <a:srgbClr val="3933FF"/>
                </a:solidFill>
                <a:latin typeface="Arial"/>
                <a:cs typeface="Arial"/>
              </a:rPr>
              <a:t>"tennisCoach"</a:t>
            </a:r>
            <a:r>
              <a:rPr sz="2600" b="1" spc="15" dirty="0">
                <a:latin typeface="Arial"/>
                <a:cs typeface="Arial"/>
              </a:rPr>
              <a:t>,</a:t>
            </a:r>
            <a:r>
              <a:rPr sz="2600" b="1" spc="20" dirty="0">
                <a:latin typeface="Arial"/>
                <a:cs typeface="Arial"/>
              </a:rPr>
              <a:t> </a:t>
            </a:r>
            <a:r>
              <a:rPr sz="2600" b="1" spc="15" dirty="0">
                <a:latin typeface="Arial"/>
                <a:cs typeface="Arial"/>
              </a:rPr>
              <a:t>Coach.</a:t>
            </a:r>
            <a:r>
              <a:rPr sz="2600" b="1" spc="15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2600" b="1" spc="15" dirty="0">
                <a:latin typeface="Arial"/>
                <a:cs typeface="Arial"/>
              </a:rPr>
              <a:t>);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83795" y="3965370"/>
            <a:ext cx="7809123" cy="54864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50849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55" dirty="0">
                <a:latin typeface="Palatino Linotype"/>
                <a:cs typeface="Palatino Linotype"/>
              </a:rPr>
              <a:t>Prototype</a:t>
            </a:r>
            <a:r>
              <a:rPr sz="6500" spc="-95" dirty="0">
                <a:latin typeface="Palatino Linotype"/>
                <a:cs typeface="Palatino Linotype"/>
              </a:rPr>
              <a:t> </a:t>
            </a:r>
            <a:r>
              <a:rPr sz="6500" spc="-20" dirty="0">
                <a:latin typeface="Palatino Linotype"/>
                <a:cs typeface="Palatino Linotype"/>
              </a:rPr>
              <a:t>Scope</a:t>
            </a:r>
            <a:r>
              <a:rPr sz="6500" spc="-90" dirty="0">
                <a:latin typeface="Palatino Linotype"/>
                <a:cs typeface="Palatino Linotype"/>
              </a:rPr>
              <a:t> </a:t>
            </a:r>
            <a:r>
              <a:rPr sz="6500" spc="-30" dirty="0">
                <a:latin typeface="Palatino Linotype"/>
                <a:cs typeface="Palatino Linotype"/>
              </a:rPr>
              <a:t>Example</a:t>
            </a:r>
            <a:endParaRPr sz="65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22995" y="4688727"/>
            <a:ext cx="199834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TennisCoach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85263" y="7610104"/>
            <a:ext cx="199834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TennisCoach</a:t>
            </a:r>
            <a:endParaRPr sz="2600">
              <a:latin typeface="Palatino Linotype"/>
              <a:cs typeface="Palatino Linotype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1274" y="2320506"/>
            <a:ext cx="10569657" cy="104708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41274" y="2320506"/>
            <a:ext cx="10570210" cy="1047115"/>
          </a:xfrm>
          <a:prstGeom prst="rect">
            <a:avLst/>
          </a:prstGeom>
        </p:spPr>
        <p:txBody>
          <a:bodyPr vert="horz" wrap="square" lIns="0" tIns="235585" rIns="0" bIns="0" rtlCol="0">
            <a:spAutoFit/>
          </a:bodyPr>
          <a:lstStyle/>
          <a:p>
            <a:pPr marL="524510">
              <a:lnSpc>
                <a:spcPct val="100000"/>
              </a:lnSpc>
              <a:spcBef>
                <a:spcPts val="1855"/>
              </a:spcBef>
            </a:pPr>
            <a:r>
              <a:rPr sz="3450" b="1" i="1" spc="5" dirty="0">
                <a:solidFill>
                  <a:srgbClr val="FFFFFF"/>
                </a:solidFill>
                <a:latin typeface="Arial"/>
                <a:cs typeface="Arial"/>
              </a:rPr>
              <a:t>Prototype</a:t>
            </a:r>
            <a:r>
              <a:rPr sz="3450" b="1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i="1" spc="5" dirty="0">
                <a:solidFill>
                  <a:srgbClr val="FFFFFF"/>
                </a:solidFill>
                <a:latin typeface="Arial"/>
                <a:cs typeface="Arial"/>
              </a:rPr>
              <a:t>scope:</a:t>
            </a:r>
            <a:r>
              <a:rPr sz="3450" b="1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i="1" spc="5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3450" b="1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i="1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r>
              <a:rPr sz="3450" b="1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i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3450" b="1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i="1" spc="5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3450" b="1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i="1" spc="5" dirty="0">
                <a:solidFill>
                  <a:srgbClr val="FFFFFF"/>
                </a:solidFill>
                <a:latin typeface="Arial"/>
                <a:cs typeface="Arial"/>
              </a:rPr>
              <a:t>request</a:t>
            </a:r>
            <a:endParaRPr sz="3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5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578449" y="2950560"/>
            <a:ext cx="141795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latin typeface="Arial"/>
                <a:cs typeface="Arial"/>
              </a:rPr>
              <a:t>Spring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496</Words>
  <Application>Microsoft Office PowerPoint</Application>
  <PresentationFormat>Custom</PresentationFormat>
  <Paragraphs>123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MT</vt:lpstr>
      <vt:lpstr>Calibri</vt:lpstr>
      <vt:lpstr>Palatino Linotype</vt:lpstr>
      <vt:lpstr>Times New Roman</vt:lpstr>
      <vt:lpstr>Trebuchet MS</vt:lpstr>
      <vt:lpstr>Office Theme</vt:lpstr>
      <vt:lpstr>1_Office Theme</vt:lpstr>
      <vt:lpstr>Bean Scopes with  Annotations</vt:lpstr>
      <vt:lpstr>Bean Scopes</vt:lpstr>
      <vt:lpstr>PowerPoint Presentation</vt:lpstr>
      <vt:lpstr>Refresher: What Is a Singleton?</vt:lpstr>
      <vt:lpstr>What is a Singleton?</vt:lpstr>
      <vt:lpstr>Explicitly Specify Bean Scope</vt:lpstr>
      <vt:lpstr>Additional Spring Bean Scopes</vt:lpstr>
      <vt:lpstr>Prototype Scope Example</vt:lpstr>
      <vt:lpstr>Prototype Scope Example</vt:lpstr>
      <vt:lpstr>Bean Lifecycle Methods - Annotations</vt:lpstr>
      <vt:lpstr>Bean Lifecycle</vt:lpstr>
      <vt:lpstr>Bean Lifecycle Methods / Hooks</vt:lpstr>
      <vt:lpstr>Init: method configuration</vt:lpstr>
      <vt:lpstr>Destroy: method configuration</vt:lpstr>
      <vt:lpstr>Development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27-annotations-bean-scopes-overview.pdf</dc:title>
  <dc:subject>luv2code</dc:subject>
  <dc:creator>www.luv2code.com</dc:creator>
  <cp:keywords>luv2code</cp:keywords>
  <cp:lastModifiedBy>Shaurya Jaiswal</cp:lastModifiedBy>
  <cp:revision>1</cp:revision>
  <dcterms:created xsi:type="dcterms:W3CDTF">2022-08-19T19:29:21Z</dcterms:created>
  <dcterms:modified xsi:type="dcterms:W3CDTF">2022-08-19T19:56:27Z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2017-01-31T00:00:00Z</vt:filetime>
  </property>
  <property fmtid="{D5CDD505-2E9C-101B-9397-08002B2CF9AE}" pid="3" name="Creator">
    <vt:lpwstr>luv2code</vt:lpwstr>
  </property>
  <property fmtid="{D5CDD505-2E9C-101B-9397-08002B2CF9AE}" pid="4" name="LastSaved">
    <vt:filetime>2022-08-19T00:00:00Z</vt:filetime>
  </property>
</Properties>
</file>