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2" r:id="rId3"/>
    <p:sldMasterId id="2147483678" r:id="rId4"/>
    <p:sldMasterId id="2147483684" r:id="rId5"/>
  </p:sldMasterIdLst>
  <p:sldIdLst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57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120" y="79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147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4317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56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9186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0587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2977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2093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1597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715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988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1752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343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9663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856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1255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095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085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171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846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00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97126" y="332839"/>
            <a:ext cx="10109847" cy="1830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2034" y="2434973"/>
            <a:ext cx="18140031" cy="7148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22832" y="783086"/>
            <a:ext cx="12658434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2034" y="2415707"/>
            <a:ext cx="18140031" cy="7148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270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605082"/>
            <a:ext cx="18140031" cy="829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27512" y="2542195"/>
            <a:ext cx="13449075" cy="683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241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9499" y="332839"/>
            <a:ext cx="10545100" cy="1830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836" y="2793497"/>
            <a:ext cx="15480426" cy="6280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816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0110" y="783086"/>
            <a:ext cx="11883879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016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v2code.com/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2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hyperlink" Target="http://www.luv2code.com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22.jpg"/><Relationship Id="rId4" Type="http://schemas.openxmlformats.org/officeDocument/2006/relationships/image" Target="../media/image24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luv2code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luv2code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www.luv2code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www.luv2code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92444" y="10280180"/>
            <a:ext cx="5143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10" dirty="0">
                <a:solidFill>
                  <a:srgbClr val="5C86B9"/>
                </a:solidFill>
                <a:latin typeface="Palatino Linotype"/>
                <a:cs typeface="Palatino Linotype"/>
              </a:rPr>
              <a:t>Date</a:t>
            </a:r>
            <a:endParaRPr sz="19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15" marR="3175" algn="ctr">
              <a:lnSpc>
                <a:spcPct val="100000"/>
              </a:lnSpc>
              <a:spcBef>
                <a:spcPts val="135"/>
              </a:spcBef>
            </a:pPr>
            <a:r>
              <a:rPr spc="-105" dirty="0"/>
              <a:t>Developing</a:t>
            </a:r>
          </a:p>
          <a:p>
            <a:pPr marL="5715" algn="ctr">
              <a:lnSpc>
                <a:spcPct val="100000"/>
              </a:lnSpc>
              <a:spcBef>
                <a:spcPts val="10"/>
              </a:spcBef>
            </a:pPr>
            <a:r>
              <a:rPr spc="-85" dirty="0"/>
              <a:t>Spring</a:t>
            </a:r>
            <a:r>
              <a:rPr spc="-235" dirty="0"/>
              <a:t> </a:t>
            </a:r>
            <a:r>
              <a:rPr spc="-100" dirty="0"/>
              <a:t>Controllers</a:t>
            </a:r>
            <a:r>
              <a:rPr spc="-229" dirty="0"/>
              <a:t> </a:t>
            </a:r>
            <a:r>
              <a:rPr spc="-65" dirty="0"/>
              <a:t>and</a:t>
            </a:r>
            <a:r>
              <a:rPr spc="-229" dirty="0"/>
              <a:t> </a:t>
            </a:r>
            <a:r>
              <a:rPr spc="-125" dirty="0"/>
              <a:t>Views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2444" y="10280180"/>
            <a:ext cx="5143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1" u="none" strike="noStrike" kern="1200" cap="none" spc="10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Date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Reading</a:t>
            </a:r>
            <a:r>
              <a:rPr spc="-235" dirty="0"/>
              <a:t> </a:t>
            </a:r>
            <a:r>
              <a:rPr spc="-70" dirty="0"/>
              <a:t>Form</a:t>
            </a:r>
            <a:r>
              <a:rPr spc="-225" dirty="0"/>
              <a:t> </a:t>
            </a:r>
            <a:r>
              <a:rPr spc="-75" dirty="0"/>
              <a:t>Data</a:t>
            </a:r>
            <a:r>
              <a:rPr spc="-235" dirty="0"/>
              <a:t> </a:t>
            </a:r>
            <a:r>
              <a:rPr spc="-75" dirty="0"/>
              <a:t>with</a:t>
            </a:r>
            <a:r>
              <a:rPr spc="-225" dirty="0"/>
              <a:t> </a:t>
            </a:r>
            <a:r>
              <a:rPr spc="-85" dirty="0"/>
              <a:t>Spring</a:t>
            </a:r>
            <a:r>
              <a:rPr spc="-229" dirty="0"/>
              <a:t> </a:t>
            </a:r>
            <a:r>
              <a:rPr spc="-95" dirty="0"/>
              <a:t>MVC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486029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65" dirty="0">
                <a:latin typeface="Times New Roman"/>
                <a:cs typeface="Times New Roman"/>
              </a:rPr>
              <a:t>Hig</a:t>
            </a:r>
            <a:r>
              <a:rPr sz="5250" spc="295" dirty="0">
                <a:latin typeface="Times New Roman"/>
                <a:cs typeface="Times New Roman"/>
              </a:rPr>
              <a:t>h</a:t>
            </a:r>
            <a:r>
              <a:rPr sz="5250" spc="-60" dirty="0">
                <a:latin typeface="Times New Roman"/>
                <a:cs typeface="Times New Roman"/>
              </a:rPr>
              <a:t> </a:t>
            </a:r>
            <a:r>
              <a:rPr sz="5250" spc="260" dirty="0">
                <a:latin typeface="Times New Roman"/>
                <a:cs typeface="Times New Roman"/>
              </a:rPr>
              <a:t>L</a:t>
            </a:r>
            <a:r>
              <a:rPr sz="5250" spc="85" dirty="0">
                <a:latin typeface="Times New Roman"/>
                <a:cs typeface="Times New Roman"/>
              </a:rPr>
              <a:t>e</a:t>
            </a:r>
            <a:r>
              <a:rPr sz="5250" spc="-345" dirty="0">
                <a:latin typeface="Times New Roman"/>
                <a:cs typeface="Times New Roman"/>
              </a:rPr>
              <a:t>v</a:t>
            </a:r>
            <a:r>
              <a:rPr sz="5250" spc="200" dirty="0">
                <a:latin typeface="Times New Roman"/>
                <a:cs typeface="Times New Roman"/>
              </a:rPr>
              <a:t>e</a:t>
            </a:r>
            <a:r>
              <a:rPr sz="5250" spc="195" dirty="0">
                <a:latin typeface="Times New Roman"/>
                <a:cs typeface="Times New Roman"/>
              </a:rPr>
              <a:t>l</a:t>
            </a:r>
            <a:r>
              <a:rPr sz="5250" spc="-585" dirty="0">
                <a:latin typeface="Times New Roman"/>
                <a:cs typeface="Times New Roman"/>
              </a:rPr>
              <a:t> </a:t>
            </a:r>
            <a:r>
              <a:rPr sz="5250" spc="-225" dirty="0">
                <a:latin typeface="Times New Roman"/>
                <a:cs typeface="Times New Roman"/>
              </a:rPr>
              <a:t>V</a:t>
            </a:r>
            <a:r>
              <a:rPr sz="5250" spc="85" dirty="0">
                <a:latin typeface="Times New Roman"/>
                <a:cs typeface="Times New Roman"/>
              </a:rPr>
              <a:t>i</a:t>
            </a:r>
            <a:r>
              <a:rPr sz="5250" spc="150" dirty="0">
                <a:latin typeface="Times New Roman"/>
                <a:cs typeface="Times New Roman"/>
              </a:rPr>
              <a:t>e</a:t>
            </a:r>
            <a:r>
              <a:rPr sz="5250" spc="114" dirty="0">
                <a:latin typeface="Times New Roman"/>
                <a:cs typeface="Times New Roman"/>
              </a:rPr>
              <a:t>w</a:t>
            </a:r>
            <a:endParaRPr sz="52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31382" y="4759018"/>
            <a:ext cx="6471285" cy="1204595"/>
            <a:chOff x="1031382" y="4759018"/>
            <a:chExt cx="6471285" cy="12045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6617" y="4764252"/>
              <a:ext cx="6460536" cy="11936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36617" y="4764253"/>
              <a:ext cx="6461125" cy="1193800"/>
            </a:xfrm>
            <a:custGeom>
              <a:avLst/>
              <a:gdLst/>
              <a:ahLst/>
              <a:cxnLst/>
              <a:rect l="l" t="t" r="r" b="b"/>
              <a:pathLst>
                <a:path w="6461125" h="1193800">
                  <a:moveTo>
                    <a:pt x="0" y="0"/>
                  </a:moveTo>
                  <a:lnTo>
                    <a:pt x="6460536" y="0"/>
                  </a:lnTo>
                  <a:lnTo>
                    <a:pt x="6460536" y="1193680"/>
                  </a:lnTo>
                  <a:lnTo>
                    <a:pt x="0" y="119368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10783" y="4196596"/>
            <a:ext cx="3522979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helloworld-form.jsp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44433" y="3526459"/>
            <a:ext cx="255968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helloworld.jsp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491736" y="4078409"/>
            <a:ext cx="5664835" cy="2544445"/>
            <a:chOff x="13491736" y="4078409"/>
            <a:chExt cx="5664835" cy="25444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96970" y="4083645"/>
              <a:ext cx="5654278" cy="25339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496971" y="4083645"/>
              <a:ext cx="5654675" cy="2534285"/>
            </a:xfrm>
            <a:custGeom>
              <a:avLst/>
              <a:gdLst/>
              <a:ahLst/>
              <a:cxnLst/>
              <a:rect l="l" t="t" r="r" b="b"/>
              <a:pathLst>
                <a:path w="5654675" h="2534284">
                  <a:moveTo>
                    <a:pt x="0" y="0"/>
                  </a:moveTo>
                  <a:lnTo>
                    <a:pt x="5654278" y="0"/>
                  </a:lnTo>
                  <a:lnTo>
                    <a:pt x="5654278" y="2533954"/>
                  </a:lnTo>
                  <a:lnTo>
                    <a:pt x="0" y="2533954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37500" y="5140767"/>
            <a:ext cx="3321245" cy="41328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51930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25" dirty="0">
                <a:latin typeface="Times New Roman"/>
                <a:cs typeface="Times New Roman"/>
              </a:rPr>
              <a:t>Application</a:t>
            </a:r>
            <a:r>
              <a:rPr sz="5250" spc="-130" dirty="0">
                <a:latin typeface="Times New Roman"/>
                <a:cs typeface="Times New Roman"/>
              </a:rPr>
              <a:t> </a:t>
            </a:r>
            <a:r>
              <a:rPr sz="5250" spc="160" dirty="0">
                <a:latin typeface="Times New Roman"/>
                <a:cs typeface="Times New Roman"/>
              </a:rPr>
              <a:t>Flow</a:t>
            </a:r>
            <a:endParaRPr sz="52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4117" y="2583238"/>
            <a:ext cx="4670540" cy="17429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14256" y="2887735"/>
            <a:ext cx="2339340" cy="1056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16839" marR="5080" lvl="0" indent="-104775" algn="l" defTabSz="914400" rtl="0" eaLnBrk="1" fontAlgn="auto" latinLnBrk="0" hangingPunct="1">
              <a:lnSpc>
                <a:spcPts val="396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Hello</a:t>
            </a:r>
            <a:r>
              <a:rPr kumimoji="0" sz="3450" b="1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orld 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Controller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5654" y="1987239"/>
            <a:ext cx="298069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Request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Mapping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6843" y="2866793"/>
            <a:ext cx="203581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/showForm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3340" y="5601351"/>
            <a:ext cx="16958833" cy="1042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1300" y="3484271"/>
            <a:ext cx="3321245" cy="41328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4392231" y="3156971"/>
            <a:ext cx="4953000" cy="932180"/>
            <a:chOff x="14392231" y="3156971"/>
            <a:chExt cx="4953000" cy="9321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97467" y="3162207"/>
              <a:ext cx="4942257" cy="92143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397467" y="3162207"/>
              <a:ext cx="4942840" cy="922019"/>
            </a:xfrm>
            <a:custGeom>
              <a:avLst/>
              <a:gdLst/>
              <a:ahLst/>
              <a:cxnLst/>
              <a:rect l="l" t="t" r="r" b="b"/>
              <a:pathLst>
                <a:path w="4942840" h="922020">
                  <a:moveTo>
                    <a:pt x="0" y="0"/>
                  </a:moveTo>
                  <a:lnTo>
                    <a:pt x="4942257" y="0"/>
                  </a:lnTo>
                  <a:lnTo>
                    <a:pt x="4942257" y="921437"/>
                  </a:lnTo>
                  <a:lnTo>
                    <a:pt x="0" y="921437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36233" y="3484271"/>
            <a:ext cx="1570172" cy="41328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107259" y="2605021"/>
            <a:ext cx="3522979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helloworld-form.jsp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9139" y="2581073"/>
            <a:ext cx="2974340" cy="2084070"/>
            <a:chOff x="759139" y="2581073"/>
            <a:chExt cx="2974340" cy="208407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4374" y="2586308"/>
              <a:ext cx="2963260" cy="20732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64374" y="2586308"/>
              <a:ext cx="2963545" cy="2073275"/>
            </a:xfrm>
            <a:custGeom>
              <a:avLst/>
              <a:gdLst/>
              <a:ahLst/>
              <a:cxnLst/>
              <a:rect l="l" t="t" r="r" b="b"/>
              <a:pathLst>
                <a:path w="2963545" h="2073275">
                  <a:moveTo>
                    <a:pt x="0" y="0"/>
                  </a:moveTo>
                  <a:lnTo>
                    <a:pt x="2963260" y="0"/>
                  </a:lnTo>
                  <a:lnTo>
                    <a:pt x="2963260" y="2073235"/>
                  </a:lnTo>
                  <a:lnTo>
                    <a:pt x="0" y="2073235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010870" y="3175907"/>
              <a:ext cx="467359" cy="558165"/>
            </a:xfrm>
            <a:custGeom>
              <a:avLst/>
              <a:gdLst/>
              <a:ahLst/>
              <a:cxnLst/>
              <a:rect l="l" t="t" r="r" b="b"/>
              <a:pathLst>
                <a:path w="467360" h="558164">
                  <a:moveTo>
                    <a:pt x="0" y="0"/>
                  </a:moveTo>
                  <a:lnTo>
                    <a:pt x="467294" y="0"/>
                  </a:lnTo>
                  <a:lnTo>
                    <a:pt x="467294" y="557574"/>
                  </a:lnTo>
                  <a:lnTo>
                    <a:pt x="0" y="557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8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51930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25" dirty="0">
                <a:latin typeface="Times New Roman"/>
                <a:cs typeface="Times New Roman"/>
              </a:rPr>
              <a:t>Application</a:t>
            </a:r>
            <a:r>
              <a:rPr sz="5250" spc="-130" dirty="0">
                <a:latin typeface="Times New Roman"/>
                <a:cs typeface="Times New Roman"/>
              </a:rPr>
              <a:t> </a:t>
            </a:r>
            <a:r>
              <a:rPr sz="5250" spc="160" dirty="0">
                <a:latin typeface="Times New Roman"/>
                <a:cs typeface="Times New Roman"/>
              </a:rPr>
              <a:t>Flow</a:t>
            </a:r>
            <a:endParaRPr sz="52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4117" y="2583238"/>
            <a:ext cx="4670540" cy="17429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14256" y="2887735"/>
            <a:ext cx="2339340" cy="1056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16839" marR="5080" lvl="0" indent="-104775" algn="l" defTabSz="914400" rtl="0" eaLnBrk="1" fontAlgn="auto" latinLnBrk="0" hangingPunct="1">
              <a:lnSpc>
                <a:spcPts val="396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Hello</a:t>
            </a:r>
            <a:r>
              <a:rPr kumimoji="0" sz="3450" b="1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orld 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Controller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5654" y="1987239"/>
            <a:ext cx="298069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Request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Mapping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6843" y="2866793"/>
            <a:ext cx="203581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/showForm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3340" y="5601351"/>
            <a:ext cx="16958833" cy="1042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1300" y="3484271"/>
            <a:ext cx="3321245" cy="41328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4392231" y="3156971"/>
            <a:ext cx="4953000" cy="932180"/>
            <a:chOff x="14392231" y="3156971"/>
            <a:chExt cx="4953000" cy="9321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97467" y="3162207"/>
              <a:ext cx="4942257" cy="92143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397467" y="3162207"/>
              <a:ext cx="4942840" cy="922019"/>
            </a:xfrm>
            <a:custGeom>
              <a:avLst/>
              <a:gdLst/>
              <a:ahLst/>
              <a:cxnLst/>
              <a:rect l="l" t="t" r="r" b="b"/>
              <a:pathLst>
                <a:path w="4942840" h="922020">
                  <a:moveTo>
                    <a:pt x="0" y="0"/>
                  </a:moveTo>
                  <a:lnTo>
                    <a:pt x="4942257" y="0"/>
                  </a:lnTo>
                  <a:lnTo>
                    <a:pt x="4942257" y="921437"/>
                  </a:lnTo>
                  <a:lnTo>
                    <a:pt x="0" y="921437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36233" y="3484271"/>
            <a:ext cx="1570172" cy="41328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107259" y="2605021"/>
            <a:ext cx="3522979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helloworld-form.jsp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6120" y="7380472"/>
            <a:ext cx="4670538" cy="174291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494863" y="7683400"/>
            <a:ext cx="2339340" cy="1056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16839" marR="5080" lvl="0" indent="-104775" algn="l" defTabSz="914400" rtl="0" eaLnBrk="1" fontAlgn="auto" latinLnBrk="0" hangingPunct="1">
              <a:lnSpc>
                <a:spcPts val="396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Hello</a:t>
            </a:r>
            <a:r>
              <a:rPr kumimoji="0" sz="3450" b="1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orld 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Controller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4737" y="6657254"/>
            <a:ext cx="298069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Request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Mapping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75097" y="7536808"/>
            <a:ext cx="251841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/processForm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60756" y="8281506"/>
            <a:ext cx="2943790" cy="41328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318233" y="8281506"/>
            <a:ext cx="1570182" cy="41328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5861162" y="7369274"/>
            <a:ext cx="255968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helloworld.jsp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84789" y="8203938"/>
            <a:ext cx="3853815" cy="722630"/>
            <a:chOff x="884789" y="8203938"/>
            <a:chExt cx="3853815" cy="72263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0025" y="8209174"/>
              <a:ext cx="3842814" cy="71202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90025" y="8209174"/>
              <a:ext cx="3843020" cy="712470"/>
            </a:xfrm>
            <a:custGeom>
              <a:avLst/>
              <a:gdLst/>
              <a:ahLst/>
              <a:cxnLst/>
              <a:rect l="l" t="t" r="r" b="b"/>
              <a:pathLst>
                <a:path w="3843020" h="712470">
                  <a:moveTo>
                    <a:pt x="0" y="0"/>
                  </a:moveTo>
                  <a:lnTo>
                    <a:pt x="3842814" y="0"/>
                  </a:lnTo>
                  <a:lnTo>
                    <a:pt x="3842814" y="712020"/>
                  </a:lnTo>
                  <a:lnTo>
                    <a:pt x="0" y="71202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44859" y="7599633"/>
            <a:ext cx="3522979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helloworld-form.jsp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5208956" y="7879340"/>
            <a:ext cx="3863975" cy="1748789"/>
            <a:chOff x="15208956" y="7879340"/>
            <a:chExt cx="3863975" cy="1748789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14196" y="7884576"/>
              <a:ext cx="3853285" cy="173816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214192" y="7884576"/>
              <a:ext cx="3853815" cy="1738630"/>
            </a:xfrm>
            <a:custGeom>
              <a:avLst/>
              <a:gdLst/>
              <a:ahLst/>
              <a:cxnLst/>
              <a:rect l="l" t="t" r="r" b="b"/>
              <a:pathLst>
                <a:path w="3853815" h="1738629">
                  <a:moveTo>
                    <a:pt x="0" y="0"/>
                  </a:moveTo>
                  <a:lnTo>
                    <a:pt x="3853285" y="0"/>
                  </a:lnTo>
                  <a:lnTo>
                    <a:pt x="3853285" y="1738166"/>
                  </a:lnTo>
                  <a:lnTo>
                    <a:pt x="0" y="1738166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59139" y="2581073"/>
            <a:ext cx="2974340" cy="2084070"/>
            <a:chOff x="759139" y="2581073"/>
            <a:chExt cx="2974340" cy="2084070"/>
          </a:xfrm>
        </p:grpSpPr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4374" y="2586308"/>
              <a:ext cx="2963260" cy="207323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64374" y="2586308"/>
              <a:ext cx="2963545" cy="2073275"/>
            </a:xfrm>
            <a:custGeom>
              <a:avLst/>
              <a:gdLst/>
              <a:ahLst/>
              <a:cxnLst/>
              <a:rect l="l" t="t" r="r" b="b"/>
              <a:pathLst>
                <a:path w="2963545" h="2073275">
                  <a:moveTo>
                    <a:pt x="0" y="0"/>
                  </a:moveTo>
                  <a:lnTo>
                    <a:pt x="2963260" y="0"/>
                  </a:lnTo>
                  <a:lnTo>
                    <a:pt x="2963260" y="2073235"/>
                  </a:lnTo>
                  <a:lnTo>
                    <a:pt x="0" y="2073235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010870" y="3175907"/>
              <a:ext cx="467359" cy="558165"/>
            </a:xfrm>
            <a:custGeom>
              <a:avLst/>
              <a:gdLst/>
              <a:ahLst/>
              <a:cxnLst/>
              <a:rect l="l" t="t" r="r" b="b"/>
              <a:pathLst>
                <a:path w="467360" h="558164">
                  <a:moveTo>
                    <a:pt x="0" y="0"/>
                  </a:moveTo>
                  <a:lnTo>
                    <a:pt x="467294" y="0"/>
                  </a:lnTo>
                  <a:lnTo>
                    <a:pt x="467294" y="557574"/>
                  </a:lnTo>
                  <a:lnTo>
                    <a:pt x="0" y="557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11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0153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20" dirty="0">
                <a:latin typeface="Times New Roman"/>
                <a:cs typeface="Times New Roman"/>
              </a:rPr>
              <a:t>Controller</a:t>
            </a:r>
            <a:r>
              <a:rPr sz="6500" spc="-130" dirty="0">
                <a:latin typeface="Times New Roman"/>
                <a:cs typeface="Times New Roman"/>
              </a:rPr>
              <a:t> </a:t>
            </a:r>
            <a:r>
              <a:rPr sz="6500" spc="45" dirty="0">
                <a:latin typeface="Times New Roman"/>
                <a:cs typeface="Times New Roman"/>
              </a:rPr>
              <a:t>Class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97062" y="1736133"/>
            <a:ext cx="14077950" cy="8703945"/>
            <a:chOff x="3397062" y="1736133"/>
            <a:chExt cx="14077950" cy="8703945"/>
          </a:xfrm>
        </p:grpSpPr>
        <p:sp>
          <p:nvSpPr>
            <p:cNvPr id="4" name="object 4"/>
            <p:cNvSpPr/>
            <p:nvPr/>
          </p:nvSpPr>
          <p:spPr>
            <a:xfrm>
              <a:off x="3575067" y="1851313"/>
              <a:ext cx="13722350" cy="8243570"/>
            </a:xfrm>
            <a:custGeom>
              <a:avLst/>
              <a:gdLst/>
              <a:ahLst/>
              <a:cxnLst/>
              <a:rect l="l" t="t" r="r" b="b"/>
              <a:pathLst>
                <a:path w="13722350" h="8243570">
                  <a:moveTo>
                    <a:pt x="0" y="0"/>
                  </a:moveTo>
                  <a:lnTo>
                    <a:pt x="13721914" y="0"/>
                  </a:lnTo>
                  <a:lnTo>
                    <a:pt x="13721914" y="8243204"/>
                  </a:lnTo>
                  <a:lnTo>
                    <a:pt x="0" y="8243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7062" y="1736133"/>
              <a:ext cx="14077927" cy="870392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631168" y="2343249"/>
            <a:ext cx="10594340" cy="7682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@Controller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 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HelloWorldController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5080" lvl="0" indent="0" algn="l" defTabSz="914400" rtl="0" eaLnBrk="1" fontAlgn="auto" latinLnBrk="0" hangingPunct="1">
              <a:lnSpc>
                <a:spcPct val="200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need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controller method to show the 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initial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HTML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 </a:t>
            </a:r>
            <a:r>
              <a:rPr kumimoji="0" sz="2950" b="1" i="0" u="none" strike="noStrike" kern="1200" cap="none" spc="-80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@RequestMapping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"/showForm"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66445" marR="5295265" lvl="0" indent="-37719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 showForm() { </a:t>
            </a:r>
            <a:r>
              <a:rPr kumimoji="0" sz="2950" b="1" i="0" u="none" strike="noStrike" kern="1200" cap="none" spc="-8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</a:t>
            </a:r>
            <a:r>
              <a:rPr kumimoji="0" sz="2950" b="1" i="0" u="none" strike="noStrike" kern="1200" cap="none" spc="-5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"helloworld-form"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611505" lvl="0" indent="0" algn="l" defTabSz="914400" rtl="0" eaLnBrk="1" fontAlgn="auto" latinLnBrk="0" hangingPunct="1">
              <a:lnSpc>
                <a:spcPct val="200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need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controller method to process the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HTML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 </a:t>
            </a:r>
            <a:r>
              <a:rPr kumimoji="0" sz="2950" b="1" i="0" u="none" strike="noStrike" kern="1200" cap="none" spc="-80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@RequestMapping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"/processForm"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66445" marR="4897755" lvl="0" indent="-37719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 processForm() { </a:t>
            </a:r>
            <a:r>
              <a:rPr kumimoji="0" sz="2950" b="1" i="0" u="none" strike="noStrike" kern="1200" cap="none" spc="-8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"helloworld"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>
                <a:latin typeface="Times New Roman"/>
                <a:cs typeface="Times New Roman"/>
              </a:rPr>
              <a:t>Development</a:t>
            </a:r>
            <a:r>
              <a:rPr sz="6500" spc="-15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Process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415707"/>
            <a:ext cx="10400030" cy="7148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0" marR="0" lvl="0" indent="-565785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>
                <a:tab pos="577850" algn="l"/>
                <a:tab pos="578485" algn="l"/>
              </a:tabLst>
              <a:defRPr/>
            </a:pPr>
            <a:r>
              <a:rPr kumimoji="0" sz="33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</a:t>
            </a:r>
            <a:r>
              <a:rPr kumimoji="0" sz="33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3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Controller</a:t>
            </a:r>
            <a:r>
              <a:rPr kumimoji="0" sz="33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3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class</a:t>
            </a:r>
            <a:endParaRPr kumimoji="0" sz="3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sz="3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577850" marR="0" lvl="0" indent="-565785" algn="l" defTabSz="914400" rtl="0" eaLnBrk="1" fontAlgn="auto" latinLnBrk="0" hangingPunct="1">
              <a:lnSpc>
                <a:spcPct val="100000"/>
              </a:lnSpc>
              <a:spcBef>
                <a:spcPts val="261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77850" algn="l"/>
                <a:tab pos="578485" algn="l"/>
              </a:tabLst>
              <a:defRPr/>
            </a:pPr>
            <a:r>
              <a:rPr kumimoji="0" sz="33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Show</a:t>
            </a:r>
            <a:r>
              <a:rPr kumimoji="0" sz="33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35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HTML</a:t>
            </a:r>
            <a:r>
              <a:rPr kumimoji="0" sz="335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3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</a:t>
            </a:r>
            <a:endParaRPr kumimoji="0" sz="3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1101090" marR="0" lvl="1" indent="-565785" algn="l" defTabSz="914400" rtl="0" eaLnBrk="1" fontAlgn="auto" latinLnBrk="0" hangingPunct="1">
              <a:lnSpc>
                <a:spcPct val="100000"/>
              </a:lnSpc>
              <a:spcBef>
                <a:spcPts val="3150"/>
              </a:spcBef>
              <a:spcAft>
                <a:spcPts val="0"/>
              </a:spcAft>
              <a:buClrTx/>
              <a:buSzTx/>
              <a:buFontTx/>
              <a:buAutoNum type="alphaLcPeriod"/>
              <a:tabLst>
                <a:tab pos="1101090" algn="l"/>
                <a:tab pos="1101725" algn="l"/>
              </a:tabLst>
              <a:defRPr/>
            </a:pPr>
            <a:r>
              <a:rPr kumimoji="0" sz="33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 controller </a:t>
            </a:r>
            <a:r>
              <a:rPr kumimoji="0" sz="33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method</a:t>
            </a:r>
            <a:r>
              <a:rPr kumimoji="0" sz="33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3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33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3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show</a:t>
            </a:r>
            <a:r>
              <a:rPr kumimoji="0" sz="33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3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HTML</a:t>
            </a:r>
            <a:r>
              <a:rPr kumimoji="0" sz="33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3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</a:t>
            </a:r>
            <a:endParaRPr kumimoji="0" sz="3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1101090" marR="0" lvl="1" indent="-565785" algn="l" defTabSz="914400" rtl="0" eaLnBrk="1" fontAlgn="auto" latinLnBrk="0" hangingPunct="1">
              <a:lnSpc>
                <a:spcPct val="100000"/>
              </a:lnSpc>
              <a:spcBef>
                <a:spcPts val="3235"/>
              </a:spcBef>
              <a:spcAft>
                <a:spcPts val="0"/>
              </a:spcAft>
              <a:buClrTx/>
              <a:buSzTx/>
              <a:buFontTx/>
              <a:buAutoNum type="alphaLcPeriod"/>
              <a:tabLst>
                <a:tab pos="1101090" algn="l"/>
                <a:tab pos="1101725" algn="l"/>
              </a:tabLst>
              <a:defRPr/>
            </a:pPr>
            <a:r>
              <a:rPr kumimoji="0" sz="33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</a:t>
            </a:r>
            <a:r>
              <a:rPr kumimoji="0" sz="33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3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View</a:t>
            </a:r>
            <a:r>
              <a:rPr kumimoji="0" sz="3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3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Page</a:t>
            </a:r>
            <a:r>
              <a:rPr kumimoji="0" sz="3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3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</a:t>
            </a:r>
            <a:r>
              <a:rPr kumimoji="0" sz="33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3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HTML</a:t>
            </a:r>
            <a:r>
              <a:rPr kumimoji="0" sz="33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3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</a:t>
            </a:r>
            <a:endParaRPr kumimoji="0" sz="3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lphaLcPeriod"/>
              <a:tabLst/>
              <a:defRPr/>
            </a:pPr>
            <a:endParaRPr kumimoji="0" sz="3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577850" marR="0" lvl="0" indent="-565785" algn="l" defTabSz="914400" rtl="0" eaLnBrk="1" fontAlgn="auto" latinLnBrk="0" hangingPunct="1">
              <a:lnSpc>
                <a:spcPct val="100000"/>
              </a:lnSpc>
              <a:spcBef>
                <a:spcPts val="261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77850" algn="l"/>
                <a:tab pos="578485" algn="l"/>
              </a:tabLst>
              <a:defRPr/>
            </a:pPr>
            <a:r>
              <a:rPr kumimoji="0" sz="33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Process</a:t>
            </a:r>
            <a:r>
              <a:rPr kumimoji="0" sz="33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35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HTML</a:t>
            </a:r>
            <a:r>
              <a:rPr kumimoji="0" sz="335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3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</a:t>
            </a:r>
            <a:endParaRPr kumimoji="0" sz="3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1101090" marR="0" lvl="1" indent="-565785" algn="l" defTabSz="914400" rtl="0" eaLnBrk="1" fontAlgn="auto" latinLnBrk="0" hangingPunct="1">
              <a:lnSpc>
                <a:spcPct val="100000"/>
              </a:lnSpc>
              <a:spcBef>
                <a:spcPts val="3155"/>
              </a:spcBef>
              <a:spcAft>
                <a:spcPts val="0"/>
              </a:spcAft>
              <a:buClrTx/>
              <a:buSzTx/>
              <a:buFontTx/>
              <a:buAutoNum type="alphaLcPeriod"/>
              <a:tabLst>
                <a:tab pos="1101090" algn="l"/>
                <a:tab pos="1101725" algn="l"/>
              </a:tabLst>
              <a:defRPr/>
            </a:pPr>
            <a:r>
              <a:rPr kumimoji="0" sz="33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 controller </a:t>
            </a:r>
            <a:r>
              <a:rPr kumimoji="0" sz="33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method</a:t>
            </a:r>
            <a:r>
              <a:rPr kumimoji="0" sz="33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3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33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process </a:t>
            </a:r>
            <a:r>
              <a:rPr kumimoji="0" sz="33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HTML</a:t>
            </a:r>
            <a:r>
              <a:rPr kumimoji="0" sz="33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3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</a:t>
            </a:r>
            <a:endParaRPr kumimoji="0" sz="3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1101090" marR="0" lvl="1" indent="-565785" algn="l" defTabSz="914400" rtl="0" eaLnBrk="1" fontAlgn="auto" latinLnBrk="0" hangingPunct="1">
              <a:lnSpc>
                <a:spcPct val="100000"/>
              </a:lnSpc>
              <a:spcBef>
                <a:spcPts val="3150"/>
              </a:spcBef>
              <a:spcAft>
                <a:spcPts val="0"/>
              </a:spcAft>
              <a:buClrTx/>
              <a:buSzTx/>
              <a:buFontTx/>
              <a:buAutoNum type="alphaLcPeriod"/>
              <a:tabLst>
                <a:tab pos="1101090" algn="l"/>
                <a:tab pos="1101725" algn="l"/>
              </a:tabLst>
              <a:defRPr/>
            </a:pPr>
            <a:r>
              <a:rPr kumimoji="0" sz="33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Develop</a:t>
            </a:r>
            <a:r>
              <a:rPr kumimoji="0" sz="33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3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View</a:t>
            </a:r>
            <a:r>
              <a:rPr kumimoji="0" sz="33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3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Page</a:t>
            </a:r>
            <a:r>
              <a:rPr kumimoji="0" sz="33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for</a:t>
            </a:r>
            <a:r>
              <a:rPr kumimoji="0" sz="33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Confirmation</a:t>
            </a:r>
            <a:endParaRPr kumimoji="0" sz="3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24185" y="857015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07" y="0"/>
                </a:moveTo>
                <a:lnTo>
                  <a:pt x="400699" y="578"/>
                </a:lnTo>
                <a:lnTo>
                  <a:pt x="358124" y="10785"/>
                </a:lnTo>
                <a:lnTo>
                  <a:pt x="319217" y="29748"/>
                </a:lnTo>
                <a:lnTo>
                  <a:pt x="285302" y="56637"/>
                </a:lnTo>
                <a:lnTo>
                  <a:pt x="257698" y="90622"/>
                </a:lnTo>
                <a:lnTo>
                  <a:pt x="240147" y="125884"/>
                </a:lnTo>
                <a:lnTo>
                  <a:pt x="226229" y="165568"/>
                </a:lnTo>
                <a:lnTo>
                  <a:pt x="213452" y="213845"/>
                </a:lnTo>
                <a:lnTo>
                  <a:pt x="199323" y="274888"/>
                </a:lnTo>
                <a:lnTo>
                  <a:pt x="27904" y="1029115"/>
                </a:lnTo>
                <a:lnTo>
                  <a:pt x="14079" y="1091091"/>
                </a:lnTo>
                <a:lnTo>
                  <a:pt x="4639" y="1140571"/>
                </a:lnTo>
                <a:lnTo>
                  <a:pt x="0" y="1182527"/>
                </a:lnTo>
                <a:lnTo>
                  <a:pt x="575" y="1221933"/>
                </a:lnTo>
                <a:lnTo>
                  <a:pt x="10782" y="1264512"/>
                </a:lnTo>
                <a:lnTo>
                  <a:pt x="29745" y="1303419"/>
                </a:lnTo>
                <a:lnTo>
                  <a:pt x="56635" y="1337335"/>
                </a:lnTo>
                <a:lnTo>
                  <a:pt x="90625" y="1364942"/>
                </a:lnTo>
                <a:lnTo>
                  <a:pt x="125884" y="1382492"/>
                </a:lnTo>
                <a:lnTo>
                  <a:pt x="165568" y="1396407"/>
                </a:lnTo>
                <a:lnTo>
                  <a:pt x="213847" y="1409183"/>
                </a:lnTo>
                <a:lnTo>
                  <a:pt x="3197123" y="2087201"/>
                </a:lnTo>
                <a:lnTo>
                  <a:pt x="3246602" y="2096642"/>
                </a:lnTo>
                <a:lnTo>
                  <a:pt x="3288558" y="2101281"/>
                </a:lnTo>
                <a:lnTo>
                  <a:pt x="3327961" y="2100702"/>
                </a:lnTo>
                <a:lnTo>
                  <a:pt x="3370541" y="2090495"/>
                </a:lnTo>
                <a:lnTo>
                  <a:pt x="3409448" y="2071533"/>
                </a:lnTo>
                <a:lnTo>
                  <a:pt x="3443364" y="2044644"/>
                </a:lnTo>
                <a:lnTo>
                  <a:pt x="3470972" y="2010659"/>
                </a:lnTo>
                <a:lnTo>
                  <a:pt x="3488522" y="1975396"/>
                </a:lnTo>
                <a:lnTo>
                  <a:pt x="3502437" y="1935712"/>
                </a:lnTo>
                <a:lnTo>
                  <a:pt x="3515214" y="1887435"/>
                </a:lnTo>
                <a:lnTo>
                  <a:pt x="3529347" y="1826392"/>
                </a:lnTo>
                <a:lnTo>
                  <a:pt x="3700756" y="1072166"/>
                </a:lnTo>
                <a:lnTo>
                  <a:pt x="3714587" y="1010189"/>
                </a:lnTo>
                <a:lnTo>
                  <a:pt x="3724029" y="960710"/>
                </a:lnTo>
                <a:lnTo>
                  <a:pt x="3728666" y="918754"/>
                </a:lnTo>
                <a:lnTo>
                  <a:pt x="3728085" y="879348"/>
                </a:lnTo>
                <a:lnTo>
                  <a:pt x="3717878" y="836768"/>
                </a:lnTo>
                <a:lnTo>
                  <a:pt x="3698917" y="797862"/>
                </a:lnTo>
                <a:lnTo>
                  <a:pt x="3672029" y="763946"/>
                </a:lnTo>
                <a:lnTo>
                  <a:pt x="3638046" y="736338"/>
                </a:lnTo>
                <a:lnTo>
                  <a:pt x="3602782" y="718789"/>
                </a:lnTo>
                <a:lnTo>
                  <a:pt x="3563099" y="704874"/>
                </a:lnTo>
                <a:lnTo>
                  <a:pt x="3514822" y="692098"/>
                </a:lnTo>
                <a:lnTo>
                  <a:pt x="593498" y="27902"/>
                </a:lnTo>
                <a:lnTo>
                  <a:pt x="531543" y="14080"/>
                </a:lnTo>
                <a:lnTo>
                  <a:pt x="482063" y="4639"/>
                </a:lnTo>
                <a:lnTo>
                  <a:pt x="440107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 rot="720000">
            <a:off x="15387894" y="1685133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30" normalizeH="0" baseline="483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</a:t>
            </a:r>
            <a:r>
              <a:rPr kumimoji="0" sz="5175" b="1" i="0" u="none" strike="noStrike" kern="1200" cap="none" spc="-30" normalizeH="0" baseline="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5175" b="1" i="0" u="none" strike="noStrike" kern="1200" cap="none" spc="-30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-B</a:t>
            </a:r>
            <a:r>
              <a:rPr kumimoji="0" sz="5175" b="1" i="0" u="none" strike="noStrike" kern="1200" cap="none" spc="-30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y-Ste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2444" y="10280180"/>
            <a:ext cx="5143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1" u="none" strike="noStrike" kern="1200" cap="none" spc="10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Date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65679" y="783086"/>
            <a:ext cx="996759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80" dirty="0">
                <a:latin typeface="Arial"/>
                <a:cs typeface="Arial"/>
              </a:rPr>
              <a:t>Adding</a:t>
            </a:r>
            <a:r>
              <a:rPr sz="5900" spc="-245" dirty="0">
                <a:latin typeface="Arial"/>
                <a:cs typeface="Arial"/>
              </a:rPr>
              <a:t> </a:t>
            </a:r>
            <a:r>
              <a:rPr sz="5900" spc="-75" dirty="0">
                <a:latin typeface="Arial"/>
                <a:cs typeface="Arial"/>
              </a:rPr>
              <a:t>Data</a:t>
            </a:r>
            <a:r>
              <a:rPr sz="5900" spc="-240" dirty="0">
                <a:latin typeface="Arial"/>
                <a:cs typeface="Arial"/>
              </a:rPr>
              <a:t> </a:t>
            </a:r>
            <a:r>
              <a:rPr sz="5900" spc="-45" dirty="0">
                <a:latin typeface="Arial"/>
                <a:cs typeface="Arial"/>
              </a:rPr>
              <a:t>to</a:t>
            </a:r>
            <a:r>
              <a:rPr sz="5900" spc="-235" dirty="0">
                <a:latin typeface="Arial"/>
                <a:cs typeface="Arial"/>
              </a:rPr>
              <a:t> </a:t>
            </a:r>
            <a:r>
              <a:rPr sz="5900" spc="-85" dirty="0">
                <a:latin typeface="Arial"/>
                <a:cs typeface="Arial"/>
              </a:rPr>
              <a:t>Spring</a:t>
            </a:r>
            <a:r>
              <a:rPr sz="5900" spc="-235" dirty="0">
                <a:latin typeface="Arial"/>
                <a:cs typeface="Arial"/>
              </a:rPr>
              <a:t> </a:t>
            </a:r>
            <a:r>
              <a:rPr sz="5900" spc="-100" dirty="0">
                <a:latin typeface="Arial"/>
                <a:cs typeface="Arial"/>
              </a:rPr>
              <a:t>Model</a:t>
            </a:r>
            <a:endParaRPr sz="59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2517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14" dirty="0"/>
              <a:t>Focus</a:t>
            </a:r>
            <a:r>
              <a:rPr sz="6500" spc="-105" dirty="0"/>
              <a:t> </a:t>
            </a:r>
            <a:r>
              <a:rPr sz="6500" spc="370" dirty="0"/>
              <a:t>on</a:t>
            </a:r>
            <a:r>
              <a:rPr sz="6500" spc="-100" dirty="0"/>
              <a:t> </a:t>
            </a:r>
            <a:r>
              <a:rPr sz="6500" spc="285" dirty="0"/>
              <a:t>the</a:t>
            </a:r>
            <a:r>
              <a:rPr sz="6500" spc="-105" dirty="0"/>
              <a:t> </a:t>
            </a:r>
            <a:r>
              <a:rPr sz="6500" u="heavy" spc="100" dirty="0">
                <a:uFill>
                  <a:solidFill>
                    <a:srgbClr val="000000"/>
                  </a:solidFill>
                </a:uFill>
              </a:rPr>
              <a:t>Model</a:t>
            </a:r>
            <a:endParaRPr sz="65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2926" y="1926642"/>
            <a:ext cx="12093872" cy="83138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4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411099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60" dirty="0"/>
              <a:t>Spring</a:t>
            </a:r>
            <a:r>
              <a:rPr spc="-114" dirty="0"/>
              <a:t> </a:t>
            </a:r>
            <a:r>
              <a:rPr spc="8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854" y="1987239"/>
            <a:ext cx="1274254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0" marR="0" lvl="0" indent="-565785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577850" algn="l"/>
                <a:tab pos="578485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Model</a:t>
            </a:r>
            <a:r>
              <a:rPr kumimoji="0" sz="42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is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container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for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application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data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854" y="397251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7589" y="3851056"/>
            <a:ext cx="10475595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685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</a:t>
            </a:r>
            <a:r>
              <a:rPr kumimoji="0" sz="42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your</a:t>
            </a:r>
            <a:r>
              <a:rPr kumimoji="0" sz="42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Controller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15950" marR="0" lvl="0" indent="-56578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15950" algn="l"/>
                <a:tab pos="616585" algn="l"/>
              </a:tabLst>
              <a:defRPr/>
            </a:pPr>
            <a:r>
              <a:rPr kumimoji="0" sz="42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can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put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anything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model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15950" marR="0" lvl="0" indent="-56578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15950" algn="l"/>
                <a:tab pos="616585" algn="l"/>
              </a:tabLst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strings,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objects,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info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from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database,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etc…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854" y="813993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2282" y="8018469"/>
            <a:ext cx="128200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Your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View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page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(JSP)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access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data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from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model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832039" y="3162207"/>
            <a:ext cx="5298440" cy="3811904"/>
            <a:chOff x="13832039" y="3162207"/>
            <a:chExt cx="5298440" cy="3811904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8631" y="3256445"/>
              <a:ext cx="5005083" cy="34344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32039" y="3162207"/>
              <a:ext cx="5298268" cy="381140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4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434657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25" dirty="0"/>
              <a:t>Code</a:t>
            </a:r>
            <a:r>
              <a:rPr spc="-135" dirty="0"/>
              <a:t> </a:t>
            </a:r>
            <a:r>
              <a:rPr spc="100" dirty="0"/>
              <a:t>Example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54" y="254847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2282" y="2427016"/>
            <a:ext cx="129241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want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new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method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process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data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854" y="441229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2282" y="4290833"/>
            <a:ext cx="85928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Read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data: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student’s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name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854" y="627611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2282" y="6154651"/>
            <a:ext cx="76923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Convert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name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upper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case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6854" y="813993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2282" y="8018469"/>
            <a:ext cx="96875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Add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uppercase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version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model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53285" y="1926642"/>
            <a:ext cx="16064865" cy="8314055"/>
            <a:chOff x="3853285" y="1926642"/>
            <a:chExt cx="16064865" cy="8314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3285" y="1926642"/>
              <a:ext cx="12093872" cy="831388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11813" y="3178384"/>
              <a:ext cx="4506072" cy="232944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8205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65" dirty="0">
                <a:latin typeface="Times New Roman"/>
                <a:cs typeface="Times New Roman"/>
              </a:rPr>
              <a:t>Our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95" dirty="0">
                <a:latin typeface="Times New Roman"/>
                <a:cs typeface="Times New Roman"/>
              </a:rPr>
              <a:t>First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200" dirty="0">
                <a:latin typeface="Times New Roman"/>
                <a:cs typeface="Times New Roman"/>
              </a:rPr>
              <a:t>Spring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-110" dirty="0">
                <a:latin typeface="Times New Roman"/>
                <a:cs typeface="Times New Roman"/>
              </a:rPr>
              <a:t>MVC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Example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32351" y="3830115"/>
            <a:ext cx="334899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HomeController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59969" y="7232592"/>
            <a:ext cx="4378138" cy="17460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170023" y="7547278"/>
            <a:ext cx="1956435" cy="1056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387350">
              <a:lnSpc>
                <a:spcPts val="3960"/>
              </a:lnSpc>
              <a:spcBef>
                <a:spcPts val="39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main- </a:t>
            </a:r>
            <a:r>
              <a:rPr sz="34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menu.jsp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9634" y="2742357"/>
            <a:ext cx="3393798" cy="126324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20261" y="2898206"/>
            <a:ext cx="2560320" cy="917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3500"/>
              </a:lnSpc>
              <a:spcBef>
                <a:spcPts val="114"/>
              </a:spcBef>
            </a:pP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Request</a:t>
            </a:r>
            <a:r>
              <a:rPr sz="29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Path:</a:t>
            </a:r>
            <a:endParaRPr sz="2950">
              <a:latin typeface="Arial"/>
              <a:cs typeface="Arial"/>
            </a:endParaRPr>
          </a:p>
          <a:p>
            <a:pPr algn="ctr">
              <a:lnSpc>
                <a:spcPts val="3500"/>
              </a:lnSpc>
            </a:pP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2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98552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70" dirty="0"/>
              <a:t>Passing</a:t>
            </a:r>
            <a:r>
              <a:rPr spc="-65" dirty="0"/>
              <a:t> </a:t>
            </a:r>
            <a:r>
              <a:rPr spc="100" dirty="0"/>
              <a:t>Model</a:t>
            </a:r>
            <a:r>
              <a:rPr spc="-60" dirty="0"/>
              <a:t> </a:t>
            </a:r>
            <a:r>
              <a:rPr spc="200" dirty="0"/>
              <a:t>to</a:t>
            </a:r>
            <a:r>
              <a:rPr spc="-60" dirty="0"/>
              <a:t> </a:t>
            </a:r>
            <a:r>
              <a:rPr spc="35" dirty="0"/>
              <a:t>your</a:t>
            </a:r>
            <a:r>
              <a:rPr spc="-65" dirty="0"/>
              <a:t> </a:t>
            </a:r>
            <a:r>
              <a:rPr spc="95" dirty="0"/>
              <a:t>Controller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35289" y="1961257"/>
            <a:ext cx="15433675" cy="8253730"/>
            <a:chOff x="2335289" y="1961257"/>
            <a:chExt cx="15433675" cy="8253730"/>
          </a:xfrm>
        </p:grpSpPr>
        <p:sp>
          <p:nvSpPr>
            <p:cNvPr id="4" name="object 4"/>
            <p:cNvSpPr/>
            <p:nvPr/>
          </p:nvSpPr>
          <p:spPr>
            <a:xfrm>
              <a:off x="2513294" y="2076437"/>
              <a:ext cx="15078075" cy="7793355"/>
            </a:xfrm>
            <a:custGeom>
              <a:avLst/>
              <a:gdLst/>
              <a:ahLst/>
              <a:cxnLst/>
              <a:rect l="l" t="t" r="r" b="b"/>
              <a:pathLst>
                <a:path w="15078075" h="7793355">
                  <a:moveTo>
                    <a:pt x="0" y="0"/>
                  </a:moveTo>
                  <a:lnTo>
                    <a:pt x="15077510" y="0"/>
                  </a:lnTo>
                  <a:lnTo>
                    <a:pt x="15077510" y="7792956"/>
                  </a:lnTo>
                  <a:lnTo>
                    <a:pt x="0" y="7792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5289" y="1961257"/>
              <a:ext cx="15433519" cy="82536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950560" y="2123360"/>
            <a:ext cx="13073380" cy="7682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5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@RequestMapping</a:t>
            </a:r>
            <a:r>
              <a:rPr kumimoji="0" sz="2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950" b="1" i="0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"/processFormVersionTwo"</a:t>
            </a:r>
            <a:r>
              <a:rPr kumimoji="0" sz="2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2950" b="1" i="0" u="none" strike="noStrike" kern="1200" cap="none" spc="2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</a:t>
            </a:r>
            <a:r>
              <a:rPr kumimoji="0" sz="29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letsShoutDude(HttpServletRequest</a:t>
            </a:r>
            <a:r>
              <a:rPr kumimoji="0" sz="29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request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9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</a:t>
            </a:r>
            <a:r>
              <a:rPr kumimoji="0" sz="295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9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read the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request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parameter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HTML</a:t>
            </a:r>
            <a:r>
              <a:rPr kumimoji="0" sz="2950" b="1" i="0" u="none" strike="noStrike" kern="1200" cap="none" spc="-4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theName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request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.getParameter(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"studentName"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623443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convert the data to all caps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theName</a:t>
            </a:r>
            <a:r>
              <a:rPr kumimoji="0" sz="2950" b="1" i="0" u="none" strike="noStrike" kern="1200" cap="none" spc="-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theName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.toUpperCase();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</a:t>
            </a: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create</a:t>
            </a:r>
            <a:r>
              <a:rPr kumimoji="0" sz="2950" b="1" i="0" u="none" strike="noStrike" kern="1200" cap="none" spc="-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2950" b="1" i="0" u="none" strike="noStrike" kern="1200" cap="none" spc="-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message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</a:t>
            </a:r>
            <a:r>
              <a:rPr kumimoji="0" sz="2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</a:t>
            </a:r>
            <a:r>
              <a:rPr kumimoji="0" sz="2950" b="1" i="0" u="none" strike="noStrike" kern="1200" cap="none" spc="-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-5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"Yo!</a:t>
            </a:r>
            <a:r>
              <a:rPr kumimoji="0" sz="2950" b="1" i="0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theName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563689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message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the model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.addAttribute(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"message"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95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</a:t>
            </a:r>
            <a:r>
              <a:rPr kumimoji="0" sz="2950" b="1" i="0" u="none" strike="noStrike" kern="1200" cap="none" spc="-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"helloworld"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53808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00" dirty="0"/>
              <a:t>V</a:t>
            </a:r>
            <a:r>
              <a:rPr sz="6500" spc="-60" dirty="0"/>
              <a:t>i</a:t>
            </a:r>
            <a:r>
              <a:rPr sz="6500" spc="175" dirty="0"/>
              <a:t>e</a:t>
            </a:r>
            <a:r>
              <a:rPr sz="6500" spc="140" dirty="0"/>
              <a:t>w</a:t>
            </a:r>
            <a:r>
              <a:rPr sz="6500" spc="-660" dirty="0"/>
              <a:t> </a:t>
            </a:r>
            <a:r>
              <a:rPr sz="6500" spc="-685" dirty="0"/>
              <a:t>T</a:t>
            </a:r>
            <a:r>
              <a:rPr sz="6500" spc="240" dirty="0"/>
              <a:t>e</a:t>
            </a:r>
            <a:r>
              <a:rPr sz="6500" spc="254" dirty="0"/>
              <a:t>m</a:t>
            </a:r>
            <a:r>
              <a:rPr sz="6500" spc="120" dirty="0"/>
              <a:t>p</a:t>
            </a:r>
            <a:r>
              <a:rPr sz="6500" spc="114" dirty="0"/>
              <a:t>l</a:t>
            </a:r>
            <a:r>
              <a:rPr sz="6500" dirty="0"/>
              <a:t>a</a:t>
            </a:r>
            <a:r>
              <a:rPr sz="6500" spc="114" dirty="0"/>
              <a:t>t</a:t>
            </a:r>
            <a:r>
              <a:rPr sz="6500" spc="375" dirty="0"/>
              <a:t>e</a:t>
            </a:r>
            <a:r>
              <a:rPr sz="6500" spc="-75" dirty="0"/>
              <a:t> </a:t>
            </a:r>
            <a:r>
              <a:rPr sz="6500" spc="250" dirty="0"/>
              <a:t>-</a:t>
            </a:r>
            <a:r>
              <a:rPr sz="6500" spc="-75" dirty="0"/>
              <a:t> </a:t>
            </a:r>
            <a:r>
              <a:rPr sz="6500" spc="-125" dirty="0"/>
              <a:t>J</a:t>
            </a:r>
            <a:r>
              <a:rPr sz="6500" spc="480" dirty="0"/>
              <a:t>S</a:t>
            </a:r>
            <a:r>
              <a:rPr sz="6500" spc="260" dirty="0"/>
              <a:t>P</a:t>
            </a:r>
            <a:endParaRPr sz="6500"/>
          </a:p>
        </p:txBody>
      </p:sp>
      <p:grpSp>
        <p:nvGrpSpPr>
          <p:cNvPr id="3" name="object 3"/>
          <p:cNvGrpSpPr/>
          <p:nvPr/>
        </p:nvGrpSpPr>
        <p:grpSpPr>
          <a:xfrm>
            <a:off x="1495636" y="2463044"/>
            <a:ext cx="14077950" cy="6044565"/>
            <a:chOff x="1495636" y="2463044"/>
            <a:chExt cx="14077950" cy="6044565"/>
          </a:xfrm>
        </p:grpSpPr>
        <p:sp>
          <p:nvSpPr>
            <p:cNvPr id="4" name="object 4"/>
            <p:cNvSpPr/>
            <p:nvPr/>
          </p:nvSpPr>
          <p:spPr>
            <a:xfrm>
              <a:off x="1673641" y="2578224"/>
              <a:ext cx="13722350" cy="5584190"/>
            </a:xfrm>
            <a:custGeom>
              <a:avLst/>
              <a:gdLst/>
              <a:ahLst/>
              <a:cxnLst/>
              <a:rect l="l" t="t" r="r" b="b"/>
              <a:pathLst>
                <a:path w="13722350" h="5584190">
                  <a:moveTo>
                    <a:pt x="0" y="0"/>
                  </a:moveTo>
                  <a:lnTo>
                    <a:pt x="13721910" y="0"/>
                  </a:lnTo>
                  <a:lnTo>
                    <a:pt x="13721910" y="5583599"/>
                  </a:lnTo>
                  <a:lnTo>
                    <a:pt x="0" y="5583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5636" y="2463044"/>
              <a:ext cx="14077927" cy="60443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25466" y="2615491"/>
            <a:ext cx="7129145" cy="546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html</a:t>
            </a: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&gt;&lt;</a:t>
            </a: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body</a:t>
            </a: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Hello</a:t>
            </a:r>
            <a:r>
              <a:rPr kumimoji="0" sz="44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World</a:t>
            </a:r>
            <a:r>
              <a:rPr kumimoji="0" sz="44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Spring!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...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445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message:</a:t>
            </a:r>
            <a:r>
              <a:rPr kumimoji="0" sz="445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${</a:t>
            </a:r>
            <a:r>
              <a:rPr kumimoji="0" sz="445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message</a:t>
            </a:r>
            <a:r>
              <a:rPr kumimoji="0" sz="4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</a:t>
            </a: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body</a:t>
            </a: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&gt;&lt;/html&gt;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974661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45" dirty="0"/>
              <a:t>Adding</a:t>
            </a:r>
            <a:r>
              <a:rPr spc="-65" dirty="0"/>
              <a:t> </a:t>
            </a:r>
            <a:r>
              <a:rPr spc="150" dirty="0"/>
              <a:t>more</a:t>
            </a:r>
            <a:r>
              <a:rPr spc="-60" dirty="0"/>
              <a:t> </a:t>
            </a:r>
            <a:r>
              <a:rPr spc="75" dirty="0"/>
              <a:t>data</a:t>
            </a:r>
            <a:r>
              <a:rPr spc="-65" dirty="0"/>
              <a:t> </a:t>
            </a:r>
            <a:r>
              <a:rPr spc="200" dirty="0"/>
              <a:t>to</a:t>
            </a:r>
            <a:r>
              <a:rPr spc="-60" dirty="0"/>
              <a:t> </a:t>
            </a:r>
            <a:r>
              <a:rPr spc="35" dirty="0"/>
              <a:t>your</a:t>
            </a:r>
            <a:r>
              <a:rPr spc="-65" dirty="0"/>
              <a:t> </a:t>
            </a:r>
            <a:r>
              <a:rPr spc="80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35289" y="1861784"/>
            <a:ext cx="15433675" cy="8453120"/>
            <a:chOff x="2335289" y="1861784"/>
            <a:chExt cx="15433675" cy="8453120"/>
          </a:xfrm>
        </p:grpSpPr>
        <p:sp>
          <p:nvSpPr>
            <p:cNvPr id="4" name="object 4"/>
            <p:cNvSpPr/>
            <p:nvPr/>
          </p:nvSpPr>
          <p:spPr>
            <a:xfrm>
              <a:off x="2513294" y="1976964"/>
              <a:ext cx="15078075" cy="7992109"/>
            </a:xfrm>
            <a:custGeom>
              <a:avLst/>
              <a:gdLst/>
              <a:ahLst/>
              <a:cxnLst/>
              <a:rect l="l" t="t" r="r" b="b"/>
              <a:pathLst>
                <a:path w="15078075" h="7992109">
                  <a:moveTo>
                    <a:pt x="0" y="0"/>
                  </a:moveTo>
                  <a:lnTo>
                    <a:pt x="15077510" y="0"/>
                  </a:lnTo>
                  <a:lnTo>
                    <a:pt x="15077510" y="7991903"/>
                  </a:lnTo>
                  <a:lnTo>
                    <a:pt x="0" y="79919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5289" y="1861784"/>
              <a:ext cx="15433519" cy="845262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27512" y="2542195"/>
            <a:ext cx="11583035" cy="68357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413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get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4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4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4024629" lvl="0" indent="0" algn="l" defTabSz="914400" rtl="0" eaLnBrk="1" fontAlgn="auto" latinLnBrk="0" hangingPunct="1">
              <a:lnSpc>
                <a:spcPts val="412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List&lt;Student&gt;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theStudentList</a:t>
            </a:r>
            <a:r>
              <a:rPr kumimoji="0" sz="3450" b="1" i="0" u="none" strike="noStrike" kern="1200" cap="none" spc="1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 </a:t>
            </a:r>
            <a:r>
              <a:rPr kumimoji="0" sz="3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ShoppingCart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theShoppingCart</a:t>
            </a:r>
            <a:r>
              <a:rPr kumimoji="0" sz="3450" b="1" i="0" u="none" strike="noStrike" kern="1200" cap="none" spc="1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34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413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</a:t>
            </a:r>
            <a:r>
              <a:rPr kumimoji="0" sz="3450" b="1" i="0" u="none" strike="noStrike" kern="1200" cap="none" spc="-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3450" b="1" i="0" u="none" strike="noStrike" kern="1200" cap="none" spc="-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4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4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.addAttribute(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"message"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34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99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.addAttribute(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"students"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theStudentList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);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.addAttribute(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"shoppingCart"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3450" b="1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theShoppingCart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2444" y="10280180"/>
            <a:ext cx="5143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1" u="none" strike="noStrike" kern="1200" cap="none" spc="10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Date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1315" marR="6985" indent="-346075">
              <a:lnSpc>
                <a:spcPct val="100099"/>
              </a:lnSpc>
              <a:spcBef>
                <a:spcPts val="130"/>
              </a:spcBef>
            </a:pPr>
            <a:r>
              <a:rPr spc="-85" dirty="0"/>
              <a:t>Reading</a:t>
            </a:r>
            <a:r>
              <a:rPr spc="-240" dirty="0"/>
              <a:t> </a:t>
            </a:r>
            <a:r>
              <a:rPr spc="-65" dirty="0"/>
              <a:t>HTML</a:t>
            </a:r>
            <a:r>
              <a:rPr spc="-345" dirty="0"/>
              <a:t> </a:t>
            </a:r>
            <a:r>
              <a:rPr spc="-70" dirty="0"/>
              <a:t>Form</a:t>
            </a:r>
            <a:r>
              <a:rPr spc="-235" dirty="0"/>
              <a:t> </a:t>
            </a:r>
            <a:r>
              <a:rPr spc="-75" dirty="0"/>
              <a:t>Data</a:t>
            </a:r>
            <a:r>
              <a:rPr spc="-240" dirty="0"/>
              <a:t> </a:t>
            </a:r>
            <a:r>
              <a:rPr spc="-105" dirty="0"/>
              <a:t>with </a:t>
            </a:r>
            <a:r>
              <a:rPr spc="-1625" dirty="0"/>
              <a:t> </a:t>
            </a:r>
            <a:r>
              <a:rPr spc="-100" dirty="0"/>
              <a:t>@RequestPara</a:t>
            </a:r>
            <a:r>
              <a:rPr spc="30" dirty="0"/>
              <a:t>m</a:t>
            </a:r>
            <a:r>
              <a:rPr spc="-450" dirty="0"/>
              <a:t> </a:t>
            </a:r>
            <a:r>
              <a:rPr spc="-105" dirty="0"/>
              <a:t>Annotation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434657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25" dirty="0">
                <a:latin typeface="Times New Roman"/>
                <a:cs typeface="Times New Roman"/>
              </a:rPr>
              <a:t>Code</a:t>
            </a:r>
            <a:r>
              <a:rPr sz="5250" spc="-135" dirty="0">
                <a:latin typeface="Times New Roman"/>
                <a:cs typeface="Times New Roman"/>
              </a:rPr>
              <a:t> </a:t>
            </a:r>
            <a:r>
              <a:rPr sz="5250" spc="100" dirty="0">
                <a:latin typeface="Times New Roman"/>
                <a:cs typeface="Times New Roman"/>
              </a:rPr>
              <a:t>Example</a:t>
            </a:r>
            <a:endParaRPr sz="5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54" y="254847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2282" y="2427016"/>
            <a:ext cx="129241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want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new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method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process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data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854" y="441229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2282" y="4290833"/>
            <a:ext cx="85928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Read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data: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student’s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name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854" y="627611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2282" y="6154651"/>
            <a:ext cx="76923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Convert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name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upper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case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6854" y="813993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2282" y="8018469"/>
            <a:ext cx="96875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Add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uppercase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version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model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1083818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25" dirty="0">
                <a:latin typeface="Times New Roman"/>
                <a:cs typeface="Times New Roman"/>
              </a:rPr>
              <a:t>Instead</a:t>
            </a:r>
            <a:r>
              <a:rPr sz="5250" spc="-65" dirty="0">
                <a:latin typeface="Times New Roman"/>
                <a:cs typeface="Times New Roman"/>
              </a:rPr>
              <a:t> </a:t>
            </a:r>
            <a:r>
              <a:rPr sz="5250" spc="150" dirty="0">
                <a:latin typeface="Times New Roman"/>
                <a:cs typeface="Times New Roman"/>
              </a:rPr>
              <a:t>of</a:t>
            </a:r>
            <a:r>
              <a:rPr sz="5250" spc="-60" dirty="0">
                <a:latin typeface="Times New Roman"/>
                <a:cs typeface="Times New Roman"/>
              </a:rPr>
              <a:t> </a:t>
            </a:r>
            <a:r>
              <a:rPr sz="5250" spc="175" dirty="0">
                <a:latin typeface="Times New Roman"/>
                <a:cs typeface="Times New Roman"/>
              </a:rPr>
              <a:t>using</a:t>
            </a:r>
            <a:r>
              <a:rPr sz="5250" spc="-65" dirty="0">
                <a:latin typeface="Times New Roman"/>
                <a:cs typeface="Times New Roman"/>
              </a:rPr>
              <a:t> </a:t>
            </a:r>
            <a:r>
              <a:rPr sz="5250" spc="100" dirty="0">
                <a:latin typeface="Times New Roman"/>
                <a:cs typeface="Times New Roman"/>
              </a:rPr>
              <a:t>HttpServletRequest</a:t>
            </a:r>
            <a:endParaRPr sz="52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22079" y="2832415"/>
            <a:ext cx="15433675" cy="4201795"/>
            <a:chOff x="2022079" y="2832415"/>
            <a:chExt cx="15433675" cy="4201795"/>
          </a:xfrm>
        </p:grpSpPr>
        <p:sp>
          <p:nvSpPr>
            <p:cNvPr id="4" name="object 4"/>
            <p:cNvSpPr/>
            <p:nvPr/>
          </p:nvSpPr>
          <p:spPr>
            <a:xfrm>
              <a:off x="2200084" y="2947595"/>
              <a:ext cx="15078075" cy="3740785"/>
            </a:xfrm>
            <a:custGeom>
              <a:avLst/>
              <a:gdLst/>
              <a:ahLst/>
              <a:cxnLst/>
              <a:rect l="l" t="t" r="r" b="b"/>
              <a:pathLst>
                <a:path w="15078075" h="3740784">
                  <a:moveTo>
                    <a:pt x="0" y="0"/>
                  </a:moveTo>
                  <a:lnTo>
                    <a:pt x="15077514" y="0"/>
                  </a:lnTo>
                  <a:lnTo>
                    <a:pt x="15077514" y="3740723"/>
                  </a:lnTo>
                  <a:lnTo>
                    <a:pt x="0" y="3740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079" y="2832415"/>
              <a:ext cx="15433519" cy="420144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636434" y="2992444"/>
            <a:ext cx="13073380" cy="36296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@RequestMapping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"/processFormVersionTwo"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2950" b="1" i="0" u="none" strike="noStrike" kern="1200" cap="none" spc="2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</a:t>
            </a:r>
            <a:r>
              <a:rPr kumimoji="0" sz="29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letsShoutDude(HttpServletRequest</a:t>
            </a:r>
            <a:r>
              <a:rPr kumimoji="0" sz="29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request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9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</a:t>
            </a:r>
            <a:r>
              <a:rPr kumimoji="0" sz="295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9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read the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request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parameter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HTML</a:t>
            </a:r>
            <a:r>
              <a:rPr kumimoji="0" sz="2950" b="1" i="0" u="none" strike="noStrike" kern="1200" cap="none" spc="-4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theName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request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.getParameter(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"studentName"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14374494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14" dirty="0">
                <a:latin typeface="Times New Roman"/>
                <a:cs typeface="Times New Roman"/>
              </a:rPr>
              <a:t>Bin</a:t>
            </a:r>
            <a:r>
              <a:rPr sz="5250" spc="250" dirty="0">
                <a:latin typeface="Times New Roman"/>
                <a:cs typeface="Times New Roman"/>
              </a:rPr>
              <a:t>d</a:t>
            </a:r>
            <a:r>
              <a:rPr sz="5250" spc="-60" dirty="0">
                <a:latin typeface="Times New Roman"/>
                <a:cs typeface="Times New Roman"/>
              </a:rPr>
              <a:t> </a:t>
            </a:r>
            <a:r>
              <a:rPr sz="5250" spc="-345" dirty="0">
                <a:latin typeface="Times New Roman"/>
                <a:cs typeface="Times New Roman"/>
              </a:rPr>
              <a:t>v</a:t>
            </a:r>
            <a:r>
              <a:rPr sz="5250" spc="55" dirty="0">
                <a:latin typeface="Times New Roman"/>
                <a:cs typeface="Times New Roman"/>
              </a:rPr>
              <a:t>ariabl</a:t>
            </a:r>
            <a:r>
              <a:rPr sz="5250" spc="170" dirty="0">
                <a:latin typeface="Times New Roman"/>
                <a:cs typeface="Times New Roman"/>
              </a:rPr>
              <a:t>e</a:t>
            </a:r>
            <a:r>
              <a:rPr sz="5250" spc="-60" dirty="0">
                <a:latin typeface="Times New Roman"/>
                <a:cs typeface="Times New Roman"/>
              </a:rPr>
              <a:t> </a:t>
            </a:r>
            <a:r>
              <a:rPr sz="5250" spc="145" dirty="0">
                <a:latin typeface="Times New Roman"/>
                <a:cs typeface="Times New Roman"/>
              </a:rPr>
              <a:t>usin</a:t>
            </a:r>
            <a:r>
              <a:rPr sz="5250" spc="290" dirty="0">
                <a:latin typeface="Times New Roman"/>
                <a:cs typeface="Times New Roman"/>
              </a:rPr>
              <a:t>g</a:t>
            </a:r>
            <a:r>
              <a:rPr sz="5250" spc="-60" dirty="0">
                <a:latin typeface="Times New Roman"/>
                <a:cs typeface="Times New Roman"/>
              </a:rPr>
              <a:t> </a:t>
            </a:r>
            <a:r>
              <a:rPr sz="5250" spc="20" dirty="0">
                <a:latin typeface="Times New Roman"/>
                <a:cs typeface="Times New Roman"/>
              </a:rPr>
              <a:t>@Request</a:t>
            </a:r>
            <a:r>
              <a:rPr sz="5250" spc="-295" dirty="0">
                <a:latin typeface="Times New Roman"/>
                <a:cs typeface="Times New Roman"/>
              </a:rPr>
              <a:t>P</a:t>
            </a:r>
            <a:r>
              <a:rPr sz="5250" spc="5" dirty="0">
                <a:latin typeface="Times New Roman"/>
                <a:cs typeface="Times New Roman"/>
              </a:rPr>
              <a:t>ara</a:t>
            </a:r>
            <a:r>
              <a:rPr sz="5250" spc="200" dirty="0">
                <a:latin typeface="Times New Roman"/>
                <a:cs typeface="Times New Roman"/>
              </a:rPr>
              <a:t>m</a:t>
            </a:r>
            <a:r>
              <a:rPr sz="5250" spc="-350" dirty="0">
                <a:latin typeface="Times New Roman"/>
                <a:cs typeface="Times New Roman"/>
              </a:rPr>
              <a:t> </a:t>
            </a:r>
            <a:r>
              <a:rPr sz="5250" spc="165" dirty="0">
                <a:latin typeface="Times New Roman"/>
                <a:cs typeface="Times New Roman"/>
              </a:rPr>
              <a:t>Annotation</a:t>
            </a:r>
            <a:endParaRPr sz="52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00259" y="2639872"/>
            <a:ext cx="17105630" cy="6882765"/>
            <a:chOff x="1700259" y="2639872"/>
            <a:chExt cx="17105630" cy="6882765"/>
          </a:xfrm>
        </p:grpSpPr>
        <p:sp>
          <p:nvSpPr>
            <p:cNvPr id="4" name="object 4"/>
            <p:cNvSpPr/>
            <p:nvPr/>
          </p:nvSpPr>
          <p:spPr>
            <a:xfrm>
              <a:off x="1878264" y="2755052"/>
              <a:ext cx="15078075" cy="3740785"/>
            </a:xfrm>
            <a:custGeom>
              <a:avLst/>
              <a:gdLst/>
              <a:ahLst/>
              <a:cxnLst/>
              <a:rect l="l" t="t" r="r" b="b"/>
              <a:pathLst>
                <a:path w="15078075" h="3740785">
                  <a:moveTo>
                    <a:pt x="0" y="0"/>
                  </a:moveTo>
                  <a:lnTo>
                    <a:pt x="15077512" y="0"/>
                  </a:lnTo>
                  <a:lnTo>
                    <a:pt x="15077512" y="3740723"/>
                  </a:lnTo>
                  <a:lnTo>
                    <a:pt x="0" y="3740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0259" y="2639872"/>
              <a:ext cx="15433519" cy="420144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43780" y="6126061"/>
              <a:ext cx="13162280" cy="3396615"/>
            </a:xfrm>
            <a:custGeom>
              <a:avLst/>
              <a:gdLst/>
              <a:ahLst/>
              <a:cxnLst/>
              <a:rect l="l" t="t" r="r" b="b"/>
              <a:pathLst>
                <a:path w="13162280" h="3396615">
                  <a:moveTo>
                    <a:pt x="12383219" y="0"/>
                  </a:moveTo>
                  <a:lnTo>
                    <a:pt x="782235" y="0"/>
                  </a:lnTo>
                  <a:lnTo>
                    <a:pt x="646543" y="418"/>
                  </a:lnTo>
                  <a:lnTo>
                    <a:pt x="588816" y="1413"/>
                  </a:lnTo>
                  <a:lnTo>
                    <a:pt x="536514" y="3350"/>
                  </a:lnTo>
                  <a:lnTo>
                    <a:pt x="488645" y="6544"/>
                  </a:lnTo>
                  <a:lnTo>
                    <a:pt x="444219" y="11308"/>
                  </a:lnTo>
                  <a:lnTo>
                    <a:pt x="402243" y="17957"/>
                  </a:lnTo>
                  <a:lnTo>
                    <a:pt x="361728" y="26805"/>
                  </a:lnTo>
                  <a:lnTo>
                    <a:pt x="321681" y="38166"/>
                  </a:lnTo>
                  <a:lnTo>
                    <a:pt x="273626" y="58717"/>
                  </a:lnTo>
                  <a:lnTo>
                    <a:pt x="228521" y="84176"/>
                  </a:lnTo>
                  <a:lnTo>
                    <a:pt x="186691" y="114218"/>
                  </a:lnTo>
                  <a:lnTo>
                    <a:pt x="148464" y="148516"/>
                  </a:lnTo>
                  <a:lnTo>
                    <a:pt x="114166" y="186744"/>
                  </a:lnTo>
                  <a:lnTo>
                    <a:pt x="84124" y="228573"/>
                  </a:lnTo>
                  <a:lnTo>
                    <a:pt x="58664" y="273679"/>
                  </a:lnTo>
                  <a:lnTo>
                    <a:pt x="38112" y="321733"/>
                  </a:lnTo>
                  <a:lnTo>
                    <a:pt x="26751" y="361780"/>
                  </a:lnTo>
                  <a:lnTo>
                    <a:pt x="17898" y="402296"/>
                  </a:lnTo>
                  <a:lnTo>
                    <a:pt x="11242" y="444271"/>
                  </a:lnTo>
                  <a:lnTo>
                    <a:pt x="6471" y="488698"/>
                  </a:lnTo>
                  <a:lnTo>
                    <a:pt x="3298" y="535973"/>
                  </a:lnTo>
                  <a:lnTo>
                    <a:pt x="1361" y="587843"/>
                  </a:lnTo>
                  <a:lnTo>
                    <a:pt x="366" y="644966"/>
                  </a:lnTo>
                  <a:lnTo>
                    <a:pt x="0" y="708306"/>
                  </a:lnTo>
                  <a:lnTo>
                    <a:pt x="13" y="2688231"/>
                  </a:lnTo>
                  <a:lnTo>
                    <a:pt x="366" y="2749942"/>
                  </a:lnTo>
                  <a:lnTo>
                    <a:pt x="1361" y="2807668"/>
                  </a:lnTo>
                  <a:lnTo>
                    <a:pt x="3298" y="2859970"/>
                  </a:lnTo>
                  <a:lnTo>
                    <a:pt x="6524" y="2908143"/>
                  </a:lnTo>
                  <a:lnTo>
                    <a:pt x="11276" y="2952394"/>
                  </a:lnTo>
                  <a:lnTo>
                    <a:pt x="17913" y="2994279"/>
                  </a:lnTo>
                  <a:lnTo>
                    <a:pt x="26753" y="3034761"/>
                  </a:lnTo>
                  <a:lnTo>
                    <a:pt x="38112" y="3074803"/>
                  </a:lnTo>
                  <a:lnTo>
                    <a:pt x="58664" y="3122858"/>
                  </a:lnTo>
                  <a:lnTo>
                    <a:pt x="84124" y="3167963"/>
                  </a:lnTo>
                  <a:lnTo>
                    <a:pt x="114166" y="3209793"/>
                  </a:lnTo>
                  <a:lnTo>
                    <a:pt x="148464" y="3248020"/>
                  </a:lnTo>
                  <a:lnTo>
                    <a:pt x="186691" y="3282319"/>
                  </a:lnTo>
                  <a:lnTo>
                    <a:pt x="228521" y="3312361"/>
                  </a:lnTo>
                  <a:lnTo>
                    <a:pt x="273626" y="3337821"/>
                  </a:lnTo>
                  <a:lnTo>
                    <a:pt x="321681" y="3358372"/>
                  </a:lnTo>
                  <a:lnTo>
                    <a:pt x="361723" y="3369732"/>
                  </a:lnTo>
                  <a:lnTo>
                    <a:pt x="402205" y="3378580"/>
                  </a:lnTo>
                  <a:lnTo>
                    <a:pt x="444091" y="3385229"/>
                  </a:lnTo>
                  <a:lnTo>
                    <a:pt x="488341" y="3389994"/>
                  </a:lnTo>
                  <a:lnTo>
                    <a:pt x="535920" y="3393187"/>
                  </a:lnTo>
                  <a:lnTo>
                    <a:pt x="587790" y="3395124"/>
                  </a:lnTo>
                  <a:lnTo>
                    <a:pt x="644914" y="3396119"/>
                  </a:lnTo>
                  <a:lnTo>
                    <a:pt x="778773" y="3396538"/>
                  </a:lnTo>
                  <a:lnTo>
                    <a:pt x="12379753" y="3396538"/>
                  </a:lnTo>
                  <a:lnTo>
                    <a:pt x="12515444" y="3396119"/>
                  </a:lnTo>
                  <a:lnTo>
                    <a:pt x="12573171" y="3395124"/>
                  </a:lnTo>
                  <a:lnTo>
                    <a:pt x="12625473" y="3393187"/>
                  </a:lnTo>
                  <a:lnTo>
                    <a:pt x="12673342" y="3389994"/>
                  </a:lnTo>
                  <a:lnTo>
                    <a:pt x="12717768" y="3385229"/>
                  </a:lnTo>
                  <a:lnTo>
                    <a:pt x="12759744" y="3378580"/>
                  </a:lnTo>
                  <a:lnTo>
                    <a:pt x="12800259" y="3369732"/>
                  </a:lnTo>
                  <a:lnTo>
                    <a:pt x="12840305" y="3358372"/>
                  </a:lnTo>
                  <a:lnTo>
                    <a:pt x="12888359" y="3337821"/>
                  </a:lnTo>
                  <a:lnTo>
                    <a:pt x="12933465" y="3312361"/>
                  </a:lnTo>
                  <a:lnTo>
                    <a:pt x="12975295" y="3282319"/>
                  </a:lnTo>
                  <a:lnTo>
                    <a:pt x="13013523" y="3248020"/>
                  </a:lnTo>
                  <a:lnTo>
                    <a:pt x="13047822" y="3209793"/>
                  </a:lnTo>
                  <a:lnTo>
                    <a:pt x="13077866" y="3167963"/>
                  </a:lnTo>
                  <a:lnTo>
                    <a:pt x="13103326" y="3122858"/>
                  </a:lnTo>
                  <a:lnTo>
                    <a:pt x="13123877" y="3074803"/>
                  </a:lnTo>
                  <a:lnTo>
                    <a:pt x="13135239" y="3034756"/>
                  </a:lnTo>
                  <a:lnTo>
                    <a:pt x="13144092" y="2994241"/>
                  </a:lnTo>
                  <a:lnTo>
                    <a:pt x="13150749" y="2952266"/>
                  </a:lnTo>
                  <a:lnTo>
                    <a:pt x="13155520" y="2907839"/>
                  </a:lnTo>
                  <a:lnTo>
                    <a:pt x="13158693" y="2860564"/>
                  </a:lnTo>
                  <a:lnTo>
                    <a:pt x="13160630" y="2808694"/>
                  </a:lnTo>
                  <a:lnTo>
                    <a:pt x="13161625" y="2751571"/>
                  </a:lnTo>
                  <a:lnTo>
                    <a:pt x="13161991" y="2688231"/>
                  </a:lnTo>
                  <a:lnTo>
                    <a:pt x="13161978" y="708306"/>
                  </a:lnTo>
                  <a:lnTo>
                    <a:pt x="13161625" y="646596"/>
                  </a:lnTo>
                  <a:lnTo>
                    <a:pt x="13160630" y="588869"/>
                  </a:lnTo>
                  <a:lnTo>
                    <a:pt x="13158693" y="536567"/>
                  </a:lnTo>
                  <a:lnTo>
                    <a:pt x="13155467" y="488394"/>
                  </a:lnTo>
                  <a:lnTo>
                    <a:pt x="13150715" y="444143"/>
                  </a:lnTo>
                  <a:lnTo>
                    <a:pt x="13144078" y="402258"/>
                  </a:lnTo>
                  <a:lnTo>
                    <a:pt x="13135237" y="361775"/>
                  </a:lnTo>
                  <a:lnTo>
                    <a:pt x="13123877" y="321733"/>
                  </a:lnTo>
                  <a:lnTo>
                    <a:pt x="13103326" y="273679"/>
                  </a:lnTo>
                  <a:lnTo>
                    <a:pt x="13077866" y="228573"/>
                  </a:lnTo>
                  <a:lnTo>
                    <a:pt x="13047822" y="186744"/>
                  </a:lnTo>
                  <a:lnTo>
                    <a:pt x="13013523" y="148516"/>
                  </a:lnTo>
                  <a:lnTo>
                    <a:pt x="12975295" y="114218"/>
                  </a:lnTo>
                  <a:lnTo>
                    <a:pt x="12933465" y="84176"/>
                  </a:lnTo>
                  <a:lnTo>
                    <a:pt x="12888359" y="58717"/>
                  </a:lnTo>
                  <a:lnTo>
                    <a:pt x="12840305" y="38166"/>
                  </a:lnTo>
                  <a:lnTo>
                    <a:pt x="12800264" y="26805"/>
                  </a:lnTo>
                  <a:lnTo>
                    <a:pt x="12759782" y="17957"/>
                  </a:lnTo>
                  <a:lnTo>
                    <a:pt x="12717897" y="11308"/>
                  </a:lnTo>
                  <a:lnTo>
                    <a:pt x="12673646" y="6544"/>
                  </a:lnTo>
                  <a:lnTo>
                    <a:pt x="12626067" y="3350"/>
                  </a:lnTo>
                  <a:lnTo>
                    <a:pt x="12574198" y="1413"/>
                  </a:lnTo>
                  <a:lnTo>
                    <a:pt x="12517075" y="418"/>
                  </a:lnTo>
                  <a:lnTo>
                    <a:pt x="12453736" y="52"/>
                  </a:lnTo>
                  <a:lnTo>
                    <a:pt x="12383219" y="0"/>
                  </a:lnTo>
                  <a:close/>
                </a:path>
              </a:pathLst>
            </a:custGeom>
            <a:solidFill>
              <a:srgbClr val="3D5B85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5489" y="6679794"/>
              <a:ext cx="221091" cy="2210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1462" y="7684999"/>
              <a:ext cx="221091" cy="2210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1462" y="8690204"/>
              <a:ext cx="221091" cy="22109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311836" y="2793497"/>
            <a:ext cx="14868525" cy="6280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0" marR="6830695" lvl="0" indent="0" algn="ctr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@RequestMapping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"/processFormVersionTwo"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143000" marR="4718050" lvl="0" indent="-1130935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 letsShoutDude(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@RequestParam("studentName")</a:t>
            </a:r>
            <a:r>
              <a:rPr kumimoji="0" sz="2950" b="1" i="0" u="none" strike="noStrike" kern="1200" cap="none" spc="3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</a:t>
            </a:r>
            <a:r>
              <a:rPr kumimoji="0" sz="295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theName, </a:t>
            </a:r>
            <a:r>
              <a:rPr kumimoji="0" sz="2950" b="1" i="0" u="none" strike="noStrike" kern="1200" cap="none" spc="-8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6875145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</a:t>
            </a:r>
            <a:r>
              <a:rPr kumimoji="0" sz="2950" b="1" i="0" u="none" strike="noStrike" kern="1200" cap="none" spc="-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now</a:t>
            </a:r>
            <a:r>
              <a:rPr kumimoji="0" sz="2950" b="1" i="0" u="none" strike="noStrike" kern="1200" cap="none" spc="-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</a:t>
            </a:r>
            <a:r>
              <a:rPr kumimoji="0" sz="2950" b="1" i="0" u="none" strike="noStrike" kern="1200" cap="none" spc="-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variable:</a:t>
            </a:r>
            <a:r>
              <a:rPr kumimoji="0" sz="2950" b="1" i="0" u="none" strike="noStrike" kern="1200" cap="none" spc="-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theName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55085" marR="0" lvl="0" indent="0" algn="l" defTabSz="914400" rtl="0" eaLnBrk="1" fontAlgn="auto" latinLnBrk="0" hangingPunct="1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Behind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scenes: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274185" marR="5080" lvl="0" indent="0" algn="l" defTabSz="914400" rtl="0" eaLnBrk="1" fontAlgn="auto" latinLnBrk="0" hangingPunct="1">
              <a:lnSpc>
                <a:spcPct val="19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Spring will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read param from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request: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studentName </a:t>
            </a:r>
            <a:r>
              <a:rPr kumimoji="0" sz="3450" b="1" i="0" u="none" strike="noStrike" kern="1200" cap="none" spc="-94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Bind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the variable: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theName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4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2444" y="10280180"/>
            <a:ext cx="5143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1" u="none" strike="noStrike" kern="1200" cap="none" spc="10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Date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Add</a:t>
            </a:r>
            <a:r>
              <a:rPr spc="-240" dirty="0"/>
              <a:t> </a:t>
            </a:r>
            <a:r>
              <a:rPr spc="-95" dirty="0"/>
              <a:t>Controller</a:t>
            </a:r>
            <a:r>
              <a:rPr spc="-240" dirty="0"/>
              <a:t> </a:t>
            </a:r>
            <a:r>
              <a:rPr spc="-100" dirty="0"/>
              <a:t>@RequestMapping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1198054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40" dirty="0">
                <a:latin typeface="Palatino Linotype"/>
                <a:cs typeface="Palatino Linotype"/>
              </a:rPr>
              <a:t>Adding</a:t>
            </a:r>
            <a:r>
              <a:rPr sz="5250" spc="-75" dirty="0">
                <a:latin typeface="Palatino Linotype"/>
                <a:cs typeface="Palatino Linotype"/>
              </a:rPr>
              <a:t> Request </a:t>
            </a:r>
            <a:r>
              <a:rPr sz="5250" spc="-165" dirty="0">
                <a:latin typeface="Palatino Linotype"/>
                <a:cs typeface="Palatino Linotype"/>
              </a:rPr>
              <a:t>Mappings</a:t>
            </a:r>
            <a:r>
              <a:rPr sz="5250" spc="-75" dirty="0">
                <a:latin typeface="Palatino Linotype"/>
                <a:cs typeface="Palatino Linotype"/>
              </a:rPr>
              <a:t> </a:t>
            </a:r>
            <a:r>
              <a:rPr sz="5250" spc="50" dirty="0">
                <a:latin typeface="Palatino Linotype"/>
                <a:cs typeface="Palatino Linotype"/>
              </a:rPr>
              <a:t>to</a:t>
            </a:r>
            <a:r>
              <a:rPr sz="5250" spc="-70" dirty="0">
                <a:latin typeface="Palatino Linotype"/>
                <a:cs typeface="Palatino Linotype"/>
              </a:rPr>
              <a:t> </a:t>
            </a:r>
            <a:r>
              <a:rPr sz="5250" spc="-30" dirty="0">
                <a:latin typeface="Palatino Linotype"/>
                <a:cs typeface="Palatino Linotype"/>
              </a:rPr>
              <a:t>Controller</a:t>
            </a:r>
            <a:endParaRPr sz="525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54" y="254847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2282" y="2427016"/>
            <a:ext cx="953897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Serves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parent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mapping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controller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854" y="441229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2282" y="4290833"/>
            <a:ext cx="149866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All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request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mappings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methods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in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controller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are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relative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854" y="627611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2282" y="6154651"/>
            <a:ext cx="88030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Similar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folder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directory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structures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852729" y="5794482"/>
            <a:ext cx="5098415" cy="4016375"/>
            <a:chOff x="12852729" y="5794482"/>
            <a:chExt cx="5098415" cy="401637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4369" y="5884637"/>
              <a:ext cx="4806136" cy="36438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52729" y="5794482"/>
              <a:ext cx="5097839" cy="401585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4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855281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20" dirty="0">
                <a:latin typeface="Palatino Linotype"/>
                <a:cs typeface="Palatino Linotype"/>
              </a:rPr>
              <a:t>Controller</a:t>
            </a:r>
            <a:r>
              <a:rPr sz="5250" spc="-80" dirty="0">
                <a:latin typeface="Palatino Linotype"/>
                <a:cs typeface="Palatino Linotype"/>
              </a:rPr>
              <a:t> </a:t>
            </a:r>
            <a:r>
              <a:rPr sz="5250" spc="-75" dirty="0">
                <a:latin typeface="Palatino Linotype"/>
                <a:cs typeface="Palatino Linotype"/>
              </a:rPr>
              <a:t>Request </a:t>
            </a:r>
            <a:r>
              <a:rPr sz="5250" spc="-180" dirty="0">
                <a:latin typeface="Palatino Linotype"/>
                <a:cs typeface="Palatino Linotype"/>
              </a:rPr>
              <a:t>Mapping</a:t>
            </a:r>
            <a:endParaRPr sz="525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02028" y="2416741"/>
            <a:ext cx="15433675" cy="7343140"/>
            <a:chOff x="1102028" y="2416741"/>
            <a:chExt cx="15433675" cy="7343140"/>
          </a:xfrm>
        </p:grpSpPr>
        <p:sp>
          <p:nvSpPr>
            <p:cNvPr id="4" name="object 4"/>
            <p:cNvSpPr/>
            <p:nvPr/>
          </p:nvSpPr>
          <p:spPr>
            <a:xfrm>
              <a:off x="1280033" y="2531920"/>
              <a:ext cx="15078075" cy="6882130"/>
            </a:xfrm>
            <a:custGeom>
              <a:avLst/>
              <a:gdLst/>
              <a:ahLst/>
              <a:cxnLst/>
              <a:rect l="l" t="t" r="r" b="b"/>
              <a:pathLst>
                <a:path w="15078075" h="6882130">
                  <a:moveTo>
                    <a:pt x="0" y="0"/>
                  </a:moveTo>
                  <a:lnTo>
                    <a:pt x="15077510" y="0"/>
                  </a:lnTo>
                  <a:lnTo>
                    <a:pt x="15077510" y="6881989"/>
                  </a:lnTo>
                  <a:lnTo>
                    <a:pt x="0" y="68819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2028" y="2416741"/>
              <a:ext cx="15433519" cy="734270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38044" y="2584079"/>
            <a:ext cx="5774055" cy="9848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2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@RequestMapping(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"/funny"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31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310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3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FunnyController</a:t>
            </a:r>
            <a:r>
              <a:rPr kumimoji="0" sz="3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4996" y="4029061"/>
            <a:ext cx="6383655" cy="19481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2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@Re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questMa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pping(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"/showForm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</a:t>
            </a:r>
            <a:r>
              <a:rPr kumimoji="0" sz="31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310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</a:t>
            </a:r>
            <a:r>
              <a:rPr kumimoji="0" sz="3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showForm()</a:t>
            </a:r>
            <a:r>
              <a:rPr kumimoji="0" sz="31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...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3698" y="3917049"/>
            <a:ext cx="7113985" cy="10470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437243" y="4144241"/>
            <a:ext cx="368998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/funny/showForm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48451" y="5779881"/>
            <a:ext cx="7045596" cy="104708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38044" y="6008059"/>
            <a:ext cx="13687425" cy="33407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446895" marR="0" lvl="0" indent="0" algn="l" defTabSz="914400" rtl="0" eaLnBrk="1" fontAlgn="auto" latinLnBrk="0" hangingPunct="1">
              <a:lnSpc>
                <a:spcPts val="377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/funny/processForm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ts val="3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@RequestMapping(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"/processForm"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310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</a:t>
            </a:r>
            <a:r>
              <a:rPr kumimoji="0" sz="31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process(HttpServletRequest</a:t>
            </a:r>
            <a:r>
              <a:rPr kumimoji="0" sz="31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request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31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</a:t>
            </a:r>
            <a:r>
              <a:rPr kumimoji="0" sz="31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31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...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>
                <a:latin typeface="Times New Roman"/>
                <a:cs typeface="Times New Roman"/>
              </a:rPr>
              <a:t>Development</a:t>
            </a:r>
            <a:r>
              <a:rPr sz="6500" spc="-15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Process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434973"/>
            <a:ext cx="9989185" cy="71488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40715" indent="-62865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3700" dirty="0">
                <a:latin typeface="Palatino Linotype"/>
                <a:cs typeface="Palatino Linotype"/>
              </a:rPr>
              <a:t>Create</a:t>
            </a:r>
            <a:r>
              <a:rPr sz="3700" spc="-5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Controller </a:t>
            </a:r>
            <a:r>
              <a:rPr sz="3700" spc="5" dirty="0">
                <a:latin typeface="Palatino Linotype"/>
                <a:cs typeface="Palatino Linotype"/>
              </a:rPr>
              <a:t>class</a:t>
            </a:r>
            <a:endParaRPr sz="3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100">
              <a:latin typeface="Palatino Linotype"/>
              <a:cs typeface="Palatino Linotype"/>
            </a:endParaRPr>
          </a:p>
          <a:p>
            <a:pPr marL="640715" indent="-628650">
              <a:lnSpc>
                <a:spcPct val="100000"/>
              </a:lnSpc>
              <a:spcBef>
                <a:spcPts val="2970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3700" dirty="0">
                <a:latin typeface="Palatino Linotype"/>
                <a:cs typeface="Palatino Linotype"/>
              </a:rPr>
              <a:t>Define</a:t>
            </a:r>
            <a:r>
              <a:rPr sz="3700" spc="-10" dirty="0">
                <a:latin typeface="Palatino Linotype"/>
                <a:cs typeface="Palatino Linotype"/>
              </a:rPr>
              <a:t> </a:t>
            </a:r>
            <a:r>
              <a:rPr sz="3700" dirty="0">
                <a:latin typeface="Palatino Linotype"/>
                <a:cs typeface="Palatino Linotype"/>
              </a:rPr>
              <a:t>Controller</a:t>
            </a:r>
            <a:r>
              <a:rPr sz="3700" spc="-10" dirty="0">
                <a:latin typeface="Palatino Linotype"/>
                <a:cs typeface="Palatino Linotype"/>
              </a:rPr>
              <a:t> </a:t>
            </a:r>
            <a:r>
              <a:rPr sz="3700" spc="15" dirty="0">
                <a:latin typeface="Palatino Linotype"/>
                <a:cs typeface="Palatino Linotype"/>
              </a:rPr>
              <a:t>method</a:t>
            </a:r>
            <a:endParaRPr sz="3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100">
              <a:latin typeface="Palatino Linotype"/>
              <a:cs typeface="Palatino Linotype"/>
            </a:endParaRPr>
          </a:p>
          <a:p>
            <a:pPr marL="640715" indent="-628650">
              <a:lnSpc>
                <a:spcPct val="100000"/>
              </a:lnSpc>
              <a:spcBef>
                <a:spcPts val="2890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3700" spc="15" dirty="0">
                <a:latin typeface="Palatino Linotype"/>
                <a:cs typeface="Palatino Linotype"/>
              </a:rPr>
              <a:t>Add</a:t>
            </a:r>
            <a:r>
              <a:rPr sz="3700" dirty="0">
                <a:latin typeface="Palatino Linotype"/>
                <a:cs typeface="Palatino Linotype"/>
              </a:rPr>
              <a:t> </a:t>
            </a:r>
            <a:r>
              <a:rPr sz="3700" spc="10" dirty="0">
                <a:latin typeface="Palatino Linotype"/>
                <a:cs typeface="Palatino Linotype"/>
              </a:rPr>
              <a:t>Request</a:t>
            </a:r>
            <a:r>
              <a:rPr sz="3700" dirty="0">
                <a:latin typeface="Palatino Linotype"/>
                <a:cs typeface="Palatino Linotype"/>
              </a:rPr>
              <a:t> </a:t>
            </a:r>
            <a:r>
              <a:rPr sz="3700" spc="15" dirty="0">
                <a:latin typeface="Palatino Linotype"/>
                <a:cs typeface="Palatino Linotype"/>
              </a:rPr>
              <a:t>Mapping</a:t>
            </a:r>
            <a:r>
              <a:rPr sz="3700" spc="5" dirty="0">
                <a:latin typeface="Palatino Linotype"/>
                <a:cs typeface="Palatino Linotype"/>
              </a:rPr>
              <a:t> </a:t>
            </a:r>
            <a:r>
              <a:rPr sz="3700" spc="10" dirty="0">
                <a:latin typeface="Palatino Linotype"/>
                <a:cs typeface="Palatino Linotype"/>
              </a:rPr>
              <a:t>to</a:t>
            </a:r>
            <a:r>
              <a:rPr sz="3700" dirty="0">
                <a:latin typeface="Palatino Linotype"/>
                <a:cs typeface="Palatino Linotype"/>
              </a:rPr>
              <a:t> Controller </a:t>
            </a:r>
            <a:r>
              <a:rPr sz="3700" spc="15" dirty="0">
                <a:latin typeface="Palatino Linotype"/>
                <a:cs typeface="Palatino Linotype"/>
              </a:rPr>
              <a:t>method</a:t>
            </a:r>
            <a:endParaRPr sz="3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100">
              <a:latin typeface="Palatino Linotype"/>
              <a:cs typeface="Palatino Linotype"/>
            </a:endParaRPr>
          </a:p>
          <a:p>
            <a:pPr marL="640715" indent="-628650">
              <a:lnSpc>
                <a:spcPct val="100000"/>
              </a:lnSpc>
              <a:spcBef>
                <a:spcPts val="2975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3700" spc="10" dirty="0">
                <a:latin typeface="Palatino Linotype"/>
                <a:cs typeface="Palatino Linotype"/>
              </a:rPr>
              <a:t>Return</a:t>
            </a:r>
            <a:r>
              <a:rPr sz="3700" spc="-10" dirty="0">
                <a:latin typeface="Palatino Linotype"/>
                <a:cs typeface="Palatino Linotype"/>
              </a:rPr>
              <a:t> </a:t>
            </a:r>
            <a:r>
              <a:rPr sz="3700" spc="-40" dirty="0">
                <a:latin typeface="Palatino Linotype"/>
                <a:cs typeface="Palatino Linotype"/>
              </a:rPr>
              <a:t>View</a:t>
            </a:r>
            <a:r>
              <a:rPr sz="3700" spc="-10" dirty="0">
                <a:latin typeface="Palatino Linotype"/>
                <a:cs typeface="Palatino Linotype"/>
              </a:rPr>
              <a:t> </a:t>
            </a:r>
            <a:r>
              <a:rPr sz="3700" spc="15" dirty="0">
                <a:latin typeface="Palatino Linotype"/>
                <a:cs typeface="Palatino Linotype"/>
              </a:rPr>
              <a:t>Name</a:t>
            </a:r>
            <a:endParaRPr sz="3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100">
              <a:latin typeface="Palatino Linotype"/>
              <a:cs typeface="Palatino Linotype"/>
            </a:endParaRPr>
          </a:p>
          <a:p>
            <a:pPr marL="640715" indent="-628650">
              <a:lnSpc>
                <a:spcPct val="100000"/>
              </a:lnSpc>
              <a:spcBef>
                <a:spcPts val="2890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3700" spc="10" dirty="0">
                <a:latin typeface="Palatino Linotype"/>
                <a:cs typeface="Palatino Linotype"/>
              </a:rPr>
              <a:t>Develop</a:t>
            </a:r>
            <a:r>
              <a:rPr sz="3700" spc="-15" dirty="0">
                <a:latin typeface="Palatino Linotype"/>
                <a:cs typeface="Palatino Linotype"/>
              </a:rPr>
              <a:t> </a:t>
            </a:r>
            <a:r>
              <a:rPr sz="3700" spc="-40" dirty="0">
                <a:latin typeface="Palatino Linotype"/>
                <a:cs typeface="Palatino Linotype"/>
              </a:rPr>
              <a:t>View</a:t>
            </a:r>
            <a:r>
              <a:rPr sz="3700" spc="-10" dirty="0">
                <a:latin typeface="Palatino Linotype"/>
                <a:cs typeface="Palatino Linotype"/>
              </a:rPr>
              <a:t> </a:t>
            </a:r>
            <a:r>
              <a:rPr sz="3700" spc="15" dirty="0">
                <a:latin typeface="Palatino Linotype"/>
                <a:cs typeface="Palatino Linotype"/>
              </a:rPr>
              <a:t>Page</a:t>
            </a:r>
            <a:endParaRPr sz="37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24185" y="857015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07" y="0"/>
                </a:moveTo>
                <a:lnTo>
                  <a:pt x="400699" y="578"/>
                </a:lnTo>
                <a:lnTo>
                  <a:pt x="358124" y="10785"/>
                </a:lnTo>
                <a:lnTo>
                  <a:pt x="319217" y="29748"/>
                </a:lnTo>
                <a:lnTo>
                  <a:pt x="285302" y="56637"/>
                </a:lnTo>
                <a:lnTo>
                  <a:pt x="257698" y="90622"/>
                </a:lnTo>
                <a:lnTo>
                  <a:pt x="240147" y="125884"/>
                </a:lnTo>
                <a:lnTo>
                  <a:pt x="226229" y="165568"/>
                </a:lnTo>
                <a:lnTo>
                  <a:pt x="213452" y="213845"/>
                </a:lnTo>
                <a:lnTo>
                  <a:pt x="199323" y="274888"/>
                </a:lnTo>
                <a:lnTo>
                  <a:pt x="27904" y="1029115"/>
                </a:lnTo>
                <a:lnTo>
                  <a:pt x="14079" y="1091091"/>
                </a:lnTo>
                <a:lnTo>
                  <a:pt x="4639" y="1140571"/>
                </a:lnTo>
                <a:lnTo>
                  <a:pt x="0" y="1182527"/>
                </a:lnTo>
                <a:lnTo>
                  <a:pt x="575" y="1221933"/>
                </a:lnTo>
                <a:lnTo>
                  <a:pt x="10782" y="1264512"/>
                </a:lnTo>
                <a:lnTo>
                  <a:pt x="29745" y="1303419"/>
                </a:lnTo>
                <a:lnTo>
                  <a:pt x="56635" y="1337335"/>
                </a:lnTo>
                <a:lnTo>
                  <a:pt x="90625" y="1364942"/>
                </a:lnTo>
                <a:lnTo>
                  <a:pt x="125884" y="1382492"/>
                </a:lnTo>
                <a:lnTo>
                  <a:pt x="165568" y="1396407"/>
                </a:lnTo>
                <a:lnTo>
                  <a:pt x="213847" y="1409183"/>
                </a:lnTo>
                <a:lnTo>
                  <a:pt x="3197123" y="2087201"/>
                </a:lnTo>
                <a:lnTo>
                  <a:pt x="3246602" y="2096642"/>
                </a:lnTo>
                <a:lnTo>
                  <a:pt x="3288558" y="2101281"/>
                </a:lnTo>
                <a:lnTo>
                  <a:pt x="3327961" y="2100702"/>
                </a:lnTo>
                <a:lnTo>
                  <a:pt x="3370541" y="2090495"/>
                </a:lnTo>
                <a:lnTo>
                  <a:pt x="3409448" y="2071533"/>
                </a:lnTo>
                <a:lnTo>
                  <a:pt x="3443364" y="2044644"/>
                </a:lnTo>
                <a:lnTo>
                  <a:pt x="3470972" y="2010659"/>
                </a:lnTo>
                <a:lnTo>
                  <a:pt x="3488522" y="1975396"/>
                </a:lnTo>
                <a:lnTo>
                  <a:pt x="3502437" y="1935712"/>
                </a:lnTo>
                <a:lnTo>
                  <a:pt x="3515214" y="1887435"/>
                </a:lnTo>
                <a:lnTo>
                  <a:pt x="3529347" y="1826392"/>
                </a:lnTo>
                <a:lnTo>
                  <a:pt x="3700756" y="1072166"/>
                </a:lnTo>
                <a:lnTo>
                  <a:pt x="3714587" y="1010189"/>
                </a:lnTo>
                <a:lnTo>
                  <a:pt x="3724029" y="960710"/>
                </a:lnTo>
                <a:lnTo>
                  <a:pt x="3728666" y="918754"/>
                </a:lnTo>
                <a:lnTo>
                  <a:pt x="3728085" y="879348"/>
                </a:lnTo>
                <a:lnTo>
                  <a:pt x="3717878" y="836768"/>
                </a:lnTo>
                <a:lnTo>
                  <a:pt x="3698917" y="797862"/>
                </a:lnTo>
                <a:lnTo>
                  <a:pt x="3672029" y="763946"/>
                </a:lnTo>
                <a:lnTo>
                  <a:pt x="3638046" y="736338"/>
                </a:lnTo>
                <a:lnTo>
                  <a:pt x="3602782" y="718789"/>
                </a:lnTo>
                <a:lnTo>
                  <a:pt x="3563099" y="704874"/>
                </a:lnTo>
                <a:lnTo>
                  <a:pt x="3514822" y="692098"/>
                </a:lnTo>
                <a:lnTo>
                  <a:pt x="593498" y="27902"/>
                </a:lnTo>
                <a:lnTo>
                  <a:pt x="531543" y="14080"/>
                </a:lnTo>
                <a:lnTo>
                  <a:pt x="482063" y="4639"/>
                </a:lnTo>
                <a:lnTo>
                  <a:pt x="440107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5387894" y="1685133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30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30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30" baseline="2415" dirty="0">
                <a:solidFill>
                  <a:srgbClr val="FFFFFF"/>
                </a:solidFill>
                <a:latin typeface="Arial"/>
                <a:cs typeface="Arial"/>
              </a:rPr>
              <a:t>-B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y-Ste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90436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75" dirty="0">
                <a:latin typeface="Times New Roman"/>
                <a:cs typeface="Times New Roman"/>
              </a:rPr>
              <a:t>Ste</a:t>
            </a:r>
            <a:r>
              <a:rPr sz="5250" spc="355" dirty="0">
                <a:latin typeface="Times New Roman"/>
                <a:cs typeface="Times New Roman"/>
              </a:rPr>
              <a:t>p</a:t>
            </a:r>
            <a:r>
              <a:rPr sz="5250" spc="-60" dirty="0">
                <a:latin typeface="Times New Roman"/>
                <a:cs typeface="Times New Roman"/>
              </a:rPr>
              <a:t> </a:t>
            </a:r>
            <a:r>
              <a:rPr sz="5250" spc="-95" dirty="0">
                <a:latin typeface="Times New Roman"/>
                <a:cs typeface="Times New Roman"/>
              </a:rPr>
              <a:t>1</a:t>
            </a:r>
            <a:r>
              <a:rPr sz="5250" spc="10" dirty="0">
                <a:latin typeface="Times New Roman"/>
                <a:cs typeface="Times New Roman"/>
              </a:rPr>
              <a:t>:</a:t>
            </a:r>
            <a:r>
              <a:rPr sz="5250" spc="-350" dirty="0">
                <a:latin typeface="Times New Roman"/>
                <a:cs typeface="Times New Roman"/>
              </a:rPr>
              <a:t> </a:t>
            </a:r>
            <a:r>
              <a:rPr sz="5250" spc="50" dirty="0">
                <a:latin typeface="Times New Roman"/>
                <a:cs typeface="Times New Roman"/>
              </a:rPr>
              <a:t>Creat</a:t>
            </a:r>
            <a:r>
              <a:rPr sz="5250" spc="145" dirty="0">
                <a:latin typeface="Times New Roman"/>
                <a:cs typeface="Times New Roman"/>
              </a:rPr>
              <a:t>e</a:t>
            </a:r>
            <a:r>
              <a:rPr sz="5250" spc="-60" dirty="0">
                <a:latin typeface="Times New Roman"/>
                <a:cs typeface="Times New Roman"/>
              </a:rPr>
              <a:t> </a:t>
            </a:r>
            <a:r>
              <a:rPr sz="5250" spc="85" dirty="0">
                <a:latin typeface="Times New Roman"/>
                <a:cs typeface="Times New Roman"/>
              </a:rPr>
              <a:t>Controlle</a:t>
            </a:r>
            <a:r>
              <a:rPr sz="5250" spc="195" dirty="0">
                <a:latin typeface="Times New Roman"/>
                <a:cs typeface="Times New Roman"/>
              </a:rPr>
              <a:t>r</a:t>
            </a:r>
            <a:r>
              <a:rPr sz="5250" spc="-60" dirty="0">
                <a:latin typeface="Times New Roman"/>
                <a:cs typeface="Times New Roman"/>
              </a:rPr>
              <a:t> </a:t>
            </a:r>
            <a:r>
              <a:rPr sz="5250" spc="75" dirty="0">
                <a:latin typeface="Times New Roman"/>
                <a:cs typeface="Times New Roman"/>
              </a:rPr>
              <a:t>class</a:t>
            </a:r>
            <a:endParaRPr sz="52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69149" y="4743044"/>
            <a:ext cx="12365990" cy="4547235"/>
            <a:chOff x="3869149" y="4743044"/>
            <a:chExt cx="12365990" cy="4547235"/>
          </a:xfrm>
        </p:grpSpPr>
        <p:sp>
          <p:nvSpPr>
            <p:cNvPr id="4" name="object 4"/>
            <p:cNvSpPr/>
            <p:nvPr/>
          </p:nvSpPr>
          <p:spPr>
            <a:xfrm>
              <a:off x="4015741" y="4837282"/>
              <a:ext cx="12072620" cy="4170045"/>
            </a:xfrm>
            <a:custGeom>
              <a:avLst/>
              <a:gdLst/>
              <a:ahLst/>
              <a:cxnLst/>
              <a:rect l="l" t="t" r="r" b="b"/>
              <a:pathLst>
                <a:path w="12072619" h="4170045">
                  <a:moveTo>
                    <a:pt x="0" y="0"/>
                  </a:moveTo>
                  <a:lnTo>
                    <a:pt x="12072616" y="0"/>
                  </a:lnTo>
                  <a:lnTo>
                    <a:pt x="12072616" y="4170030"/>
                  </a:lnTo>
                  <a:lnTo>
                    <a:pt x="0" y="4170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9149" y="4743044"/>
              <a:ext cx="12365801" cy="454698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28754" y="1987239"/>
            <a:ext cx="16057244" cy="61385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159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15950" algn="l"/>
                <a:tab pos="6165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Annotate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class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b="1" spc="35" dirty="0">
                <a:latin typeface="Palatino Linotype"/>
                <a:cs typeface="Palatino Linotype"/>
              </a:rPr>
              <a:t>@Controller</a:t>
            </a:r>
            <a:endParaRPr sz="4250">
              <a:latin typeface="Palatino Linotype"/>
              <a:cs typeface="Palatino Linotype"/>
            </a:endParaRPr>
          </a:p>
          <a:p>
            <a:pPr marL="1035050" lvl="1" indent="-56642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34415" algn="l"/>
                <a:tab pos="1035685" algn="l"/>
              </a:tabLst>
            </a:pPr>
            <a:r>
              <a:rPr sz="4250" b="1" spc="35" dirty="0">
                <a:latin typeface="Palatino Linotype"/>
                <a:cs typeface="Palatino Linotype"/>
              </a:rPr>
              <a:t>@Controller</a:t>
            </a:r>
            <a:r>
              <a:rPr sz="4250" b="1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inherits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from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b="1" spc="40" dirty="0">
                <a:latin typeface="Palatino Linotype"/>
                <a:cs typeface="Palatino Linotype"/>
              </a:rPr>
              <a:t>@Component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spc="35" dirty="0">
                <a:latin typeface="Palatino Linotype"/>
                <a:cs typeface="Palatino Linotype"/>
              </a:rPr>
              <a:t>…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supports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scanning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350">
              <a:latin typeface="Palatino Linotype"/>
              <a:cs typeface="Palatino Linotype"/>
            </a:endParaRPr>
          </a:p>
          <a:p>
            <a:pPr marL="3254375">
              <a:lnSpc>
                <a:spcPct val="100000"/>
              </a:lnSpc>
            </a:pPr>
            <a:r>
              <a:rPr sz="5250" b="1" spc="10" dirty="0">
                <a:latin typeface="Arial"/>
                <a:cs typeface="Arial"/>
              </a:rPr>
              <a:t>@Controller</a:t>
            </a:r>
            <a:endParaRPr sz="5250">
              <a:latin typeface="Arial"/>
              <a:cs typeface="Arial"/>
            </a:endParaRPr>
          </a:p>
          <a:p>
            <a:pPr marL="3254375">
              <a:lnSpc>
                <a:spcPct val="100000"/>
              </a:lnSpc>
              <a:spcBef>
                <a:spcPts val="45"/>
              </a:spcBef>
            </a:pPr>
            <a:r>
              <a:rPr sz="5250" b="1" spc="5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b="1" spc="10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spc="10" dirty="0">
                <a:latin typeface="Arial MT"/>
                <a:cs typeface="Arial MT"/>
              </a:rPr>
              <a:t>HomeController</a:t>
            </a:r>
            <a:r>
              <a:rPr sz="5250" dirty="0">
                <a:latin typeface="Arial MT"/>
                <a:cs typeface="Arial MT"/>
              </a:rPr>
              <a:t> </a:t>
            </a:r>
            <a:r>
              <a:rPr sz="5250" spc="5" dirty="0">
                <a:latin typeface="Arial MT"/>
                <a:cs typeface="Arial MT"/>
              </a:rPr>
              <a:t>{</a:t>
            </a:r>
            <a:endParaRPr sz="5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50">
              <a:latin typeface="Arial MT"/>
              <a:cs typeface="Arial MT"/>
            </a:endParaRPr>
          </a:p>
          <a:p>
            <a:pPr marL="3254375">
              <a:lnSpc>
                <a:spcPct val="100000"/>
              </a:lnSpc>
            </a:pPr>
            <a:r>
              <a:rPr sz="5250" spc="5" dirty="0">
                <a:latin typeface="Arial MT"/>
                <a:cs typeface="Arial MT"/>
              </a:rPr>
              <a:t>}</a:t>
            </a:r>
            <a:endParaRPr sz="52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5661" y="2377828"/>
            <a:ext cx="12755245" cy="7049770"/>
            <a:chOff x="3795661" y="2377828"/>
            <a:chExt cx="12755245" cy="7049770"/>
          </a:xfrm>
        </p:grpSpPr>
        <p:sp>
          <p:nvSpPr>
            <p:cNvPr id="3" name="object 3"/>
            <p:cNvSpPr/>
            <p:nvPr/>
          </p:nvSpPr>
          <p:spPr>
            <a:xfrm>
              <a:off x="3973666" y="2493007"/>
              <a:ext cx="12399010" cy="6589395"/>
            </a:xfrm>
            <a:custGeom>
              <a:avLst/>
              <a:gdLst/>
              <a:ahLst/>
              <a:cxnLst/>
              <a:rect l="l" t="t" r="r" b="b"/>
              <a:pathLst>
                <a:path w="12399010" h="6589395">
                  <a:moveTo>
                    <a:pt x="0" y="0"/>
                  </a:moveTo>
                  <a:lnTo>
                    <a:pt x="12398683" y="0"/>
                  </a:lnTo>
                  <a:lnTo>
                    <a:pt x="12398683" y="6588804"/>
                  </a:lnTo>
                  <a:lnTo>
                    <a:pt x="0" y="6588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5661" y="2377828"/>
              <a:ext cx="12754690" cy="704952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82034" y="605082"/>
            <a:ext cx="12425045" cy="84004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220" dirty="0">
                <a:latin typeface="Times New Roman"/>
                <a:cs typeface="Times New Roman"/>
              </a:rPr>
              <a:t>Step</a:t>
            </a:r>
            <a:r>
              <a:rPr sz="5250" b="1" spc="-60" dirty="0">
                <a:latin typeface="Times New Roman"/>
                <a:cs typeface="Times New Roman"/>
              </a:rPr>
              <a:t> </a:t>
            </a:r>
            <a:r>
              <a:rPr sz="5250" b="1" spc="-45" dirty="0">
                <a:latin typeface="Times New Roman"/>
                <a:cs typeface="Times New Roman"/>
              </a:rPr>
              <a:t>2:</a:t>
            </a:r>
            <a:r>
              <a:rPr sz="5250" b="1" spc="-350" dirty="0">
                <a:latin typeface="Times New Roman"/>
                <a:cs typeface="Times New Roman"/>
              </a:rPr>
              <a:t> </a:t>
            </a:r>
            <a:r>
              <a:rPr sz="5250" b="1" spc="220" dirty="0">
                <a:latin typeface="Times New Roman"/>
                <a:cs typeface="Times New Roman"/>
              </a:rPr>
              <a:t>Define</a:t>
            </a:r>
            <a:r>
              <a:rPr sz="5250" b="1" spc="-60" dirty="0">
                <a:latin typeface="Times New Roman"/>
                <a:cs typeface="Times New Roman"/>
              </a:rPr>
              <a:t> </a:t>
            </a:r>
            <a:r>
              <a:rPr sz="5250" b="1" spc="95" dirty="0">
                <a:latin typeface="Times New Roman"/>
                <a:cs typeface="Times New Roman"/>
              </a:rPr>
              <a:t>Controller</a:t>
            </a:r>
            <a:r>
              <a:rPr sz="5250" b="1" spc="-60" dirty="0">
                <a:latin typeface="Times New Roman"/>
                <a:cs typeface="Times New Roman"/>
              </a:rPr>
              <a:t> </a:t>
            </a:r>
            <a:r>
              <a:rPr sz="5250" b="1" spc="180" dirty="0">
                <a:latin typeface="Times New Roman"/>
                <a:cs typeface="Times New Roman"/>
              </a:rPr>
              <a:t>method</a:t>
            </a:r>
            <a:endParaRPr sz="5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700">
              <a:latin typeface="Times New Roman"/>
              <a:cs typeface="Times New Roman"/>
            </a:endParaRPr>
          </a:p>
          <a:p>
            <a:pPr marL="3059430">
              <a:lnSpc>
                <a:spcPct val="100000"/>
              </a:lnSpc>
            </a:pPr>
            <a:r>
              <a:rPr sz="5250" spc="10" dirty="0">
                <a:latin typeface="Arial MT"/>
                <a:cs typeface="Arial MT"/>
              </a:rPr>
              <a:t>@Controller</a:t>
            </a:r>
            <a:endParaRPr sz="5250">
              <a:latin typeface="Arial MT"/>
              <a:cs typeface="Arial MT"/>
            </a:endParaRPr>
          </a:p>
          <a:p>
            <a:pPr marL="3059430">
              <a:lnSpc>
                <a:spcPct val="100000"/>
              </a:lnSpc>
              <a:spcBef>
                <a:spcPts val="50"/>
              </a:spcBef>
            </a:pPr>
            <a:r>
              <a:rPr sz="5250" b="1" spc="5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b="1" spc="10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spc="10" dirty="0">
                <a:latin typeface="Arial MT"/>
                <a:cs typeface="Arial MT"/>
              </a:rPr>
              <a:t>HomeController</a:t>
            </a:r>
            <a:r>
              <a:rPr sz="5250" dirty="0">
                <a:latin typeface="Arial MT"/>
                <a:cs typeface="Arial MT"/>
              </a:rPr>
              <a:t> </a:t>
            </a:r>
            <a:r>
              <a:rPr sz="5250" spc="5" dirty="0">
                <a:latin typeface="Arial MT"/>
                <a:cs typeface="Arial MT"/>
              </a:rPr>
              <a:t>{</a:t>
            </a:r>
            <a:endParaRPr sz="5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50">
              <a:latin typeface="Arial MT"/>
              <a:cs typeface="Arial MT"/>
            </a:endParaRPr>
          </a:p>
          <a:p>
            <a:pPr marL="3436620">
              <a:lnSpc>
                <a:spcPct val="100000"/>
              </a:lnSpc>
            </a:pPr>
            <a:r>
              <a:rPr sz="5250" b="1" spc="5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spc="10" dirty="0">
                <a:latin typeface="Arial MT"/>
                <a:cs typeface="Arial MT"/>
              </a:rPr>
              <a:t>String</a:t>
            </a:r>
            <a:r>
              <a:rPr sz="5250" dirty="0">
                <a:latin typeface="Arial MT"/>
                <a:cs typeface="Arial MT"/>
              </a:rPr>
              <a:t> </a:t>
            </a:r>
            <a:r>
              <a:rPr sz="5250" spc="10" dirty="0">
                <a:latin typeface="Arial MT"/>
                <a:cs typeface="Arial MT"/>
              </a:rPr>
              <a:t>showMyPage()</a:t>
            </a:r>
            <a:r>
              <a:rPr sz="5250" dirty="0">
                <a:latin typeface="Arial MT"/>
                <a:cs typeface="Arial MT"/>
              </a:rPr>
              <a:t> </a:t>
            </a:r>
            <a:r>
              <a:rPr sz="5250" spc="5" dirty="0">
                <a:latin typeface="Arial MT"/>
                <a:cs typeface="Arial MT"/>
              </a:rPr>
              <a:t>{</a:t>
            </a:r>
            <a:endParaRPr sz="5250">
              <a:latin typeface="Arial MT"/>
              <a:cs typeface="Arial MT"/>
            </a:endParaRPr>
          </a:p>
          <a:p>
            <a:pPr marR="3365500" algn="ctr">
              <a:lnSpc>
                <a:spcPct val="100000"/>
              </a:lnSpc>
              <a:spcBef>
                <a:spcPts val="50"/>
              </a:spcBef>
            </a:pPr>
            <a:r>
              <a:rPr sz="5250" b="1" spc="25" dirty="0">
                <a:solidFill>
                  <a:srgbClr val="A8A49D"/>
                </a:solidFill>
                <a:latin typeface="Arial"/>
                <a:cs typeface="Arial"/>
              </a:rPr>
              <a:t>…</a:t>
            </a:r>
            <a:endParaRPr sz="5250">
              <a:latin typeface="Arial"/>
              <a:cs typeface="Arial"/>
            </a:endParaRPr>
          </a:p>
          <a:p>
            <a:pPr marL="3436620">
              <a:lnSpc>
                <a:spcPct val="100000"/>
              </a:lnSpc>
              <a:spcBef>
                <a:spcPts val="45"/>
              </a:spcBef>
            </a:pPr>
            <a:r>
              <a:rPr sz="5250" spc="5" dirty="0">
                <a:latin typeface="Arial MT"/>
                <a:cs typeface="Arial MT"/>
              </a:rPr>
              <a:t>}</a:t>
            </a:r>
            <a:endParaRPr sz="5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50">
              <a:latin typeface="Arial MT"/>
              <a:cs typeface="Arial MT"/>
            </a:endParaRPr>
          </a:p>
          <a:p>
            <a:pPr marL="3059430">
              <a:lnSpc>
                <a:spcPct val="100000"/>
              </a:lnSpc>
            </a:pPr>
            <a:r>
              <a:rPr sz="5250" spc="5" dirty="0">
                <a:latin typeface="Arial MT"/>
                <a:cs typeface="Arial MT"/>
              </a:rPr>
              <a:t>}</a:t>
            </a:r>
            <a:endParaRPr sz="52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5661" y="2160204"/>
            <a:ext cx="12755245" cy="7856220"/>
            <a:chOff x="3795661" y="2160204"/>
            <a:chExt cx="12755245" cy="7856220"/>
          </a:xfrm>
        </p:grpSpPr>
        <p:sp>
          <p:nvSpPr>
            <p:cNvPr id="3" name="object 3"/>
            <p:cNvSpPr/>
            <p:nvPr/>
          </p:nvSpPr>
          <p:spPr>
            <a:xfrm>
              <a:off x="3973666" y="2275384"/>
              <a:ext cx="12399010" cy="7395209"/>
            </a:xfrm>
            <a:custGeom>
              <a:avLst/>
              <a:gdLst/>
              <a:ahLst/>
              <a:cxnLst/>
              <a:rect l="l" t="t" r="r" b="b"/>
              <a:pathLst>
                <a:path w="12399010" h="7395209">
                  <a:moveTo>
                    <a:pt x="0" y="0"/>
                  </a:moveTo>
                  <a:lnTo>
                    <a:pt x="12398683" y="0"/>
                  </a:lnTo>
                  <a:lnTo>
                    <a:pt x="12398683" y="7395062"/>
                  </a:lnTo>
                  <a:lnTo>
                    <a:pt x="0" y="7395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5661" y="2160204"/>
              <a:ext cx="12754690" cy="785578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82034" y="605082"/>
            <a:ext cx="15384144" cy="89865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220" dirty="0">
                <a:latin typeface="Times New Roman"/>
                <a:cs typeface="Times New Roman"/>
              </a:rPr>
              <a:t>Step</a:t>
            </a:r>
            <a:r>
              <a:rPr sz="5250" b="1" spc="-60" dirty="0">
                <a:latin typeface="Times New Roman"/>
                <a:cs typeface="Times New Roman"/>
              </a:rPr>
              <a:t> </a:t>
            </a:r>
            <a:r>
              <a:rPr sz="5250" b="1" spc="-45" dirty="0">
                <a:latin typeface="Times New Roman"/>
                <a:cs typeface="Times New Roman"/>
              </a:rPr>
              <a:t>3:</a:t>
            </a:r>
            <a:r>
              <a:rPr sz="5250" b="1" spc="-635" dirty="0">
                <a:latin typeface="Times New Roman"/>
                <a:cs typeface="Times New Roman"/>
              </a:rPr>
              <a:t> </a:t>
            </a:r>
            <a:r>
              <a:rPr sz="5250" b="1" spc="135" dirty="0">
                <a:latin typeface="Times New Roman"/>
                <a:cs typeface="Times New Roman"/>
              </a:rPr>
              <a:t>Add</a:t>
            </a:r>
            <a:r>
              <a:rPr sz="5250" b="1" spc="-55" dirty="0">
                <a:latin typeface="Times New Roman"/>
                <a:cs typeface="Times New Roman"/>
              </a:rPr>
              <a:t> </a:t>
            </a:r>
            <a:r>
              <a:rPr sz="5250" b="1" spc="125" dirty="0">
                <a:latin typeface="Times New Roman"/>
                <a:cs typeface="Times New Roman"/>
              </a:rPr>
              <a:t>Request</a:t>
            </a:r>
            <a:r>
              <a:rPr sz="5250" b="1" spc="-55" dirty="0">
                <a:latin typeface="Times New Roman"/>
                <a:cs typeface="Times New Roman"/>
              </a:rPr>
              <a:t> </a:t>
            </a:r>
            <a:r>
              <a:rPr sz="5250" b="1" spc="85" dirty="0">
                <a:latin typeface="Times New Roman"/>
                <a:cs typeface="Times New Roman"/>
              </a:rPr>
              <a:t>Mapping</a:t>
            </a:r>
            <a:r>
              <a:rPr sz="5250" b="1" spc="-55" dirty="0">
                <a:latin typeface="Times New Roman"/>
                <a:cs typeface="Times New Roman"/>
              </a:rPr>
              <a:t> </a:t>
            </a:r>
            <a:r>
              <a:rPr sz="5250" b="1" spc="200" dirty="0">
                <a:latin typeface="Times New Roman"/>
                <a:cs typeface="Times New Roman"/>
              </a:rPr>
              <a:t>to</a:t>
            </a:r>
            <a:r>
              <a:rPr sz="5250" b="1" spc="-55" dirty="0">
                <a:latin typeface="Times New Roman"/>
                <a:cs typeface="Times New Roman"/>
              </a:rPr>
              <a:t> </a:t>
            </a:r>
            <a:r>
              <a:rPr sz="5250" b="1" spc="95" dirty="0">
                <a:latin typeface="Times New Roman"/>
                <a:cs typeface="Times New Roman"/>
              </a:rPr>
              <a:t>Controller</a:t>
            </a:r>
            <a:r>
              <a:rPr sz="5250" b="1" spc="-55" dirty="0">
                <a:latin typeface="Times New Roman"/>
                <a:cs typeface="Times New Roman"/>
              </a:rPr>
              <a:t> </a:t>
            </a:r>
            <a:r>
              <a:rPr sz="5250" b="1" spc="180" dirty="0">
                <a:latin typeface="Times New Roman"/>
                <a:cs typeface="Times New Roman"/>
              </a:rPr>
              <a:t>method</a:t>
            </a:r>
            <a:endParaRPr sz="5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200">
              <a:latin typeface="Times New Roman"/>
              <a:cs typeface="Times New Roman"/>
            </a:endParaRPr>
          </a:p>
          <a:p>
            <a:pPr marL="3059430">
              <a:lnSpc>
                <a:spcPct val="100000"/>
              </a:lnSpc>
            </a:pPr>
            <a:r>
              <a:rPr sz="5250" spc="10" dirty="0">
                <a:latin typeface="Arial MT"/>
                <a:cs typeface="Arial MT"/>
              </a:rPr>
              <a:t>@Controller</a:t>
            </a:r>
            <a:endParaRPr sz="5250">
              <a:latin typeface="Arial MT"/>
              <a:cs typeface="Arial MT"/>
            </a:endParaRPr>
          </a:p>
          <a:p>
            <a:pPr marL="3059430">
              <a:lnSpc>
                <a:spcPct val="100000"/>
              </a:lnSpc>
              <a:spcBef>
                <a:spcPts val="50"/>
              </a:spcBef>
            </a:pPr>
            <a:r>
              <a:rPr sz="5250" b="1" spc="5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b="1" spc="10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spc="10" dirty="0">
                <a:latin typeface="Arial MT"/>
                <a:cs typeface="Arial MT"/>
              </a:rPr>
              <a:t>HomeController</a:t>
            </a:r>
            <a:r>
              <a:rPr sz="5250" dirty="0">
                <a:latin typeface="Arial MT"/>
                <a:cs typeface="Arial MT"/>
              </a:rPr>
              <a:t> </a:t>
            </a:r>
            <a:r>
              <a:rPr sz="5250" spc="5" dirty="0">
                <a:latin typeface="Arial MT"/>
                <a:cs typeface="Arial MT"/>
              </a:rPr>
              <a:t>{</a:t>
            </a:r>
            <a:endParaRPr sz="5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0">
              <a:latin typeface="Arial MT"/>
              <a:cs typeface="Arial MT"/>
            </a:endParaRPr>
          </a:p>
          <a:p>
            <a:pPr marL="3436620" marR="2963545">
              <a:lnSpc>
                <a:spcPct val="100800"/>
              </a:lnSpc>
            </a:pPr>
            <a:r>
              <a:rPr sz="5250" b="1" spc="10" dirty="0">
                <a:latin typeface="Arial"/>
                <a:cs typeface="Arial"/>
              </a:rPr>
              <a:t>@RequestMapping</a:t>
            </a:r>
            <a:r>
              <a:rPr sz="5250" spc="10" dirty="0">
                <a:latin typeface="Arial MT"/>
                <a:cs typeface="Arial MT"/>
              </a:rPr>
              <a:t>(</a:t>
            </a:r>
            <a:r>
              <a:rPr sz="5250" spc="10" dirty="0">
                <a:solidFill>
                  <a:srgbClr val="3933FF"/>
                </a:solidFill>
                <a:latin typeface="Arial MT"/>
                <a:cs typeface="Arial MT"/>
              </a:rPr>
              <a:t>"/"</a:t>
            </a:r>
            <a:r>
              <a:rPr sz="5250" spc="10" dirty="0">
                <a:latin typeface="Arial MT"/>
                <a:cs typeface="Arial MT"/>
              </a:rPr>
              <a:t>) </a:t>
            </a:r>
            <a:r>
              <a:rPr sz="5250" spc="15" dirty="0">
                <a:latin typeface="Arial MT"/>
                <a:cs typeface="Arial MT"/>
              </a:rPr>
              <a:t> </a:t>
            </a:r>
            <a:r>
              <a:rPr sz="5250" b="1" spc="5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spc="10" dirty="0">
                <a:latin typeface="Arial MT"/>
                <a:cs typeface="Arial MT"/>
              </a:rPr>
              <a:t>String</a:t>
            </a:r>
            <a:r>
              <a:rPr sz="5250" dirty="0">
                <a:latin typeface="Arial MT"/>
                <a:cs typeface="Arial MT"/>
              </a:rPr>
              <a:t> </a:t>
            </a:r>
            <a:r>
              <a:rPr sz="5250" spc="10" dirty="0">
                <a:latin typeface="Arial MT"/>
                <a:cs typeface="Arial MT"/>
              </a:rPr>
              <a:t>showMyPage()</a:t>
            </a:r>
            <a:r>
              <a:rPr sz="5250" dirty="0">
                <a:latin typeface="Arial MT"/>
                <a:cs typeface="Arial MT"/>
              </a:rPr>
              <a:t> </a:t>
            </a:r>
            <a:r>
              <a:rPr sz="5250" spc="5" dirty="0">
                <a:latin typeface="Arial MT"/>
                <a:cs typeface="Arial MT"/>
              </a:rPr>
              <a:t>{</a:t>
            </a:r>
            <a:endParaRPr sz="5250">
              <a:latin typeface="Arial MT"/>
              <a:cs typeface="Arial MT"/>
            </a:endParaRPr>
          </a:p>
          <a:p>
            <a:pPr marL="4190365">
              <a:lnSpc>
                <a:spcPct val="100000"/>
              </a:lnSpc>
              <a:spcBef>
                <a:spcPts val="50"/>
              </a:spcBef>
            </a:pPr>
            <a:r>
              <a:rPr sz="5250" b="1" spc="25" dirty="0">
                <a:solidFill>
                  <a:srgbClr val="A8A49D"/>
                </a:solidFill>
                <a:latin typeface="Arial"/>
                <a:cs typeface="Arial"/>
              </a:rPr>
              <a:t>…</a:t>
            </a:r>
            <a:endParaRPr sz="5250">
              <a:latin typeface="Arial"/>
              <a:cs typeface="Arial"/>
            </a:endParaRPr>
          </a:p>
          <a:p>
            <a:pPr marL="3436620">
              <a:lnSpc>
                <a:spcPct val="100000"/>
              </a:lnSpc>
              <a:spcBef>
                <a:spcPts val="45"/>
              </a:spcBef>
            </a:pPr>
            <a:r>
              <a:rPr sz="5250" spc="5" dirty="0">
                <a:latin typeface="Arial MT"/>
                <a:cs typeface="Arial MT"/>
              </a:rPr>
              <a:t>}</a:t>
            </a:r>
            <a:endParaRPr sz="5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50">
              <a:latin typeface="Arial MT"/>
              <a:cs typeface="Arial MT"/>
            </a:endParaRPr>
          </a:p>
          <a:p>
            <a:pPr marL="3059430">
              <a:lnSpc>
                <a:spcPct val="100000"/>
              </a:lnSpc>
            </a:pPr>
            <a:r>
              <a:rPr sz="5250" spc="5" dirty="0">
                <a:latin typeface="Arial MT"/>
                <a:cs typeface="Arial MT"/>
              </a:rPr>
              <a:t>}</a:t>
            </a:r>
            <a:endParaRPr sz="52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8235" y="1974699"/>
            <a:ext cx="12755245" cy="7856220"/>
            <a:chOff x="2928235" y="1974699"/>
            <a:chExt cx="12755245" cy="7856220"/>
          </a:xfrm>
        </p:grpSpPr>
        <p:sp>
          <p:nvSpPr>
            <p:cNvPr id="3" name="object 3"/>
            <p:cNvSpPr/>
            <p:nvPr/>
          </p:nvSpPr>
          <p:spPr>
            <a:xfrm>
              <a:off x="3106240" y="2089878"/>
              <a:ext cx="12399010" cy="7395209"/>
            </a:xfrm>
            <a:custGeom>
              <a:avLst/>
              <a:gdLst/>
              <a:ahLst/>
              <a:cxnLst/>
              <a:rect l="l" t="t" r="r" b="b"/>
              <a:pathLst>
                <a:path w="12399010" h="7395209">
                  <a:moveTo>
                    <a:pt x="0" y="0"/>
                  </a:moveTo>
                  <a:lnTo>
                    <a:pt x="12398680" y="0"/>
                  </a:lnTo>
                  <a:lnTo>
                    <a:pt x="12398680" y="7395062"/>
                  </a:lnTo>
                  <a:lnTo>
                    <a:pt x="0" y="7395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8235" y="1974699"/>
              <a:ext cx="12754690" cy="785578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82034" y="605082"/>
            <a:ext cx="11556365" cy="8797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175" dirty="0">
                <a:latin typeface="Times New Roman"/>
                <a:cs typeface="Times New Roman"/>
              </a:rPr>
              <a:t>Ste</a:t>
            </a:r>
            <a:r>
              <a:rPr sz="5250" b="1" spc="355" dirty="0">
                <a:latin typeface="Times New Roman"/>
                <a:cs typeface="Times New Roman"/>
              </a:rPr>
              <a:t>p</a:t>
            </a:r>
            <a:r>
              <a:rPr sz="5250" b="1" spc="-60" dirty="0">
                <a:latin typeface="Times New Roman"/>
                <a:cs typeface="Times New Roman"/>
              </a:rPr>
              <a:t> </a:t>
            </a:r>
            <a:r>
              <a:rPr sz="5250" b="1" spc="-95" dirty="0">
                <a:latin typeface="Times New Roman"/>
                <a:cs typeface="Times New Roman"/>
              </a:rPr>
              <a:t>4</a:t>
            </a:r>
            <a:r>
              <a:rPr sz="5250" b="1" spc="10" dirty="0">
                <a:latin typeface="Times New Roman"/>
                <a:cs typeface="Times New Roman"/>
              </a:rPr>
              <a:t>:</a:t>
            </a:r>
            <a:r>
              <a:rPr sz="5250" b="1" spc="-350" dirty="0">
                <a:latin typeface="Times New Roman"/>
                <a:cs typeface="Times New Roman"/>
              </a:rPr>
              <a:t> </a:t>
            </a:r>
            <a:r>
              <a:rPr sz="5250" b="1" spc="90" dirty="0">
                <a:latin typeface="Times New Roman"/>
                <a:cs typeface="Times New Roman"/>
              </a:rPr>
              <a:t>Retur</a:t>
            </a:r>
            <a:r>
              <a:rPr sz="5250" b="1" spc="225" dirty="0">
                <a:latin typeface="Times New Roman"/>
                <a:cs typeface="Times New Roman"/>
              </a:rPr>
              <a:t>n</a:t>
            </a:r>
            <a:r>
              <a:rPr sz="5250" b="1" spc="-585" dirty="0">
                <a:latin typeface="Times New Roman"/>
                <a:cs typeface="Times New Roman"/>
              </a:rPr>
              <a:t> </a:t>
            </a:r>
            <a:r>
              <a:rPr sz="5250" b="1" spc="-225" dirty="0">
                <a:latin typeface="Times New Roman"/>
                <a:cs typeface="Times New Roman"/>
              </a:rPr>
              <a:t>V</a:t>
            </a:r>
            <a:r>
              <a:rPr sz="5250" b="1" spc="85" dirty="0">
                <a:latin typeface="Times New Roman"/>
                <a:cs typeface="Times New Roman"/>
              </a:rPr>
              <a:t>i</a:t>
            </a:r>
            <a:r>
              <a:rPr sz="5250" b="1" spc="150" dirty="0">
                <a:latin typeface="Times New Roman"/>
                <a:cs typeface="Times New Roman"/>
              </a:rPr>
              <a:t>e</a:t>
            </a:r>
            <a:r>
              <a:rPr sz="5250" b="1" spc="114" dirty="0">
                <a:latin typeface="Times New Roman"/>
                <a:cs typeface="Times New Roman"/>
              </a:rPr>
              <a:t>w</a:t>
            </a:r>
            <a:r>
              <a:rPr sz="5250" b="1" spc="-60" dirty="0">
                <a:latin typeface="Times New Roman"/>
                <a:cs typeface="Times New Roman"/>
              </a:rPr>
              <a:t> </a:t>
            </a:r>
            <a:r>
              <a:rPr sz="5250" b="1" spc="100" dirty="0">
                <a:latin typeface="Times New Roman"/>
                <a:cs typeface="Times New Roman"/>
              </a:rPr>
              <a:t>Name</a:t>
            </a:r>
            <a:endParaRPr sz="5250">
              <a:latin typeface="Times New Roman"/>
              <a:cs typeface="Times New Roman"/>
            </a:endParaRPr>
          </a:p>
          <a:p>
            <a:pPr marL="2190115">
              <a:lnSpc>
                <a:spcPct val="100000"/>
              </a:lnSpc>
              <a:spcBef>
                <a:spcPts val="5655"/>
              </a:spcBef>
            </a:pPr>
            <a:r>
              <a:rPr sz="5250" spc="10" dirty="0">
                <a:latin typeface="Arial MT"/>
                <a:cs typeface="Arial MT"/>
              </a:rPr>
              <a:t>@Controller</a:t>
            </a:r>
            <a:endParaRPr sz="5250">
              <a:latin typeface="Arial MT"/>
              <a:cs typeface="Arial MT"/>
            </a:endParaRPr>
          </a:p>
          <a:p>
            <a:pPr marL="2190115">
              <a:lnSpc>
                <a:spcPct val="100000"/>
              </a:lnSpc>
              <a:spcBef>
                <a:spcPts val="50"/>
              </a:spcBef>
            </a:pPr>
            <a:r>
              <a:rPr sz="5250" b="1" spc="5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b="1" spc="10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spc="10" dirty="0">
                <a:latin typeface="Arial MT"/>
                <a:cs typeface="Arial MT"/>
              </a:rPr>
              <a:t>HomeController</a:t>
            </a:r>
            <a:r>
              <a:rPr sz="5250" dirty="0">
                <a:latin typeface="Arial MT"/>
                <a:cs typeface="Arial MT"/>
              </a:rPr>
              <a:t> </a:t>
            </a:r>
            <a:r>
              <a:rPr sz="5250" spc="5" dirty="0">
                <a:latin typeface="Arial MT"/>
                <a:cs typeface="Arial MT"/>
              </a:rPr>
              <a:t>{</a:t>
            </a:r>
            <a:endParaRPr sz="5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50">
              <a:latin typeface="Arial MT"/>
              <a:cs typeface="Arial MT"/>
            </a:endParaRPr>
          </a:p>
          <a:p>
            <a:pPr marL="2567305">
              <a:lnSpc>
                <a:spcPct val="100000"/>
              </a:lnSpc>
            </a:pPr>
            <a:r>
              <a:rPr sz="5250" spc="10" dirty="0">
                <a:latin typeface="Arial MT"/>
                <a:cs typeface="Arial MT"/>
              </a:rPr>
              <a:t>@RequestMapping(</a:t>
            </a:r>
            <a:r>
              <a:rPr sz="5250" spc="10" dirty="0">
                <a:solidFill>
                  <a:srgbClr val="3933FF"/>
                </a:solidFill>
                <a:latin typeface="Arial MT"/>
                <a:cs typeface="Arial MT"/>
              </a:rPr>
              <a:t>"/"</a:t>
            </a:r>
            <a:r>
              <a:rPr sz="5250" spc="10" dirty="0">
                <a:latin typeface="Arial MT"/>
                <a:cs typeface="Arial MT"/>
              </a:rPr>
              <a:t>)</a:t>
            </a:r>
            <a:endParaRPr sz="5250">
              <a:latin typeface="Arial MT"/>
              <a:cs typeface="Arial MT"/>
            </a:endParaRPr>
          </a:p>
          <a:p>
            <a:pPr marL="2567305">
              <a:lnSpc>
                <a:spcPct val="100000"/>
              </a:lnSpc>
              <a:spcBef>
                <a:spcPts val="45"/>
              </a:spcBef>
            </a:pPr>
            <a:r>
              <a:rPr sz="5250" b="1" spc="5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52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spc="10" dirty="0">
                <a:latin typeface="Arial MT"/>
                <a:cs typeface="Arial MT"/>
              </a:rPr>
              <a:t>String</a:t>
            </a:r>
            <a:r>
              <a:rPr sz="5250" dirty="0">
                <a:latin typeface="Arial MT"/>
                <a:cs typeface="Arial MT"/>
              </a:rPr>
              <a:t> </a:t>
            </a:r>
            <a:r>
              <a:rPr sz="5250" spc="10" dirty="0">
                <a:latin typeface="Arial MT"/>
                <a:cs typeface="Arial MT"/>
              </a:rPr>
              <a:t>showMyPage()</a:t>
            </a:r>
            <a:r>
              <a:rPr sz="5250" dirty="0">
                <a:latin typeface="Arial MT"/>
                <a:cs typeface="Arial MT"/>
              </a:rPr>
              <a:t> </a:t>
            </a:r>
            <a:r>
              <a:rPr sz="5250" spc="5" dirty="0">
                <a:latin typeface="Arial MT"/>
                <a:cs typeface="Arial MT"/>
              </a:rPr>
              <a:t>{</a:t>
            </a:r>
            <a:endParaRPr sz="5250">
              <a:latin typeface="Arial MT"/>
              <a:cs typeface="Arial MT"/>
            </a:endParaRPr>
          </a:p>
          <a:p>
            <a:pPr marL="3321050">
              <a:lnSpc>
                <a:spcPct val="100000"/>
              </a:lnSpc>
              <a:spcBef>
                <a:spcPts val="50"/>
              </a:spcBef>
            </a:pPr>
            <a:r>
              <a:rPr sz="5250" b="1" spc="10" dirty="0">
                <a:solidFill>
                  <a:srgbClr val="931A68"/>
                </a:solidFill>
                <a:latin typeface="Arial"/>
                <a:cs typeface="Arial"/>
              </a:rPr>
              <a:t>return</a:t>
            </a:r>
            <a:r>
              <a:rPr sz="5250" b="1" spc="-2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b="1" spc="10" dirty="0">
                <a:solidFill>
                  <a:srgbClr val="3933FF"/>
                </a:solidFill>
                <a:latin typeface="Arial"/>
                <a:cs typeface="Arial"/>
              </a:rPr>
              <a:t>"main-menu"</a:t>
            </a:r>
            <a:r>
              <a:rPr sz="5250" spc="10" dirty="0">
                <a:latin typeface="Arial MT"/>
                <a:cs typeface="Arial MT"/>
              </a:rPr>
              <a:t>;</a:t>
            </a:r>
            <a:endParaRPr sz="5250">
              <a:latin typeface="Arial MT"/>
              <a:cs typeface="Arial MT"/>
            </a:endParaRPr>
          </a:p>
          <a:p>
            <a:pPr marL="2567305">
              <a:lnSpc>
                <a:spcPct val="100000"/>
              </a:lnSpc>
              <a:spcBef>
                <a:spcPts val="50"/>
              </a:spcBef>
            </a:pPr>
            <a:r>
              <a:rPr sz="5250" spc="5" dirty="0">
                <a:latin typeface="Arial MT"/>
                <a:cs typeface="Arial MT"/>
              </a:rPr>
              <a:t>}</a:t>
            </a:r>
            <a:endParaRPr sz="5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50">
              <a:latin typeface="Arial MT"/>
              <a:cs typeface="Arial MT"/>
            </a:endParaRPr>
          </a:p>
          <a:p>
            <a:pPr marL="2190115">
              <a:lnSpc>
                <a:spcPct val="100000"/>
              </a:lnSpc>
            </a:pPr>
            <a:r>
              <a:rPr sz="5250" spc="5" dirty="0">
                <a:latin typeface="Arial MT"/>
                <a:cs typeface="Arial MT"/>
              </a:rPr>
              <a:t>}</a:t>
            </a:r>
            <a:endParaRPr sz="52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214359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40" dirty="0">
                <a:latin typeface="Times New Roman"/>
                <a:cs typeface="Times New Roman"/>
              </a:rPr>
              <a:t>F</a:t>
            </a:r>
            <a:r>
              <a:rPr sz="6500" spc="100" dirty="0">
                <a:latin typeface="Times New Roman"/>
                <a:cs typeface="Times New Roman"/>
              </a:rPr>
              <a:t>i</a:t>
            </a:r>
            <a:r>
              <a:rPr sz="6500" spc="360" dirty="0">
                <a:latin typeface="Times New Roman"/>
                <a:cs typeface="Times New Roman"/>
              </a:rPr>
              <a:t>n</a:t>
            </a:r>
            <a:r>
              <a:rPr sz="6500" spc="120" dirty="0">
                <a:latin typeface="Times New Roman"/>
                <a:cs typeface="Times New Roman"/>
              </a:rPr>
              <a:t>d</a:t>
            </a:r>
            <a:r>
              <a:rPr sz="6500" spc="114" dirty="0">
                <a:latin typeface="Times New Roman"/>
                <a:cs typeface="Times New Roman"/>
              </a:rPr>
              <a:t>i</a:t>
            </a:r>
            <a:r>
              <a:rPr sz="6500" spc="360" dirty="0">
                <a:latin typeface="Times New Roman"/>
                <a:cs typeface="Times New Roman"/>
              </a:rPr>
              <a:t>n</a:t>
            </a:r>
            <a:r>
              <a:rPr sz="6500" spc="254" dirty="0">
                <a:latin typeface="Times New Roman"/>
                <a:cs typeface="Times New Roman"/>
              </a:rPr>
              <a:t>g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14" dirty="0">
                <a:latin typeface="Times New Roman"/>
                <a:cs typeface="Times New Roman"/>
              </a:rPr>
              <a:t>t</a:t>
            </a:r>
            <a:r>
              <a:rPr sz="6500" spc="360" dirty="0">
                <a:latin typeface="Times New Roman"/>
                <a:cs typeface="Times New Roman"/>
              </a:rPr>
              <a:t>h</a:t>
            </a:r>
            <a:r>
              <a:rPr sz="6500" spc="375" dirty="0">
                <a:latin typeface="Times New Roman"/>
                <a:cs typeface="Times New Roman"/>
              </a:rPr>
              <a:t>e</a:t>
            </a:r>
            <a:r>
              <a:rPr sz="6500" spc="-725" dirty="0">
                <a:latin typeface="Times New Roman"/>
                <a:cs typeface="Times New Roman"/>
              </a:rPr>
              <a:t> </a:t>
            </a:r>
            <a:r>
              <a:rPr sz="6500" spc="-275" dirty="0">
                <a:latin typeface="Times New Roman"/>
                <a:cs typeface="Times New Roman"/>
              </a:rPr>
              <a:t>V</a:t>
            </a:r>
            <a:r>
              <a:rPr sz="6500" spc="114" dirty="0">
                <a:latin typeface="Times New Roman"/>
                <a:cs typeface="Times New Roman"/>
              </a:rPr>
              <a:t>i</a:t>
            </a:r>
            <a:r>
              <a:rPr sz="6500" spc="175" dirty="0">
                <a:latin typeface="Times New Roman"/>
                <a:cs typeface="Times New Roman"/>
              </a:rPr>
              <a:t>e</a:t>
            </a:r>
            <a:r>
              <a:rPr sz="6500" spc="140" dirty="0">
                <a:latin typeface="Times New Roman"/>
                <a:cs typeface="Times New Roman"/>
              </a:rPr>
              <a:t>w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365" dirty="0">
                <a:latin typeface="Times New Roman"/>
                <a:cs typeface="Times New Roman"/>
              </a:rPr>
              <a:t>P</a:t>
            </a:r>
            <a:r>
              <a:rPr sz="6500" dirty="0">
                <a:latin typeface="Times New Roman"/>
                <a:cs typeface="Times New Roman"/>
              </a:rPr>
              <a:t>a</a:t>
            </a:r>
            <a:r>
              <a:rPr sz="6500" spc="120" dirty="0">
                <a:latin typeface="Times New Roman"/>
                <a:cs typeface="Times New Roman"/>
              </a:rPr>
              <a:t>g</a:t>
            </a:r>
            <a:r>
              <a:rPr sz="6500" spc="375" dirty="0">
                <a:latin typeface="Times New Roman"/>
                <a:cs typeface="Times New Roman"/>
              </a:rPr>
              <a:t>e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8008" y="6154651"/>
            <a:ext cx="967168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20" dirty="0">
                <a:solidFill>
                  <a:srgbClr val="0433FF"/>
                </a:solidFill>
                <a:latin typeface="Arial"/>
                <a:cs typeface="Arial"/>
              </a:rPr>
              <a:t>/WEB-INF/view/</a:t>
            </a:r>
            <a:r>
              <a:rPr sz="5250" b="1" spc="20" dirty="0">
                <a:latin typeface="Arial"/>
                <a:cs typeface="Arial"/>
              </a:rPr>
              <a:t>main-menu</a:t>
            </a:r>
            <a:r>
              <a:rPr sz="5250" b="1" spc="20" dirty="0">
                <a:solidFill>
                  <a:srgbClr val="FF2600"/>
                </a:solidFill>
                <a:latin typeface="Arial"/>
                <a:cs typeface="Arial"/>
              </a:rPr>
              <a:t>.jsp</a:t>
            </a:r>
            <a:endParaRPr sz="52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18734" y="2259734"/>
            <a:ext cx="15570835" cy="2851150"/>
            <a:chOff x="1418734" y="2259734"/>
            <a:chExt cx="15570835" cy="2851150"/>
          </a:xfrm>
        </p:grpSpPr>
        <p:sp>
          <p:nvSpPr>
            <p:cNvPr id="5" name="object 5"/>
            <p:cNvSpPr/>
            <p:nvPr/>
          </p:nvSpPr>
          <p:spPr>
            <a:xfrm>
              <a:off x="1596739" y="2374914"/>
              <a:ext cx="15214600" cy="2390140"/>
            </a:xfrm>
            <a:custGeom>
              <a:avLst/>
              <a:gdLst/>
              <a:ahLst/>
              <a:cxnLst/>
              <a:rect l="l" t="t" r="r" b="b"/>
              <a:pathLst>
                <a:path w="15214600" h="2390140">
                  <a:moveTo>
                    <a:pt x="0" y="0"/>
                  </a:moveTo>
                  <a:lnTo>
                    <a:pt x="15214402" y="0"/>
                  </a:lnTo>
                  <a:lnTo>
                    <a:pt x="15214402" y="2389979"/>
                  </a:lnTo>
                  <a:lnTo>
                    <a:pt x="0" y="2389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734" y="2259734"/>
              <a:ext cx="15570416" cy="28506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029122" y="2416545"/>
            <a:ext cx="14609444" cy="2279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5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2950" b="1" spc="5" dirty="0">
                <a:latin typeface="Arial"/>
                <a:cs typeface="Arial"/>
              </a:rPr>
              <a:t>=</a:t>
            </a:r>
            <a:r>
              <a:rPr sz="2950" b="1" i="1" spc="5" dirty="0">
                <a:solidFill>
                  <a:srgbClr val="3933FF"/>
                </a:solidFill>
                <a:latin typeface="Arial"/>
                <a:cs typeface="Arial"/>
              </a:rPr>
              <a:t>"org.springframework.web.servlet.view.InternalResourceViewResolver"</a:t>
            </a:r>
            <a:r>
              <a:rPr sz="2950" b="1" spc="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5" dirty="0">
                <a:solidFill>
                  <a:srgbClr val="4E9192"/>
                </a:solidFill>
                <a:latin typeface="Arial"/>
                <a:cs typeface="Arial"/>
              </a:rPr>
              <a:t>property</a:t>
            </a:r>
            <a:r>
              <a:rPr sz="2950" b="1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932192"/>
                </a:solidFill>
                <a:latin typeface="Arial"/>
                <a:cs typeface="Arial"/>
              </a:rPr>
              <a:t>name</a:t>
            </a:r>
            <a:r>
              <a:rPr sz="2950" b="1" spc="5" dirty="0">
                <a:latin typeface="Arial"/>
                <a:cs typeface="Arial"/>
              </a:rPr>
              <a:t>=</a:t>
            </a:r>
            <a:r>
              <a:rPr sz="2950" b="1" i="1" spc="5" dirty="0">
                <a:solidFill>
                  <a:srgbClr val="3933FF"/>
                </a:solidFill>
                <a:latin typeface="Arial"/>
                <a:cs typeface="Arial"/>
              </a:rPr>
              <a:t>"prefix"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2950" b="1" spc="5" dirty="0">
                <a:latin typeface="Arial"/>
                <a:cs typeface="Arial"/>
              </a:rPr>
              <a:t>=</a:t>
            </a:r>
            <a:r>
              <a:rPr sz="2950" b="1" i="1" spc="5" dirty="0">
                <a:solidFill>
                  <a:srgbClr val="3933FF"/>
                </a:solidFill>
                <a:latin typeface="Arial"/>
                <a:cs typeface="Arial"/>
              </a:rPr>
              <a:t>"/WEB-INF/view/"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5" dirty="0">
                <a:solidFill>
                  <a:srgbClr val="4E9192"/>
                </a:solidFill>
                <a:latin typeface="Arial"/>
                <a:cs typeface="Arial"/>
              </a:rPr>
              <a:t>property</a:t>
            </a:r>
            <a:r>
              <a:rPr sz="2950" b="1" spc="-5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932192"/>
                </a:solidFill>
                <a:latin typeface="Arial"/>
                <a:cs typeface="Arial"/>
              </a:rPr>
              <a:t>name</a:t>
            </a:r>
            <a:r>
              <a:rPr sz="2950" b="1" spc="5" dirty="0">
                <a:latin typeface="Arial"/>
                <a:cs typeface="Arial"/>
              </a:rPr>
              <a:t>=</a:t>
            </a:r>
            <a:r>
              <a:rPr sz="2950" b="1" i="1" spc="5" dirty="0">
                <a:solidFill>
                  <a:srgbClr val="3933FF"/>
                </a:solidFill>
                <a:latin typeface="Arial"/>
                <a:cs typeface="Arial"/>
              </a:rPr>
              <a:t>"suffix"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2950" b="1" spc="5" dirty="0">
                <a:latin typeface="Arial"/>
                <a:cs typeface="Arial"/>
              </a:rPr>
              <a:t>=</a:t>
            </a:r>
            <a:r>
              <a:rPr sz="2950" b="1" i="1" spc="5" dirty="0">
                <a:solidFill>
                  <a:srgbClr val="3933FF"/>
                </a:solidFill>
                <a:latin typeface="Arial"/>
                <a:cs typeface="Arial"/>
              </a:rPr>
              <a:t>".jsp"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950" b="1" spc="5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5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2950" b="1" spc="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0793" y="6961730"/>
            <a:ext cx="4274730" cy="24210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343005" y="8447775"/>
            <a:ext cx="22904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34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3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773049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75" dirty="0">
                <a:latin typeface="Times New Roman"/>
                <a:cs typeface="Times New Roman"/>
              </a:rPr>
              <a:t>Ste</a:t>
            </a:r>
            <a:r>
              <a:rPr sz="5250" spc="355" dirty="0">
                <a:latin typeface="Times New Roman"/>
                <a:cs typeface="Times New Roman"/>
              </a:rPr>
              <a:t>p</a:t>
            </a:r>
            <a:r>
              <a:rPr sz="5250" spc="-60" dirty="0">
                <a:latin typeface="Times New Roman"/>
                <a:cs typeface="Times New Roman"/>
              </a:rPr>
              <a:t> </a:t>
            </a:r>
            <a:r>
              <a:rPr sz="5250" spc="-95" dirty="0">
                <a:latin typeface="Times New Roman"/>
                <a:cs typeface="Times New Roman"/>
              </a:rPr>
              <a:t>5</a:t>
            </a:r>
            <a:r>
              <a:rPr sz="5250" spc="10" dirty="0">
                <a:latin typeface="Times New Roman"/>
                <a:cs typeface="Times New Roman"/>
              </a:rPr>
              <a:t>:</a:t>
            </a:r>
            <a:r>
              <a:rPr sz="5250" spc="-350" dirty="0">
                <a:latin typeface="Times New Roman"/>
                <a:cs typeface="Times New Roman"/>
              </a:rPr>
              <a:t> </a:t>
            </a:r>
            <a:r>
              <a:rPr sz="5250" spc="395" dirty="0">
                <a:latin typeface="Times New Roman"/>
                <a:cs typeface="Times New Roman"/>
              </a:rPr>
              <a:t>D</a:t>
            </a:r>
            <a:r>
              <a:rPr sz="5250" spc="150" dirty="0">
                <a:latin typeface="Times New Roman"/>
                <a:cs typeface="Times New Roman"/>
              </a:rPr>
              <a:t>e</a:t>
            </a:r>
            <a:r>
              <a:rPr sz="5250" spc="-345" dirty="0">
                <a:latin typeface="Times New Roman"/>
                <a:cs typeface="Times New Roman"/>
              </a:rPr>
              <a:t>v</a:t>
            </a:r>
            <a:r>
              <a:rPr sz="5250" spc="125" dirty="0">
                <a:latin typeface="Times New Roman"/>
                <a:cs typeface="Times New Roman"/>
              </a:rPr>
              <a:t>elo</a:t>
            </a:r>
            <a:r>
              <a:rPr sz="5250" spc="320" dirty="0">
                <a:latin typeface="Times New Roman"/>
                <a:cs typeface="Times New Roman"/>
              </a:rPr>
              <a:t>p</a:t>
            </a:r>
            <a:r>
              <a:rPr sz="5250" spc="-585" dirty="0">
                <a:latin typeface="Times New Roman"/>
                <a:cs typeface="Times New Roman"/>
              </a:rPr>
              <a:t> </a:t>
            </a:r>
            <a:r>
              <a:rPr sz="5250" spc="-225" dirty="0">
                <a:latin typeface="Times New Roman"/>
                <a:cs typeface="Times New Roman"/>
              </a:rPr>
              <a:t>V</a:t>
            </a:r>
            <a:r>
              <a:rPr sz="5250" spc="85" dirty="0">
                <a:latin typeface="Times New Roman"/>
                <a:cs typeface="Times New Roman"/>
              </a:rPr>
              <a:t>i</a:t>
            </a:r>
            <a:r>
              <a:rPr sz="5250" spc="150" dirty="0">
                <a:latin typeface="Times New Roman"/>
                <a:cs typeface="Times New Roman"/>
              </a:rPr>
              <a:t>e</a:t>
            </a:r>
            <a:r>
              <a:rPr sz="5250" spc="114" dirty="0">
                <a:latin typeface="Times New Roman"/>
                <a:cs typeface="Times New Roman"/>
              </a:rPr>
              <a:t>w</a:t>
            </a:r>
            <a:r>
              <a:rPr sz="5250" spc="-60" dirty="0">
                <a:latin typeface="Times New Roman"/>
                <a:cs typeface="Times New Roman"/>
              </a:rPr>
              <a:t> </a:t>
            </a:r>
            <a:r>
              <a:rPr sz="5250" spc="-295" dirty="0">
                <a:latin typeface="Times New Roman"/>
                <a:cs typeface="Times New Roman"/>
              </a:rPr>
              <a:t>P</a:t>
            </a:r>
            <a:r>
              <a:rPr sz="5250" spc="100" dirty="0">
                <a:latin typeface="Times New Roman"/>
                <a:cs typeface="Times New Roman"/>
              </a:rPr>
              <a:t>age</a:t>
            </a:r>
            <a:endParaRPr sz="52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24475" y="3027042"/>
            <a:ext cx="14098269" cy="4631055"/>
            <a:chOff x="2524475" y="3027042"/>
            <a:chExt cx="14098269" cy="4631055"/>
          </a:xfrm>
        </p:grpSpPr>
        <p:sp>
          <p:nvSpPr>
            <p:cNvPr id="4" name="object 4"/>
            <p:cNvSpPr/>
            <p:nvPr/>
          </p:nvSpPr>
          <p:spPr>
            <a:xfrm>
              <a:off x="2702480" y="3142222"/>
              <a:ext cx="13742035" cy="4170045"/>
            </a:xfrm>
            <a:custGeom>
              <a:avLst/>
              <a:gdLst/>
              <a:ahLst/>
              <a:cxnLst/>
              <a:rect l="l" t="t" r="r" b="b"/>
              <a:pathLst>
                <a:path w="13742035" h="4170045">
                  <a:moveTo>
                    <a:pt x="0" y="0"/>
                  </a:moveTo>
                  <a:lnTo>
                    <a:pt x="13741730" y="0"/>
                  </a:lnTo>
                  <a:lnTo>
                    <a:pt x="13741730" y="4170030"/>
                  </a:lnTo>
                  <a:lnTo>
                    <a:pt x="0" y="4170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4475" y="3027042"/>
              <a:ext cx="14097738" cy="46307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62084" y="3180919"/>
            <a:ext cx="13432155" cy="4055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5250" b="1" spc="10" dirty="0">
                <a:solidFill>
                  <a:srgbClr val="4E9192"/>
                </a:solidFill>
                <a:latin typeface="Arial"/>
                <a:cs typeface="Arial"/>
              </a:rPr>
              <a:t>html</a:t>
            </a:r>
            <a:r>
              <a:rPr sz="5250" b="1" spc="10" dirty="0">
                <a:solidFill>
                  <a:srgbClr val="009193"/>
                </a:solidFill>
                <a:latin typeface="Arial"/>
                <a:cs typeface="Arial"/>
              </a:rPr>
              <a:t>&gt;&lt;</a:t>
            </a:r>
            <a:r>
              <a:rPr sz="5250" b="1" spc="10" dirty="0">
                <a:solidFill>
                  <a:srgbClr val="4E9192"/>
                </a:solidFill>
                <a:latin typeface="Arial"/>
                <a:cs typeface="Arial"/>
              </a:rPr>
              <a:t>body</a:t>
            </a:r>
            <a:r>
              <a:rPr sz="52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5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2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5250" b="1" spc="10" dirty="0">
                <a:solidFill>
                  <a:srgbClr val="4E9192"/>
                </a:solidFill>
                <a:latin typeface="Arial"/>
                <a:cs typeface="Arial"/>
              </a:rPr>
              <a:t>h2</a:t>
            </a:r>
            <a:r>
              <a:rPr sz="52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5250" b="1" spc="10" dirty="0">
                <a:latin typeface="Arial"/>
                <a:cs typeface="Arial"/>
              </a:rPr>
              <a:t>Spring</a:t>
            </a:r>
            <a:r>
              <a:rPr sz="5250" b="1" dirty="0">
                <a:latin typeface="Arial"/>
                <a:cs typeface="Arial"/>
              </a:rPr>
              <a:t> </a:t>
            </a:r>
            <a:r>
              <a:rPr sz="5250" b="1" spc="15" dirty="0">
                <a:latin typeface="Arial"/>
                <a:cs typeface="Arial"/>
              </a:rPr>
              <a:t>MVC</a:t>
            </a:r>
            <a:r>
              <a:rPr sz="5250" b="1" spc="5" dirty="0">
                <a:latin typeface="Arial"/>
                <a:cs typeface="Arial"/>
              </a:rPr>
              <a:t> </a:t>
            </a:r>
            <a:r>
              <a:rPr sz="5250" b="1" spc="15" dirty="0">
                <a:latin typeface="Arial"/>
                <a:cs typeface="Arial"/>
              </a:rPr>
              <a:t>Demo</a:t>
            </a:r>
            <a:r>
              <a:rPr sz="5250" b="1" spc="5" dirty="0">
                <a:latin typeface="Arial"/>
                <a:cs typeface="Arial"/>
              </a:rPr>
              <a:t> -</a:t>
            </a:r>
            <a:r>
              <a:rPr sz="5250" b="1" dirty="0">
                <a:latin typeface="Arial"/>
                <a:cs typeface="Arial"/>
              </a:rPr>
              <a:t> </a:t>
            </a:r>
            <a:r>
              <a:rPr sz="5250" b="1" spc="15" dirty="0">
                <a:latin typeface="Arial"/>
                <a:cs typeface="Arial"/>
              </a:rPr>
              <a:t>Home</a:t>
            </a:r>
            <a:r>
              <a:rPr sz="5250" b="1" spc="5" dirty="0">
                <a:latin typeface="Arial"/>
                <a:cs typeface="Arial"/>
              </a:rPr>
              <a:t> </a:t>
            </a:r>
            <a:r>
              <a:rPr sz="5250" b="1" spc="10" dirty="0">
                <a:latin typeface="Arial"/>
                <a:cs typeface="Arial"/>
              </a:rPr>
              <a:t>Page</a:t>
            </a:r>
            <a:r>
              <a:rPr sz="52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5250" b="1" spc="10" dirty="0">
                <a:solidFill>
                  <a:srgbClr val="4E9192"/>
                </a:solidFill>
                <a:latin typeface="Arial"/>
                <a:cs typeface="Arial"/>
              </a:rPr>
              <a:t>h2</a:t>
            </a:r>
            <a:r>
              <a:rPr sz="52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5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250" b="1" spc="10" dirty="0">
                <a:solidFill>
                  <a:srgbClr val="4E9192"/>
                </a:solidFill>
                <a:latin typeface="Arial"/>
                <a:cs typeface="Arial"/>
              </a:rPr>
              <a:t>&lt;/body&gt;</a:t>
            </a:r>
            <a:r>
              <a:rPr sz="52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5250" b="1" spc="10" dirty="0">
                <a:solidFill>
                  <a:srgbClr val="4E9192"/>
                </a:solidFill>
                <a:latin typeface="Arial"/>
                <a:cs typeface="Arial"/>
              </a:rPr>
              <a:t>html</a:t>
            </a:r>
            <a:r>
              <a:rPr sz="52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5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7264" y="2584079"/>
            <a:ext cx="56108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0" dirty="0">
                <a:latin typeface="Arial"/>
                <a:cs typeface="Arial"/>
              </a:rPr>
              <a:t>File: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/WEB-INF/view/main-menu.jsp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989</Words>
  <Application>Microsoft Office PowerPoint</Application>
  <PresentationFormat>Custom</PresentationFormat>
  <Paragraphs>243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Arial MT</vt:lpstr>
      <vt:lpstr>Calibri</vt:lpstr>
      <vt:lpstr>Palatino Linotype</vt:lpstr>
      <vt:lpstr>Times New Roman</vt:lpstr>
      <vt:lpstr>Trebuchet MS</vt:lpstr>
      <vt:lpstr>Office Theme</vt:lpstr>
      <vt:lpstr>1_Office Theme</vt:lpstr>
      <vt:lpstr>2_Office Theme</vt:lpstr>
      <vt:lpstr>3_Office Theme</vt:lpstr>
      <vt:lpstr>4_Office Theme</vt:lpstr>
      <vt:lpstr>Developing Spring Controllers and Views</vt:lpstr>
      <vt:lpstr>Our First Spring MVC Example</vt:lpstr>
      <vt:lpstr>Development Process</vt:lpstr>
      <vt:lpstr>Step 1: Create Controller class</vt:lpstr>
      <vt:lpstr>PowerPoint Presentation</vt:lpstr>
      <vt:lpstr>PowerPoint Presentation</vt:lpstr>
      <vt:lpstr>PowerPoint Presentation</vt:lpstr>
      <vt:lpstr>Finding the View Page</vt:lpstr>
      <vt:lpstr>Step 5: Develop View Page</vt:lpstr>
      <vt:lpstr>Reading Form Data with Spring MVC</vt:lpstr>
      <vt:lpstr>High Level View</vt:lpstr>
      <vt:lpstr>Application Flow</vt:lpstr>
      <vt:lpstr>Application Flow</vt:lpstr>
      <vt:lpstr>Controller Class</vt:lpstr>
      <vt:lpstr>Development Process</vt:lpstr>
      <vt:lpstr>Adding Data to Spring Model</vt:lpstr>
      <vt:lpstr>Focus on the Model</vt:lpstr>
      <vt:lpstr>Spring Model</vt:lpstr>
      <vt:lpstr>Code Example</vt:lpstr>
      <vt:lpstr>Passing Model to your Controller</vt:lpstr>
      <vt:lpstr>View Template - JSP</vt:lpstr>
      <vt:lpstr>Adding more data to your Model</vt:lpstr>
      <vt:lpstr>Reading HTML Form Data with  @RequestParam Annotation</vt:lpstr>
      <vt:lpstr>Code Example</vt:lpstr>
      <vt:lpstr>Instead of using HttpServletRequest</vt:lpstr>
      <vt:lpstr>Bind variable using @RequestParam Annotation</vt:lpstr>
      <vt:lpstr>Add Controller @RequestMapping</vt:lpstr>
      <vt:lpstr>Adding Request Mappings to Controller</vt:lpstr>
      <vt:lpstr>Controller Request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05-spring-mvc-home-controller-overview.pdf</dc:title>
  <dc:subject>luv2code</dc:subject>
  <dc:creator>www.luv2code.com</dc:creator>
  <cp:keywords>luv2code</cp:keywords>
  <cp:lastModifiedBy>Shaurya Jaiswal</cp:lastModifiedBy>
  <cp:revision>1</cp:revision>
  <dcterms:created xsi:type="dcterms:W3CDTF">2022-08-20T12:33:36Z</dcterms:created>
  <dcterms:modified xsi:type="dcterms:W3CDTF">2022-08-20T16:56:01Z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2017-01-31T00:00:00Z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2022-08-20T00:00:00Z</vt:filetime>
  </property>
</Properties>
</file>