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2" r:id="rId3"/>
  </p:sldMasterIdLst>
  <p:sldIdLst>
    <p:sldId id="256" r:id="rId4"/>
    <p:sldId id="258" r:id="rId5"/>
    <p:sldId id="264" r:id="rId6"/>
    <p:sldId id="268" r:id="rId7"/>
    <p:sldId id="269" r:id="rId8"/>
    <p:sldId id="270" r:id="rId9"/>
    <p:sldId id="276" r:id="rId10"/>
    <p:sldId id="277" r:id="rId11"/>
    <p:sldId id="260" r:id="rId12"/>
    <p:sldId id="265" r:id="rId13"/>
    <p:sldId id="278" r:id="rId14"/>
    <p:sldId id="279" r:id="rId15"/>
    <p:sldId id="282" r:id="rId16"/>
    <p:sldId id="287" r:id="rId17"/>
    <p:sldId id="294" r:id="rId18"/>
    <p:sldId id="299" r:id="rId19"/>
    <p:sldId id="301" r:id="rId20"/>
    <p:sldId id="302" r:id="rId21"/>
    <p:sldId id="303" r:id="rId22"/>
    <p:sldId id="257" r:id="rId23"/>
    <p:sldId id="304" r:id="rId24"/>
    <p:sldId id="259" r:id="rId25"/>
    <p:sldId id="305" r:id="rId26"/>
    <p:sldId id="261" r:id="rId27"/>
    <p:sldId id="262" r:id="rId28"/>
    <p:sldId id="263" r:id="rId29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6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034" y="634401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237" y="10395466"/>
            <a:ext cx="2021800" cy="82490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967965" y="7536156"/>
            <a:ext cx="14168755" cy="1671955"/>
          </a:xfrm>
          <a:custGeom>
            <a:avLst/>
            <a:gdLst/>
            <a:ahLst/>
            <a:cxnLst/>
            <a:rect l="l" t="t" r="r" b="b"/>
            <a:pathLst>
              <a:path w="14168755" h="1671954">
                <a:moveTo>
                  <a:pt x="13928075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201" y="4963"/>
                </a:lnTo>
                <a:lnTo>
                  <a:pt x="70465" y="25950"/>
                </a:lnTo>
                <a:lnTo>
                  <a:pt x="25950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1431405"/>
                </a:lnTo>
                <a:lnTo>
                  <a:pt x="183" y="1476792"/>
                </a:lnTo>
                <a:lnTo>
                  <a:pt x="4967" y="1544318"/>
                </a:lnTo>
                <a:lnTo>
                  <a:pt x="25950" y="1601037"/>
                </a:lnTo>
                <a:lnTo>
                  <a:pt x="70465" y="1645552"/>
                </a:lnTo>
                <a:lnTo>
                  <a:pt x="127184" y="1666539"/>
                </a:lnTo>
                <a:lnTo>
                  <a:pt x="194260" y="1671319"/>
                </a:lnTo>
                <a:lnTo>
                  <a:pt x="240097" y="1671503"/>
                </a:lnTo>
                <a:lnTo>
                  <a:pt x="13927007" y="1671503"/>
                </a:lnTo>
                <a:lnTo>
                  <a:pt x="13973461" y="1671319"/>
                </a:lnTo>
                <a:lnTo>
                  <a:pt x="14040969" y="1666539"/>
                </a:lnTo>
                <a:lnTo>
                  <a:pt x="14097702" y="1645552"/>
                </a:lnTo>
                <a:lnTo>
                  <a:pt x="14142219" y="1601037"/>
                </a:lnTo>
                <a:lnTo>
                  <a:pt x="14163209" y="1544301"/>
                </a:lnTo>
                <a:lnTo>
                  <a:pt x="14167988" y="1477242"/>
                </a:lnTo>
                <a:lnTo>
                  <a:pt x="14168172" y="1431405"/>
                </a:lnTo>
                <a:lnTo>
                  <a:pt x="14168168" y="240097"/>
                </a:lnTo>
                <a:lnTo>
                  <a:pt x="14167988" y="194710"/>
                </a:lnTo>
                <a:lnTo>
                  <a:pt x="14163203" y="127184"/>
                </a:lnTo>
                <a:lnTo>
                  <a:pt x="14142219" y="70464"/>
                </a:lnTo>
                <a:lnTo>
                  <a:pt x="14097702" y="25950"/>
                </a:lnTo>
                <a:lnTo>
                  <a:pt x="14040985" y="4963"/>
                </a:lnTo>
                <a:lnTo>
                  <a:pt x="14010422" y="1470"/>
                </a:lnTo>
                <a:lnTo>
                  <a:pt x="13973912" y="183"/>
                </a:lnTo>
                <a:lnTo>
                  <a:pt x="1392807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927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2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947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8959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757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198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674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37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7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47903" y="720261"/>
            <a:ext cx="11008293" cy="1043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58025" y="2266946"/>
            <a:ext cx="15462250" cy="7332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5237" y="10395466"/>
            <a:ext cx="2021800" cy="8249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0390" y="720261"/>
            <a:ext cx="13643319" cy="1043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6854" y="3327512"/>
            <a:ext cx="18370391" cy="2543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005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47903" y="207188"/>
            <a:ext cx="11008293" cy="205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2195" y="3264687"/>
            <a:ext cx="15019708" cy="407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568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hibernate.org/validator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hyperlink" Target="http://www.luv2code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luv2code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hyperlink" Target="http://www.beanvalidati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hyperlink" Target="http://www.luv2code.com/" TargetMode="External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luv2cod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sp>
          <p:nvSpPr>
            <p:cNvPr id="4" name="object 4"/>
            <p:cNvSpPr/>
            <p:nvPr/>
          </p:nvSpPr>
          <p:spPr>
            <a:xfrm>
              <a:off x="2984202" y="10056959"/>
              <a:ext cx="14135735" cy="635"/>
            </a:xfrm>
            <a:custGeom>
              <a:avLst/>
              <a:gdLst/>
              <a:ahLst/>
              <a:cxnLst/>
              <a:rect l="l" t="t" r="r" b="b"/>
              <a:pathLst>
                <a:path w="14135735" h="634">
                  <a:moveTo>
                    <a:pt x="0" y="0"/>
                  </a:moveTo>
                  <a:lnTo>
                    <a:pt x="14135695" y="0"/>
                  </a:lnTo>
                  <a:lnTo>
                    <a:pt x="0" y="104"/>
                  </a:lnTo>
                  <a:close/>
                </a:path>
              </a:pathLst>
            </a:custGeom>
            <a:ln w="10470">
              <a:solidFill>
                <a:srgbClr val="7996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Spring</a:t>
            </a:r>
            <a:r>
              <a:rPr spc="-280" dirty="0"/>
              <a:t> </a:t>
            </a:r>
            <a:r>
              <a:rPr spc="-70" dirty="0"/>
              <a:t>MVC</a:t>
            </a:r>
            <a:r>
              <a:rPr spc="-280" dirty="0"/>
              <a:t> </a:t>
            </a:r>
            <a:r>
              <a:rPr spc="-85" dirty="0"/>
              <a:t>Form</a:t>
            </a:r>
            <a:r>
              <a:rPr spc="-280" dirty="0"/>
              <a:t> </a:t>
            </a:r>
            <a:r>
              <a:rPr spc="-160" dirty="0"/>
              <a:t>Validation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7603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285" dirty="0">
                <a:latin typeface="Times New Roman"/>
                <a:cs typeface="Times New Roman"/>
              </a:rPr>
              <a:t>Th</a:t>
            </a:r>
            <a:r>
              <a:rPr sz="6500" b="1" spc="305" dirty="0">
                <a:latin typeface="Times New Roman"/>
                <a:cs typeface="Times New Roman"/>
              </a:rPr>
              <a:t>e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50" dirty="0">
                <a:latin typeface="Times New Roman"/>
                <a:cs typeface="Times New Roman"/>
              </a:rPr>
              <a:t>Hibernat</a:t>
            </a:r>
            <a:r>
              <a:rPr sz="6500" b="1" spc="260" dirty="0">
                <a:latin typeface="Times New Roman"/>
                <a:cs typeface="Times New Roman"/>
              </a:rPr>
              <a:t>e</a:t>
            </a:r>
            <a:r>
              <a:rPr sz="6500" b="1" spc="-660" dirty="0">
                <a:latin typeface="Times New Roman"/>
                <a:cs typeface="Times New Roman"/>
              </a:rPr>
              <a:t> </a:t>
            </a:r>
            <a:r>
              <a:rPr sz="6500" b="1" spc="-685" dirty="0">
                <a:latin typeface="Times New Roman"/>
                <a:cs typeface="Times New Roman"/>
              </a:rPr>
              <a:t>T</a:t>
            </a:r>
            <a:r>
              <a:rPr sz="6500" b="1" spc="105" dirty="0">
                <a:latin typeface="Times New Roman"/>
                <a:cs typeface="Times New Roman"/>
              </a:rPr>
              <a:t>ea</a:t>
            </a:r>
            <a:r>
              <a:rPr sz="6500" b="1" spc="425" dirty="0">
                <a:latin typeface="Times New Roman"/>
                <a:cs typeface="Times New Roman"/>
              </a:rPr>
              <a:t>m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14" dirty="0">
                <a:latin typeface="Times New Roman"/>
                <a:cs typeface="Times New Roman"/>
              </a:rPr>
              <a:t>t</a:t>
            </a:r>
            <a:r>
              <a:rPr sz="6500" b="1" spc="375" dirty="0">
                <a:latin typeface="Times New Roman"/>
                <a:cs typeface="Times New Roman"/>
              </a:rPr>
              <a:t>o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240" dirty="0">
                <a:latin typeface="Times New Roman"/>
                <a:cs typeface="Times New Roman"/>
              </a:rPr>
              <a:t>th</a:t>
            </a:r>
            <a:r>
              <a:rPr sz="6500" b="1" spc="375" dirty="0">
                <a:latin typeface="Times New Roman"/>
                <a:cs typeface="Times New Roman"/>
              </a:rPr>
              <a:t>e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65" dirty="0">
                <a:latin typeface="Times New Roman"/>
                <a:cs typeface="Times New Roman"/>
              </a:rPr>
              <a:t>rescue!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70554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573608"/>
            <a:ext cx="88252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Hibernate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started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ORM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project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56935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437426"/>
            <a:ext cx="135051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But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recent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years,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they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have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expanded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into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other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areas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43317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301243"/>
            <a:ext cx="127196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They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have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fully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compliant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JSR-303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implementation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0869" y="758497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6768" y="7453041"/>
            <a:ext cx="129889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Not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tied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ORM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or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database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work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…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separate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project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5431" y="7913760"/>
            <a:ext cx="1087183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2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http://www.hibernate.org/validator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5420" y="1176428"/>
            <a:ext cx="17952720" cy="5713730"/>
            <a:chOff x="725420" y="1176428"/>
            <a:chExt cx="17952720" cy="57137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012" y="1636079"/>
              <a:ext cx="17659378" cy="497079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20" y="1541841"/>
              <a:ext cx="17952563" cy="53477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86651" y="1213076"/>
              <a:ext cx="749300" cy="894715"/>
            </a:xfrm>
            <a:custGeom>
              <a:avLst/>
              <a:gdLst/>
              <a:ahLst/>
              <a:cxnLst/>
              <a:rect l="l" t="t" r="r" b="b"/>
              <a:pathLst>
                <a:path w="749300" h="894714">
                  <a:moveTo>
                    <a:pt x="748994" y="0"/>
                  </a:moveTo>
                  <a:lnTo>
                    <a:pt x="23529" y="866291"/>
                  </a:lnTo>
                  <a:lnTo>
                    <a:pt x="0" y="894388"/>
                  </a:lnTo>
                </a:path>
              </a:pathLst>
            </a:custGeom>
            <a:ln w="7329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24633" y="1986595"/>
              <a:ext cx="296545" cy="314960"/>
            </a:xfrm>
            <a:custGeom>
              <a:avLst/>
              <a:gdLst/>
              <a:ahLst/>
              <a:cxnLst/>
              <a:rect l="l" t="t" r="r" b="b"/>
              <a:pathLst>
                <a:path w="296545" h="314960">
                  <a:moveTo>
                    <a:pt x="74764" y="0"/>
                  </a:moveTo>
                  <a:lnTo>
                    <a:pt x="0" y="314338"/>
                  </a:lnTo>
                  <a:lnTo>
                    <a:pt x="296330" y="185546"/>
                  </a:lnTo>
                  <a:lnTo>
                    <a:pt x="7476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518518" y="2459931"/>
              <a:ext cx="1322070" cy="558165"/>
            </a:xfrm>
            <a:custGeom>
              <a:avLst/>
              <a:gdLst/>
              <a:ahLst/>
              <a:cxnLst/>
              <a:rect l="l" t="t" r="r" b="b"/>
              <a:pathLst>
                <a:path w="1322070" h="558164">
                  <a:moveTo>
                    <a:pt x="240097" y="0"/>
                  </a:moveTo>
                  <a:lnTo>
                    <a:pt x="1081670" y="0"/>
                  </a:lnTo>
                  <a:lnTo>
                    <a:pt x="1127507" y="183"/>
                  </a:lnTo>
                  <a:lnTo>
                    <a:pt x="1194582" y="4963"/>
                  </a:lnTo>
                  <a:lnTo>
                    <a:pt x="1251302" y="25950"/>
                  </a:lnTo>
                  <a:lnTo>
                    <a:pt x="1295817" y="70465"/>
                  </a:lnTo>
                  <a:lnTo>
                    <a:pt x="1316804" y="127201"/>
                  </a:lnTo>
                  <a:lnTo>
                    <a:pt x="1321584" y="194710"/>
                  </a:lnTo>
                  <a:lnTo>
                    <a:pt x="1321768" y="241164"/>
                  </a:lnTo>
                  <a:lnTo>
                    <a:pt x="1321768" y="317477"/>
                  </a:lnTo>
                  <a:lnTo>
                    <a:pt x="1321584" y="363314"/>
                  </a:lnTo>
                  <a:lnTo>
                    <a:pt x="1316804" y="430390"/>
                  </a:lnTo>
                  <a:lnTo>
                    <a:pt x="1295817" y="487109"/>
                  </a:lnTo>
                  <a:lnTo>
                    <a:pt x="1251302" y="531624"/>
                  </a:lnTo>
                  <a:lnTo>
                    <a:pt x="1194565" y="552610"/>
                  </a:lnTo>
                  <a:lnTo>
                    <a:pt x="1127056" y="557390"/>
                  </a:lnTo>
                  <a:lnTo>
                    <a:pt x="1080602" y="557574"/>
                  </a:lnTo>
                  <a:lnTo>
                    <a:pt x="240097" y="557574"/>
                  </a:lnTo>
                  <a:lnTo>
                    <a:pt x="194260" y="557390"/>
                  </a:lnTo>
                  <a:lnTo>
                    <a:pt x="127184" y="552610"/>
                  </a:lnTo>
                  <a:lnTo>
                    <a:pt x="70465" y="531624"/>
                  </a:lnTo>
                  <a:lnTo>
                    <a:pt x="25950" y="487109"/>
                  </a:lnTo>
                  <a:lnTo>
                    <a:pt x="4963" y="430373"/>
                  </a:lnTo>
                  <a:lnTo>
                    <a:pt x="183" y="362863"/>
                  </a:lnTo>
                  <a:lnTo>
                    <a:pt x="0" y="316410"/>
                  </a:lnTo>
                  <a:lnTo>
                    <a:pt x="0" y="240097"/>
                  </a:lnTo>
                  <a:lnTo>
                    <a:pt x="183" y="194260"/>
                  </a:lnTo>
                  <a:lnTo>
                    <a:pt x="4963" y="127184"/>
                  </a:lnTo>
                  <a:lnTo>
                    <a:pt x="25950" y="70465"/>
                  </a:lnTo>
                  <a:lnTo>
                    <a:pt x="70465" y="25950"/>
                  </a:lnTo>
                  <a:lnTo>
                    <a:pt x="127201" y="4963"/>
                  </a:lnTo>
                  <a:lnTo>
                    <a:pt x="194710" y="183"/>
                  </a:lnTo>
                  <a:lnTo>
                    <a:pt x="241164" y="0"/>
                  </a:lnTo>
                  <a:lnTo>
                    <a:pt x="240097" y="0"/>
                  </a:lnTo>
                  <a:close/>
                </a:path>
              </a:pathLst>
            </a:custGeom>
            <a:ln w="41883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3619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195" dirty="0">
                <a:latin typeface="Times New Roman"/>
                <a:cs typeface="Times New Roman"/>
              </a:rPr>
              <a:t>Abou</a:t>
            </a:r>
            <a:r>
              <a:rPr sz="6500" b="1" spc="190" dirty="0">
                <a:latin typeface="Times New Roman"/>
                <a:cs typeface="Times New Roman"/>
              </a:rPr>
              <a:t>t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240" dirty="0">
                <a:latin typeface="Times New Roman"/>
                <a:cs typeface="Times New Roman"/>
              </a:rPr>
              <a:t>th</a:t>
            </a:r>
            <a:r>
              <a:rPr sz="6500" b="1" spc="375" dirty="0">
                <a:latin typeface="Times New Roman"/>
                <a:cs typeface="Times New Roman"/>
              </a:rPr>
              <a:t>e</a:t>
            </a:r>
            <a:r>
              <a:rPr sz="6500" b="1" spc="-725" dirty="0">
                <a:latin typeface="Times New Roman"/>
                <a:cs typeface="Times New Roman"/>
              </a:rPr>
              <a:t> </a:t>
            </a:r>
            <a:r>
              <a:rPr sz="6500" b="1" spc="-765" dirty="0">
                <a:latin typeface="Times New Roman"/>
                <a:cs typeface="Times New Roman"/>
              </a:rPr>
              <a:t>V</a:t>
            </a:r>
            <a:r>
              <a:rPr sz="6500" b="1" spc="155" dirty="0">
                <a:latin typeface="Times New Roman"/>
                <a:cs typeface="Times New Roman"/>
              </a:rPr>
              <a:t>ersion</a:t>
            </a:r>
            <a:r>
              <a:rPr sz="6500" b="1" spc="260" dirty="0">
                <a:latin typeface="Times New Roman"/>
                <a:cs typeface="Times New Roman"/>
              </a:rPr>
              <a:t>s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55" dirty="0">
                <a:latin typeface="Times New Roman"/>
                <a:cs typeface="Times New Roman"/>
              </a:rPr>
              <a:t>..</a:t>
            </a:r>
            <a:r>
              <a:rPr sz="6500" b="1" spc="190" dirty="0">
                <a:latin typeface="Times New Roman"/>
                <a:cs typeface="Times New Roman"/>
              </a:rPr>
              <a:t>.</a:t>
            </a:r>
            <a:r>
              <a:rPr sz="6500" b="1" spc="-430" dirty="0">
                <a:latin typeface="Times New Roman"/>
                <a:cs typeface="Times New Roman"/>
              </a:rPr>
              <a:t> </a:t>
            </a:r>
            <a:r>
              <a:rPr sz="6500" b="1" spc="45" dirty="0">
                <a:latin typeface="Times New Roman"/>
                <a:cs typeface="Times New Roman"/>
              </a:rPr>
              <a:t>tri</a:t>
            </a:r>
            <a:r>
              <a:rPr sz="6500" b="1" spc="25" dirty="0">
                <a:latin typeface="Times New Roman"/>
                <a:cs typeface="Times New Roman"/>
              </a:rPr>
              <a:t>c</a:t>
            </a:r>
            <a:r>
              <a:rPr sz="6500" b="1" spc="55" dirty="0">
                <a:latin typeface="Times New Roman"/>
                <a:cs typeface="Times New Roman"/>
              </a:rPr>
              <a:t>k</a:t>
            </a:r>
            <a:r>
              <a:rPr sz="6500" b="1" spc="-310" dirty="0">
                <a:latin typeface="Times New Roman"/>
                <a:cs typeface="Times New Roman"/>
              </a:rPr>
              <a:t>y!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407666"/>
            <a:ext cx="20066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0" i="0" u="none" strike="noStrike" kern="1200" cap="none" spc="90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3223" y="2305134"/>
            <a:ext cx="9125585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Hibernate</a:t>
            </a:r>
            <a:r>
              <a:rPr kumimoji="0" sz="3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Validator</a:t>
            </a:r>
            <a:r>
              <a:rPr kumimoji="0" sz="3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7</a:t>
            </a:r>
            <a:r>
              <a:rPr kumimoji="0" sz="3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is</a:t>
            </a:r>
            <a:r>
              <a:rPr kumimoji="0" sz="3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based</a:t>
            </a:r>
            <a:r>
              <a:rPr kumimoji="0" sz="3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</a:t>
            </a:r>
            <a:r>
              <a:rPr kumimoji="0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Jakarta</a:t>
            </a:r>
            <a:r>
              <a:rPr kumimoji="0" sz="35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EE</a:t>
            </a:r>
            <a:r>
              <a:rPr kumimoji="0" sz="35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9</a:t>
            </a: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3946886"/>
            <a:ext cx="20066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0" i="0" u="none" strike="noStrike" kern="1200" cap="none" spc="90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3223" y="3844355"/>
            <a:ext cx="14044294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Jakarta </a:t>
            </a:r>
            <a:r>
              <a:rPr kumimoji="0" sz="35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EE</a:t>
            </a:r>
            <a:r>
              <a:rPr kumimoji="0" sz="3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is</a:t>
            </a:r>
            <a:r>
              <a:rPr kumimoji="0" sz="3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 community</a:t>
            </a:r>
            <a:r>
              <a:rPr kumimoji="0" sz="3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version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of</a:t>
            </a:r>
            <a:r>
              <a:rPr kumimoji="0" sz="3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Java EE</a:t>
            </a:r>
            <a:r>
              <a:rPr kumimoji="0" sz="3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(rebranded,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relicensed)</a:t>
            </a: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5475635"/>
            <a:ext cx="20066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0" i="0" u="none" strike="noStrike" kern="1200" cap="none" spc="90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3223" y="5373104"/>
            <a:ext cx="13242290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Allows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innovation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of</a:t>
            </a:r>
            <a:r>
              <a:rPr kumimoji="0" sz="3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Jakarta </a:t>
            </a:r>
            <a:r>
              <a:rPr kumimoji="0" sz="35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EE</a:t>
            </a:r>
            <a:r>
              <a:rPr kumimoji="0" sz="3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with</a:t>
            </a:r>
            <a:r>
              <a:rPr kumimoji="0" sz="3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community-driven </a:t>
            </a:r>
            <a:r>
              <a:rPr kumimoji="0" sz="3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approach</a:t>
            </a: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034" y="7014855"/>
            <a:ext cx="20066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0" i="0" u="none" strike="noStrike" kern="1200" cap="none" spc="90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2769" y="6912324"/>
            <a:ext cx="17268825" cy="2446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287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Jakarta</a:t>
            </a:r>
            <a:r>
              <a:rPr kumimoji="0" sz="35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EE</a:t>
            </a:r>
            <a:r>
              <a:rPr kumimoji="0" sz="35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does</a:t>
            </a:r>
            <a:r>
              <a:rPr kumimoji="0" sz="3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not</a:t>
            </a:r>
            <a:r>
              <a:rPr kumimoji="0" sz="3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replace</a:t>
            </a:r>
            <a:r>
              <a:rPr kumimoji="0" sz="3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Java</a:t>
            </a:r>
            <a:r>
              <a:rPr kumimoji="0" sz="3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EE</a:t>
            </a: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521970" marR="0" lvl="0" indent="-471805" algn="l" defTabSz="914400" rtl="0" eaLnBrk="1" fontAlgn="auto" latinLnBrk="0" hangingPunct="1">
              <a:lnSpc>
                <a:spcPct val="100000"/>
              </a:lnSpc>
              <a:spcBef>
                <a:spcPts val="3220"/>
              </a:spcBef>
              <a:spcAft>
                <a:spcPts val="0"/>
              </a:spcAft>
              <a:buClr>
                <a:srgbClr val="5C86B9"/>
              </a:buClr>
              <a:buSzPct val="70000"/>
              <a:buFont typeface="Trebuchet MS"/>
              <a:buChar char="•"/>
              <a:tabLst>
                <a:tab pos="521334" algn="l"/>
                <a:tab pos="522605" algn="l"/>
              </a:tabLst>
              <a:defRPr/>
            </a:pPr>
            <a:r>
              <a:rPr kumimoji="0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Last</a:t>
            </a:r>
            <a:r>
              <a:rPr kumimoji="0" sz="3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version is</a:t>
            </a:r>
            <a:r>
              <a:rPr kumimoji="0" sz="3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Java</a:t>
            </a:r>
            <a:r>
              <a:rPr kumimoji="0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EE</a:t>
            </a:r>
            <a:r>
              <a:rPr kumimoji="0" sz="3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8</a:t>
            </a:r>
            <a:r>
              <a:rPr kumimoji="0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(August</a:t>
            </a:r>
            <a:r>
              <a:rPr kumimoji="0" sz="3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2017)</a:t>
            </a: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521970" marR="0" lvl="0" indent="-471805" algn="l" defTabSz="914400" rtl="0" eaLnBrk="1" fontAlgn="auto" latinLnBrk="0" hangingPunct="1">
              <a:lnSpc>
                <a:spcPct val="100000"/>
              </a:lnSpc>
              <a:spcBef>
                <a:spcPts val="3220"/>
              </a:spcBef>
              <a:spcAft>
                <a:spcPts val="0"/>
              </a:spcAft>
              <a:buClr>
                <a:srgbClr val="5C86B9"/>
              </a:buClr>
              <a:buSzPct val="70000"/>
              <a:buFont typeface="Trebuchet MS"/>
              <a:buChar char="•"/>
              <a:tabLst>
                <a:tab pos="521334" algn="l"/>
                <a:tab pos="522605" algn="l"/>
              </a:tabLst>
              <a:defRPr/>
            </a:pPr>
            <a:r>
              <a:rPr kumimoji="0" sz="3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Jakarta</a:t>
            </a:r>
            <a:r>
              <a:rPr kumimoji="0" sz="3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EE</a:t>
            </a:r>
            <a:r>
              <a:rPr kumimoji="0" sz="3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is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moving </a:t>
            </a:r>
            <a:r>
              <a:rPr kumimoji="0" sz="3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forward</a:t>
            </a:r>
            <a:r>
              <a:rPr kumimoji="0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with</a:t>
            </a:r>
            <a:r>
              <a:rPr kumimoji="0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Jakarta </a:t>
            </a:r>
            <a:r>
              <a:rPr kumimoji="0" sz="35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EE</a:t>
            </a:r>
            <a:r>
              <a:rPr kumimoji="0" sz="3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9</a:t>
            </a:r>
            <a:r>
              <a:rPr kumimoji="0" sz="3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(December 2020)</a:t>
            </a:r>
            <a:r>
              <a:rPr kumimoji="0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and</a:t>
            </a:r>
            <a:r>
              <a:rPr kumimoji="0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future</a:t>
            </a:r>
            <a:r>
              <a:rPr kumimoji="0" sz="3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releases</a:t>
            </a: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72035" y="0"/>
            <a:ext cx="4399915" cy="3759835"/>
            <a:chOff x="13972035" y="0"/>
            <a:chExt cx="4399915" cy="375983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2035" y="0"/>
              <a:ext cx="4399920" cy="37597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390870" y="461054"/>
              <a:ext cx="3562350" cy="2210435"/>
            </a:xfrm>
            <a:custGeom>
              <a:avLst/>
              <a:gdLst/>
              <a:ahLst/>
              <a:cxnLst/>
              <a:rect l="l" t="t" r="r" b="b"/>
              <a:pathLst>
                <a:path w="3562350" h="2210435">
                  <a:moveTo>
                    <a:pt x="3322150" y="0"/>
                  </a:moveTo>
                  <a:lnTo>
                    <a:pt x="241165" y="0"/>
                  </a:lnTo>
                  <a:lnTo>
                    <a:pt x="194711" y="183"/>
                  </a:lnTo>
                  <a:lnTo>
                    <a:pt x="157882" y="1471"/>
                  </a:lnTo>
                  <a:lnTo>
                    <a:pt x="127199" y="4965"/>
                  </a:lnTo>
                  <a:lnTo>
                    <a:pt x="99180" y="11769"/>
                  </a:lnTo>
                  <a:lnTo>
                    <a:pt x="45783" y="45783"/>
                  </a:lnTo>
                  <a:lnTo>
                    <a:pt x="11769" y="99180"/>
                  </a:lnTo>
                  <a:lnTo>
                    <a:pt x="1466" y="157882"/>
                  </a:lnTo>
                  <a:lnTo>
                    <a:pt x="0" y="240097"/>
                  </a:lnTo>
                  <a:lnTo>
                    <a:pt x="4" y="1969817"/>
                  </a:lnTo>
                  <a:lnTo>
                    <a:pt x="183" y="2015204"/>
                  </a:lnTo>
                  <a:lnTo>
                    <a:pt x="4969" y="2082730"/>
                  </a:lnTo>
                  <a:lnTo>
                    <a:pt x="25951" y="2139449"/>
                  </a:lnTo>
                  <a:lnTo>
                    <a:pt x="70461" y="2183964"/>
                  </a:lnTo>
                  <a:lnTo>
                    <a:pt x="127182" y="2204951"/>
                  </a:lnTo>
                  <a:lnTo>
                    <a:pt x="194260" y="2209731"/>
                  </a:lnTo>
                  <a:lnTo>
                    <a:pt x="240097" y="2209914"/>
                  </a:lnTo>
                  <a:lnTo>
                    <a:pt x="3321082" y="2209914"/>
                  </a:lnTo>
                  <a:lnTo>
                    <a:pt x="3367536" y="2209731"/>
                  </a:lnTo>
                  <a:lnTo>
                    <a:pt x="3435048" y="2204951"/>
                  </a:lnTo>
                  <a:lnTo>
                    <a:pt x="3491785" y="2183964"/>
                  </a:lnTo>
                  <a:lnTo>
                    <a:pt x="3536300" y="2139449"/>
                  </a:lnTo>
                  <a:lnTo>
                    <a:pt x="3557288" y="2082713"/>
                  </a:lnTo>
                  <a:lnTo>
                    <a:pt x="3562063" y="2015654"/>
                  </a:lnTo>
                  <a:lnTo>
                    <a:pt x="3562247" y="1969817"/>
                  </a:lnTo>
                  <a:lnTo>
                    <a:pt x="3562243" y="240097"/>
                  </a:lnTo>
                  <a:lnTo>
                    <a:pt x="3562063" y="194711"/>
                  </a:lnTo>
                  <a:lnTo>
                    <a:pt x="3557282" y="127182"/>
                  </a:lnTo>
                  <a:lnTo>
                    <a:pt x="3536300" y="70461"/>
                  </a:lnTo>
                  <a:lnTo>
                    <a:pt x="3491785" y="25951"/>
                  </a:lnTo>
                  <a:lnTo>
                    <a:pt x="3435064" y="4965"/>
                  </a:lnTo>
                  <a:lnTo>
                    <a:pt x="3367987" y="183"/>
                  </a:lnTo>
                  <a:lnTo>
                    <a:pt x="3322150" y="0"/>
                  </a:lnTo>
                  <a:close/>
                </a:path>
              </a:pathLst>
            </a:custGeom>
            <a:solidFill>
              <a:srgbClr val="615F5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814074" y="646965"/>
            <a:ext cx="2721610" cy="179323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871219" marR="864235" lvl="0" indent="0" algn="ctr" defTabSz="914400" rtl="0" eaLnBrk="1" fontAlgn="auto" latinLnBrk="0" hangingPunct="1">
              <a:lnSpc>
                <a:spcPts val="231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</a:t>
            </a:r>
            <a:r>
              <a:rPr kumimoji="0" sz="19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ets  </a:t>
            </a: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JSP </a:t>
            </a:r>
            <a:r>
              <a:rPr kumimoji="0" sz="195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JDBC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ts val="22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Enterprise</a:t>
            </a:r>
            <a:r>
              <a:rPr kumimoji="0" sz="195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</a:t>
            </a:r>
            <a:r>
              <a:rPr kumimoji="0" sz="195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Beans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5" marR="0" lvl="0" indent="0" algn="ctr" defTabSz="914400" rtl="0" eaLnBrk="1" fontAlgn="auto" latinLnBrk="0" hangingPunct="1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</a:t>
            </a:r>
            <a:r>
              <a:rPr kumimoji="0" sz="195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Message</a:t>
            </a:r>
            <a:r>
              <a:rPr kumimoji="0" sz="195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Service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7620" lvl="0" indent="0" algn="ctr" defTabSz="914400" rtl="0" eaLnBrk="1" fontAlgn="auto" latinLnBrk="0" hangingPunct="1">
              <a:lnSpc>
                <a:spcPts val="23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...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39228" y="2856322"/>
            <a:ext cx="425704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https://javaee.github.io/javaee-spec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226462" y="2523707"/>
            <a:ext cx="3557904" cy="1185545"/>
            <a:chOff x="10226462" y="2523707"/>
            <a:chExt cx="3557904" cy="1185545"/>
          </a:xfrm>
        </p:grpSpPr>
        <p:sp>
          <p:nvSpPr>
            <p:cNvPr id="17" name="object 17"/>
            <p:cNvSpPr/>
            <p:nvPr/>
          </p:nvSpPr>
          <p:spPr>
            <a:xfrm>
              <a:off x="10263110" y="2650777"/>
              <a:ext cx="3280410" cy="1021715"/>
            </a:xfrm>
            <a:custGeom>
              <a:avLst/>
              <a:gdLst/>
              <a:ahLst/>
              <a:cxnLst/>
              <a:rect l="l" t="t" r="r" b="b"/>
              <a:pathLst>
                <a:path w="3280409" h="1021714">
                  <a:moveTo>
                    <a:pt x="0" y="1021420"/>
                  </a:moveTo>
                  <a:lnTo>
                    <a:pt x="3245317" y="10895"/>
                  </a:lnTo>
                  <a:lnTo>
                    <a:pt x="3280308" y="0"/>
                  </a:lnTo>
                </a:path>
              </a:pathLst>
            </a:custGeom>
            <a:ln w="7329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465464" y="2523707"/>
              <a:ext cx="319405" cy="276225"/>
            </a:xfrm>
            <a:custGeom>
              <a:avLst/>
              <a:gdLst/>
              <a:ahLst/>
              <a:cxnLst/>
              <a:rect l="l" t="t" r="r" b="b"/>
              <a:pathLst>
                <a:path w="319405" h="276225">
                  <a:moveTo>
                    <a:pt x="0" y="0"/>
                  </a:moveTo>
                  <a:lnTo>
                    <a:pt x="85924" y="275929"/>
                  </a:lnTo>
                  <a:lnTo>
                    <a:pt x="318890" y="52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1567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-5" dirty="0">
                <a:latin typeface="Times New Roman"/>
                <a:cs typeface="Times New Roman"/>
              </a:rPr>
              <a:t>Jakarta</a:t>
            </a:r>
            <a:r>
              <a:rPr sz="6500" b="1" spc="-150" dirty="0">
                <a:latin typeface="Times New Roman"/>
                <a:cs typeface="Times New Roman"/>
              </a:rPr>
              <a:t> </a:t>
            </a:r>
            <a:r>
              <a:rPr sz="6500" b="1" spc="310" dirty="0">
                <a:latin typeface="Times New Roman"/>
                <a:cs typeface="Times New Roman"/>
              </a:rPr>
              <a:t>EE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071006"/>
            <a:ext cx="167138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At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moment,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main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change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with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Jakarta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....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package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renaming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05628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3934823"/>
            <a:ext cx="114877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javax.*</a:t>
            </a:r>
            <a:r>
              <a:rPr kumimoji="0" sz="4250" b="0" i="0" u="none" strike="noStrike" kern="1200" cap="none" spc="-14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pa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kages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ena</a:t>
            </a:r>
            <a:r>
              <a:rPr kumimoji="0" sz="42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jakarta.*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34" y="592010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7932" y="5798641"/>
            <a:ext cx="30181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</a:t>
            </a:r>
            <a:r>
              <a:rPr kumimoji="0" sz="42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example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0869" y="7044676"/>
            <a:ext cx="18986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00" b="0" i="0" u="none" strike="noStrike" kern="1200" cap="none" spc="8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6768" y="6950438"/>
            <a:ext cx="1704403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javax.servlet.http.HttpServlet</a:t>
            </a:r>
            <a:r>
              <a:rPr kumimoji="0" sz="3300" b="0" i="0" u="none" strike="noStrike" kern="1200" cap="none" spc="-1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3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is</a:t>
            </a:r>
            <a:r>
              <a:rPr kumimoji="0" sz="33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now</a:t>
            </a:r>
            <a:r>
              <a:rPr kumimoji="0" sz="33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3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jakarta</a:t>
            </a:r>
            <a:r>
              <a:rPr kumimoji="0" sz="3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.servlet.http.HttpServlet</a:t>
            </a: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67965" y="8099950"/>
            <a:ext cx="14168755" cy="1273175"/>
          </a:xfrm>
          <a:custGeom>
            <a:avLst/>
            <a:gdLst/>
            <a:ahLst/>
            <a:cxnLst/>
            <a:rect l="l" t="t" r="r" b="b"/>
            <a:pathLst>
              <a:path w="14168755" h="1273175">
                <a:moveTo>
                  <a:pt x="13928075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57883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5"/>
                </a:lnTo>
                <a:lnTo>
                  <a:pt x="1466" y="157884"/>
                </a:lnTo>
                <a:lnTo>
                  <a:pt x="0" y="240097"/>
                </a:lnTo>
                <a:lnTo>
                  <a:pt x="4" y="1033001"/>
                </a:lnTo>
                <a:lnTo>
                  <a:pt x="183" y="1078386"/>
                </a:lnTo>
                <a:lnTo>
                  <a:pt x="4967" y="1145912"/>
                </a:lnTo>
                <a:lnTo>
                  <a:pt x="25950" y="1202632"/>
                </a:lnTo>
                <a:lnTo>
                  <a:pt x="70465" y="1247147"/>
                </a:lnTo>
                <a:lnTo>
                  <a:pt x="127184" y="1268133"/>
                </a:lnTo>
                <a:lnTo>
                  <a:pt x="194260" y="1272913"/>
                </a:lnTo>
                <a:lnTo>
                  <a:pt x="240097" y="1273097"/>
                </a:lnTo>
                <a:lnTo>
                  <a:pt x="13927007" y="1273097"/>
                </a:lnTo>
                <a:lnTo>
                  <a:pt x="13973461" y="1272913"/>
                </a:lnTo>
                <a:lnTo>
                  <a:pt x="14040969" y="1268133"/>
                </a:lnTo>
                <a:lnTo>
                  <a:pt x="14097702" y="1247147"/>
                </a:lnTo>
                <a:lnTo>
                  <a:pt x="14142219" y="1202632"/>
                </a:lnTo>
                <a:lnTo>
                  <a:pt x="14163209" y="1145896"/>
                </a:lnTo>
                <a:lnTo>
                  <a:pt x="14167988" y="1078837"/>
                </a:lnTo>
                <a:lnTo>
                  <a:pt x="14168172" y="1033001"/>
                </a:lnTo>
                <a:lnTo>
                  <a:pt x="14168168" y="240097"/>
                </a:lnTo>
                <a:lnTo>
                  <a:pt x="14167988" y="194711"/>
                </a:lnTo>
                <a:lnTo>
                  <a:pt x="14163203" y="127185"/>
                </a:lnTo>
                <a:lnTo>
                  <a:pt x="14142219" y="70465"/>
                </a:lnTo>
                <a:lnTo>
                  <a:pt x="14097702" y="25950"/>
                </a:lnTo>
                <a:lnTo>
                  <a:pt x="14040985" y="4963"/>
                </a:lnTo>
                <a:lnTo>
                  <a:pt x="13973912" y="183"/>
                </a:lnTo>
                <a:lnTo>
                  <a:pt x="1392807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4539" y="8280241"/>
            <a:ext cx="736155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2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https://jakarta.ee/about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8776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145" dirty="0">
                <a:latin typeface="Times New Roman"/>
                <a:cs typeface="Times New Roman"/>
              </a:rPr>
              <a:t>Ok</a:t>
            </a:r>
            <a:r>
              <a:rPr sz="6500" b="1" spc="-20" dirty="0">
                <a:latin typeface="Times New Roman"/>
                <a:cs typeface="Times New Roman"/>
              </a:rPr>
              <a:t>a</a:t>
            </a:r>
            <a:r>
              <a:rPr sz="6500" b="1" spc="-110" dirty="0">
                <a:latin typeface="Times New Roman"/>
                <a:cs typeface="Times New Roman"/>
              </a:rPr>
              <a:t>y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55" dirty="0">
                <a:latin typeface="Times New Roman"/>
                <a:cs typeface="Times New Roman"/>
              </a:rPr>
              <a:t>..</a:t>
            </a:r>
            <a:r>
              <a:rPr sz="6500" b="1" spc="190" dirty="0">
                <a:latin typeface="Times New Roman"/>
                <a:cs typeface="Times New Roman"/>
              </a:rPr>
              <a:t>.</a:t>
            </a:r>
            <a:r>
              <a:rPr sz="6500" b="1" spc="-430" dirty="0">
                <a:latin typeface="Times New Roman"/>
                <a:cs typeface="Times New Roman"/>
              </a:rPr>
              <a:t> </a:t>
            </a:r>
            <a:r>
              <a:rPr sz="6500" b="1" spc="155" dirty="0">
                <a:latin typeface="Times New Roman"/>
                <a:cs typeface="Times New Roman"/>
              </a:rPr>
              <a:t>wha</a:t>
            </a:r>
            <a:r>
              <a:rPr sz="6500" b="1" spc="160" dirty="0">
                <a:latin typeface="Times New Roman"/>
                <a:cs typeface="Times New Roman"/>
              </a:rPr>
              <a:t>t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35" dirty="0">
                <a:latin typeface="Times New Roman"/>
                <a:cs typeface="Times New Roman"/>
              </a:rPr>
              <a:t>impac</a:t>
            </a:r>
            <a:r>
              <a:rPr sz="6500" b="1" spc="170" dirty="0">
                <a:latin typeface="Times New Roman"/>
                <a:cs typeface="Times New Roman"/>
              </a:rPr>
              <a:t>t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280" dirty="0">
                <a:latin typeface="Times New Roman"/>
                <a:cs typeface="Times New Roman"/>
              </a:rPr>
              <a:t>o</a:t>
            </a:r>
            <a:r>
              <a:rPr sz="6500" b="1" spc="459" dirty="0">
                <a:latin typeface="Times New Roman"/>
                <a:cs typeface="Times New Roman"/>
              </a:rPr>
              <a:t>n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50" dirty="0">
                <a:latin typeface="Times New Roman"/>
                <a:cs typeface="Times New Roman"/>
              </a:rPr>
              <a:t>Hibernat</a:t>
            </a:r>
            <a:r>
              <a:rPr sz="6500" b="1" spc="260" dirty="0">
                <a:latin typeface="Times New Roman"/>
                <a:cs typeface="Times New Roman"/>
              </a:rPr>
              <a:t>e</a:t>
            </a:r>
            <a:r>
              <a:rPr sz="6500" b="1" spc="-725" dirty="0">
                <a:latin typeface="Times New Roman"/>
                <a:cs typeface="Times New Roman"/>
              </a:rPr>
              <a:t> </a:t>
            </a:r>
            <a:r>
              <a:rPr sz="6500" b="1" spc="-765" dirty="0">
                <a:latin typeface="Times New Roman"/>
                <a:cs typeface="Times New Roman"/>
              </a:rPr>
              <a:t>V</a:t>
            </a:r>
            <a:r>
              <a:rPr sz="6500" b="1" spc="-40" dirty="0">
                <a:latin typeface="Times New Roman"/>
                <a:cs typeface="Times New Roman"/>
              </a:rPr>
              <a:t>alidator??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071006"/>
            <a:ext cx="116992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Hibernate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Validator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7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based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Jakarta</a:t>
            </a:r>
            <a:r>
              <a:rPr kumimoji="0" sz="42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EE</a:t>
            </a:r>
            <a:r>
              <a:rPr kumimoji="0" sz="42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9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05628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3934823"/>
            <a:ext cx="1505076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Spring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5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is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still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based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some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components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of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Java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(javax.*)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34" y="520808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7932" y="5086620"/>
            <a:ext cx="171291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Spring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may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use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Jakarta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components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future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...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but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news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yet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034" y="707190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7932" y="6950438"/>
            <a:ext cx="1570481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result,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Spring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5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is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not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compatible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with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Hibernate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Validator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7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5662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160" dirty="0">
                <a:latin typeface="Times New Roman"/>
                <a:cs typeface="Times New Roman"/>
              </a:rPr>
              <a:t>But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75" dirty="0">
                <a:latin typeface="Times New Roman"/>
                <a:cs typeface="Times New Roman"/>
              </a:rPr>
              <a:t>wait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00" dirty="0">
                <a:latin typeface="Times New Roman"/>
                <a:cs typeface="Times New Roman"/>
              </a:rPr>
              <a:t>...</a:t>
            </a:r>
            <a:r>
              <a:rPr sz="6500" b="1" spc="-430" dirty="0">
                <a:latin typeface="Times New Roman"/>
                <a:cs typeface="Times New Roman"/>
              </a:rPr>
              <a:t> </a:t>
            </a:r>
            <a:r>
              <a:rPr sz="6500" b="1" spc="125" dirty="0">
                <a:latin typeface="Times New Roman"/>
                <a:cs typeface="Times New Roman"/>
              </a:rPr>
              <a:t>I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275" dirty="0">
                <a:latin typeface="Times New Roman"/>
                <a:cs typeface="Times New Roman"/>
              </a:rPr>
              <a:t>need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245" dirty="0">
                <a:latin typeface="Times New Roman"/>
                <a:cs typeface="Times New Roman"/>
              </a:rPr>
              <a:t>to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245" dirty="0">
                <a:latin typeface="Times New Roman"/>
                <a:cs typeface="Times New Roman"/>
              </a:rPr>
              <a:t>use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40" dirty="0">
                <a:latin typeface="Times New Roman"/>
                <a:cs typeface="Times New Roman"/>
              </a:rPr>
              <a:t>latest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-60" dirty="0">
                <a:latin typeface="Times New Roman"/>
                <a:cs typeface="Times New Roman"/>
              </a:rPr>
              <a:t>version!!!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334" y="2071006"/>
            <a:ext cx="13532485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  <a:defRPr/>
            </a:pPr>
            <a:r>
              <a:rPr kumimoji="0" sz="42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Two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releases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of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Hibernate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Validator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1019810" marR="0" lvl="1" indent="-576580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1019810" algn="l"/>
                <a:tab pos="1020444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Hibernate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Validator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7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Jakarta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9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projects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1019810" marR="0" lvl="1" indent="-576580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1019810" algn="l"/>
                <a:tab pos="1020444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Hibernate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Validator</a:t>
            </a:r>
            <a:r>
              <a:rPr kumimoji="0" sz="42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6.2</a:t>
            </a:r>
            <a:r>
              <a:rPr kumimoji="0" sz="42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compatible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with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Spring</a:t>
            </a:r>
            <a:r>
              <a:rPr kumimoji="0" sz="42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5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635988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2769" y="6238418"/>
            <a:ext cx="17488535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7645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Hibernate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Validator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6.2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has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SAME</a:t>
            </a:r>
            <a:r>
              <a:rPr kumimoji="0" sz="42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features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Hibernate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Validator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7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261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26110" algn="l"/>
                <a:tab pos="626745" algn="l"/>
              </a:tabLst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are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not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being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left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behind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by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using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Hibernate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Validator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6.2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261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26110" algn="l"/>
                <a:tab pos="626745" algn="l"/>
              </a:tabLst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Just tricky things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with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version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numbers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6704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245" dirty="0">
                <a:latin typeface="Times New Roman"/>
                <a:cs typeface="Times New Roman"/>
              </a:rPr>
              <a:t>In</a:t>
            </a:r>
            <a:r>
              <a:rPr sz="6500" b="1" spc="-140" dirty="0">
                <a:latin typeface="Times New Roman"/>
                <a:cs typeface="Times New Roman"/>
              </a:rPr>
              <a:t> </a:t>
            </a:r>
            <a:r>
              <a:rPr sz="6500" b="1" spc="120" dirty="0">
                <a:latin typeface="Times New Roman"/>
                <a:cs typeface="Times New Roman"/>
              </a:rPr>
              <a:t>Summary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071006"/>
            <a:ext cx="151155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If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are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using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Spring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5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....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use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Hibernate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Validator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6.x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05628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3934823"/>
            <a:ext cx="1529206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If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are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using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Jakarta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9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...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then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use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Hibernate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Validator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7.x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34" y="592010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7932" y="5798641"/>
            <a:ext cx="26492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</a:t>
            </a:r>
            <a:r>
              <a:rPr kumimoji="0" sz="42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mb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er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0869" y="707190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6768" y="6950438"/>
            <a:ext cx="172548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Hibernate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Validator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6.2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has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SAME</a:t>
            </a:r>
            <a:r>
              <a:rPr kumimoji="0" sz="42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features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Hibernate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Validator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7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034" y="487808"/>
            <a:ext cx="159861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5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Mor</a:t>
            </a:r>
            <a:r>
              <a:rPr kumimoji="0" sz="6500" b="1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65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6500" b="1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</a:t>
            </a:r>
            <a:r>
              <a:rPr kumimoji="0" sz="6500" b="1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0" sz="65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6500" b="1" i="0" u="none" strike="noStrike" kern="1200" cap="none" spc="2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sz="6500" b="1" i="0" u="none" strike="noStrike" kern="1200" cap="none" spc="4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65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6500" b="1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Hibernat</a:t>
            </a:r>
            <a:r>
              <a:rPr kumimoji="0" sz="6500" b="1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6500" b="1" i="0" u="none" strike="noStrike" kern="1200" cap="none" spc="-7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6500" b="1" i="0" u="none" strike="noStrike" kern="1200" cap="none" spc="-7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r>
              <a:rPr kumimoji="0" sz="6500" b="1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alidato</a:t>
            </a:r>
            <a:r>
              <a:rPr kumimoji="0" sz="6500" b="1" i="0" u="none" strike="noStrike" kern="1200" cap="none" spc="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sz="65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6500" b="1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release</a:t>
            </a:r>
            <a:endParaRPr kumimoji="0" sz="6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965" y="3648613"/>
            <a:ext cx="14168755" cy="1273175"/>
          </a:xfrm>
          <a:custGeom>
            <a:avLst/>
            <a:gdLst/>
            <a:ahLst/>
            <a:cxnLst/>
            <a:rect l="l" t="t" r="r" b="b"/>
            <a:pathLst>
              <a:path w="14168755" h="1273175">
                <a:moveTo>
                  <a:pt x="13928075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201" y="4963"/>
                </a:lnTo>
                <a:lnTo>
                  <a:pt x="70465" y="25950"/>
                </a:lnTo>
                <a:lnTo>
                  <a:pt x="25950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1032999"/>
                </a:lnTo>
                <a:lnTo>
                  <a:pt x="183" y="1078386"/>
                </a:lnTo>
                <a:lnTo>
                  <a:pt x="4967" y="1145912"/>
                </a:lnTo>
                <a:lnTo>
                  <a:pt x="25950" y="1202632"/>
                </a:lnTo>
                <a:lnTo>
                  <a:pt x="70465" y="1247147"/>
                </a:lnTo>
                <a:lnTo>
                  <a:pt x="127184" y="1268133"/>
                </a:lnTo>
                <a:lnTo>
                  <a:pt x="194260" y="1272913"/>
                </a:lnTo>
                <a:lnTo>
                  <a:pt x="240097" y="1273097"/>
                </a:lnTo>
                <a:lnTo>
                  <a:pt x="13927007" y="1273097"/>
                </a:lnTo>
                <a:lnTo>
                  <a:pt x="13973461" y="1272913"/>
                </a:lnTo>
                <a:lnTo>
                  <a:pt x="14040969" y="1268133"/>
                </a:lnTo>
                <a:lnTo>
                  <a:pt x="14097702" y="1247147"/>
                </a:lnTo>
                <a:lnTo>
                  <a:pt x="14142219" y="1202632"/>
                </a:lnTo>
                <a:lnTo>
                  <a:pt x="14163209" y="1145895"/>
                </a:lnTo>
                <a:lnTo>
                  <a:pt x="14167988" y="1078836"/>
                </a:lnTo>
                <a:lnTo>
                  <a:pt x="14168172" y="1032999"/>
                </a:lnTo>
                <a:lnTo>
                  <a:pt x="14168168" y="240097"/>
                </a:lnTo>
                <a:lnTo>
                  <a:pt x="14167988" y="194710"/>
                </a:lnTo>
                <a:lnTo>
                  <a:pt x="14163203" y="127184"/>
                </a:lnTo>
                <a:lnTo>
                  <a:pt x="14142219" y="70464"/>
                </a:lnTo>
                <a:lnTo>
                  <a:pt x="14097702" y="25950"/>
                </a:lnTo>
                <a:lnTo>
                  <a:pt x="14040985" y="4963"/>
                </a:lnTo>
                <a:lnTo>
                  <a:pt x="13973912" y="183"/>
                </a:lnTo>
                <a:lnTo>
                  <a:pt x="1392807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8702" y="3830115"/>
            <a:ext cx="124980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2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https://in.relation.to/hibernate-validator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190" dirty="0">
                <a:latin typeface="Times New Roman"/>
                <a:cs typeface="Times New Roman"/>
              </a:rPr>
              <a:t>Development</a:t>
            </a:r>
            <a:r>
              <a:rPr sz="6500" b="1" spc="-155" dirty="0">
                <a:latin typeface="Times New Roman"/>
                <a:cs typeface="Times New Roman"/>
              </a:rPr>
              <a:t> </a:t>
            </a:r>
            <a:r>
              <a:rPr sz="6500" b="1" spc="120" dirty="0">
                <a:latin typeface="Times New Roman"/>
                <a:cs typeface="Times New Roman"/>
              </a:rPr>
              <a:t>Process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54" y="3327512"/>
            <a:ext cx="16327755" cy="2543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24535" marR="0" lvl="0" indent="-71247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24535" algn="l"/>
                <a:tab pos="725170" algn="l"/>
              </a:tabLst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Download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Validation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files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from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Hibernate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Validator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website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724535" marR="0" lvl="0" indent="-712470" algn="l" defTabSz="914400" rtl="0" eaLnBrk="1" fontAlgn="auto" latinLnBrk="0" hangingPunct="1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24535" algn="l"/>
                <a:tab pos="725170" algn="l"/>
              </a:tabLst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JAR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files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project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90505" y="815462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11" y="0"/>
                </a:moveTo>
                <a:lnTo>
                  <a:pt x="400704" y="575"/>
                </a:lnTo>
                <a:lnTo>
                  <a:pt x="358123" y="10782"/>
                </a:lnTo>
                <a:lnTo>
                  <a:pt x="319217" y="29746"/>
                </a:lnTo>
                <a:lnTo>
                  <a:pt x="285300" y="56636"/>
                </a:lnTo>
                <a:lnTo>
                  <a:pt x="257692" y="90622"/>
                </a:lnTo>
                <a:lnTo>
                  <a:pt x="240143" y="125884"/>
                </a:lnTo>
                <a:lnTo>
                  <a:pt x="226229" y="165568"/>
                </a:lnTo>
                <a:lnTo>
                  <a:pt x="213455" y="213846"/>
                </a:lnTo>
                <a:lnTo>
                  <a:pt x="199328" y="274888"/>
                </a:lnTo>
                <a:lnTo>
                  <a:pt x="27909" y="1029115"/>
                </a:lnTo>
                <a:lnTo>
                  <a:pt x="14082" y="1091092"/>
                </a:lnTo>
                <a:lnTo>
                  <a:pt x="4640" y="1140571"/>
                </a:lnTo>
                <a:lnTo>
                  <a:pt x="0" y="1182527"/>
                </a:lnTo>
                <a:lnTo>
                  <a:pt x="580" y="1221934"/>
                </a:lnTo>
                <a:lnTo>
                  <a:pt x="10786" y="1264512"/>
                </a:lnTo>
                <a:lnTo>
                  <a:pt x="29748" y="1303418"/>
                </a:lnTo>
                <a:lnTo>
                  <a:pt x="56635" y="1337334"/>
                </a:lnTo>
                <a:lnTo>
                  <a:pt x="90619" y="1364942"/>
                </a:lnTo>
                <a:lnTo>
                  <a:pt x="125883" y="1382492"/>
                </a:lnTo>
                <a:lnTo>
                  <a:pt x="165569" y="1396408"/>
                </a:lnTo>
                <a:lnTo>
                  <a:pt x="213847" y="1409184"/>
                </a:lnTo>
                <a:lnTo>
                  <a:pt x="3197123" y="2087201"/>
                </a:lnTo>
                <a:lnTo>
                  <a:pt x="3246605" y="2096642"/>
                </a:lnTo>
                <a:lnTo>
                  <a:pt x="3288562" y="2101281"/>
                </a:lnTo>
                <a:lnTo>
                  <a:pt x="3327965" y="2100702"/>
                </a:lnTo>
                <a:lnTo>
                  <a:pt x="3370545" y="2090495"/>
                </a:lnTo>
                <a:lnTo>
                  <a:pt x="3409452" y="2071533"/>
                </a:lnTo>
                <a:lnTo>
                  <a:pt x="3443368" y="2044644"/>
                </a:lnTo>
                <a:lnTo>
                  <a:pt x="3470977" y="2010660"/>
                </a:lnTo>
                <a:lnTo>
                  <a:pt x="3488526" y="1975397"/>
                </a:lnTo>
                <a:lnTo>
                  <a:pt x="3502442" y="1935713"/>
                </a:lnTo>
                <a:lnTo>
                  <a:pt x="3515218" y="1887435"/>
                </a:lnTo>
                <a:lnTo>
                  <a:pt x="3529352" y="1826392"/>
                </a:lnTo>
                <a:lnTo>
                  <a:pt x="3700760" y="1072167"/>
                </a:lnTo>
                <a:lnTo>
                  <a:pt x="3714591" y="1010189"/>
                </a:lnTo>
                <a:lnTo>
                  <a:pt x="3724033" y="960710"/>
                </a:lnTo>
                <a:lnTo>
                  <a:pt x="3728671" y="918753"/>
                </a:lnTo>
                <a:lnTo>
                  <a:pt x="3728089" y="879347"/>
                </a:lnTo>
                <a:lnTo>
                  <a:pt x="3717883" y="836768"/>
                </a:lnTo>
                <a:lnTo>
                  <a:pt x="3698921" y="797862"/>
                </a:lnTo>
                <a:lnTo>
                  <a:pt x="3672034" y="763946"/>
                </a:lnTo>
                <a:lnTo>
                  <a:pt x="3638050" y="736339"/>
                </a:lnTo>
                <a:lnTo>
                  <a:pt x="3602787" y="718789"/>
                </a:lnTo>
                <a:lnTo>
                  <a:pt x="3563103" y="704874"/>
                </a:lnTo>
                <a:lnTo>
                  <a:pt x="3514827" y="692097"/>
                </a:lnTo>
                <a:lnTo>
                  <a:pt x="593502" y="27903"/>
                </a:lnTo>
                <a:lnTo>
                  <a:pt x="531547" y="14081"/>
                </a:lnTo>
                <a:lnTo>
                  <a:pt x="482068" y="4640"/>
                </a:lnTo>
                <a:lnTo>
                  <a:pt x="440111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 rot="720000">
            <a:off x="16054219" y="1643581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30" normalizeH="0" baseline="483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</a:t>
            </a:r>
            <a:r>
              <a:rPr kumimoji="0" sz="5175" b="1" i="0" u="none" strike="noStrike" kern="1200" cap="none" spc="-30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5175" b="1" i="0" u="none" strike="noStrike" kern="1200" cap="none" spc="-30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y-Ste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sp>
          <p:nvSpPr>
            <p:cNvPr id="4" name="object 4"/>
            <p:cNvSpPr/>
            <p:nvPr/>
          </p:nvSpPr>
          <p:spPr>
            <a:xfrm>
              <a:off x="2984202" y="10056959"/>
              <a:ext cx="14135735" cy="635"/>
            </a:xfrm>
            <a:custGeom>
              <a:avLst/>
              <a:gdLst/>
              <a:ahLst/>
              <a:cxnLst/>
              <a:rect l="l" t="t" r="r" b="b"/>
              <a:pathLst>
                <a:path w="14135735" h="634">
                  <a:moveTo>
                    <a:pt x="0" y="0"/>
                  </a:moveTo>
                  <a:lnTo>
                    <a:pt x="14135695" y="0"/>
                  </a:lnTo>
                  <a:lnTo>
                    <a:pt x="0" y="104"/>
                  </a:lnTo>
                  <a:close/>
                </a:path>
              </a:pathLst>
            </a:custGeom>
            <a:ln w="10470">
              <a:solidFill>
                <a:srgbClr val="7996B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46020" marR="8890" indent="-2419350">
              <a:lnSpc>
                <a:spcPct val="100200"/>
              </a:lnSpc>
              <a:spcBef>
                <a:spcPts val="110"/>
              </a:spcBef>
            </a:pPr>
            <a:r>
              <a:rPr spc="-100" dirty="0"/>
              <a:t>Spring</a:t>
            </a:r>
            <a:r>
              <a:rPr spc="-285" dirty="0"/>
              <a:t> </a:t>
            </a:r>
            <a:r>
              <a:rPr spc="-70" dirty="0"/>
              <a:t>MVC</a:t>
            </a:r>
            <a:r>
              <a:rPr spc="-280" dirty="0"/>
              <a:t> </a:t>
            </a:r>
            <a:r>
              <a:rPr spc="-85" dirty="0"/>
              <a:t>Form</a:t>
            </a:r>
            <a:r>
              <a:rPr spc="-280" dirty="0"/>
              <a:t> </a:t>
            </a:r>
            <a:r>
              <a:rPr spc="-160" dirty="0"/>
              <a:t>Validation </a:t>
            </a:r>
            <a:r>
              <a:rPr spc="-1830" dirty="0"/>
              <a:t> </a:t>
            </a:r>
            <a:r>
              <a:rPr spc="-105" dirty="0"/>
              <a:t>Required</a:t>
            </a:r>
            <a:r>
              <a:rPr spc="-265" dirty="0"/>
              <a:t> </a:t>
            </a:r>
            <a:r>
              <a:rPr spc="-125" dirty="0"/>
              <a:t>Fields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7693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85" dirty="0">
                <a:latin typeface="Times New Roman"/>
                <a:cs typeface="Times New Roman"/>
              </a:rPr>
              <a:t>Th</a:t>
            </a:r>
            <a:r>
              <a:rPr sz="6500" spc="305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50" dirty="0">
                <a:latin typeface="Times New Roman"/>
                <a:cs typeface="Times New Roman"/>
              </a:rPr>
              <a:t>Nee</a:t>
            </a:r>
            <a:r>
              <a:rPr sz="6500" spc="295" dirty="0">
                <a:latin typeface="Times New Roman"/>
                <a:cs typeface="Times New Roman"/>
              </a:rPr>
              <a:t>d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70" dirty="0">
                <a:latin typeface="Times New Roman"/>
                <a:cs typeface="Times New Roman"/>
              </a:rPr>
              <a:t>f</a:t>
            </a:r>
            <a:r>
              <a:rPr sz="6500" spc="70" dirty="0">
                <a:latin typeface="Times New Roman"/>
                <a:cs typeface="Times New Roman"/>
              </a:rPr>
              <a:t>o</a:t>
            </a:r>
            <a:r>
              <a:rPr sz="6500" spc="185" dirty="0">
                <a:latin typeface="Times New Roman"/>
                <a:cs typeface="Times New Roman"/>
              </a:rPr>
              <a:t>r</a:t>
            </a:r>
            <a:r>
              <a:rPr sz="6500" spc="-725" dirty="0">
                <a:latin typeface="Times New Roman"/>
                <a:cs typeface="Times New Roman"/>
              </a:rPr>
              <a:t> </a:t>
            </a:r>
            <a:r>
              <a:rPr sz="6500" spc="-765" dirty="0">
                <a:latin typeface="Times New Roman"/>
                <a:cs typeface="Times New Roman"/>
              </a:rPr>
              <a:t>V</a:t>
            </a:r>
            <a:r>
              <a:rPr sz="6500" spc="130" dirty="0">
                <a:latin typeface="Times New Roman"/>
                <a:cs typeface="Times New Roman"/>
              </a:rPr>
              <a:t>alidation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2185" y="2751613"/>
            <a:ext cx="7705090" cy="628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Check</a:t>
            </a:r>
            <a:r>
              <a:rPr sz="4450" b="1" spc="-15" dirty="0">
                <a:solidFill>
                  <a:srgbClr val="0433FF"/>
                </a:solidFill>
                <a:latin typeface="Palatino Linotype"/>
                <a:cs typeface="Palatino Linotype"/>
              </a:rPr>
              <a:t> </a:t>
            </a: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the</a:t>
            </a:r>
            <a:r>
              <a:rPr sz="4450" b="1" spc="-15" dirty="0">
                <a:solidFill>
                  <a:srgbClr val="0433FF"/>
                </a:solidFill>
                <a:latin typeface="Palatino Linotype"/>
                <a:cs typeface="Palatino Linotype"/>
              </a:rPr>
              <a:t> </a:t>
            </a: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user</a:t>
            </a:r>
            <a:r>
              <a:rPr sz="4450" b="1" spc="-15" dirty="0">
                <a:solidFill>
                  <a:srgbClr val="0433FF"/>
                </a:solidFill>
                <a:latin typeface="Palatino Linotype"/>
                <a:cs typeface="Palatino Linotype"/>
              </a:rPr>
              <a:t> </a:t>
            </a: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input</a:t>
            </a:r>
            <a:r>
              <a:rPr sz="4450" b="1" spc="-15" dirty="0">
                <a:solidFill>
                  <a:srgbClr val="0433FF"/>
                </a:solidFill>
                <a:latin typeface="Palatino Linotype"/>
                <a:cs typeface="Palatino Linotype"/>
              </a:rPr>
              <a:t> </a:t>
            </a: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form</a:t>
            </a:r>
            <a:r>
              <a:rPr sz="4450" b="1" spc="-15" dirty="0">
                <a:solidFill>
                  <a:srgbClr val="0433FF"/>
                </a:solidFill>
                <a:latin typeface="Palatino Linotype"/>
                <a:cs typeface="Palatino Linotype"/>
              </a:rPr>
              <a:t> </a:t>
            </a: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for</a:t>
            </a:r>
            <a:endParaRPr sz="44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0">
              <a:latin typeface="Palatino Linotype"/>
              <a:cs typeface="Palatino Linotype"/>
            </a:endParaRPr>
          </a:p>
          <a:p>
            <a:pPr marL="546100" marR="538480" indent="1413510">
              <a:lnSpc>
                <a:spcPct val="164400"/>
              </a:lnSpc>
            </a:pP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required</a:t>
            </a:r>
            <a:r>
              <a:rPr sz="4450" b="1" spc="1110" dirty="0">
                <a:solidFill>
                  <a:srgbClr val="0433FF"/>
                </a:solidFill>
                <a:latin typeface="Palatino Linotype"/>
                <a:cs typeface="Palatino Linotype"/>
              </a:rPr>
              <a:t> </a:t>
            </a:r>
            <a:r>
              <a:rPr sz="4450" b="1" spc="-85" dirty="0">
                <a:solidFill>
                  <a:srgbClr val="0433FF"/>
                </a:solidFill>
                <a:latin typeface="Palatino Linotype"/>
                <a:cs typeface="Palatino Linotype"/>
              </a:rPr>
              <a:t>fields </a:t>
            </a:r>
            <a:r>
              <a:rPr sz="4450" b="1" spc="-80" dirty="0">
                <a:solidFill>
                  <a:srgbClr val="0433FF"/>
                </a:solidFill>
                <a:latin typeface="Palatino Linotype"/>
                <a:cs typeface="Palatino Linotype"/>
              </a:rPr>
              <a:t> </a:t>
            </a: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valid numbers in a range </a:t>
            </a:r>
            <a:r>
              <a:rPr sz="4450" b="1" spc="5" dirty="0">
                <a:solidFill>
                  <a:srgbClr val="0433FF"/>
                </a:solidFill>
                <a:latin typeface="Palatino Linotype"/>
                <a:cs typeface="Palatino Linotype"/>
              </a:rPr>
              <a:t> </a:t>
            </a: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valid</a:t>
            </a:r>
            <a:r>
              <a:rPr sz="4450" b="1" spc="-25" dirty="0">
                <a:solidFill>
                  <a:srgbClr val="0433FF"/>
                </a:solidFill>
                <a:latin typeface="Palatino Linotype"/>
                <a:cs typeface="Palatino Linotype"/>
              </a:rPr>
              <a:t> </a:t>
            </a: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format</a:t>
            </a:r>
            <a:r>
              <a:rPr sz="4450" b="1" spc="-25" dirty="0">
                <a:solidFill>
                  <a:srgbClr val="0433FF"/>
                </a:solidFill>
                <a:latin typeface="Palatino Linotype"/>
                <a:cs typeface="Palatino Linotype"/>
              </a:rPr>
              <a:t> </a:t>
            </a: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(postal</a:t>
            </a:r>
            <a:r>
              <a:rPr sz="4450" b="1" spc="-25" dirty="0">
                <a:solidFill>
                  <a:srgbClr val="0433FF"/>
                </a:solidFill>
                <a:latin typeface="Palatino Linotype"/>
                <a:cs typeface="Palatino Linotype"/>
              </a:rPr>
              <a:t> </a:t>
            </a: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code)</a:t>
            </a:r>
            <a:endParaRPr sz="4450">
              <a:latin typeface="Palatino Linotype"/>
              <a:cs typeface="Palatino Linotype"/>
            </a:endParaRPr>
          </a:p>
          <a:p>
            <a:pPr marL="1132840">
              <a:lnSpc>
                <a:spcPct val="100000"/>
              </a:lnSpc>
              <a:spcBef>
                <a:spcPts val="3479"/>
              </a:spcBef>
            </a:pP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custom</a:t>
            </a:r>
            <a:r>
              <a:rPr sz="4450" b="1" spc="-25" dirty="0">
                <a:solidFill>
                  <a:srgbClr val="0433FF"/>
                </a:solidFill>
                <a:latin typeface="Palatino Linotype"/>
                <a:cs typeface="Palatino Linotype"/>
              </a:rPr>
              <a:t> </a:t>
            </a: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business</a:t>
            </a:r>
            <a:r>
              <a:rPr sz="4450" b="1" spc="-25" dirty="0">
                <a:solidFill>
                  <a:srgbClr val="0433FF"/>
                </a:solidFill>
                <a:latin typeface="Palatino Linotype"/>
                <a:cs typeface="Palatino Linotype"/>
              </a:rPr>
              <a:t> </a:t>
            </a:r>
            <a:r>
              <a:rPr sz="4450" b="1" dirty="0">
                <a:solidFill>
                  <a:srgbClr val="0433FF"/>
                </a:solidFill>
                <a:latin typeface="Palatino Linotype"/>
                <a:cs typeface="Palatino Linotype"/>
              </a:rPr>
              <a:t>rule</a:t>
            </a:r>
            <a:endParaRPr sz="44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8788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20" dirty="0">
                <a:latin typeface="Times New Roman"/>
                <a:cs typeface="Times New Roman"/>
              </a:rPr>
              <a:t>Required</a:t>
            </a:r>
            <a:r>
              <a:rPr sz="6500" spc="-135" dirty="0">
                <a:latin typeface="Times New Roman"/>
                <a:cs typeface="Times New Roman"/>
              </a:rPr>
              <a:t> </a:t>
            </a:r>
            <a:r>
              <a:rPr sz="6500" spc="140" dirty="0">
                <a:latin typeface="Times New Roman"/>
                <a:cs typeface="Times New Roman"/>
              </a:rPr>
              <a:t>Fields</a:t>
            </a:r>
            <a:endParaRPr sz="6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30550" y="3643868"/>
            <a:ext cx="8167290" cy="40208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9913" y="3633397"/>
            <a:ext cx="7580921" cy="40417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51348" y="5130014"/>
            <a:ext cx="1925377" cy="10470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6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2257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60" dirty="0">
                <a:latin typeface="Times New Roman"/>
                <a:cs typeface="Times New Roman"/>
              </a:rPr>
              <a:t>Pullin</a:t>
            </a:r>
            <a:r>
              <a:rPr sz="6500" spc="350" dirty="0">
                <a:latin typeface="Times New Roman"/>
                <a:cs typeface="Times New Roman"/>
              </a:rPr>
              <a:t>g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65" dirty="0">
                <a:latin typeface="Times New Roman"/>
                <a:cs typeface="Times New Roman"/>
              </a:rPr>
              <a:t>I</a:t>
            </a:r>
            <a:r>
              <a:rPr sz="6500" spc="175" dirty="0">
                <a:latin typeface="Times New Roman"/>
                <a:cs typeface="Times New Roman"/>
              </a:rPr>
              <a:t>t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160" dirty="0">
                <a:latin typeface="Times New Roman"/>
                <a:cs typeface="Times New Roman"/>
              </a:rPr>
              <a:t>Al</a:t>
            </a:r>
            <a:r>
              <a:rPr sz="6500" spc="165" dirty="0">
                <a:latin typeface="Times New Roman"/>
                <a:cs typeface="Times New Roman"/>
              </a:rPr>
              <a:t>l</a:t>
            </a:r>
            <a:r>
              <a:rPr sz="6500" spc="-660" dirty="0">
                <a:latin typeface="Times New Roman"/>
                <a:cs typeface="Times New Roman"/>
              </a:rPr>
              <a:t> </a:t>
            </a:r>
            <a:r>
              <a:rPr sz="6500" spc="-685" dirty="0">
                <a:latin typeface="Times New Roman"/>
                <a:cs typeface="Times New Roman"/>
              </a:rPr>
              <a:t>T</a:t>
            </a:r>
            <a:r>
              <a:rPr sz="6500" spc="170" dirty="0">
                <a:latin typeface="Times New Roman"/>
                <a:cs typeface="Times New Roman"/>
              </a:rPr>
              <a:t>ogether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63826" y="2344986"/>
            <a:ext cx="13846810" cy="4360545"/>
            <a:chOff x="1163826" y="2344986"/>
            <a:chExt cx="13846810" cy="4360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826" y="3225032"/>
              <a:ext cx="5485185" cy="25861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0957" y="2344986"/>
              <a:ext cx="4509078" cy="43600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19792" y="3417304"/>
              <a:ext cx="3671406" cy="22015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12393" y="2793497"/>
            <a:ext cx="223202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customer-form.jsp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93749" y="3966236"/>
            <a:ext cx="212661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lvl="0" indent="20320" algn="l" defTabSz="914400" rtl="0" eaLnBrk="1" fontAlgn="auto" latinLnBrk="0" hangingPunct="1">
              <a:lnSpc>
                <a:spcPts val="412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Customer </a:t>
            </a:r>
            <a:r>
              <a:rPr kumimoji="0" sz="3450" b="1" i="0" u="none" strike="noStrike" kern="1200" cap="none" spc="-9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ontroll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40244" y="8546126"/>
            <a:ext cx="6476493" cy="117085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678206" y="2513109"/>
            <a:ext cx="4262755" cy="2493010"/>
            <a:chOff x="6678206" y="2513109"/>
            <a:chExt cx="4262755" cy="24930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8206" y="4327715"/>
              <a:ext cx="4262413" cy="3810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5446" y="2513109"/>
              <a:ext cx="2859471" cy="249296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74281" y="3235342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48" y="0"/>
                  </a:moveTo>
                  <a:lnTo>
                    <a:pt x="181852" y="0"/>
                  </a:lnTo>
                  <a:lnTo>
                    <a:pt x="133508" y="6495"/>
                  </a:lnTo>
                  <a:lnTo>
                    <a:pt x="90067" y="24828"/>
                  </a:lnTo>
                  <a:lnTo>
                    <a:pt x="53263" y="53263"/>
                  </a:lnTo>
                  <a:lnTo>
                    <a:pt x="24828" y="90068"/>
                  </a:lnTo>
                  <a:lnTo>
                    <a:pt x="6495" y="133508"/>
                  </a:lnTo>
                  <a:lnTo>
                    <a:pt x="0" y="181852"/>
                  </a:lnTo>
                  <a:lnTo>
                    <a:pt x="0" y="852710"/>
                  </a:lnTo>
                  <a:lnTo>
                    <a:pt x="6495" y="901053"/>
                  </a:lnTo>
                  <a:lnTo>
                    <a:pt x="24828" y="944494"/>
                  </a:lnTo>
                  <a:lnTo>
                    <a:pt x="53263" y="981298"/>
                  </a:lnTo>
                  <a:lnTo>
                    <a:pt x="90067" y="1009733"/>
                  </a:lnTo>
                  <a:lnTo>
                    <a:pt x="133508" y="1028066"/>
                  </a:lnTo>
                  <a:lnTo>
                    <a:pt x="181852" y="1034562"/>
                  </a:lnTo>
                  <a:lnTo>
                    <a:pt x="1839948" y="1034562"/>
                  </a:lnTo>
                  <a:lnTo>
                    <a:pt x="1888291" y="1028066"/>
                  </a:lnTo>
                  <a:lnTo>
                    <a:pt x="1931731" y="1009733"/>
                  </a:lnTo>
                  <a:lnTo>
                    <a:pt x="1968536" y="981298"/>
                  </a:lnTo>
                  <a:lnTo>
                    <a:pt x="1996971" y="944494"/>
                  </a:lnTo>
                  <a:lnTo>
                    <a:pt x="2015303" y="901053"/>
                  </a:lnTo>
                  <a:lnTo>
                    <a:pt x="2021799" y="852710"/>
                  </a:lnTo>
                  <a:lnTo>
                    <a:pt x="2021799" y="181852"/>
                  </a:lnTo>
                  <a:lnTo>
                    <a:pt x="2015303" y="133508"/>
                  </a:lnTo>
                  <a:lnTo>
                    <a:pt x="1996971" y="90068"/>
                  </a:lnTo>
                  <a:lnTo>
                    <a:pt x="1968536" y="53263"/>
                  </a:lnTo>
                  <a:lnTo>
                    <a:pt x="1931731" y="24828"/>
                  </a:lnTo>
                  <a:lnTo>
                    <a:pt x="1888291" y="6495"/>
                  </a:lnTo>
                  <a:lnTo>
                    <a:pt x="1839948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186003" y="3589284"/>
            <a:ext cx="11988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usto</a:t>
            </a: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mer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527754" y="5558307"/>
            <a:ext cx="2860040" cy="2493010"/>
            <a:chOff x="12527754" y="5558307"/>
            <a:chExt cx="2860040" cy="249301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64842" y="5741493"/>
              <a:ext cx="381098" cy="22887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27754" y="5558307"/>
              <a:ext cx="2859471" cy="249296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946590" y="6280539"/>
              <a:ext cx="2021839" cy="1035050"/>
            </a:xfrm>
            <a:custGeom>
              <a:avLst/>
              <a:gdLst/>
              <a:ahLst/>
              <a:cxnLst/>
              <a:rect l="l" t="t" r="r" b="b"/>
              <a:pathLst>
                <a:path w="2021840" h="1035050">
                  <a:moveTo>
                    <a:pt x="1839943" y="0"/>
                  </a:moveTo>
                  <a:lnTo>
                    <a:pt x="181847" y="0"/>
                  </a:lnTo>
                  <a:lnTo>
                    <a:pt x="133503" y="6495"/>
                  </a:lnTo>
                  <a:lnTo>
                    <a:pt x="90063" y="24828"/>
                  </a:lnTo>
                  <a:lnTo>
                    <a:pt x="53260" y="53263"/>
                  </a:lnTo>
                  <a:lnTo>
                    <a:pt x="24826" y="90068"/>
                  </a:lnTo>
                  <a:lnTo>
                    <a:pt x="6495" y="133508"/>
                  </a:lnTo>
                  <a:lnTo>
                    <a:pt x="0" y="181852"/>
                  </a:lnTo>
                  <a:lnTo>
                    <a:pt x="0" y="852709"/>
                  </a:lnTo>
                  <a:lnTo>
                    <a:pt x="6495" y="901052"/>
                  </a:lnTo>
                  <a:lnTo>
                    <a:pt x="24826" y="944493"/>
                  </a:lnTo>
                  <a:lnTo>
                    <a:pt x="53260" y="981298"/>
                  </a:lnTo>
                  <a:lnTo>
                    <a:pt x="90063" y="1009733"/>
                  </a:lnTo>
                  <a:lnTo>
                    <a:pt x="133503" y="1028065"/>
                  </a:lnTo>
                  <a:lnTo>
                    <a:pt x="181847" y="1034561"/>
                  </a:lnTo>
                  <a:lnTo>
                    <a:pt x="1839943" y="1034561"/>
                  </a:lnTo>
                  <a:lnTo>
                    <a:pt x="1888288" y="1028065"/>
                  </a:lnTo>
                  <a:lnTo>
                    <a:pt x="1931728" y="1009733"/>
                  </a:lnTo>
                  <a:lnTo>
                    <a:pt x="1968531" y="981298"/>
                  </a:lnTo>
                  <a:lnTo>
                    <a:pt x="1996965" y="944493"/>
                  </a:lnTo>
                  <a:lnTo>
                    <a:pt x="2015296" y="901052"/>
                  </a:lnTo>
                  <a:lnTo>
                    <a:pt x="2021791" y="852709"/>
                  </a:lnTo>
                  <a:lnTo>
                    <a:pt x="2021791" y="181852"/>
                  </a:lnTo>
                  <a:lnTo>
                    <a:pt x="2015296" y="133508"/>
                  </a:lnTo>
                  <a:lnTo>
                    <a:pt x="1996965" y="90068"/>
                  </a:lnTo>
                  <a:lnTo>
                    <a:pt x="1968531" y="53263"/>
                  </a:lnTo>
                  <a:lnTo>
                    <a:pt x="1931728" y="24828"/>
                  </a:lnTo>
                  <a:lnTo>
                    <a:pt x="1888288" y="6495"/>
                  </a:lnTo>
                  <a:lnTo>
                    <a:pt x="1839943" y="0"/>
                  </a:lnTo>
                  <a:close/>
                </a:path>
              </a:pathLst>
            </a:custGeom>
            <a:solidFill>
              <a:srgbClr val="C3606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358620" y="6625841"/>
            <a:ext cx="11988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usto</a:t>
            </a:r>
            <a:r>
              <a:rPr kumimoji="0" sz="195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mer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9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69152" y="8112707"/>
            <a:ext cx="319532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50" b="1" i="0" u="none" strike="noStrike" kern="1200" cap="none" spc="10" normalizeH="0" baseline="0" noProof="0" dirty="0">
                <a:ln>
                  <a:noFill/>
                </a:ln>
                <a:solidFill>
                  <a:srgbClr val="32486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customer-confirmation.jsp</a:t>
            </a:r>
            <a:endParaRPr kumimoji="0" sz="1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>
                <a:latin typeface="Times New Roman"/>
                <a:cs typeface="Times New Roman"/>
              </a:rPr>
              <a:t>Development</a:t>
            </a:r>
            <a:r>
              <a:rPr sz="6500" spc="-15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Process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54" y="2637690"/>
            <a:ext cx="10047605" cy="5958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82625" marR="0" lvl="0" indent="-67056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682625" algn="l"/>
                <a:tab pos="683260" algn="l"/>
              </a:tabLst>
              <a:defRPr/>
            </a:pPr>
            <a:r>
              <a:rPr kumimoji="0" sz="4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Add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validation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rule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Customer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82625" marR="0" lvl="0" indent="-670560" algn="l" defTabSz="914400" rtl="0" eaLnBrk="1" fontAlgn="auto" latinLnBrk="0" hangingPunct="1">
              <a:lnSpc>
                <a:spcPct val="100000"/>
              </a:lnSpc>
              <a:spcBef>
                <a:spcPts val="319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682625" algn="l"/>
                <a:tab pos="683260" algn="l"/>
              </a:tabLst>
              <a:defRPr/>
            </a:pP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Display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error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messages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HTML</a:t>
            </a:r>
            <a:r>
              <a:rPr kumimoji="0" sz="40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form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82625" marR="0" lvl="0" indent="-670560" algn="l" defTabSz="914400" rtl="0" eaLnBrk="1" fontAlgn="auto" latinLnBrk="0" hangingPunct="1">
              <a:lnSpc>
                <a:spcPct val="100000"/>
              </a:lnSpc>
              <a:spcBef>
                <a:spcPts val="3279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682625" algn="l"/>
                <a:tab pos="683260" algn="l"/>
              </a:tabLst>
              <a:defRPr/>
            </a:pP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Perform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validation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Controller</a:t>
            </a:r>
            <a:r>
              <a:rPr kumimoji="0" sz="4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class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/>
              <a:buAutoNum type="arabicPeriod"/>
              <a:tabLst/>
              <a:defRPr/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82625" marR="0" lvl="0" indent="-670560" algn="l" defTabSz="914400" rtl="0" eaLnBrk="1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682625" algn="l"/>
                <a:tab pos="683260" algn="l"/>
              </a:tabLst>
              <a:defRPr/>
            </a:pPr>
            <a:r>
              <a:rPr kumimoji="0" sz="4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Update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confirmation </a:t>
            </a:r>
            <a:r>
              <a:rPr kumimoji="0" sz="4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page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60418" y="782003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13" y="0"/>
                </a:moveTo>
                <a:lnTo>
                  <a:pt x="400710" y="580"/>
                </a:lnTo>
                <a:lnTo>
                  <a:pt x="358129" y="10786"/>
                </a:lnTo>
                <a:lnTo>
                  <a:pt x="319223" y="29748"/>
                </a:lnTo>
                <a:lnTo>
                  <a:pt x="285306" y="56636"/>
                </a:lnTo>
                <a:lnTo>
                  <a:pt x="257698" y="90622"/>
                </a:lnTo>
                <a:lnTo>
                  <a:pt x="240149" y="125885"/>
                </a:lnTo>
                <a:lnTo>
                  <a:pt x="226233" y="165569"/>
                </a:lnTo>
                <a:lnTo>
                  <a:pt x="213457" y="213846"/>
                </a:lnTo>
                <a:lnTo>
                  <a:pt x="199323" y="274890"/>
                </a:lnTo>
                <a:lnTo>
                  <a:pt x="27904" y="1029115"/>
                </a:lnTo>
                <a:lnTo>
                  <a:pt x="14079" y="1091092"/>
                </a:lnTo>
                <a:lnTo>
                  <a:pt x="4639" y="1140572"/>
                </a:lnTo>
                <a:lnTo>
                  <a:pt x="0" y="1182528"/>
                </a:lnTo>
                <a:lnTo>
                  <a:pt x="575" y="1221934"/>
                </a:lnTo>
                <a:lnTo>
                  <a:pt x="10783" y="1264513"/>
                </a:lnTo>
                <a:lnTo>
                  <a:pt x="29748" y="1303420"/>
                </a:lnTo>
                <a:lnTo>
                  <a:pt x="56639" y="1337335"/>
                </a:lnTo>
                <a:lnTo>
                  <a:pt x="90625" y="1364942"/>
                </a:lnTo>
                <a:lnTo>
                  <a:pt x="125888" y="1382492"/>
                </a:lnTo>
                <a:lnTo>
                  <a:pt x="165572" y="1396408"/>
                </a:lnTo>
                <a:lnTo>
                  <a:pt x="213848" y="1409184"/>
                </a:lnTo>
                <a:lnTo>
                  <a:pt x="3197128" y="2087201"/>
                </a:lnTo>
                <a:lnTo>
                  <a:pt x="3246607" y="2096643"/>
                </a:lnTo>
                <a:lnTo>
                  <a:pt x="3288563" y="2101282"/>
                </a:lnTo>
                <a:lnTo>
                  <a:pt x="3327971" y="2100702"/>
                </a:lnTo>
                <a:lnTo>
                  <a:pt x="3370545" y="2090495"/>
                </a:lnTo>
                <a:lnTo>
                  <a:pt x="3409449" y="2071533"/>
                </a:lnTo>
                <a:lnTo>
                  <a:pt x="3443364" y="2044644"/>
                </a:lnTo>
                <a:lnTo>
                  <a:pt x="3470972" y="2010660"/>
                </a:lnTo>
                <a:lnTo>
                  <a:pt x="3488522" y="1975397"/>
                </a:lnTo>
                <a:lnTo>
                  <a:pt x="3502437" y="1935713"/>
                </a:lnTo>
                <a:lnTo>
                  <a:pt x="3515214" y="1887436"/>
                </a:lnTo>
                <a:lnTo>
                  <a:pt x="3529347" y="1826393"/>
                </a:lnTo>
                <a:lnTo>
                  <a:pt x="3700766" y="1072167"/>
                </a:lnTo>
                <a:lnTo>
                  <a:pt x="3714591" y="1010190"/>
                </a:lnTo>
                <a:lnTo>
                  <a:pt x="3724031" y="960710"/>
                </a:lnTo>
                <a:lnTo>
                  <a:pt x="3728671" y="918755"/>
                </a:lnTo>
                <a:lnTo>
                  <a:pt x="3728095" y="879349"/>
                </a:lnTo>
                <a:lnTo>
                  <a:pt x="3717887" y="836770"/>
                </a:lnTo>
                <a:lnTo>
                  <a:pt x="3698922" y="797863"/>
                </a:lnTo>
                <a:lnTo>
                  <a:pt x="3672031" y="763947"/>
                </a:lnTo>
                <a:lnTo>
                  <a:pt x="3638046" y="736339"/>
                </a:lnTo>
                <a:lnTo>
                  <a:pt x="3602787" y="718790"/>
                </a:lnTo>
                <a:lnTo>
                  <a:pt x="3563103" y="704874"/>
                </a:lnTo>
                <a:lnTo>
                  <a:pt x="3514824" y="692098"/>
                </a:lnTo>
                <a:lnTo>
                  <a:pt x="593525" y="27909"/>
                </a:lnTo>
                <a:lnTo>
                  <a:pt x="531547" y="14082"/>
                </a:lnTo>
                <a:lnTo>
                  <a:pt x="482068" y="4640"/>
                </a:lnTo>
                <a:lnTo>
                  <a:pt x="440113" y="0"/>
                </a:lnTo>
                <a:close/>
              </a:path>
              <a:path w="3728719" h="2101850">
                <a:moveTo>
                  <a:pt x="592096" y="27584"/>
                </a:moveTo>
                <a:lnTo>
                  <a:pt x="593521" y="27909"/>
                </a:lnTo>
                <a:lnTo>
                  <a:pt x="592096" y="27584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 rot="720000">
            <a:off x="14924127" y="1610122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30" normalizeH="0" baseline="483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</a:t>
            </a:r>
            <a:r>
              <a:rPr kumimoji="0" sz="5175" b="1" i="0" u="none" strike="noStrike" kern="1200" cap="none" spc="-30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5175" b="1" i="0" u="none" strike="noStrike" kern="1200" cap="none" spc="-30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y-Ste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52587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>
                <a:latin typeface="Times New Roman"/>
                <a:cs typeface="Times New Roman"/>
              </a:rPr>
              <a:t>Ste</a:t>
            </a:r>
            <a:r>
              <a:rPr sz="6500" spc="440" dirty="0">
                <a:latin typeface="Times New Roman"/>
                <a:cs typeface="Times New Roman"/>
              </a:rPr>
              <a:t>p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120" dirty="0">
                <a:latin typeface="Times New Roman"/>
                <a:cs typeface="Times New Roman"/>
              </a:rPr>
              <a:t>1</a:t>
            </a:r>
            <a:r>
              <a:rPr sz="6500" spc="10" dirty="0">
                <a:latin typeface="Times New Roman"/>
                <a:cs typeface="Times New Roman"/>
              </a:rPr>
              <a:t>:</a:t>
            </a:r>
            <a:r>
              <a:rPr sz="6500" spc="-790" dirty="0">
                <a:latin typeface="Times New Roman"/>
                <a:cs typeface="Times New Roman"/>
              </a:rPr>
              <a:t> </a:t>
            </a:r>
            <a:r>
              <a:rPr sz="6500" spc="135" dirty="0">
                <a:latin typeface="Times New Roman"/>
                <a:cs typeface="Times New Roman"/>
              </a:rPr>
              <a:t>Ad</a:t>
            </a:r>
            <a:r>
              <a:rPr sz="6500" spc="235" dirty="0">
                <a:latin typeface="Times New Roman"/>
                <a:cs typeface="Times New Roman"/>
              </a:rPr>
              <a:t>d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430" dirty="0">
                <a:latin typeface="Times New Roman"/>
                <a:cs typeface="Times New Roman"/>
              </a:rPr>
              <a:t>v</a:t>
            </a:r>
            <a:r>
              <a:rPr sz="6500" spc="120" dirty="0">
                <a:latin typeface="Times New Roman"/>
                <a:cs typeface="Times New Roman"/>
              </a:rPr>
              <a:t>alidatio</a:t>
            </a:r>
            <a:r>
              <a:rPr sz="6500" spc="355" dirty="0">
                <a:latin typeface="Times New Roman"/>
                <a:cs typeface="Times New Roman"/>
              </a:rPr>
              <a:t>n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14" dirty="0">
                <a:latin typeface="Times New Roman"/>
                <a:cs typeface="Times New Roman"/>
              </a:rPr>
              <a:t>rul</a:t>
            </a:r>
            <a:r>
              <a:rPr sz="6500" spc="26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14" dirty="0">
                <a:latin typeface="Times New Roman"/>
                <a:cs typeface="Times New Roman"/>
              </a:rPr>
              <a:t>t</a:t>
            </a:r>
            <a:r>
              <a:rPr sz="6500" spc="375" dirty="0">
                <a:latin typeface="Times New Roman"/>
                <a:cs typeface="Times New Roman"/>
              </a:rPr>
              <a:t>o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25" dirty="0">
                <a:latin typeface="Times New Roman"/>
                <a:cs typeface="Times New Roman"/>
              </a:rPr>
              <a:t>Custome</a:t>
            </a:r>
            <a:r>
              <a:rPr sz="6500" spc="215" dirty="0">
                <a:latin typeface="Times New Roman"/>
                <a:cs typeface="Times New Roman"/>
              </a:rPr>
              <a:t>r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95" dirty="0">
                <a:latin typeface="Times New Roman"/>
                <a:cs typeface="Times New Roman"/>
              </a:rPr>
              <a:t>class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87294" y="2166669"/>
            <a:ext cx="16329660" cy="7709534"/>
            <a:chOff x="1887294" y="2166669"/>
            <a:chExt cx="16329660" cy="7709534"/>
          </a:xfrm>
        </p:grpSpPr>
        <p:sp>
          <p:nvSpPr>
            <p:cNvPr id="4" name="object 4"/>
            <p:cNvSpPr/>
            <p:nvPr/>
          </p:nvSpPr>
          <p:spPr>
            <a:xfrm>
              <a:off x="2065299" y="2281848"/>
              <a:ext cx="15974060" cy="7248525"/>
            </a:xfrm>
            <a:custGeom>
              <a:avLst/>
              <a:gdLst/>
              <a:ahLst/>
              <a:cxnLst/>
              <a:rect l="l" t="t" r="r" b="b"/>
              <a:pathLst>
                <a:path w="15974060" h="7248525">
                  <a:moveTo>
                    <a:pt x="0" y="0"/>
                  </a:moveTo>
                  <a:lnTo>
                    <a:pt x="15973502" y="0"/>
                  </a:lnTo>
                  <a:lnTo>
                    <a:pt x="15973502" y="7248470"/>
                  </a:lnTo>
                  <a:lnTo>
                    <a:pt x="0" y="7248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294" y="2166669"/>
              <a:ext cx="16329513" cy="770918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123360" y="2322307"/>
            <a:ext cx="9116060" cy="71399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412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3450" b="1" i="0" u="none" strike="noStrike" kern="1200" cap="none" spc="4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javax.validation.constraints.NotNull; </a:t>
            </a:r>
            <a:r>
              <a:rPr kumimoji="0" sz="3450" b="1" i="0" u="none" strike="noStrike" kern="1200" cap="none" spc="-9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javax.validation.constraints.Size;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Customer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</a:t>
            </a:r>
            <a:r>
              <a:rPr kumimoji="0" sz="34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firstName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783590" lvl="0" indent="0" algn="l" defTabSz="914400" rtl="0" eaLnBrk="1" fontAlgn="auto" latinLnBrk="0" hangingPunct="1">
              <a:lnSpc>
                <a:spcPts val="4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@NotNull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(message=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"is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required"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@Size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(min=1, message=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"is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required"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3450" b="1" i="0" u="none" strike="noStrike" kern="1200" cap="none" spc="-9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lastName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r>
              <a:rPr kumimoji="0" sz="345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getter/setter</a:t>
            </a:r>
            <a:r>
              <a:rPr kumimoji="0" sz="345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methods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8084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75" dirty="0">
                <a:latin typeface="Times New Roman"/>
                <a:cs typeface="Times New Roman"/>
              </a:rPr>
              <a:t>Step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55" dirty="0">
                <a:latin typeface="Times New Roman"/>
                <a:cs typeface="Times New Roman"/>
              </a:rPr>
              <a:t>2: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105" dirty="0">
                <a:latin typeface="Times New Roman"/>
                <a:cs typeface="Times New Roman"/>
              </a:rPr>
              <a:t>Display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50" dirty="0">
                <a:latin typeface="Times New Roman"/>
                <a:cs typeface="Times New Roman"/>
              </a:rPr>
              <a:t>error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75" dirty="0">
                <a:latin typeface="Times New Roman"/>
                <a:cs typeface="Times New Roman"/>
              </a:rPr>
              <a:t>message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370" dirty="0">
                <a:latin typeface="Times New Roman"/>
                <a:cs typeface="Times New Roman"/>
              </a:rPr>
              <a:t>on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30" dirty="0">
                <a:latin typeface="Times New Roman"/>
                <a:cs typeface="Times New Roman"/>
              </a:rPr>
              <a:t>HTML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75" dirty="0">
                <a:latin typeface="Times New Roman"/>
                <a:cs typeface="Times New Roman"/>
              </a:rPr>
              <a:t>form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9590" y="2408268"/>
            <a:ext cx="18968085" cy="7803515"/>
            <a:chOff x="769590" y="2408268"/>
            <a:chExt cx="18968085" cy="7803515"/>
          </a:xfrm>
        </p:grpSpPr>
        <p:sp>
          <p:nvSpPr>
            <p:cNvPr id="4" name="object 4"/>
            <p:cNvSpPr/>
            <p:nvPr/>
          </p:nvSpPr>
          <p:spPr>
            <a:xfrm>
              <a:off x="947595" y="2523447"/>
              <a:ext cx="13199744" cy="7343140"/>
            </a:xfrm>
            <a:custGeom>
              <a:avLst/>
              <a:gdLst/>
              <a:ahLst/>
              <a:cxnLst/>
              <a:rect l="l" t="t" r="r" b="b"/>
              <a:pathLst>
                <a:path w="13199744" h="7343140">
                  <a:moveTo>
                    <a:pt x="0" y="0"/>
                  </a:moveTo>
                  <a:lnTo>
                    <a:pt x="13199167" y="0"/>
                  </a:lnTo>
                  <a:lnTo>
                    <a:pt x="13199167" y="7342708"/>
                  </a:lnTo>
                  <a:lnTo>
                    <a:pt x="0" y="7342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590" y="2408268"/>
              <a:ext cx="13555178" cy="78034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3761" y="5235442"/>
              <a:ext cx="7423857" cy="304702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40150" y="2081477"/>
            <a:ext cx="11946890" cy="7263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customer-form.jsp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29310" marR="5080" lvl="0" indent="-377190" algn="l" defTabSz="914400" rtl="0" eaLnBrk="1" fontAlgn="auto" latinLnBrk="0" hangingPunct="1">
              <a:lnSpc>
                <a:spcPct val="2003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form:form</a:t>
            </a:r>
            <a:r>
              <a:rPr kumimoji="0" sz="2950" b="1" i="0" u="none" strike="noStrike" kern="1200" cap="none" spc="1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action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950" b="1" i="1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"processForm"</a:t>
            </a:r>
            <a:r>
              <a:rPr kumimoji="0" sz="2950" b="1" i="1" u="none" strike="noStrike" kern="1200" cap="none" spc="2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modelAttribute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950" b="1" i="1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"customer"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 </a:t>
            </a:r>
            <a:r>
              <a:rPr kumimoji="0" sz="2950" b="1" i="0" u="none" strike="noStrike" kern="1200" cap="none" spc="-80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name: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form:input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path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950" b="1" i="1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"firstName"</a:t>
            </a:r>
            <a:r>
              <a:rPr kumimoji="0" sz="2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2931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&gt;&lt;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2931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Last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(*):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form:input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path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950" b="1" i="1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"lastName"</a:t>
            </a:r>
            <a:r>
              <a:rPr kumimoji="0" sz="2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2931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form:errors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path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950" b="1" i="1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"lastName"</a:t>
            </a:r>
            <a:r>
              <a:rPr kumimoji="0" sz="2950" b="1" i="1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cssClass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950" b="1" i="1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"error"</a:t>
            </a:r>
            <a:r>
              <a:rPr kumimoji="0" sz="2950" b="1" i="1" u="none" strike="noStrike" kern="1200" cap="none" spc="1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2931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&gt;&lt;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2931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input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type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950" b="1" i="1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"submit"</a:t>
            </a:r>
            <a:r>
              <a:rPr kumimoji="0" sz="2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950" b="1" i="1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"Submit"</a:t>
            </a:r>
            <a:r>
              <a:rPr kumimoji="0" sz="2950" b="1" i="1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21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form:form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5576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>
                <a:latin typeface="Times New Roman"/>
                <a:cs typeface="Times New Roman"/>
              </a:rPr>
              <a:t>Ste</a:t>
            </a:r>
            <a:r>
              <a:rPr sz="6500" spc="440" dirty="0">
                <a:latin typeface="Times New Roman"/>
                <a:cs typeface="Times New Roman"/>
              </a:rPr>
              <a:t>p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120" dirty="0">
                <a:latin typeface="Times New Roman"/>
                <a:cs typeface="Times New Roman"/>
              </a:rPr>
              <a:t>3</a:t>
            </a:r>
            <a:r>
              <a:rPr sz="6500" spc="10" dirty="0">
                <a:latin typeface="Times New Roman"/>
                <a:cs typeface="Times New Roman"/>
              </a:rPr>
              <a:t>: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-395" dirty="0">
                <a:latin typeface="Times New Roman"/>
                <a:cs typeface="Times New Roman"/>
              </a:rPr>
              <a:t>P</a:t>
            </a:r>
            <a:r>
              <a:rPr sz="6500" spc="55" dirty="0">
                <a:latin typeface="Times New Roman"/>
                <a:cs typeface="Times New Roman"/>
              </a:rPr>
              <a:t>er</a:t>
            </a:r>
            <a:r>
              <a:rPr sz="6500" spc="-60" dirty="0">
                <a:latin typeface="Times New Roman"/>
                <a:cs typeface="Times New Roman"/>
              </a:rPr>
              <a:t>f</a:t>
            </a:r>
            <a:r>
              <a:rPr sz="6500" spc="70" dirty="0">
                <a:latin typeface="Times New Roman"/>
                <a:cs typeface="Times New Roman"/>
              </a:rPr>
              <a:t>or</a:t>
            </a:r>
            <a:r>
              <a:rPr sz="6500" spc="365" dirty="0">
                <a:latin typeface="Times New Roman"/>
                <a:cs typeface="Times New Roman"/>
              </a:rPr>
              <a:t>m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430" dirty="0">
                <a:latin typeface="Times New Roman"/>
                <a:cs typeface="Times New Roman"/>
              </a:rPr>
              <a:t>v</a:t>
            </a:r>
            <a:r>
              <a:rPr sz="6500" spc="120" dirty="0">
                <a:latin typeface="Times New Roman"/>
                <a:cs typeface="Times New Roman"/>
              </a:rPr>
              <a:t>alidatio</a:t>
            </a:r>
            <a:r>
              <a:rPr sz="6500" spc="355" dirty="0">
                <a:latin typeface="Times New Roman"/>
                <a:cs typeface="Times New Roman"/>
              </a:rPr>
              <a:t>n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10" dirty="0">
                <a:latin typeface="Times New Roman"/>
                <a:cs typeface="Times New Roman"/>
              </a:rPr>
              <a:t>i</a:t>
            </a:r>
            <a:r>
              <a:rPr sz="6500" spc="500" dirty="0">
                <a:latin typeface="Times New Roman"/>
                <a:cs typeface="Times New Roman"/>
              </a:rPr>
              <a:t>n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05" dirty="0">
                <a:latin typeface="Times New Roman"/>
                <a:cs typeface="Times New Roman"/>
              </a:rPr>
              <a:t>Controlle</a:t>
            </a:r>
            <a:r>
              <a:rPr sz="6500" spc="240" dirty="0">
                <a:latin typeface="Times New Roman"/>
                <a:cs typeface="Times New Roman"/>
              </a:rPr>
              <a:t>r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95" dirty="0">
                <a:latin typeface="Times New Roman"/>
                <a:cs typeface="Times New Roman"/>
              </a:rPr>
              <a:t>class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9251" y="2202812"/>
            <a:ext cx="17505680" cy="6903084"/>
            <a:chOff x="1299251" y="2202812"/>
            <a:chExt cx="17505680" cy="6903084"/>
          </a:xfrm>
        </p:grpSpPr>
        <p:sp>
          <p:nvSpPr>
            <p:cNvPr id="4" name="object 4"/>
            <p:cNvSpPr/>
            <p:nvPr/>
          </p:nvSpPr>
          <p:spPr>
            <a:xfrm>
              <a:off x="1477256" y="2317992"/>
              <a:ext cx="17150080" cy="6442710"/>
            </a:xfrm>
            <a:custGeom>
              <a:avLst/>
              <a:gdLst/>
              <a:ahLst/>
              <a:cxnLst/>
              <a:rect l="l" t="t" r="r" b="b"/>
              <a:pathLst>
                <a:path w="17150080" h="6442709">
                  <a:moveTo>
                    <a:pt x="0" y="0"/>
                  </a:moveTo>
                  <a:lnTo>
                    <a:pt x="17149589" y="0"/>
                  </a:lnTo>
                  <a:lnTo>
                    <a:pt x="17149589" y="6442212"/>
                  </a:lnTo>
                  <a:lnTo>
                    <a:pt x="0" y="6442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51" y="2202812"/>
              <a:ext cx="17505592" cy="690293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13942" y="2814439"/>
            <a:ext cx="14397355" cy="5430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7870825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@RequestMapping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"/processForm"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950" b="1" i="0" u="none" strike="noStrike" kern="1200" cap="none" spc="-8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processForm(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321050" marR="508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@Valid</a:t>
            </a:r>
            <a:r>
              <a:rPr kumimoji="0" sz="29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@ModelAttribute(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"customer"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95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Customer</a:t>
            </a:r>
            <a:r>
              <a:rPr kumimoji="0" sz="295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-1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theCustomer</a:t>
            </a:r>
            <a:r>
              <a:rPr kumimoji="0" sz="29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sz="2950" b="1" i="0" u="none" strike="noStrike" kern="1200" cap="none" spc="-8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BindingResult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theBindingResult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66445" marR="7905115" lvl="0" indent="-3771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theBindingResult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.hasErrors()) { </a:t>
            </a:r>
            <a:r>
              <a:rPr kumimoji="0" sz="2950" b="1" i="0" u="none" strike="noStrike" kern="1200" cap="none" spc="-8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"customer-form"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else</a:t>
            </a:r>
            <a:r>
              <a:rPr kumimoji="0" sz="2950" b="1" i="0" u="none" strike="noStrike" kern="1200" cap="none" spc="-4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</a:t>
            </a:r>
            <a:r>
              <a:rPr kumimoji="0" sz="2950" b="1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"customer-confirmation"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56202" y="5779928"/>
            <a:ext cx="8230234" cy="3874770"/>
            <a:chOff x="11256202" y="5779928"/>
            <a:chExt cx="8230234" cy="38747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2794" y="5874166"/>
              <a:ext cx="7936931" cy="34972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56202" y="5779928"/>
              <a:ext cx="8230115" cy="387422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4117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>
                <a:latin typeface="Times New Roman"/>
                <a:cs typeface="Times New Roman"/>
              </a:rPr>
              <a:t>Ste</a:t>
            </a:r>
            <a:r>
              <a:rPr sz="6500" spc="440" dirty="0">
                <a:latin typeface="Times New Roman"/>
                <a:cs typeface="Times New Roman"/>
              </a:rPr>
              <a:t>p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120" dirty="0">
                <a:latin typeface="Times New Roman"/>
                <a:cs typeface="Times New Roman"/>
              </a:rPr>
              <a:t>4</a:t>
            </a:r>
            <a:r>
              <a:rPr sz="6500" spc="10" dirty="0">
                <a:latin typeface="Times New Roman"/>
                <a:cs typeface="Times New Roman"/>
              </a:rPr>
              <a:t>: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150" dirty="0">
                <a:latin typeface="Times New Roman"/>
                <a:cs typeface="Times New Roman"/>
              </a:rPr>
              <a:t>Updat</a:t>
            </a:r>
            <a:r>
              <a:rPr sz="6500" spc="235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210" dirty="0">
                <a:latin typeface="Times New Roman"/>
                <a:cs typeface="Times New Roman"/>
              </a:rPr>
              <a:t>con</a:t>
            </a:r>
            <a:r>
              <a:rPr sz="6500" spc="160" dirty="0">
                <a:latin typeface="Times New Roman"/>
                <a:cs typeface="Times New Roman"/>
              </a:rPr>
              <a:t>f</a:t>
            </a:r>
            <a:r>
              <a:rPr sz="6500" spc="125" dirty="0">
                <a:latin typeface="Times New Roman"/>
                <a:cs typeface="Times New Roman"/>
              </a:rPr>
              <a:t>irmatio</a:t>
            </a:r>
            <a:r>
              <a:rPr sz="6500" spc="325" dirty="0">
                <a:latin typeface="Times New Roman"/>
                <a:cs typeface="Times New Roman"/>
              </a:rPr>
              <a:t>n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page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05782" y="3103308"/>
            <a:ext cx="15734665" cy="5102225"/>
            <a:chOff x="2305782" y="3103308"/>
            <a:chExt cx="15734665" cy="5102225"/>
          </a:xfrm>
        </p:grpSpPr>
        <p:sp>
          <p:nvSpPr>
            <p:cNvPr id="4" name="object 4"/>
            <p:cNvSpPr/>
            <p:nvPr/>
          </p:nvSpPr>
          <p:spPr>
            <a:xfrm>
              <a:off x="2483787" y="3218488"/>
              <a:ext cx="15379065" cy="4641215"/>
            </a:xfrm>
            <a:custGeom>
              <a:avLst/>
              <a:gdLst/>
              <a:ahLst/>
              <a:cxnLst/>
              <a:rect l="l" t="t" r="r" b="b"/>
              <a:pathLst>
                <a:path w="15379065" h="4641215">
                  <a:moveTo>
                    <a:pt x="0" y="0"/>
                  </a:moveTo>
                  <a:lnTo>
                    <a:pt x="15378443" y="0"/>
                  </a:lnTo>
                  <a:lnTo>
                    <a:pt x="15378443" y="4641219"/>
                  </a:lnTo>
                  <a:lnTo>
                    <a:pt x="0" y="4641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5782" y="3103308"/>
              <a:ext cx="15734452" cy="510193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542195" y="3264687"/>
            <a:ext cx="13161644" cy="4079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&lt;html&gt;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body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customer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confirmed:</a:t>
            </a:r>
            <a:r>
              <a:rPr kumimoji="0" sz="2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${customer.firstName} ${customer.lastName}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body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4E919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html</a:t>
            </a: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37754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220" dirty="0">
                <a:latin typeface="Times New Roman"/>
                <a:cs typeface="Times New Roman"/>
              </a:rPr>
              <a:t>J</a:t>
            </a:r>
            <a:r>
              <a:rPr sz="6500" spc="-125" dirty="0">
                <a:latin typeface="Times New Roman"/>
                <a:cs typeface="Times New Roman"/>
              </a:rPr>
              <a:t>a</a:t>
            </a:r>
            <a:r>
              <a:rPr sz="6500" spc="-430" dirty="0">
                <a:latin typeface="Times New Roman"/>
                <a:cs typeface="Times New Roman"/>
              </a:rPr>
              <a:t>v</a:t>
            </a:r>
            <a:r>
              <a:rPr sz="6500" dirty="0">
                <a:latin typeface="Times New Roman"/>
                <a:cs typeface="Times New Roman"/>
              </a:rPr>
              <a:t>a</a:t>
            </a:r>
            <a:r>
              <a:rPr sz="6500" spc="-840" dirty="0">
                <a:latin typeface="Times New Roman"/>
                <a:cs typeface="Times New Roman"/>
              </a:rPr>
              <a:t>’</a:t>
            </a:r>
            <a:r>
              <a:rPr sz="6500" spc="250" dirty="0">
                <a:latin typeface="Times New Roman"/>
                <a:cs typeface="Times New Roman"/>
              </a:rPr>
              <a:t>s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480" dirty="0">
                <a:latin typeface="Times New Roman"/>
                <a:cs typeface="Times New Roman"/>
              </a:rPr>
              <a:t>S</a:t>
            </a:r>
            <a:r>
              <a:rPr sz="6500" spc="114" dirty="0">
                <a:latin typeface="Times New Roman"/>
                <a:cs typeface="Times New Roman"/>
              </a:rPr>
              <a:t>t</a:t>
            </a:r>
            <a:r>
              <a:rPr sz="6500" dirty="0">
                <a:latin typeface="Times New Roman"/>
                <a:cs typeface="Times New Roman"/>
              </a:rPr>
              <a:t>a</a:t>
            </a:r>
            <a:r>
              <a:rPr sz="6500" spc="360" dirty="0">
                <a:latin typeface="Times New Roman"/>
                <a:cs typeface="Times New Roman"/>
              </a:rPr>
              <a:t>n</a:t>
            </a:r>
            <a:r>
              <a:rPr sz="6500" spc="120" dirty="0">
                <a:latin typeface="Times New Roman"/>
                <a:cs typeface="Times New Roman"/>
              </a:rPr>
              <a:t>d</a:t>
            </a:r>
            <a:r>
              <a:rPr sz="6500" dirty="0">
                <a:latin typeface="Times New Roman"/>
                <a:cs typeface="Times New Roman"/>
              </a:rPr>
              <a:t>a</a:t>
            </a:r>
            <a:r>
              <a:rPr sz="6500" spc="-125" dirty="0">
                <a:latin typeface="Times New Roman"/>
                <a:cs typeface="Times New Roman"/>
              </a:rPr>
              <a:t>r</a:t>
            </a:r>
            <a:r>
              <a:rPr sz="6500" spc="254" dirty="0">
                <a:latin typeface="Times New Roman"/>
                <a:cs typeface="Times New Roman"/>
              </a:rPr>
              <a:t>d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dirty="0">
                <a:latin typeface="Times New Roman"/>
                <a:cs typeface="Times New Roman"/>
              </a:rPr>
              <a:t>B</a:t>
            </a:r>
            <a:r>
              <a:rPr sz="6500" spc="240" dirty="0">
                <a:latin typeface="Times New Roman"/>
                <a:cs typeface="Times New Roman"/>
              </a:rPr>
              <a:t>e</a:t>
            </a:r>
            <a:r>
              <a:rPr sz="6500" dirty="0">
                <a:latin typeface="Times New Roman"/>
                <a:cs typeface="Times New Roman"/>
              </a:rPr>
              <a:t>a</a:t>
            </a:r>
            <a:r>
              <a:rPr sz="6500" spc="495" dirty="0">
                <a:latin typeface="Times New Roman"/>
                <a:cs typeface="Times New Roman"/>
              </a:rPr>
              <a:t>n</a:t>
            </a:r>
            <a:r>
              <a:rPr sz="6500" spc="-725" dirty="0">
                <a:latin typeface="Times New Roman"/>
                <a:cs typeface="Times New Roman"/>
              </a:rPr>
              <a:t> </a:t>
            </a:r>
            <a:r>
              <a:rPr sz="6500" spc="-765" dirty="0">
                <a:latin typeface="Times New Roman"/>
                <a:cs typeface="Times New Roman"/>
              </a:rPr>
              <a:t>V</a:t>
            </a:r>
            <a:r>
              <a:rPr sz="6500" dirty="0">
                <a:latin typeface="Times New Roman"/>
                <a:cs typeface="Times New Roman"/>
              </a:rPr>
              <a:t>a</a:t>
            </a:r>
            <a:r>
              <a:rPr sz="6500" spc="114" dirty="0">
                <a:latin typeface="Times New Roman"/>
                <a:cs typeface="Times New Roman"/>
              </a:rPr>
              <a:t>li</a:t>
            </a:r>
            <a:r>
              <a:rPr sz="6500" spc="120" dirty="0">
                <a:latin typeface="Times New Roman"/>
                <a:cs typeface="Times New Roman"/>
              </a:rPr>
              <a:t>d</a:t>
            </a:r>
            <a:r>
              <a:rPr sz="6500" dirty="0">
                <a:latin typeface="Times New Roman"/>
                <a:cs typeface="Times New Roman"/>
              </a:rPr>
              <a:t>a</a:t>
            </a:r>
            <a:r>
              <a:rPr sz="6500" spc="114" dirty="0">
                <a:latin typeface="Times New Roman"/>
                <a:cs typeface="Times New Roman"/>
              </a:rPr>
              <a:t>ti</a:t>
            </a:r>
            <a:r>
              <a:rPr sz="6500" spc="245" dirty="0">
                <a:latin typeface="Times New Roman"/>
                <a:cs typeface="Times New Roman"/>
              </a:rPr>
              <a:t>o</a:t>
            </a:r>
            <a:r>
              <a:rPr sz="6500" spc="495" dirty="0">
                <a:latin typeface="Times New Roman"/>
                <a:cs typeface="Times New Roman"/>
              </a:rPr>
              <a:t>n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125" dirty="0">
                <a:latin typeface="Times New Roman"/>
                <a:cs typeface="Times New Roman"/>
              </a:rPr>
              <a:t>API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48038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358925"/>
            <a:ext cx="96945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standard </a:t>
            </a:r>
            <a:r>
              <a:rPr sz="4250" spc="20" dirty="0">
                <a:latin typeface="Palatino Linotype"/>
                <a:cs typeface="Palatino Linotype"/>
              </a:rPr>
              <a:t>Bean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25" dirty="0">
                <a:latin typeface="Palatino Linotype"/>
                <a:cs typeface="Palatino Linotype"/>
              </a:rPr>
              <a:t>Validation</a:t>
            </a:r>
            <a:r>
              <a:rPr sz="4250" spc="-1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API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63218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510722"/>
            <a:ext cx="133597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Defines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metadata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model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-1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API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entity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validation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578398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5662519"/>
            <a:ext cx="124523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Not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tied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either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web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tier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persistence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tier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034" y="693577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7932" y="6814317"/>
            <a:ext cx="169367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30" dirty="0">
                <a:latin typeface="Palatino Linotype"/>
                <a:cs typeface="Palatino Linotype"/>
              </a:rPr>
              <a:t>Available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for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server-side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apps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also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client-side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20" dirty="0">
                <a:latin typeface="Palatino Linotype"/>
                <a:cs typeface="Palatino Linotype"/>
              </a:rPr>
              <a:t>JavaFX/Swing</a:t>
            </a:r>
            <a:r>
              <a:rPr sz="4250" spc="15" dirty="0">
                <a:latin typeface="Palatino Linotype"/>
                <a:cs typeface="Palatino Linotype"/>
              </a:rPr>
              <a:t> apps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21652" y="8378328"/>
            <a:ext cx="14168755" cy="1671955"/>
          </a:xfrm>
          <a:custGeom>
            <a:avLst/>
            <a:gdLst/>
            <a:ahLst/>
            <a:cxnLst/>
            <a:rect l="l" t="t" r="r" b="b"/>
            <a:pathLst>
              <a:path w="14168755" h="1671954">
                <a:moveTo>
                  <a:pt x="13928068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49"/>
                </a:lnTo>
                <a:lnTo>
                  <a:pt x="25949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6"/>
                </a:lnTo>
                <a:lnTo>
                  <a:pt x="4" y="1431405"/>
                </a:lnTo>
                <a:lnTo>
                  <a:pt x="183" y="1476791"/>
                </a:lnTo>
                <a:lnTo>
                  <a:pt x="4967" y="1544317"/>
                </a:lnTo>
                <a:lnTo>
                  <a:pt x="25949" y="1601037"/>
                </a:lnTo>
                <a:lnTo>
                  <a:pt x="70464" y="1645552"/>
                </a:lnTo>
                <a:lnTo>
                  <a:pt x="127184" y="1666539"/>
                </a:lnTo>
                <a:lnTo>
                  <a:pt x="194260" y="1671319"/>
                </a:lnTo>
                <a:lnTo>
                  <a:pt x="240096" y="1671503"/>
                </a:lnTo>
                <a:lnTo>
                  <a:pt x="13927000" y="1671503"/>
                </a:lnTo>
                <a:lnTo>
                  <a:pt x="13973454" y="1671319"/>
                </a:lnTo>
                <a:lnTo>
                  <a:pt x="14040966" y="1666539"/>
                </a:lnTo>
                <a:lnTo>
                  <a:pt x="14097703" y="1645552"/>
                </a:lnTo>
                <a:lnTo>
                  <a:pt x="14142218" y="1601037"/>
                </a:lnTo>
                <a:lnTo>
                  <a:pt x="14163206" y="1544301"/>
                </a:lnTo>
                <a:lnTo>
                  <a:pt x="14167981" y="1477242"/>
                </a:lnTo>
                <a:lnTo>
                  <a:pt x="14168165" y="1431405"/>
                </a:lnTo>
                <a:lnTo>
                  <a:pt x="14168161" y="240096"/>
                </a:lnTo>
                <a:lnTo>
                  <a:pt x="14167981" y="194710"/>
                </a:lnTo>
                <a:lnTo>
                  <a:pt x="14163200" y="127184"/>
                </a:lnTo>
                <a:lnTo>
                  <a:pt x="14142218" y="70464"/>
                </a:lnTo>
                <a:lnTo>
                  <a:pt x="14097703" y="25949"/>
                </a:lnTo>
                <a:lnTo>
                  <a:pt x="14040982" y="4963"/>
                </a:lnTo>
                <a:lnTo>
                  <a:pt x="13973905" y="183"/>
                </a:lnTo>
                <a:lnTo>
                  <a:pt x="1392806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18033" y="8782843"/>
            <a:ext cx="956945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http://www.beanvalidation.org</a:t>
            </a:r>
            <a:endParaRPr sz="52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0727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75" dirty="0">
                <a:latin typeface="Times New Roman"/>
                <a:cs typeface="Times New Roman"/>
              </a:rPr>
              <a:t>Sprin</a:t>
            </a:r>
            <a:r>
              <a:rPr sz="6500" spc="325" dirty="0">
                <a:latin typeface="Times New Roman"/>
                <a:cs typeface="Times New Roman"/>
              </a:rPr>
              <a:t>g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55" dirty="0">
                <a:latin typeface="Times New Roman"/>
                <a:cs typeface="Times New Roman"/>
              </a:rPr>
              <a:t>an</a:t>
            </a:r>
            <a:r>
              <a:rPr sz="6500" spc="305" dirty="0">
                <a:latin typeface="Times New Roman"/>
                <a:cs typeface="Times New Roman"/>
              </a:rPr>
              <a:t>d</a:t>
            </a:r>
            <a:r>
              <a:rPr sz="6500" spc="-725" dirty="0">
                <a:latin typeface="Times New Roman"/>
                <a:cs typeface="Times New Roman"/>
              </a:rPr>
              <a:t> </a:t>
            </a:r>
            <a:r>
              <a:rPr sz="6500" spc="-765" dirty="0">
                <a:latin typeface="Times New Roman"/>
                <a:cs typeface="Times New Roman"/>
              </a:rPr>
              <a:t>V</a:t>
            </a:r>
            <a:r>
              <a:rPr sz="6500" spc="130" dirty="0">
                <a:latin typeface="Times New Roman"/>
                <a:cs typeface="Times New Roman"/>
              </a:rPr>
              <a:t>alidation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99346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871998"/>
            <a:ext cx="139928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version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4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higher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supports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Bean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25" dirty="0">
                <a:latin typeface="Palatino Linotype"/>
                <a:cs typeface="Palatino Linotype"/>
              </a:rPr>
              <a:t>Validation</a:t>
            </a:r>
            <a:r>
              <a:rPr sz="4250" spc="-14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API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585727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5735816"/>
            <a:ext cx="144106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5" dirty="0">
                <a:latin typeface="Palatino Linotype"/>
                <a:cs typeface="Palatino Linotype"/>
              </a:rPr>
              <a:t>Preferred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method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for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validation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when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building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apps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772109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7599633"/>
            <a:ext cx="101326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Simply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add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25" dirty="0">
                <a:latin typeface="Palatino Linotype"/>
                <a:cs typeface="Palatino Linotype"/>
              </a:rPr>
              <a:t>Validation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JARs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our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1674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0" dirty="0">
                <a:latin typeface="Times New Roman"/>
                <a:cs typeface="Times New Roman"/>
              </a:rPr>
              <a:t>Bea</a:t>
            </a:r>
            <a:r>
              <a:rPr sz="6500" spc="295" dirty="0">
                <a:latin typeface="Times New Roman"/>
                <a:cs typeface="Times New Roman"/>
              </a:rPr>
              <a:t>n</a:t>
            </a:r>
            <a:r>
              <a:rPr sz="6500" spc="-725" dirty="0">
                <a:latin typeface="Times New Roman"/>
                <a:cs typeface="Times New Roman"/>
              </a:rPr>
              <a:t> </a:t>
            </a:r>
            <a:r>
              <a:rPr sz="6500" spc="-765" dirty="0">
                <a:latin typeface="Times New Roman"/>
                <a:cs typeface="Times New Roman"/>
              </a:rPr>
              <a:t>V</a:t>
            </a:r>
            <a:r>
              <a:rPr sz="6500" spc="120" dirty="0">
                <a:latin typeface="Times New Roman"/>
                <a:cs typeface="Times New Roman"/>
              </a:rPr>
              <a:t>alidatio</a:t>
            </a:r>
            <a:r>
              <a:rPr sz="6500" spc="355" dirty="0">
                <a:latin typeface="Times New Roman"/>
                <a:cs typeface="Times New Roman"/>
              </a:rPr>
              <a:t>n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285" dirty="0">
                <a:latin typeface="Times New Roman"/>
                <a:cs typeface="Times New Roman"/>
              </a:rPr>
              <a:t>F</a:t>
            </a:r>
            <a:r>
              <a:rPr sz="6500" spc="120" dirty="0">
                <a:latin typeface="Times New Roman"/>
                <a:cs typeface="Times New Roman"/>
              </a:rPr>
              <a:t>eatures</a:t>
            </a:r>
            <a:endParaRPr sz="65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70541" y="2654369"/>
          <a:ext cx="10957560" cy="6343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7218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3450" b="1" spc="-35" dirty="0">
                          <a:latin typeface="Palatino Linotype"/>
                          <a:cs typeface="Palatino Linotype"/>
                        </a:rPr>
                        <a:t>Validation</a:t>
                      </a:r>
                      <a:r>
                        <a:rPr sz="3450" b="1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450" b="1" dirty="0">
                          <a:latin typeface="Palatino Linotype"/>
                          <a:cs typeface="Palatino Linotype"/>
                        </a:rPr>
                        <a:t>Feature</a:t>
                      </a:r>
                      <a:endParaRPr sz="3450">
                        <a:latin typeface="Palatino Linotype"/>
                        <a:cs typeface="Palatino Linotype"/>
                      </a:endParaRPr>
                    </a:p>
                  </a:txBody>
                  <a:tcPr marL="0" marR="0" marT="26352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2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3450" b="1" spc="5" dirty="0">
                          <a:latin typeface="Palatino Linotype"/>
                          <a:cs typeface="Palatino Linotype"/>
                        </a:rPr>
                        <a:t>required</a:t>
                      </a:r>
                      <a:endParaRPr sz="3450">
                        <a:latin typeface="Palatino Linotype"/>
                        <a:cs typeface="Palatino Linotype"/>
                      </a:endParaRPr>
                    </a:p>
                  </a:txBody>
                  <a:tcPr marL="0" marR="0" marT="26352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2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3450" b="1" spc="5" dirty="0">
                          <a:latin typeface="Palatino Linotype"/>
                          <a:cs typeface="Palatino Linotype"/>
                        </a:rPr>
                        <a:t>validate</a:t>
                      </a:r>
                      <a:r>
                        <a:rPr sz="3450" b="1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450" b="1" spc="5" dirty="0">
                          <a:latin typeface="Palatino Linotype"/>
                          <a:cs typeface="Palatino Linotype"/>
                        </a:rPr>
                        <a:t>length</a:t>
                      </a:r>
                      <a:endParaRPr sz="3450">
                        <a:latin typeface="Palatino Linotype"/>
                        <a:cs typeface="Palatino Linotype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21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3450" b="1" spc="5" dirty="0">
                          <a:latin typeface="Palatino Linotype"/>
                          <a:cs typeface="Palatino Linotype"/>
                        </a:rPr>
                        <a:t>validate</a:t>
                      </a:r>
                      <a:r>
                        <a:rPr sz="3450" b="1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450" b="1" spc="5" dirty="0">
                          <a:latin typeface="Palatino Linotype"/>
                          <a:cs typeface="Palatino Linotype"/>
                        </a:rPr>
                        <a:t>numbers</a:t>
                      </a:r>
                      <a:endParaRPr sz="3450">
                        <a:latin typeface="Palatino Linotype"/>
                        <a:cs typeface="Palatino Linotype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72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450" b="1" spc="5" dirty="0">
                          <a:latin typeface="Palatino Linotype"/>
                          <a:cs typeface="Palatino Linotype"/>
                        </a:rPr>
                        <a:t>validate</a:t>
                      </a:r>
                      <a:r>
                        <a:rPr sz="3450" b="1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450" b="1" spc="5" dirty="0">
                          <a:latin typeface="Palatino Linotype"/>
                          <a:cs typeface="Palatino Linotype"/>
                        </a:rPr>
                        <a:t>with</a:t>
                      </a:r>
                      <a:r>
                        <a:rPr sz="3450" b="1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450" b="1" spc="5" dirty="0">
                          <a:latin typeface="Palatino Linotype"/>
                          <a:cs typeface="Palatino Linotype"/>
                        </a:rPr>
                        <a:t>regular</a:t>
                      </a:r>
                      <a:r>
                        <a:rPr sz="3450" b="1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450" b="1" dirty="0">
                          <a:latin typeface="Palatino Linotype"/>
                          <a:cs typeface="Palatino Linotype"/>
                        </a:rPr>
                        <a:t>expressions</a:t>
                      </a:r>
                      <a:endParaRPr sz="3450">
                        <a:latin typeface="Palatino Linotype"/>
                        <a:cs typeface="Palatino Linotype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72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450" b="1" dirty="0">
                          <a:latin typeface="Palatino Linotype"/>
                          <a:cs typeface="Palatino Linotype"/>
                        </a:rPr>
                        <a:t>custom</a:t>
                      </a:r>
                      <a:r>
                        <a:rPr sz="3450" b="1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3450" b="1" spc="5" dirty="0">
                          <a:latin typeface="Palatino Linotype"/>
                          <a:cs typeface="Palatino Linotype"/>
                        </a:rPr>
                        <a:t>validation</a:t>
                      </a:r>
                      <a:endParaRPr sz="3450">
                        <a:latin typeface="Palatino Linotype"/>
                        <a:cs typeface="Palatino Linotype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575776" y="2659604"/>
            <a:ext cx="10957560" cy="1057275"/>
            <a:chOff x="4575776" y="2659604"/>
            <a:chExt cx="10957560" cy="1057275"/>
          </a:xfrm>
        </p:grpSpPr>
        <p:sp>
          <p:nvSpPr>
            <p:cNvPr id="5" name="object 5"/>
            <p:cNvSpPr/>
            <p:nvPr/>
          </p:nvSpPr>
          <p:spPr>
            <a:xfrm>
              <a:off x="4575776" y="2659604"/>
              <a:ext cx="10957560" cy="1057275"/>
            </a:xfrm>
            <a:custGeom>
              <a:avLst/>
              <a:gdLst/>
              <a:ahLst/>
              <a:cxnLst/>
              <a:rect l="l" t="t" r="r" b="b"/>
              <a:pathLst>
                <a:path w="10957560" h="1057275">
                  <a:moveTo>
                    <a:pt x="10957404" y="0"/>
                  </a:moveTo>
                  <a:lnTo>
                    <a:pt x="0" y="0"/>
                  </a:lnTo>
                  <a:lnTo>
                    <a:pt x="0" y="1057218"/>
                  </a:lnTo>
                  <a:lnTo>
                    <a:pt x="10957404" y="1057218"/>
                  </a:lnTo>
                  <a:lnTo>
                    <a:pt x="10957404" y="0"/>
                  </a:lnTo>
                  <a:close/>
                </a:path>
              </a:pathLst>
            </a:custGeom>
            <a:solidFill>
              <a:srgbClr val="4D76A4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8232" y="3026085"/>
              <a:ext cx="3717164" cy="37695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72495" y="4083645"/>
            <a:ext cx="1759108" cy="4816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23300" y="5141204"/>
            <a:ext cx="3057498" cy="4816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82470" y="6198764"/>
            <a:ext cx="3539159" cy="3769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01366" y="7256323"/>
            <a:ext cx="6690895" cy="4816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40586" y="8313883"/>
            <a:ext cx="3633397" cy="3769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5826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695" dirty="0">
                <a:latin typeface="Times New Roman"/>
                <a:cs typeface="Times New Roman"/>
              </a:rPr>
              <a:t>V</a:t>
            </a:r>
            <a:r>
              <a:rPr sz="6500" spc="-70" dirty="0">
                <a:latin typeface="Times New Roman"/>
                <a:cs typeface="Times New Roman"/>
              </a:rPr>
              <a:t>a</a:t>
            </a:r>
            <a:r>
              <a:rPr sz="6500" spc="114" dirty="0">
                <a:latin typeface="Times New Roman"/>
                <a:cs typeface="Times New Roman"/>
              </a:rPr>
              <a:t>li</a:t>
            </a:r>
            <a:r>
              <a:rPr sz="6500" spc="120" dirty="0">
                <a:latin typeface="Times New Roman"/>
                <a:cs typeface="Times New Roman"/>
              </a:rPr>
              <a:t>d</a:t>
            </a:r>
            <a:r>
              <a:rPr sz="6500" dirty="0">
                <a:latin typeface="Times New Roman"/>
                <a:cs typeface="Times New Roman"/>
              </a:rPr>
              <a:t>a</a:t>
            </a:r>
            <a:r>
              <a:rPr sz="6500" spc="114" dirty="0">
                <a:latin typeface="Times New Roman"/>
                <a:cs typeface="Times New Roman"/>
              </a:rPr>
              <a:t>ti</a:t>
            </a:r>
            <a:r>
              <a:rPr sz="6500" spc="245" dirty="0">
                <a:latin typeface="Times New Roman"/>
                <a:cs typeface="Times New Roman"/>
              </a:rPr>
              <a:t>o</a:t>
            </a:r>
            <a:r>
              <a:rPr sz="6500" spc="495" dirty="0">
                <a:latin typeface="Times New Roman"/>
                <a:cs typeface="Times New Roman"/>
              </a:rPr>
              <a:t>n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125" dirty="0">
                <a:latin typeface="Times New Roman"/>
                <a:cs typeface="Times New Roman"/>
              </a:rPr>
              <a:t>A</a:t>
            </a:r>
            <a:r>
              <a:rPr sz="6500" spc="360" dirty="0">
                <a:latin typeface="Times New Roman"/>
                <a:cs typeface="Times New Roman"/>
              </a:rPr>
              <a:t>nn</a:t>
            </a:r>
            <a:r>
              <a:rPr sz="6500" spc="245" dirty="0">
                <a:latin typeface="Times New Roman"/>
                <a:cs typeface="Times New Roman"/>
              </a:rPr>
              <a:t>o</a:t>
            </a:r>
            <a:r>
              <a:rPr sz="6500" spc="114" dirty="0">
                <a:latin typeface="Times New Roman"/>
                <a:cs typeface="Times New Roman"/>
              </a:rPr>
              <a:t>t</a:t>
            </a:r>
            <a:r>
              <a:rPr sz="6500" dirty="0">
                <a:latin typeface="Times New Roman"/>
                <a:cs typeface="Times New Roman"/>
              </a:rPr>
              <a:t>a</a:t>
            </a:r>
            <a:r>
              <a:rPr sz="6500" spc="114" dirty="0">
                <a:latin typeface="Times New Roman"/>
                <a:cs typeface="Times New Roman"/>
              </a:rPr>
              <a:t>ti</a:t>
            </a:r>
            <a:r>
              <a:rPr sz="6500" spc="245" dirty="0">
                <a:latin typeface="Times New Roman"/>
                <a:cs typeface="Times New Roman"/>
              </a:rPr>
              <a:t>o</a:t>
            </a:r>
            <a:r>
              <a:rPr sz="6500" spc="360" dirty="0">
                <a:latin typeface="Times New Roman"/>
                <a:cs typeface="Times New Roman"/>
              </a:rPr>
              <a:t>n</a:t>
            </a:r>
            <a:r>
              <a:rPr sz="6500" spc="250" dirty="0">
                <a:latin typeface="Times New Roman"/>
                <a:cs typeface="Times New Roman"/>
              </a:rPr>
              <a:t>s</a:t>
            </a:r>
            <a:endParaRPr sz="65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58025" y="2266946"/>
          <a:ext cx="15446375" cy="7327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0538">
                <a:tc gridSpan="2">
                  <a:txBody>
                    <a:bodyPr/>
                    <a:lstStyle/>
                    <a:p>
                      <a:pPr marL="1612265">
                        <a:lnSpc>
                          <a:spcPct val="100000"/>
                        </a:lnSpc>
                        <a:spcBef>
                          <a:spcPts val="1370"/>
                        </a:spcBef>
                        <a:tabLst>
                          <a:tab pos="9276715" algn="l"/>
                        </a:tabLst>
                      </a:pPr>
                      <a:r>
                        <a:rPr sz="3450" b="1" dirty="0">
                          <a:solidFill>
                            <a:srgbClr val="F6F4EF"/>
                          </a:solidFill>
                          <a:latin typeface="Arial"/>
                          <a:cs typeface="Arial"/>
                        </a:rPr>
                        <a:t>Annotation	Description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3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450" b="1" spc="5" dirty="0">
                          <a:latin typeface="Arial"/>
                          <a:cs typeface="Arial"/>
                        </a:rPr>
                        <a:t>@NotNull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Checks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annotated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value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null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303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3450" b="1" spc="5" dirty="0">
                          <a:latin typeface="Arial"/>
                          <a:cs typeface="Arial"/>
                        </a:rPr>
                        <a:t>@Min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Must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&gt;=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value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53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3450" b="1" spc="5" dirty="0">
                          <a:latin typeface="Arial"/>
                          <a:cs typeface="Arial"/>
                        </a:rPr>
                        <a:t>@Max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Must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&lt;=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value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530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3450" b="1" spc="5" dirty="0">
                          <a:latin typeface="Arial"/>
                          <a:cs typeface="Arial"/>
                        </a:rPr>
                        <a:t>@Size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Size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must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match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given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size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5303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3450" b="1" spc="5" dirty="0">
                          <a:latin typeface="Arial"/>
                          <a:cs typeface="Arial"/>
                        </a:rPr>
                        <a:t>@Pattern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Must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match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regular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expression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pattern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53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3450" b="1" spc="5" dirty="0">
                          <a:latin typeface="Arial"/>
                          <a:cs typeface="Arial"/>
                        </a:rPr>
                        <a:t>@Future</a:t>
                      </a:r>
                      <a:r>
                        <a:rPr sz="34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34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b="1" spc="5" dirty="0">
                          <a:latin typeface="Arial"/>
                          <a:cs typeface="Arial"/>
                        </a:rPr>
                        <a:t>@Past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Date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must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future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past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given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date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53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3450" b="1" i="1" dirty="0">
                          <a:latin typeface="Arial"/>
                          <a:cs typeface="Arial"/>
                        </a:rPr>
                        <a:t>others</a:t>
                      </a:r>
                      <a:r>
                        <a:rPr sz="3450" b="1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b="1" i="1" spc="10" dirty="0">
                          <a:latin typeface="Arial"/>
                          <a:cs typeface="Arial"/>
                        </a:rPr>
                        <a:t>…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963260" y="2272182"/>
            <a:ext cx="5538470" cy="915669"/>
            <a:chOff x="2963260" y="2272182"/>
            <a:chExt cx="5538470" cy="915669"/>
          </a:xfrm>
        </p:grpSpPr>
        <p:sp>
          <p:nvSpPr>
            <p:cNvPr id="5" name="object 5"/>
            <p:cNvSpPr/>
            <p:nvPr/>
          </p:nvSpPr>
          <p:spPr>
            <a:xfrm>
              <a:off x="2963260" y="2272182"/>
              <a:ext cx="5538470" cy="915669"/>
            </a:xfrm>
            <a:custGeom>
              <a:avLst/>
              <a:gdLst/>
              <a:ahLst/>
              <a:cxnLst/>
              <a:rect l="l" t="t" r="r" b="b"/>
              <a:pathLst>
                <a:path w="5538470" h="915669">
                  <a:moveTo>
                    <a:pt x="5538257" y="0"/>
                  </a:moveTo>
                  <a:lnTo>
                    <a:pt x="0" y="0"/>
                  </a:lnTo>
                  <a:lnTo>
                    <a:pt x="0" y="915302"/>
                  </a:lnTo>
                  <a:lnTo>
                    <a:pt x="5538257" y="915302"/>
                  </a:lnTo>
                  <a:lnTo>
                    <a:pt x="5538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4835" y="2544425"/>
              <a:ext cx="2335007" cy="37695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50935" y="2544425"/>
            <a:ext cx="2408303" cy="4607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2369" y="3465863"/>
            <a:ext cx="1999939" cy="46071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08617" y="3465863"/>
            <a:ext cx="8282470" cy="37695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963260" y="4102787"/>
            <a:ext cx="15446375" cy="915669"/>
            <a:chOff x="2963260" y="4102787"/>
            <a:chExt cx="15446375" cy="915669"/>
          </a:xfrm>
        </p:grpSpPr>
        <p:sp>
          <p:nvSpPr>
            <p:cNvPr id="11" name="object 11"/>
            <p:cNvSpPr/>
            <p:nvPr/>
          </p:nvSpPr>
          <p:spPr>
            <a:xfrm>
              <a:off x="2963253" y="4102791"/>
              <a:ext cx="15446375" cy="915669"/>
            </a:xfrm>
            <a:custGeom>
              <a:avLst/>
              <a:gdLst/>
              <a:ahLst/>
              <a:cxnLst/>
              <a:rect l="l" t="t" r="r" b="b"/>
              <a:pathLst>
                <a:path w="15446375" h="915670">
                  <a:moveTo>
                    <a:pt x="15446223" y="0"/>
                  </a:moveTo>
                  <a:lnTo>
                    <a:pt x="5538254" y="0"/>
                  </a:lnTo>
                  <a:lnTo>
                    <a:pt x="0" y="0"/>
                  </a:lnTo>
                  <a:lnTo>
                    <a:pt x="0" y="915301"/>
                  </a:lnTo>
                  <a:lnTo>
                    <a:pt x="5538254" y="915301"/>
                  </a:lnTo>
                  <a:lnTo>
                    <a:pt x="15446223" y="915301"/>
                  </a:lnTo>
                  <a:lnTo>
                    <a:pt x="15446223" y="0"/>
                  </a:lnTo>
                  <a:close/>
                </a:path>
              </a:pathLst>
            </a:custGeom>
            <a:solidFill>
              <a:srgbClr val="C5C7C9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0733" y="4376830"/>
              <a:ext cx="1193680" cy="46071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85011" y="4376830"/>
              <a:ext cx="5350622" cy="376951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78379" y="5287797"/>
            <a:ext cx="1319331" cy="46071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85012" y="5287797"/>
            <a:ext cx="5350622" cy="376951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963260" y="5933392"/>
            <a:ext cx="15446375" cy="915669"/>
            <a:chOff x="2963260" y="5933392"/>
            <a:chExt cx="15446375" cy="915669"/>
          </a:xfrm>
        </p:grpSpPr>
        <p:sp>
          <p:nvSpPr>
            <p:cNvPr id="17" name="object 17"/>
            <p:cNvSpPr/>
            <p:nvPr/>
          </p:nvSpPr>
          <p:spPr>
            <a:xfrm>
              <a:off x="2963253" y="5933395"/>
              <a:ext cx="15446375" cy="915669"/>
            </a:xfrm>
            <a:custGeom>
              <a:avLst/>
              <a:gdLst/>
              <a:ahLst/>
              <a:cxnLst/>
              <a:rect l="l" t="t" r="r" b="b"/>
              <a:pathLst>
                <a:path w="15446375" h="915670">
                  <a:moveTo>
                    <a:pt x="15446223" y="0"/>
                  </a:moveTo>
                  <a:lnTo>
                    <a:pt x="5538254" y="0"/>
                  </a:lnTo>
                  <a:lnTo>
                    <a:pt x="0" y="0"/>
                  </a:lnTo>
                  <a:lnTo>
                    <a:pt x="0" y="915301"/>
                  </a:lnTo>
                  <a:lnTo>
                    <a:pt x="5538254" y="915301"/>
                  </a:lnTo>
                  <a:lnTo>
                    <a:pt x="15446223" y="915301"/>
                  </a:lnTo>
                  <a:lnTo>
                    <a:pt x="15446223" y="0"/>
                  </a:lnTo>
                  <a:close/>
                </a:path>
              </a:pathLst>
            </a:custGeom>
            <a:solidFill>
              <a:srgbClr val="C5C7C9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67908" y="6209234"/>
              <a:ext cx="1329802" cy="4607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18531" y="6209234"/>
              <a:ext cx="6083584" cy="460718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53781" y="7120201"/>
            <a:ext cx="1947584" cy="46071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528505" y="7120201"/>
            <a:ext cx="7853164" cy="460718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2963260" y="7763997"/>
            <a:ext cx="15446375" cy="915669"/>
            <a:chOff x="2963260" y="7763997"/>
            <a:chExt cx="15446375" cy="915669"/>
          </a:xfrm>
        </p:grpSpPr>
        <p:sp>
          <p:nvSpPr>
            <p:cNvPr id="23" name="object 23"/>
            <p:cNvSpPr/>
            <p:nvPr/>
          </p:nvSpPr>
          <p:spPr>
            <a:xfrm>
              <a:off x="2963253" y="7763998"/>
              <a:ext cx="15446375" cy="915669"/>
            </a:xfrm>
            <a:custGeom>
              <a:avLst/>
              <a:gdLst/>
              <a:ahLst/>
              <a:cxnLst/>
              <a:rect l="l" t="t" r="r" b="b"/>
              <a:pathLst>
                <a:path w="15446375" h="915670">
                  <a:moveTo>
                    <a:pt x="15446223" y="0"/>
                  </a:moveTo>
                  <a:lnTo>
                    <a:pt x="5538254" y="0"/>
                  </a:lnTo>
                  <a:lnTo>
                    <a:pt x="0" y="0"/>
                  </a:lnTo>
                  <a:lnTo>
                    <a:pt x="0" y="915301"/>
                  </a:lnTo>
                  <a:lnTo>
                    <a:pt x="5538254" y="915301"/>
                  </a:lnTo>
                  <a:lnTo>
                    <a:pt x="15446223" y="915301"/>
                  </a:lnTo>
                  <a:lnTo>
                    <a:pt x="15446223" y="0"/>
                  </a:lnTo>
                  <a:close/>
                </a:path>
              </a:pathLst>
            </a:custGeom>
            <a:solidFill>
              <a:srgbClr val="C5C7C9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57994" y="8041639"/>
              <a:ext cx="3549630" cy="46071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45791" y="8041639"/>
              <a:ext cx="8429062" cy="460718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74723" y="8952607"/>
            <a:ext cx="1895230" cy="37695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17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34401"/>
            <a:ext cx="55295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65" dirty="0">
                <a:latin typeface="Times New Roman"/>
                <a:cs typeface="Times New Roman"/>
              </a:rPr>
              <a:t>Our</a:t>
            </a:r>
            <a:r>
              <a:rPr sz="6500" spc="-110" dirty="0">
                <a:latin typeface="Times New Roman"/>
                <a:cs typeface="Times New Roman"/>
              </a:rPr>
              <a:t> </a:t>
            </a:r>
            <a:r>
              <a:rPr sz="6500" spc="95" dirty="0">
                <a:latin typeface="Times New Roman"/>
                <a:cs typeface="Times New Roman"/>
              </a:rPr>
              <a:t>Road</a:t>
            </a:r>
            <a:r>
              <a:rPr sz="6500" spc="-110" dirty="0">
                <a:latin typeface="Times New Roman"/>
                <a:cs typeface="Times New Roman"/>
              </a:rPr>
              <a:t> </a:t>
            </a:r>
            <a:r>
              <a:rPr sz="6500" spc="-35" dirty="0">
                <a:latin typeface="Times New Roman"/>
                <a:cs typeface="Times New Roman"/>
              </a:rPr>
              <a:t>Map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783026"/>
            <a:ext cx="11215370" cy="528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97560" indent="-78549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Font typeface="Lucida Sans Unicode"/>
              <a:buAutoNum type="arabicPeriod"/>
              <a:tabLst>
                <a:tab pos="797560" algn="l"/>
                <a:tab pos="798195" algn="l"/>
              </a:tabLst>
            </a:pPr>
            <a:r>
              <a:rPr sz="4250" b="1" spc="15" dirty="0">
                <a:latin typeface="Palatino Linotype"/>
                <a:cs typeface="Palatino Linotype"/>
              </a:rPr>
              <a:t>set</a:t>
            </a:r>
            <a:r>
              <a:rPr sz="4250" b="1" spc="-10" dirty="0">
                <a:latin typeface="Palatino Linotype"/>
                <a:cs typeface="Palatino Linotype"/>
              </a:rPr>
              <a:t> </a:t>
            </a:r>
            <a:r>
              <a:rPr sz="4250" b="1" spc="20" dirty="0">
                <a:latin typeface="Palatino Linotype"/>
                <a:cs typeface="Palatino Linotype"/>
              </a:rPr>
              <a:t>up</a:t>
            </a:r>
            <a:r>
              <a:rPr sz="4250" b="1" spc="-10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our</a:t>
            </a:r>
            <a:r>
              <a:rPr sz="4250" b="1" spc="-10" dirty="0">
                <a:latin typeface="Palatino Linotype"/>
                <a:cs typeface="Palatino Linotype"/>
              </a:rPr>
              <a:t> </a:t>
            </a:r>
            <a:r>
              <a:rPr sz="4250" b="1" spc="20" dirty="0">
                <a:latin typeface="Palatino Linotype"/>
                <a:cs typeface="Palatino Linotype"/>
              </a:rPr>
              <a:t>development</a:t>
            </a:r>
            <a:r>
              <a:rPr sz="4250" b="1" spc="-5" dirty="0">
                <a:latin typeface="Palatino Linotype"/>
                <a:cs typeface="Palatino Linotype"/>
              </a:rPr>
              <a:t> </a:t>
            </a:r>
            <a:r>
              <a:rPr sz="4250" b="1" spc="20" dirty="0">
                <a:latin typeface="Palatino Linotype"/>
                <a:cs typeface="Palatino Linotype"/>
              </a:rPr>
              <a:t>environment</a:t>
            </a:r>
            <a:endParaRPr sz="4250">
              <a:latin typeface="Palatino Linotype"/>
              <a:cs typeface="Palatino Linotype"/>
            </a:endParaRPr>
          </a:p>
          <a:p>
            <a:pPr marL="797560" indent="-78549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Font typeface="Lucida Sans Unicode"/>
              <a:buAutoNum type="arabicPeriod"/>
              <a:tabLst>
                <a:tab pos="797560" algn="l"/>
                <a:tab pos="798195" algn="l"/>
              </a:tabLst>
            </a:pPr>
            <a:r>
              <a:rPr sz="4250" b="1" spc="15" dirty="0">
                <a:latin typeface="Palatino Linotype"/>
                <a:cs typeface="Palatino Linotype"/>
              </a:rPr>
              <a:t>required</a:t>
            </a:r>
            <a:r>
              <a:rPr sz="4250" b="1" spc="-25" dirty="0">
                <a:latin typeface="Palatino Linotype"/>
                <a:cs typeface="Palatino Linotype"/>
              </a:rPr>
              <a:t> </a:t>
            </a:r>
            <a:r>
              <a:rPr sz="4250" b="1" spc="-80" dirty="0">
                <a:latin typeface="Palatino Linotype"/>
                <a:cs typeface="Palatino Linotype"/>
              </a:rPr>
              <a:t>field</a:t>
            </a:r>
            <a:endParaRPr sz="4250">
              <a:latin typeface="Palatino Linotype"/>
              <a:cs typeface="Palatino Linotype"/>
            </a:endParaRPr>
          </a:p>
          <a:p>
            <a:pPr marL="797560" indent="-78549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Font typeface="Lucida Sans Unicode"/>
              <a:buAutoNum type="arabicPeriod"/>
              <a:tabLst>
                <a:tab pos="797560" algn="l"/>
                <a:tab pos="798195" algn="l"/>
              </a:tabLst>
            </a:pPr>
            <a:r>
              <a:rPr sz="4250" b="1" spc="15" dirty="0">
                <a:latin typeface="Palatino Linotype"/>
                <a:cs typeface="Palatino Linotype"/>
              </a:rPr>
              <a:t>validate</a:t>
            </a:r>
            <a:r>
              <a:rPr sz="4250" b="1" dirty="0">
                <a:latin typeface="Palatino Linotype"/>
                <a:cs typeface="Palatino Linotype"/>
              </a:rPr>
              <a:t> </a:t>
            </a:r>
            <a:r>
              <a:rPr sz="4250" b="1" spc="20" dirty="0">
                <a:latin typeface="Palatino Linotype"/>
                <a:cs typeface="Palatino Linotype"/>
              </a:rPr>
              <a:t>number</a:t>
            </a:r>
            <a:r>
              <a:rPr sz="4250" b="1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range:</a:t>
            </a:r>
            <a:r>
              <a:rPr sz="4250" b="1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min,</a:t>
            </a:r>
            <a:r>
              <a:rPr sz="4250" b="1" dirty="0">
                <a:latin typeface="Palatino Linotype"/>
                <a:cs typeface="Palatino Linotype"/>
              </a:rPr>
              <a:t> </a:t>
            </a:r>
            <a:r>
              <a:rPr sz="4250" b="1" spc="20" dirty="0">
                <a:latin typeface="Palatino Linotype"/>
                <a:cs typeface="Palatino Linotype"/>
              </a:rPr>
              <a:t>max</a:t>
            </a:r>
            <a:endParaRPr sz="4250">
              <a:latin typeface="Palatino Linotype"/>
              <a:cs typeface="Palatino Linotype"/>
            </a:endParaRPr>
          </a:p>
          <a:p>
            <a:pPr marL="797560" indent="-78549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Font typeface="Lucida Sans Unicode"/>
              <a:buAutoNum type="arabicPeriod"/>
              <a:tabLst>
                <a:tab pos="797560" algn="l"/>
                <a:tab pos="798195" algn="l"/>
              </a:tabLst>
            </a:pPr>
            <a:r>
              <a:rPr sz="4250" b="1" spc="15" dirty="0">
                <a:latin typeface="Palatino Linotype"/>
                <a:cs typeface="Palatino Linotype"/>
              </a:rPr>
              <a:t>validate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using</a:t>
            </a:r>
            <a:r>
              <a:rPr sz="4250" b="1" spc="10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regular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expression</a:t>
            </a:r>
            <a:r>
              <a:rPr sz="4250" b="1" spc="10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(regexp)</a:t>
            </a:r>
            <a:endParaRPr sz="4250">
              <a:latin typeface="Palatino Linotype"/>
              <a:cs typeface="Palatino Linotype"/>
            </a:endParaRPr>
          </a:p>
          <a:p>
            <a:pPr marL="797560" indent="-785495">
              <a:lnSpc>
                <a:spcPct val="100000"/>
              </a:lnSpc>
              <a:spcBef>
                <a:spcPts val="3969"/>
              </a:spcBef>
              <a:buClr>
                <a:srgbClr val="5C86B9"/>
              </a:buClr>
              <a:buFont typeface="Lucida Sans Unicode"/>
              <a:buAutoNum type="arabicPeriod"/>
              <a:tabLst>
                <a:tab pos="797560" algn="l"/>
                <a:tab pos="798195" algn="l"/>
              </a:tabLst>
            </a:pPr>
            <a:r>
              <a:rPr sz="4250" b="1" spc="20" dirty="0">
                <a:latin typeface="Palatino Linotype"/>
                <a:cs typeface="Palatino Linotype"/>
              </a:rPr>
              <a:t>custom</a:t>
            </a:r>
            <a:r>
              <a:rPr sz="4250" b="1" spc="-30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validation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40176" y="2475667"/>
            <a:ext cx="16445230" cy="8295640"/>
            <a:chOff x="1840176" y="2475667"/>
            <a:chExt cx="16445230" cy="8295640"/>
          </a:xfrm>
        </p:grpSpPr>
        <p:sp>
          <p:nvSpPr>
            <p:cNvPr id="5" name="object 5"/>
            <p:cNvSpPr/>
            <p:nvPr/>
          </p:nvSpPr>
          <p:spPr>
            <a:xfrm>
              <a:off x="2984202" y="10056958"/>
              <a:ext cx="14135735" cy="635"/>
            </a:xfrm>
            <a:custGeom>
              <a:avLst/>
              <a:gdLst/>
              <a:ahLst/>
              <a:cxnLst/>
              <a:rect l="l" t="t" r="r" b="b"/>
              <a:pathLst>
                <a:path w="14135735" h="634">
                  <a:moveTo>
                    <a:pt x="0" y="0"/>
                  </a:moveTo>
                  <a:lnTo>
                    <a:pt x="14135695" y="0"/>
                  </a:lnTo>
                  <a:lnTo>
                    <a:pt x="0" y="104"/>
                  </a:lnTo>
                  <a:close/>
                </a:path>
              </a:pathLst>
            </a:custGeom>
            <a:ln w="10470">
              <a:solidFill>
                <a:srgbClr val="7996B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6768" y="2569905"/>
              <a:ext cx="16151989" cy="79182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0176" y="2475667"/>
              <a:ext cx="16445174" cy="829521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Setting</a:t>
            </a:r>
            <a:r>
              <a:rPr spc="-265" dirty="0"/>
              <a:t> </a:t>
            </a:r>
            <a:r>
              <a:rPr spc="-55" dirty="0"/>
              <a:t>Up</a:t>
            </a:r>
            <a:r>
              <a:rPr spc="-265" dirty="0"/>
              <a:t> </a:t>
            </a:r>
            <a:r>
              <a:rPr spc="-114" dirty="0"/>
              <a:t>Development</a:t>
            </a:r>
            <a:r>
              <a:rPr spc="-265" dirty="0"/>
              <a:t> </a:t>
            </a:r>
            <a:r>
              <a:rPr spc="-125" dirty="0"/>
              <a:t>Environment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9872" y="478229"/>
            <a:ext cx="2021800" cy="8249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37754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-220" dirty="0">
                <a:latin typeface="Times New Roman"/>
                <a:cs typeface="Times New Roman"/>
              </a:rPr>
              <a:t>J</a:t>
            </a:r>
            <a:r>
              <a:rPr sz="6500" b="1" spc="-125" dirty="0">
                <a:latin typeface="Times New Roman"/>
                <a:cs typeface="Times New Roman"/>
              </a:rPr>
              <a:t>a</a:t>
            </a:r>
            <a:r>
              <a:rPr sz="6500" b="1" spc="-430" dirty="0">
                <a:latin typeface="Times New Roman"/>
                <a:cs typeface="Times New Roman"/>
              </a:rPr>
              <a:t>v</a:t>
            </a:r>
            <a:r>
              <a:rPr sz="6500" b="1" dirty="0">
                <a:latin typeface="Times New Roman"/>
                <a:cs typeface="Times New Roman"/>
              </a:rPr>
              <a:t>a</a:t>
            </a:r>
            <a:r>
              <a:rPr sz="6500" b="1" spc="-840" dirty="0">
                <a:latin typeface="Times New Roman"/>
                <a:cs typeface="Times New Roman"/>
              </a:rPr>
              <a:t>’</a:t>
            </a:r>
            <a:r>
              <a:rPr sz="6500" b="1" spc="250" dirty="0">
                <a:latin typeface="Times New Roman"/>
                <a:cs typeface="Times New Roman"/>
              </a:rPr>
              <a:t>s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480" dirty="0">
                <a:latin typeface="Times New Roman"/>
                <a:cs typeface="Times New Roman"/>
              </a:rPr>
              <a:t>S</a:t>
            </a:r>
            <a:r>
              <a:rPr sz="6500" b="1" spc="114" dirty="0">
                <a:latin typeface="Times New Roman"/>
                <a:cs typeface="Times New Roman"/>
              </a:rPr>
              <a:t>t</a:t>
            </a:r>
            <a:r>
              <a:rPr sz="6500" b="1" dirty="0">
                <a:latin typeface="Times New Roman"/>
                <a:cs typeface="Times New Roman"/>
              </a:rPr>
              <a:t>a</a:t>
            </a:r>
            <a:r>
              <a:rPr sz="6500" b="1" spc="360" dirty="0">
                <a:latin typeface="Times New Roman"/>
                <a:cs typeface="Times New Roman"/>
              </a:rPr>
              <a:t>n</a:t>
            </a:r>
            <a:r>
              <a:rPr sz="6500" b="1" spc="120" dirty="0">
                <a:latin typeface="Times New Roman"/>
                <a:cs typeface="Times New Roman"/>
              </a:rPr>
              <a:t>d</a:t>
            </a:r>
            <a:r>
              <a:rPr sz="6500" b="1" dirty="0">
                <a:latin typeface="Times New Roman"/>
                <a:cs typeface="Times New Roman"/>
              </a:rPr>
              <a:t>a</a:t>
            </a:r>
            <a:r>
              <a:rPr sz="6500" b="1" spc="-125" dirty="0">
                <a:latin typeface="Times New Roman"/>
                <a:cs typeface="Times New Roman"/>
              </a:rPr>
              <a:t>r</a:t>
            </a:r>
            <a:r>
              <a:rPr sz="6500" b="1" spc="254" dirty="0">
                <a:latin typeface="Times New Roman"/>
                <a:cs typeface="Times New Roman"/>
              </a:rPr>
              <a:t>d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dirty="0">
                <a:latin typeface="Times New Roman"/>
                <a:cs typeface="Times New Roman"/>
              </a:rPr>
              <a:t>B</a:t>
            </a:r>
            <a:r>
              <a:rPr sz="6500" b="1" spc="240" dirty="0">
                <a:latin typeface="Times New Roman"/>
                <a:cs typeface="Times New Roman"/>
              </a:rPr>
              <a:t>e</a:t>
            </a:r>
            <a:r>
              <a:rPr sz="6500" b="1" dirty="0">
                <a:latin typeface="Times New Roman"/>
                <a:cs typeface="Times New Roman"/>
              </a:rPr>
              <a:t>a</a:t>
            </a:r>
            <a:r>
              <a:rPr sz="6500" b="1" spc="495" dirty="0">
                <a:latin typeface="Times New Roman"/>
                <a:cs typeface="Times New Roman"/>
              </a:rPr>
              <a:t>n</a:t>
            </a:r>
            <a:r>
              <a:rPr sz="6500" b="1" spc="-725" dirty="0">
                <a:latin typeface="Times New Roman"/>
                <a:cs typeface="Times New Roman"/>
              </a:rPr>
              <a:t> </a:t>
            </a:r>
            <a:r>
              <a:rPr sz="6500" b="1" spc="-765" dirty="0">
                <a:latin typeface="Times New Roman"/>
                <a:cs typeface="Times New Roman"/>
              </a:rPr>
              <a:t>V</a:t>
            </a:r>
            <a:r>
              <a:rPr sz="6500" b="1" dirty="0">
                <a:latin typeface="Times New Roman"/>
                <a:cs typeface="Times New Roman"/>
              </a:rPr>
              <a:t>a</a:t>
            </a:r>
            <a:r>
              <a:rPr sz="6500" b="1" spc="114" dirty="0">
                <a:latin typeface="Times New Roman"/>
                <a:cs typeface="Times New Roman"/>
              </a:rPr>
              <a:t>li</a:t>
            </a:r>
            <a:r>
              <a:rPr sz="6500" b="1" spc="120" dirty="0">
                <a:latin typeface="Times New Roman"/>
                <a:cs typeface="Times New Roman"/>
              </a:rPr>
              <a:t>d</a:t>
            </a:r>
            <a:r>
              <a:rPr sz="6500" b="1" dirty="0">
                <a:latin typeface="Times New Roman"/>
                <a:cs typeface="Times New Roman"/>
              </a:rPr>
              <a:t>a</a:t>
            </a:r>
            <a:r>
              <a:rPr sz="6500" b="1" spc="114" dirty="0">
                <a:latin typeface="Times New Roman"/>
                <a:cs typeface="Times New Roman"/>
              </a:rPr>
              <a:t>ti</a:t>
            </a:r>
            <a:r>
              <a:rPr sz="6500" b="1" spc="245" dirty="0">
                <a:latin typeface="Times New Roman"/>
                <a:cs typeface="Times New Roman"/>
              </a:rPr>
              <a:t>o</a:t>
            </a:r>
            <a:r>
              <a:rPr sz="6500" b="1" spc="495" dirty="0">
                <a:latin typeface="Times New Roman"/>
                <a:cs typeface="Times New Roman"/>
              </a:rPr>
              <a:t>n</a:t>
            </a:r>
            <a:r>
              <a:rPr sz="6500" b="1" spc="-430" dirty="0">
                <a:latin typeface="Times New Roman"/>
                <a:cs typeface="Times New Roman"/>
              </a:rPr>
              <a:t> </a:t>
            </a:r>
            <a:r>
              <a:rPr sz="6500" b="1" spc="125" dirty="0">
                <a:latin typeface="Times New Roman"/>
                <a:cs typeface="Times New Roman"/>
              </a:rPr>
              <a:t>API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67412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552666"/>
            <a:ext cx="110388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Java’s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standard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Bean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Validation</a:t>
            </a:r>
            <a:r>
              <a:rPr kumimoji="0" sz="42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API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(JSR-303)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53794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416484"/>
            <a:ext cx="133597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Only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specification </a:t>
            </a:r>
            <a:r>
              <a:rPr kumimoji="0" sz="42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…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vendor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independent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…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portable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40176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280301"/>
            <a:ext cx="96793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BUT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still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need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implementation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…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735112" y="815326"/>
            <a:ext cx="3671570" cy="1706245"/>
            <a:chOff x="15735112" y="815326"/>
            <a:chExt cx="3671570" cy="170624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81704" y="909568"/>
              <a:ext cx="3377756" cy="132895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35112" y="815326"/>
              <a:ext cx="3670941" cy="170590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1049</Words>
  <Application>Microsoft Office PowerPoint</Application>
  <PresentationFormat>Custom</PresentationFormat>
  <Paragraphs>210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 MT</vt:lpstr>
      <vt:lpstr>Calibri</vt:lpstr>
      <vt:lpstr>Courier New</vt:lpstr>
      <vt:lpstr>Lucida Sans Unicode</vt:lpstr>
      <vt:lpstr>Palatino Linotype</vt:lpstr>
      <vt:lpstr>Times New Roman</vt:lpstr>
      <vt:lpstr>Trebuchet MS</vt:lpstr>
      <vt:lpstr>Office Theme</vt:lpstr>
      <vt:lpstr>1_Office Theme</vt:lpstr>
      <vt:lpstr>2_Office Theme</vt:lpstr>
      <vt:lpstr>Spring MVC Form Validation</vt:lpstr>
      <vt:lpstr>The Need for Validation</vt:lpstr>
      <vt:lpstr>Java’s Standard Bean Validation API</vt:lpstr>
      <vt:lpstr>Spring and Validation</vt:lpstr>
      <vt:lpstr>Bean Validation Features</vt:lpstr>
      <vt:lpstr>Validation Annotations</vt:lpstr>
      <vt:lpstr>Our Road Map</vt:lpstr>
      <vt:lpstr>Setting Up Development Environment</vt:lpstr>
      <vt:lpstr>Java’s Standard Bean Validation API</vt:lpstr>
      <vt:lpstr>The Hibernate Team to the rescue!</vt:lpstr>
      <vt:lpstr>PowerPoint Presentation</vt:lpstr>
      <vt:lpstr>About the Versions ... tricky!</vt:lpstr>
      <vt:lpstr>Jakarta EE</vt:lpstr>
      <vt:lpstr>Okay ... what impact on Hibernate Validator??</vt:lpstr>
      <vt:lpstr>But wait ... I need to use latest version!!!</vt:lpstr>
      <vt:lpstr>In Summary</vt:lpstr>
      <vt:lpstr>PowerPoint Presentation</vt:lpstr>
      <vt:lpstr>Development Process</vt:lpstr>
      <vt:lpstr>Spring MVC Form Validation  Required Fields</vt:lpstr>
      <vt:lpstr>Required Fields</vt:lpstr>
      <vt:lpstr>Pulling It All Together</vt:lpstr>
      <vt:lpstr>Development Process</vt:lpstr>
      <vt:lpstr>Step 1: Add validation rule to Customer class</vt:lpstr>
      <vt:lpstr>Step 2: Display error message on HTML form</vt:lpstr>
      <vt:lpstr>Step 3: Perform validation in Controller class</vt:lpstr>
      <vt:lpstr>Step 4: Update confirmation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Form Validation</dc:title>
  <cp:lastModifiedBy>Shaurya Jaiswal</cp:lastModifiedBy>
  <cp:revision>3</cp:revision>
  <dcterms:created xsi:type="dcterms:W3CDTF">2022-08-20T12:53:30Z</dcterms:created>
  <dcterms:modified xsi:type="dcterms:W3CDTF">2022-08-25T19:04:37Z</dcterms:modified>
</cp:coreProperties>
</file>