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10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66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86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54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97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644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40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2918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4878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1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606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24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92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7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8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89712" y="207188"/>
            <a:ext cx="8724675" cy="205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5244" y="2531724"/>
            <a:ext cx="15773611" cy="4980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7667" y="207188"/>
            <a:ext cx="12868764" cy="205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854" y="2637690"/>
            <a:ext cx="18370391" cy="595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51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89712" y="207188"/>
            <a:ext cx="8724675" cy="205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5107" y="2703447"/>
            <a:ext cx="17113885" cy="534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71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89712" y="207188"/>
            <a:ext cx="8724675" cy="205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145" y="2123360"/>
            <a:ext cx="12919710" cy="6312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98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luv2cod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58035" marR="8890" indent="-2042160">
              <a:lnSpc>
                <a:spcPct val="100200"/>
              </a:lnSpc>
              <a:spcBef>
                <a:spcPts val="110"/>
              </a:spcBef>
            </a:pPr>
            <a:r>
              <a:rPr spc="-100" dirty="0"/>
              <a:t>Spring</a:t>
            </a:r>
            <a:r>
              <a:rPr spc="-295" dirty="0"/>
              <a:t> </a:t>
            </a:r>
            <a:r>
              <a:rPr spc="-70" dirty="0"/>
              <a:t>MVC</a:t>
            </a:r>
            <a:r>
              <a:rPr spc="-295" dirty="0"/>
              <a:t> </a:t>
            </a:r>
            <a:r>
              <a:rPr spc="-160" dirty="0"/>
              <a:t>Validation </a:t>
            </a:r>
            <a:r>
              <a:rPr spc="-1830" dirty="0"/>
              <a:t> </a:t>
            </a:r>
            <a:r>
              <a:rPr spc="-125" dirty="0"/>
              <a:t>@InitBinder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marR="8890" indent="-283210">
              <a:lnSpc>
                <a:spcPct val="100200"/>
              </a:lnSpc>
              <a:spcBef>
                <a:spcPts val="110"/>
              </a:spcBef>
            </a:pPr>
            <a:r>
              <a:rPr spc="-100" dirty="0"/>
              <a:t>Spring</a:t>
            </a:r>
            <a:r>
              <a:rPr spc="-295" dirty="0"/>
              <a:t> </a:t>
            </a:r>
            <a:r>
              <a:rPr spc="-70" dirty="0"/>
              <a:t>MVC</a:t>
            </a:r>
            <a:r>
              <a:rPr spc="-295" dirty="0"/>
              <a:t> </a:t>
            </a:r>
            <a:r>
              <a:rPr spc="-160" dirty="0"/>
              <a:t>Validation </a:t>
            </a:r>
            <a:r>
              <a:rPr spc="-1830" dirty="0"/>
              <a:t> </a:t>
            </a:r>
            <a:r>
              <a:rPr spc="-105" dirty="0"/>
              <a:t>Regular</a:t>
            </a:r>
            <a:r>
              <a:rPr spc="-290" dirty="0"/>
              <a:t> </a:t>
            </a:r>
            <a:r>
              <a:rPr spc="-120" dirty="0"/>
              <a:t>Expressions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5628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85" dirty="0">
                <a:latin typeface="Times New Roman"/>
                <a:cs typeface="Times New Roman"/>
              </a:rPr>
              <a:t>Regular</a:t>
            </a:r>
            <a:r>
              <a:rPr sz="6500" spc="-125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Expressions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629732"/>
            <a:ext cx="15125700" cy="6868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25450" algn="l"/>
              </a:tabLst>
              <a:defRPr/>
            </a:pP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0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sequence of characters that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define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search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pattern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967105" marR="0" lvl="1" indent="-431800" algn="l" defTabSz="914400" rtl="0" eaLnBrk="1" fontAlgn="auto" latinLnBrk="0" hangingPunct="1">
              <a:lnSpc>
                <a:spcPct val="100000"/>
              </a:lnSpc>
              <a:spcBef>
                <a:spcPts val="311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967740" algn="l"/>
              </a:tabLst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This pattern is used to </a:t>
            </a:r>
            <a:r>
              <a:rPr kumimoji="0" sz="4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find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or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match strings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Palatino Linotype"/>
              <a:buChar char="•"/>
              <a:tabLst/>
              <a:defRPr/>
            </a:pPr>
            <a:endParaRPr kumimoji="0" sz="6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443230" marR="0" lvl="0" indent="-4311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43865" algn="l"/>
              </a:tabLst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Regular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Expressions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like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its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own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language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(advanced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topic)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967105" marR="0" lvl="1" indent="-431800" algn="l" defTabSz="914400" rtl="0" eaLnBrk="1" fontAlgn="auto" latinLnBrk="0" hangingPunct="1">
              <a:lnSpc>
                <a:spcPct val="100000"/>
              </a:lnSpc>
              <a:spcBef>
                <a:spcPts val="311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967740" algn="l"/>
              </a:tabLst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 will assume 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already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know about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regular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expressions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Palatino Linotype"/>
              <a:buChar char="•"/>
              <a:tabLst/>
              <a:defRPr/>
            </a:pPr>
            <a:endParaRPr kumimoji="0" sz="6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443230" marR="0" lvl="0" indent="-431165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43865" algn="l"/>
              </a:tabLst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If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not, then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plenty of </a:t>
            </a:r>
            <a:r>
              <a:rPr kumimoji="0" sz="4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free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tutorials available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205865" marR="0" lvl="0" indent="-670560" algn="l" defTabSz="914400" rtl="0" eaLnBrk="1" fontAlgn="auto" latinLnBrk="0" hangingPunct="1">
              <a:lnSpc>
                <a:spcPct val="100000"/>
              </a:lnSpc>
              <a:spcBef>
                <a:spcPts val="295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205865" algn="l"/>
                <a:tab pos="1206500" algn="l"/>
              </a:tabLst>
              <a:defRPr/>
            </a:pPr>
            <a:r>
              <a:rPr kumimoji="0" sz="3250" b="0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https://docs.oracle.com/javase/tutorial/essential/regex/</a:t>
            </a:r>
            <a:endParaRPr kumimoji="0" sz="3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12224" y="782003"/>
            <a:ext cx="3677285" cy="1873885"/>
          </a:xfrm>
          <a:custGeom>
            <a:avLst/>
            <a:gdLst/>
            <a:ahLst/>
            <a:cxnLst/>
            <a:rect l="l" t="t" r="r" b="b"/>
            <a:pathLst>
              <a:path w="3677284" h="1873885">
                <a:moveTo>
                  <a:pt x="388307" y="0"/>
                </a:moveTo>
                <a:lnTo>
                  <a:pt x="348904" y="580"/>
                </a:lnTo>
                <a:lnTo>
                  <a:pt x="306324" y="10786"/>
                </a:lnTo>
                <a:lnTo>
                  <a:pt x="267417" y="29748"/>
                </a:lnTo>
                <a:lnTo>
                  <a:pt x="233501" y="56636"/>
                </a:lnTo>
                <a:lnTo>
                  <a:pt x="205893" y="90622"/>
                </a:lnTo>
                <a:lnTo>
                  <a:pt x="188343" y="125885"/>
                </a:lnTo>
                <a:lnTo>
                  <a:pt x="174428" y="165569"/>
                </a:lnTo>
                <a:lnTo>
                  <a:pt x="161651" y="213846"/>
                </a:lnTo>
                <a:lnTo>
                  <a:pt x="147518" y="274890"/>
                </a:lnTo>
                <a:lnTo>
                  <a:pt x="27909" y="801168"/>
                </a:lnTo>
                <a:lnTo>
                  <a:pt x="14082" y="863145"/>
                </a:lnTo>
                <a:lnTo>
                  <a:pt x="4640" y="912625"/>
                </a:lnTo>
                <a:lnTo>
                  <a:pt x="0" y="954581"/>
                </a:lnTo>
                <a:lnTo>
                  <a:pt x="580" y="993987"/>
                </a:lnTo>
                <a:lnTo>
                  <a:pt x="10786" y="1036566"/>
                </a:lnTo>
                <a:lnTo>
                  <a:pt x="29748" y="1075472"/>
                </a:lnTo>
                <a:lnTo>
                  <a:pt x="56635" y="1109388"/>
                </a:lnTo>
                <a:lnTo>
                  <a:pt x="90619" y="1136995"/>
                </a:lnTo>
                <a:lnTo>
                  <a:pt x="125884" y="1154545"/>
                </a:lnTo>
                <a:lnTo>
                  <a:pt x="165571" y="1168461"/>
                </a:lnTo>
                <a:lnTo>
                  <a:pt x="213851" y="1181237"/>
                </a:lnTo>
                <a:lnTo>
                  <a:pt x="3197128" y="1859254"/>
                </a:lnTo>
                <a:lnTo>
                  <a:pt x="3246606" y="1868696"/>
                </a:lnTo>
                <a:lnTo>
                  <a:pt x="3288562" y="1873335"/>
                </a:lnTo>
                <a:lnTo>
                  <a:pt x="3327965" y="1872755"/>
                </a:lnTo>
                <a:lnTo>
                  <a:pt x="3370545" y="1862548"/>
                </a:lnTo>
                <a:lnTo>
                  <a:pt x="3409452" y="1843586"/>
                </a:lnTo>
                <a:lnTo>
                  <a:pt x="3443368" y="1816698"/>
                </a:lnTo>
                <a:lnTo>
                  <a:pt x="3470977" y="1782713"/>
                </a:lnTo>
                <a:lnTo>
                  <a:pt x="3488526" y="1747450"/>
                </a:lnTo>
                <a:lnTo>
                  <a:pt x="3502442" y="1707766"/>
                </a:lnTo>
                <a:lnTo>
                  <a:pt x="3515218" y="1659488"/>
                </a:lnTo>
                <a:lnTo>
                  <a:pt x="3529352" y="1598445"/>
                </a:lnTo>
                <a:lnTo>
                  <a:pt x="3648961" y="1072167"/>
                </a:lnTo>
                <a:lnTo>
                  <a:pt x="3662786" y="1010190"/>
                </a:lnTo>
                <a:lnTo>
                  <a:pt x="3672226" y="960710"/>
                </a:lnTo>
                <a:lnTo>
                  <a:pt x="3676865" y="918755"/>
                </a:lnTo>
                <a:lnTo>
                  <a:pt x="3676290" y="879349"/>
                </a:lnTo>
                <a:lnTo>
                  <a:pt x="3666083" y="836770"/>
                </a:lnTo>
                <a:lnTo>
                  <a:pt x="3647120" y="797863"/>
                </a:lnTo>
                <a:lnTo>
                  <a:pt x="3620230" y="763947"/>
                </a:lnTo>
                <a:lnTo>
                  <a:pt x="3586240" y="736339"/>
                </a:lnTo>
                <a:lnTo>
                  <a:pt x="3550981" y="718790"/>
                </a:lnTo>
                <a:lnTo>
                  <a:pt x="3511297" y="704874"/>
                </a:lnTo>
                <a:lnTo>
                  <a:pt x="3463018" y="692098"/>
                </a:lnTo>
                <a:lnTo>
                  <a:pt x="541719" y="27909"/>
                </a:lnTo>
                <a:lnTo>
                  <a:pt x="479742" y="14082"/>
                </a:lnTo>
                <a:lnTo>
                  <a:pt x="430263" y="4640"/>
                </a:lnTo>
                <a:lnTo>
                  <a:pt x="388307" y="0"/>
                </a:lnTo>
                <a:close/>
              </a:path>
              <a:path w="3677284" h="1873885">
                <a:moveTo>
                  <a:pt x="540291" y="27584"/>
                </a:moveTo>
                <a:lnTo>
                  <a:pt x="541715" y="27909"/>
                </a:lnTo>
                <a:lnTo>
                  <a:pt x="540291" y="27584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5108164" y="1493066"/>
            <a:ext cx="248778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0" i="0" u="none" strike="noStrike" kern="1200" cap="none" spc="375" normalizeH="0" baseline="40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Ad</a:t>
            </a:r>
            <a:r>
              <a:rPr kumimoji="0" sz="5175" b="0" i="0" u="none" strike="noStrike" kern="1200" cap="none" spc="375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va</a:t>
            </a:r>
            <a:r>
              <a:rPr kumimoji="0" sz="5175" b="0" i="0" u="none" strike="noStrike" kern="1200" cap="none" spc="375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3450" b="0" i="0" u="none" strike="noStrike" kern="1200" cap="none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ced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1616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0" dirty="0">
                <a:latin typeface="Times New Roman"/>
                <a:cs typeface="Times New Roman"/>
              </a:rPr>
              <a:t>Validate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55" dirty="0">
                <a:latin typeface="Times New Roman"/>
                <a:cs typeface="Times New Roman"/>
              </a:rPr>
              <a:t>Postal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Code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646905"/>
            <a:ext cx="124409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input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field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our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for: </a:t>
            </a:r>
            <a:r>
              <a:rPr kumimoji="0" sz="42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Postal</a:t>
            </a:r>
            <a:r>
              <a:rPr kumimoji="0" sz="4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392016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3798702"/>
            <a:ext cx="84855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only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enter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5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chars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/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digits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07196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4950499"/>
            <a:ext cx="63652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Apply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Regular</a:t>
            </a:r>
            <a:r>
              <a:rPr kumimoji="0" sz="425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Expression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0439" y="3989407"/>
            <a:ext cx="7821751" cy="60102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625963"/>
            <a:ext cx="10155555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4535" marR="0" lvl="0" indent="-71247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24535" algn="l"/>
                <a:tab pos="725170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rule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Customer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24535" marR="0" lvl="0" indent="-71247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24535" algn="l"/>
                <a:tab pos="725170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Display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error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messages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42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24535" marR="0" lvl="0" indent="-71247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24535" algn="l"/>
                <a:tab pos="72517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confirmation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60418" y="782003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3" y="0"/>
                </a:moveTo>
                <a:lnTo>
                  <a:pt x="400710" y="580"/>
                </a:lnTo>
                <a:lnTo>
                  <a:pt x="358129" y="10786"/>
                </a:lnTo>
                <a:lnTo>
                  <a:pt x="319223" y="29748"/>
                </a:lnTo>
                <a:lnTo>
                  <a:pt x="285306" y="56636"/>
                </a:lnTo>
                <a:lnTo>
                  <a:pt x="257698" y="90622"/>
                </a:lnTo>
                <a:lnTo>
                  <a:pt x="240149" y="125885"/>
                </a:lnTo>
                <a:lnTo>
                  <a:pt x="226233" y="165569"/>
                </a:lnTo>
                <a:lnTo>
                  <a:pt x="213457" y="213846"/>
                </a:lnTo>
                <a:lnTo>
                  <a:pt x="199323" y="274890"/>
                </a:lnTo>
                <a:lnTo>
                  <a:pt x="27904" y="1029115"/>
                </a:lnTo>
                <a:lnTo>
                  <a:pt x="14079" y="1091092"/>
                </a:lnTo>
                <a:lnTo>
                  <a:pt x="4639" y="1140572"/>
                </a:lnTo>
                <a:lnTo>
                  <a:pt x="0" y="1182528"/>
                </a:lnTo>
                <a:lnTo>
                  <a:pt x="575" y="1221934"/>
                </a:lnTo>
                <a:lnTo>
                  <a:pt x="10783" y="1264513"/>
                </a:lnTo>
                <a:lnTo>
                  <a:pt x="29748" y="1303420"/>
                </a:lnTo>
                <a:lnTo>
                  <a:pt x="56639" y="1337335"/>
                </a:lnTo>
                <a:lnTo>
                  <a:pt x="90625" y="1364942"/>
                </a:lnTo>
                <a:lnTo>
                  <a:pt x="125888" y="1382492"/>
                </a:lnTo>
                <a:lnTo>
                  <a:pt x="165572" y="1396408"/>
                </a:lnTo>
                <a:lnTo>
                  <a:pt x="213848" y="1409184"/>
                </a:lnTo>
                <a:lnTo>
                  <a:pt x="3197128" y="2087201"/>
                </a:lnTo>
                <a:lnTo>
                  <a:pt x="3246607" y="2096643"/>
                </a:lnTo>
                <a:lnTo>
                  <a:pt x="3288563" y="2101282"/>
                </a:lnTo>
                <a:lnTo>
                  <a:pt x="3327971" y="2100702"/>
                </a:lnTo>
                <a:lnTo>
                  <a:pt x="3370545" y="2090495"/>
                </a:lnTo>
                <a:lnTo>
                  <a:pt x="3409449" y="2071533"/>
                </a:lnTo>
                <a:lnTo>
                  <a:pt x="3443364" y="2044644"/>
                </a:lnTo>
                <a:lnTo>
                  <a:pt x="3470972" y="2010660"/>
                </a:lnTo>
                <a:lnTo>
                  <a:pt x="3488522" y="1975397"/>
                </a:lnTo>
                <a:lnTo>
                  <a:pt x="3502437" y="1935713"/>
                </a:lnTo>
                <a:lnTo>
                  <a:pt x="3515214" y="1887436"/>
                </a:lnTo>
                <a:lnTo>
                  <a:pt x="3529347" y="1826393"/>
                </a:lnTo>
                <a:lnTo>
                  <a:pt x="3700766" y="1072167"/>
                </a:lnTo>
                <a:lnTo>
                  <a:pt x="3714591" y="1010190"/>
                </a:lnTo>
                <a:lnTo>
                  <a:pt x="3724031" y="960710"/>
                </a:lnTo>
                <a:lnTo>
                  <a:pt x="3728671" y="918755"/>
                </a:lnTo>
                <a:lnTo>
                  <a:pt x="3728095" y="879349"/>
                </a:lnTo>
                <a:lnTo>
                  <a:pt x="3717887" y="836770"/>
                </a:lnTo>
                <a:lnTo>
                  <a:pt x="3698922" y="797863"/>
                </a:lnTo>
                <a:lnTo>
                  <a:pt x="3672031" y="763947"/>
                </a:lnTo>
                <a:lnTo>
                  <a:pt x="3638046" y="736339"/>
                </a:lnTo>
                <a:lnTo>
                  <a:pt x="3602787" y="718790"/>
                </a:lnTo>
                <a:lnTo>
                  <a:pt x="3563103" y="704874"/>
                </a:lnTo>
                <a:lnTo>
                  <a:pt x="3514824" y="692098"/>
                </a:lnTo>
                <a:lnTo>
                  <a:pt x="593525" y="27909"/>
                </a:lnTo>
                <a:lnTo>
                  <a:pt x="531547" y="14082"/>
                </a:lnTo>
                <a:lnTo>
                  <a:pt x="482068" y="4640"/>
                </a:lnTo>
                <a:lnTo>
                  <a:pt x="440113" y="0"/>
                </a:lnTo>
                <a:close/>
              </a:path>
              <a:path w="3728719" h="2101850">
                <a:moveTo>
                  <a:pt x="592096" y="27584"/>
                </a:moveTo>
                <a:lnTo>
                  <a:pt x="593521" y="27909"/>
                </a:lnTo>
                <a:lnTo>
                  <a:pt x="592096" y="27584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4924127" y="1610122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52587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0" dirty="0">
                <a:latin typeface="Times New Roman"/>
                <a:cs typeface="Times New Roman"/>
              </a:rPr>
              <a:t>1</a:t>
            </a:r>
            <a:r>
              <a:rPr sz="6500" spc="10" dirty="0">
                <a:latin typeface="Times New Roman"/>
                <a:cs typeface="Times New Roman"/>
              </a:rPr>
              <a:t>:</a:t>
            </a:r>
            <a:r>
              <a:rPr sz="6500" spc="-790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Ad</a:t>
            </a:r>
            <a:r>
              <a:rPr sz="6500" spc="235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spc="120" dirty="0">
                <a:latin typeface="Times New Roman"/>
                <a:cs typeface="Times New Roman"/>
              </a:rPr>
              <a:t>alidatio</a:t>
            </a:r>
            <a:r>
              <a:rPr sz="6500" spc="355" dirty="0">
                <a:latin typeface="Times New Roman"/>
                <a:cs typeface="Times New Roman"/>
              </a:rPr>
              <a:t>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rul</a:t>
            </a:r>
            <a:r>
              <a:rPr sz="6500" spc="26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spc="375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Custome</a:t>
            </a:r>
            <a:r>
              <a:rPr sz="6500" spc="215" dirty="0">
                <a:latin typeface="Times New Roman"/>
                <a:cs typeface="Times New Roman"/>
              </a:rPr>
              <a:t>r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95" dirty="0">
                <a:latin typeface="Times New Roman"/>
                <a:cs typeface="Times New Roman"/>
              </a:rPr>
              <a:t>class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58694" y="2846771"/>
            <a:ext cx="17828895" cy="5615305"/>
            <a:chOff x="1258694" y="2846771"/>
            <a:chExt cx="17828895" cy="5615305"/>
          </a:xfrm>
        </p:grpSpPr>
        <p:sp>
          <p:nvSpPr>
            <p:cNvPr id="4" name="object 4"/>
            <p:cNvSpPr/>
            <p:nvPr/>
          </p:nvSpPr>
          <p:spPr>
            <a:xfrm>
              <a:off x="1436699" y="2961951"/>
              <a:ext cx="17472660" cy="5154295"/>
            </a:xfrm>
            <a:custGeom>
              <a:avLst/>
              <a:gdLst/>
              <a:ahLst/>
              <a:cxnLst/>
              <a:rect l="l" t="t" r="r" b="b"/>
              <a:pathLst>
                <a:path w="17472660" h="5154295">
                  <a:moveTo>
                    <a:pt x="0" y="0"/>
                  </a:moveTo>
                  <a:lnTo>
                    <a:pt x="17472619" y="0"/>
                  </a:lnTo>
                  <a:lnTo>
                    <a:pt x="17472619" y="5154293"/>
                  </a:lnTo>
                  <a:lnTo>
                    <a:pt x="0" y="5154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8694" y="2846771"/>
              <a:ext cx="17828630" cy="56150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95107" y="2703447"/>
            <a:ext cx="14533244" cy="5344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470525" lvl="0" indent="0" algn="l" defTabSz="914400" rtl="0" eaLnBrk="1" fontAlgn="auto" latinLnBrk="0" hangingPunct="1">
              <a:lnSpc>
                <a:spcPct val="1573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3450" b="1" i="0" u="none" strike="noStrike" kern="1200" cap="none" spc="5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javax.validation.constraints.Pattern;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Customer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508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@Pattern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(regexp=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"^[a-zA-Z0-9]{5}"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message=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"only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chars/digits"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postalCode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34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getter/setter</a:t>
            </a:r>
            <a:r>
              <a:rPr kumimoji="0" sz="34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methods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47267" y="1680125"/>
            <a:ext cx="3677285" cy="1873885"/>
          </a:xfrm>
          <a:custGeom>
            <a:avLst/>
            <a:gdLst/>
            <a:ahLst/>
            <a:cxnLst/>
            <a:rect l="l" t="t" r="r" b="b"/>
            <a:pathLst>
              <a:path w="3677284" h="1873885">
                <a:moveTo>
                  <a:pt x="388303" y="0"/>
                </a:moveTo>
                <a:lnTo>
                  <a:pt x="348900" y="579"/>
                </a:lnTo>
                <a:lnTo>
                  <a:pt x="306320" y="10786"/>
                </a:lnTo>
                <a:lnTo>
                  <a:pt x="267413" y="29748"/>
                </a:lnTo>
                <a:lnTo>
                  <a:pt x="233496" y="56637"/>
                </a:lnTo>
                <a:lnTo>
                  <a:pt x="205888" y="90621"/>
                </a:lnTo>
                <a:lnTo>
                  <a:pt x="188339" y="125884"/>
                </a:lnTo>
                <a:lnTo>
                  <a:pt x="174423" y="165568"/>
                </a:lnTo>
                <a:lnTo>
                  <a:pt x="161647" y="213846"/>
                </a:lnTo>
                <a:lnTo>
                  <a:pt x="147513" y="274889"/>
                </a:lnTo>
                <a:lnTo>
                  <a:pt x="27904" y="801167"/>
                </a:lnTo>
                <a:lnTo>
                  <a:pt x="14079" y="863144"/>
                </a:lnTo>
                <a:lnTo>
                  <a:pt x="4639" y="912624"/>
                </a:lnTo>
                <a:lnTo>
                  <a:pt x="0" y="954580"/>
                </a:lnTo>
                <a:lnTo>
                  <a:pt x="575" y="993985"/>
                </a:lnTo>
                <a:lnTo>
                  <a:pt x="10783" y="1036565"/>
                </a:lnTo>
                <a:lnTo>
                  <a:pt x="29748" y="1075471"/>
                </a:lnTo>
                <a:lnTo>
                  <a:pt x="56639" y="1109387"/>
                </a:lnTo>
                <a:lnTo>
                  <a:pt x="90625" y="1136995"/>
                </a:lnTo>
                <a:lnTo>
                  <a:pt x="125888" y="1154544"/>
                </a:lnTo>
                <a:lnTo>
                  <a:pt x="165572" y="1168460"/>
                </a:lnTo>
                <a:lnTo>
                  <a:pt x="213848" y="1181236"/>
                </a:lnTo>
                <a:lnTo>
                  <a:pt x="3197128" y="1859254"/>
                </a:lnTo>
                <a:lnTo>
                  <a:pt x="3246606" y="1868695"/>
                </a:lnTo>
                <a:lnTo>
                  <a:pt x="3288559" y="1873334"/>
                </a:lnTo>
                <a:lnTo>
                  <a:pt x="3327961" y="1872755"/>
                </a:lnTo>
                <a:lnTo>
                  <a:pt x="3370541" y="1862548"/>
                </a:lnTo>
                <a:lnTo>
                  <a:pt x="3409448" y="1843585"/>
                </a:lnTo>
                <a:lnTo>
                  <a:pt x="3443364" y="1816697"/>
                </a:lnTo>
                <a:lnTo>
                  <a:pt x="3470972" y="1782712"/>
                </a:lnTo>
                <a:lnTo>
                  <a:pt x="3488522" y="1747450"/>
                </a:lnTo>
                <a:lnTo>
                  <a:pt x="3502437" y="1707765"/>
                </a:lnTo>
                <a:lnTo>
                  <a:pt x="3515214" y="1659488"/>
                </a:lnTo>
                <a:lnTo>
                  <a:pt x="3529347" y="1598445"/>
                </a:lnTo>
                <a:lnTo>
                  <a:pt x="3648956" y="1072166"/>
                </a:lnTo>
                <a:lnTo>
                  <a:pt x="3662783" y="1010189"/>
                </a:lnTo>
                <a:lnTo>
                  <a:pt x="3672225" y="960710"/>
                </a:lnTo>
                <a:lnTo>
                  <a:pt x="3676865" y="918754"/>
                </a:lnTo>
                <a:lnTo>
                  <a:pt x="3676285" y="879347"/>
                </a:lnTo>
                <a:lnTo>
                  <a:pt x="3666079" y="836769"/>
                </a:lnTo>
                <a:lnTo>
                  <a:pt x="3647117" y="797862"/>
                </a:lnTo>
                <a:lnTo>
                  <a:pt x="3620230" y="763946"/>
                </a:lnTo>
                <a:lnTo>
                  <a:pt x="3586246" y="736339"/>
                </a:lnTo>
                <a:lnTo>
                  <a:pt x="3550982" y="718789"/>
                </a:lnTo>
                <a:lnTo>
                  <a:pt x="3511296" y="704873"/>
                </a:lnTo>
                <a:lnTo>
                  <a:pt x="3463018" y="692098"/>
                </a:lnTo>
                <a:lnTo>
                  <a:pt x="541698" y="27903"/>
                </a:lnTo>
                <a:lnTo>
                  <a:pt x="479742" y="14080"/>
                </a:lnTo>
                <a:lnTo>
                  <a:pt x="430260" y="4638"/>
                </a:lnTo>
                <a:lnTo>
                  <a:pt x="388303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 rot="720000">
            <a:off x="16743204" y="2391187"/>
            <a:ext cx="248778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0" i="0" u="none" strike="noStrike" kern="1200" cap="none" spc="375" normalizeH="0" baseline="40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Ad</a:t>
            </a:r>
            <a:r>
              <a:rPr kumimoji="0" sz="5175" b="0" i="0" u="none" strike="noStrike" kern="1200" cap="none" spc="375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va</a:t>
            </a:r>
            <a:r>
              <a:rPr kumimoji="0" sz="5175" b="0" i="0" u="none" strike="noStrike" kern="1200" cap="none" spc="375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3450" b="0" i="0" u="none" strike="noStrike" kern="1200" cap="none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ced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sp>
          <p:nvSpPr>
            <p:cNvPr id="4" name="object 4"/>
            <p:cNvSpPr/>
            <p:nvPr/>
          </p:nvSpPr>
          <p:spPr>
            <a:xfrm>
              <a:off x="2984202" y="10056959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5863" y="8188232"/>
              <a:ext cx="1256506" cy="51307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01370" marR="8890" indent="-785495">
              <a:lnSpc>
                <a:spcPct val="100200"/>
              </a:lnSpc>
              <a:spcBef>
                <a:spcPts val="110"/>
              </a:spcBef>
            </a:pPr>
            <a:r>
              <a:rPr spc="-100" dirty="0"/>
              <a:t>Spring</a:t>
            </a:r>
            <a:r>
              <a:rPr spc="-295" dirty="0"/>
              <a:t> </a:t>
            </a:r>
            <a:r>
              <a:rPr spc="-70" dirty="0"/>
              <a:t>MVC</a:t>
            </a:r>
            <a:r>
              <a:rPr spc="-295" dirty="0"/>
              <a:t> </a:t>
            </a:r>
            <a:r>
              <a:rPr spc="-160" dirty="0"/>
              <a:t>Validation </a:t>
            </a:r>
            <a:r>
              <a:rPr spc="-1830" dirty="0"/>
              <a:t> </a:t>
            </a:r>
            <a:r>
              <a:rPr spc="-95" dirty="0"/>
              <a:t>Custom</a:t>
            </a:r>
            <a:r>
              <a:rPr spc="-280" dirty="0"/>
              <a:t> </a:t>
            </a:r>
            <a:r>
              <a:rPr spc="-160" dirty="0"/>
              <a:t>Validation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2379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14" dirty="0">
                <a:latin typeface="Times New Roman"/>
                <a:cs typeface="Times New Roman"/>
              </a:rPr>
              <a:t>Custo</a:t>
            </a:r>
            <a:r>
              <a:rPr sz="6500" spc="415" dirty="0">
                <a:latin typeface="Times New Roman"/>
                <a:cs typeface="Times New Roman"/>
              </a:rPr>
              <a:t>m</a:t>
            </a:r>
            <a:r>
              <a:rPr sz="6500" spc="-725" dirty="0">
                <a:latin typeface="Times New Roman"/>
                <a:cs typeface="Times New Roman"/>
              </a:rPr>
              <a:t> </a:t>
            </a:r>
            <a:r>
              <a:rPr sz="6500" spc="-765" dirty="0">
                <a:latin typeface="Times New Roman"/>
                <a:cs typeface="Times New Roman"/>
              </a:rPr>
              <a:t>V</a:t>
            </a:r>
            <a:r>
              <a:rPr sz="6500" spc="120" dirty="0">
                <a:latin typeface="Times New Roman"/>
                <a:cs typeface="Times New Roman"/>
              </a:rPr>
              <a:t>alidatio</a:t>
            </a:r>
            <a:r>
              <a:rPr sz="6500" spc="355" dirty="0">
                <a:latin typeface="Times New Roman"/>
                <a:cs typeface="Times New Roman"/>
              </a:rPr>
              <a:t>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305" dirty="0">
                <a:latin typeface="Times New Roman"/>
                <a:cs typeface="Times New Roman"/>
              </a:rPr>
              <a:t>Demo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9265" y="2424767"/>
            <a:ext cx="18766155" cy="6459220"/>
            <a:chOff x="669265" y="2424767"/>
            <a:chExt cx="18766155" cy="64592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729" y="2523483"/>
              <a:ext cx="18470641" cy="60626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265" y="2424767"/>
              <a:ext cx="18765564" cy="645902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80148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14" dirty="0">
                <a:latin typeface="Times New Roman"/>
                <a:cs typeface="Times New Roman"/>
              </a:rPr>
              <a:t>Custo</a:t>
            </a:r>
            <a:r>
              <a:rPr sz="6500" spc="415" dirty="0">
                <a:latin typeface="Times New Roman"/>
                <a:cs typeface="Times New Roman"/>
              </a:rPr>
              <a:t>m</a:t>
            </a:r>
            <a:r>
              <a:rPr sz="6500" spc="-725" dirty="0">
                <a:latin typeface="Times New Roman"/>
                <a:cs typeface="Times New Roman"/>
              </a:rPr>
              <a:t> </a:t>
            </a:r>
            <a:r>
              <a:rPr sz="6500" spc="-765" dirty="0">
                <a:latin typeface="Times New Roman"/>
                <a:cs typeface="Times New Roman"/>
              </a:rPr>
              <a:t>V</a:t>
            </a:r>
            <a:r>
              <a:rPr sz="6500" spc="130" dirty="0">
                <a:latin typeface="Times New Roman"/>
                <a:cs typeface="Times New Roman"/>
              </a:rPr>
              <a:t>alidation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5001" y="2144302"/>
            <a:ext cx="15252700" cy="582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23875" algn="l"/>
              </a:tabLst>
              <a:defRPr/>
            </a:pPr>
            <a:r>
              <a:rPr kumimoji="0" sz="4125" b="0" i="0" u="none" strike="noStrike" kern="1200" cap="none" spc="-855" normalizeH="0" baseline="808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MS UI Gothic"/>
                <a:ea typeface="+mn-ea"/>
                <a:cs typeface="MS UI Gothic"/>
              </a:rPr>
              <a:t>✤	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Perform custom validation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based on your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business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rules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4819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2975" algn="l"/>
                <a:tab pos="4225925" algn="l"/>
              </a:tabLst>
              <a:defRPr/>
            </a:pPr>
            <a:r>
              <a:rPr kumimoji="0" sz="4125" b="0" i="0" u="none" strike="noStrike" kern="1200" cap="none" spc="-855" normalizeH="0" baseline="808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MS UI Gothic"/>
                <a:ea typeface="+mn-ea"/>
                <a:cs typeface="MS UI Gothic"/>
              </a:rPr>
              <a:t>✤	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Our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example:	Course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must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start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“LUV”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3875" algn="l"/>
              </a:tabLst>
              <a:defRPr/>
            </a:pPr>
            <a:r>
              <a:rPr kumimoji="0" sz="4125" b="0" i="0" u="none" strike="noStrike" kern="1200" cap="none" spc="-855" normalizeH="0" baseline="808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MS UI Gothic"/>
                <a:ea typeface="+mn-ea"/>
                <a:cs typeface="MS UI Gothic"/>
              </a:rPr>
              <a:t>✤	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MVC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calls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our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3875" algn="l"/>
              </a:tabLst>
              <a:defRPr/>
            </a:pPr>
            <a:r>
              <a:rPr kumimoji="0" sz="4125" b="0" i="0" u="none" strike="noStrike" kern="1200" cap="none" spc="-855" normalizeH="0" baseline="808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MS UI Gothic"/>
                <a:ea typeface="+mn-ea"/>
                <a:cs typeface="MS UI Gothic"/>
              </a:rPr>
              <a:t>✤	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 validation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returns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boolean value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 </a:t>
            </a:r>
            <a:r>
              <a:rPr kumimoji="0" sz="39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pass/fail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(true/false)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80803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85" dirty="0">
                <a:latin typeface="Times New Roman"/>
                <a:cs typeface="Times New Roman"/>
              </a:rPr>
              <a:t>Create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custom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215" dirty="0">
                <a:latin typeface="Times New Roman"/>
                <a:cs typeface="Times New Roman"/>
              </a:rPr>
              <a:t>Annotation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5" dirty="0">
                <a:latin typeface="Times New Roman"/>
                <a:cs typeface="Times New Roman"/>
              </a:rPr>
              <a:t>…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from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10" dirty="0">
                <a:latin typeface="Times New Roman"/>
                <a:cs typeface="Times New Roman"/>
              </a:rPr>
              <a:t>scratch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92400" y="6011425"/>
            <a:ext cx="17161510" cy="2955925"/>
            <a:chOff x="1592400" y="6011425"/>
            <a:chExt cx="17161510" cy="2955925"/>
          </a:xfrm>
        </p:grpSpPr>
        <p:sp>
          <p:nvSpPr>
            <p:cNvPr id="4" name="object 4"/>
            <p:cNvSpPr/>
            <p:nvPr/>
          </p:nvSpPr>
          <p:spPr>
            <a:xfrm>
              <a:off x="1738993" y="6105663"/>
              <a:ext cx="16868140" cy="2568575"/>
            </a:xfrm>
            <a:custGeom>
              <a:avLst/>
              <a:gdLst/>
              <a:ahLst/>
              <a:cxnLst/>
              <a:rect l="l" t="t" r="r" b="b"/>
              <a:pathLst>
                <a:path w="16868140" h="2568575">
                  <a:moveTo>
                    <a:pt x="0" y="0"/>
                  </a:moveTo>
                  <a:lnTo>
                    <a:pt x="16868031" y="0"/>
                  </a:lnTo>
                  <a:lnTo>
                    <a:pt x="16868031" y="2567984"/>
                  </a:lnTo>
                  <a:lnTo>
                    <a:pt x="0" y="2567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2400" y="6011425"/>
              <a:ext cx="17161215" cy="295540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5001" y="2772555"/>
            <a:ext cx="15944215" cy="5225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23875" algn="l"/>
              </a:tabLst>
              <a:defRPr/>
            </a:pPr>
            <a:r>
              <a:rPr kumimoji="0" sz="4125" b="0" i="0" u="none" strike="noStrike" kern="1200" cap="none" spc="-855" normalizeH="0" baseline="10101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MS UI Gothic"/>
                <a:ea typeface="+mn-ea"/>
                <a:cs typeface="MS UI Gothic"/>
              </a:rPr>
              <a:t>✤	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So </a:t>
            </a:r>
            <a:r>
              <a:rPr kumimoji="0" sz="39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far,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we’ve used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predefined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validation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rules: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@Min,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@Max,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…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3875" algn="l"/>
              </a:tabLst>
              <a:defRPr/>
            </a:pPr>
            <a:r>
              <a:rPr kumimoji="0" sz="4125" b="0" i="0" u="none" strike="noStrike" kern="1200" cap="none" spc="-855" normalizeH="0" baseline="10101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MS UI Gothic"/>
                <a:ea typeface="+mn-ea"/>
                <a:cs typeface="MS UI Gothic"/>
              </a:rPr>
              <a:t>✤	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 custom validation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…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we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will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 Annotation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481965" marR="0" lvl="0" indent="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Tx/>
              <a:buSzTx/>
              <a:buFontTx/>
              <a:buNone/>
              <a:tabLst>
                <a:tab pos="942975" algn="l"/>
              </a:tabLst>
              <a:defRPr/>
            </a:pPr>
            <a:r>
              <a:rPr kumimoji="0" sz="4125" b="0" i="0" u="none" strike="noStrike" kern="1200" cap="none" spc="-855" normalizeH="0" baseline="10101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MS UI Gothic"/>
                <a:ea typeface="+mn-ea"/>
                <a:cs typeface="MS UI Gothic"/>
              </a:rPr>
              <a:t>✤	</a:t>
            </a:r>
            <a:r>
              <a:rPr kumimoji="0" sz="3950" b="1" i="0" u="none" strike="noStrike" kern="1200" cap="none" spc="2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@CourseCode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277620" marR="17780" lvl="0" indent="-153670" algn="l" defTabSz="914400" rtl="0" eaLnBrk="1" fontAlgn="auto" latinLnBrk="0" hangingPunct="1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@CourseCode(value="LUV",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message="must</a:t>
            </a:r>
            <a:r>
              <a:rPr kumimoji="0" sz="395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start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0" sz="395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LUV") </a:t>
            </a:r>
            <a:r>
              <a:rPr kumimoji="0" sz="3950" b="1" i="0" u="none" strike="noStrike" kern="1200" cap="none" spc="-108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courseCode;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12205" y="1732716"/>
            <a:ext cx="3677285" cy="1873885"/>
          </a:xfrm>
          <a:custGeom>
            <a:avLst/>
            <a:gdLst/>
            <a:ahLst/>
            <a:cxnLst/>
            <a:rect l="l" t="t" r="r" b="b"/>
            <a:pathLst>
              <a:path w="3677284" h="1873885">
                <a:moveTo>
                  <a:pt x="388303" y="0"/>
                </a:moveTo>
                <a:lnTo>
                  <a:pt x="348895" y="578"/>
                </a:lnTo>
                <a:lnTo>
                  <a:pt x="306320" y="10785"/>
                </a:lnTo>
                <a:lnTo>
                  <a:pt x="267413" y="29748"/>
                </a:lnTo>
                <a:lnTo>
                  <a:pt x="233498" y="56637"/>
                </a:lnTo>
                <a:lnTo>
                  <a:pt x="205894" y="90622"/>
                </a:lnTo>
                <a:lnTo>
                  <a:pt x="188343" y="125884"/>
                </a:lnTo>
                <a:lnTo>
                  <a:pt x="174425" y="165568"/>
                </a:lnTo>
                <a:lnTo>
                  <a:pt x="161648" y="213846"/>
                </a:lnTo>
                <a:lnTo>
                  <a:pt x="147519" y="274888"/>
                </a:lnTo>
                <a:lnTo>
                  <a:pt x="27910" y="801168"/>
                </a:lnTo>
                <a:lnTo>
                  <a:pt x="14079" y="863144"/>
                </a:lnTo>
                <a:lnTo>
                  <a:pt x="4637" y="912624"/>
                </a:lnTo>
                <a:lnTo>
                  <a:pt x="0" y="954580"/>
                </a:lnTo>
                <a:lnTo>
                  <a:pt x="581" y="993986"/>
                </a:lnTo>
                <a:lnTo>
                  <a:pt x="10787" y="1036565"/>
                </a:lnTo>
                <a:lnTo>
                  <a:pt x="29749" y="1075472"/>
                </a:lnTo>
                <a:lnTo>
                  <a:pt x="56637" y="1109388"/>
                </a:lnTo>
                <a:lnTo>
                  <a:pt x="90620" y="1136995"/>
                </a:lnTo>
                <a:lnTo>
                  <a:pt x="125883" y="1154544"/>
                </a:lnTo>
                <a:lnTo>
                  <a:pt x="165567" y="1168460"/>
                </a:lnTo>
                <a:lnTo>
                  <a:pt x="213844" y="1181236"/>
                </a:lnTo>
                <a:lnTo>
                  <a:pt x="3197123" y="1859254"/>
                </a:lnTo>
                <a:lnTo>
                  <a:pt x="3246603" y="1868695"/>
                </a:lnTo>
                <a:lnTo>
                  <a:pt x="3288559" y="1873334"/>
                </a:lnTo>
                <a:lnTo>
                  <a:pt x="3327967" y="1872755"/>
                </a:lnTo>
                <a:lnTo>
                  <a:pt x="3370547" y="1862548"/>
                </a:lnTo>
                <a:lnTo>
                  <a:pt x="3409454" y="1843586"/>
                </a:lnTo>
                <a:lnTo>
                  <a:pt x="3443370" y="1816697"/>
                </a:lnTo>
                <a:lnTo>
                  <a:pt x="3470978" y="1782712"/>
                </a:lnTo>
                <a:lnTo>
                  <a:pt x="3488527" y="1747449"/>
                </a:lnTo>
                <a:lnTo>
                  <a:pt x="3502442" y="1707765"/>
                </a:lnTo>
                <a:lnTo>
                  <a:pt x="3515215" y="1659488"/>
                </a:lnTo>
                <a:lnTo>
                  <a:pt x="3529343" y="1598445"/>
                </a:lnTo>
                <a:lnTo>
                  <a:pt x="3648952" y="1072166"/>
                </a:lnTo>
                <a:lnTo>
                  <a:pt x="3662783" y="1010189"/>
                </a:lnTo>
                <a:lnTo>
                  <a:pt x="3672225" y="960710"/>
                </a:lnTo>
                <a:lnTo>
                  <a:pt x="3676862" y="918754"/>
                </a:lnTo>
                <a:lnTo>
                  <a:pt x="3676281" y="879348"/>
                </a:lnTo>
                <a:lnTo>
                  <a:pt x="3666074" y="836768"/>
                </a:lnTo>
                <a:lnTo>
                  <a:pt x="3647113" y="797862"/>
                </a:lnTo>
                <a:lnTo>
                  <a:pt x="3620225" y="763946"/>
                </a:lnTo>
                <a:lnTo>
                  <a:pt x="3586242" y="736338"/>
                </a:lnTo>
                <a:lnTo>
                  <a:pt x="3550978" y="718789"/>
                </a:lnTo>
                <a:lnTo>
                  <a:pt x="3511295" y="704874"/>
                </a:lnTo>
                <a:lnTo>
                  <a:pt x="3463018" y="692098"/>
                </a:lnTo>
                <a:lnTo>
                  <a:pt x="479739" y="14080"/>
                </a:lnTo>
                <a:lnTo>
                  <a:pt x="430259" y="4639"/>
                </a:lnTo>
                <a:lnTo>
                  <a:pt x="388303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 rot="720000">
            <a:off x="16708136" y="2443778"/>
            <a:ext cx="248778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0" i="0" u="none" strike="noStrike" kern="1200" cap="none" spc="375" normalizeH="0" baseline="40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Ad</a:t>
            </a:r>
            <a:r>
              <a:rPr kumimoji="0" sz="5175" b="0" i="0" u="none" strike="noStrike" kern="1200" cap="none" spc="375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va</a:t>
            </a:r>
            <a:r>
              <a:rPr kumimoji="0" sz="5175" b="0" i="0" u="none" strike="noStrike" kern="1200" cap="none" spc="375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3450" b="0" i="0" u="none" strike="noStrike" kern="1200" cap="none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ced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637690"/>
            <a:ext cx="9548495" cy="5958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rule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319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rule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Customer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3279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Display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error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messages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40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confirmation </a:t>
            </a: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60418" y="782003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3" y="0"/>
                </a:moveTo>
                <a:lnTo>
                  <a:pt x="400710" y="580"/>
                </a:lnTo>
                <a:lnTo>
                  <a:pt x="358129" y="10786"/>
                </a:lnTo>
                <a:lnTo>
                  <a:pt x="319223" y="29748"/>
                </a:lnTo>
                <a:lnTo>
                  <a:pt x="285306" y="56636"/>
                </a:lnTo>
                <a:lnTo>
                  <a:pt x="257698" y="90622"/>
                </a:lnTo>
                <a:lnTo>
                  <a:pt x="240149" y="125885"/>
                </a:lnTo>
                <a:lnTo>
                  <a:pt x="226233" y="165569"/>
                </a:lnTo>
                <a:lnTo>
                  <a:pt x="213457" y="213846"/>
                </a:lnTo>
                <a:lnTo>
                  <a:pt x="199323" y="274890"/>
                </a:lnTo>
                <a:lnTo>
                  <a:pt x="27904" y="1029115"/>
                </a:lnTo>
                <a:lnTo>
                  <a:pt x="14079" y="1091092"/>
                </a:lnTo>
                <a:lnTo>
                  <a:pt x="4639" y="1140572"/>
                </a:lnTo>
                <a:lnTo>
                  <a:pt x="0" y="1182528"/>
                </a:lnTo>
                <a:lnTo>
                  <a:pt x="575" y="1221934"/>
                </a:lnTo>
                <a:lnTo>
                  <a:pt x="10783" y="1264513"/>
                </a:lnTo>
                <a:lnTo>
                  <a:pt x="29748" y="1303420"/>
                </a:lnTo>
                <a:lnTo>
                  <a:pt x="56639" y="1337335"/>
                </a:lnTo>
                <a:lnTo>
                  <a:pt x="90625" y="1364942"/>
                </a:lnTo>
                <a:lnTo>
                  <a:pt x="125888" y="1382492"/>
                </a:lnTo>
                <a:lnTo>
                  <a:pt x="165572" y="1396408"/>
                </a:lnTo>
                <a:lnTo>
                  <a:pt x="213848" y="1409184"/>
                </a:lnTo>
                <a:lnTo>
                  <a:pt x="3197128" y="2087201"/>
                </a:lnTo>
                <a:lnTo>
                  <a:pt x="3246607" y="2096643"/>
                </a:lnTo>
                <a:lnTo>
                  <a:pt x="3288563" y="2101282"/>
                </a:lnTo>
                <a:lnTo>
                  <a:pt x="3327971" y="2100702"/>
                </a:lnTo>
                <a:lnTo>
                  <a:pt x="3370545" y="2090495"/>
                </a:lnTo>
                <a:lnTo>
                  <a:pt x="3409449" y="2071533"/>
                </a:lnTo>
                <a:lnTo>
                  <a:pt x="3443364" y="2044644"/>
                </a:lnTo>
                <a:lnTo>
                  <a:pt x="3470972" y="2010660"/>
                </a:lnTo>
                <a:lnTo>
                  <a:pt x="3488522" y="1975397"/>
                </a:lnTo>
                <a:lnTo>
                  <a:pt x="3502437" y="1935713"/>
                </a:lnTo>
                <a:lnTo>
                  <a:pt x="3515214" y="1887436"/>
                </a:lnTo>
                <a:lnTo>
                  <a:pt x="3529347" y="1826393"/>
                </a:lnTo>
                <a:lnTo>
                  <a:pt x="3700766" y="1072167"/>
                </a:lnTo>
                <a:lnTo>
                  <a:pt x="3714591" y="1010190"/>
                </a:lnTo>
                <a:lnTo>
                  <a:pt x="3724031" y="960710"/>
                </a:lnTo>
                <a:lnTo>
                  <a:pt x="3728671" y="918755"/>
                </a:lnTo>
                <a:lnTo>
                  <a:pt x="3728095" y="879349"/>
                </a:lnTo>
                <a:lnTo>
                  <a:pt x="3717887" y="836770"/>
                </a:lnTo>
                <a:lnTo>
                  <a:pt x="3698922" y="797863"/>
                </a:lnTo>
                <a:lnTo>
                  <a:pt x="3672031" y="763947"/>
                </a:lnTo>
                <a:lnTo>
                  <a:pt x="3638046" y="736339"/>
                </a:lnTo>
                <a:lnTo>
                  <a:pt x="3602787" y="718790"/>
                </a:lnTo>
                <a:lnTo>
                  <a:pt x="3563103" y="704874"/>
                </a:lnTo>
                <a:lnTo>
                  <a:pt x="3514824" y="692098"/>
                </a:lnTo>
                <a:lnTo>
                  <a:pt x="593525" y="27909"/>
                </a:lnTo>
                <a:lnTo>
                  <a:pt x="531547" y="14082"/>
                </a:lnTo>
                <a:lnTo>
                  <a:pt x="482068" y="4640"/>
                </a:lnTo>
                <a:lnTo>
                  <a:pt x="440113" y="0"/>
                </a:lnTo>
                <a:close/>
              </a:path>
              <a:path w="3728719" h="2101850">
                <a:moveTo>
                  <a:pt x="592096" y="27584"/>
                </a:moveTo>
                <a:lnTo>
                  <a:pt x="593521" y="27909"/>
                </a:lnTo>
                <a:lnTo>
                  <a:pt x="592096" y="27584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4924127" y="1610122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7161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20" dirty="0">
                <a:latin typeface="Times New Roman"/>
                <a:cs typeface="Times New Roman"/>
              </a:rPr>
              <a:t>White</a:t>
            </a:r>
            <a:r>
              <a:rPr sz="6500" spc="-135" dirty="0">
                <a:latin typeface="Times New Roman"/>
                <a:cs typeface="Times New Roman"/>
              </a:rPr>
              <a:t> </a:t>
            </a:r>
            <a:r>
              <a:rPr sz="6500" spc="190" dirty="0">
                <a:latin typeface="Times New Roman"/>
                <a:cs typeface="Times New Roman"/>
              </a:rPr>
              <a:t>Space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0343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81973"/>
            <a:ext cx="1327594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Our</a:t>
            </a:r>
            <a:r>
              <a:rPr sz="4250" spc="5" dirty="0">
                <a:latin typeface="Palatino Linotype"/>
                <a:cs typeface="Palatino Linotype"/>
              </a:rPr>
              <a:t> previous </a:t>
            </a:r>
            <a:r>
              <a:rPr sz="4250" spc="15" dirty="0">
                <a:latin typeface="Palatino Linotype"/>
                <a:cs typeface="Palatino Linotype"/>
              </a:rPr>
              <a:t>example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problem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white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space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425523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4133770"/>
            <a:ext cx="129209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20" dirty="0">
                <a:latin typeface="Palatino Linotype"/>
                <a:cs typeface="Palatino Linotype"/>
              </a:rPr>
              <a:t>Last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name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field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all </a:t>
            </a:r>
            <a:r>
              <a:rPr sz="4250" spc="15" dirty="0">
                <a:latin typeface="Palatino Linotype"/>
                <a:cs typeface="Palatino Linotype"/>
              </a:rPr>
              <a:t>whitespace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solidFill>
                  <a:srgbClr val="008F00"/>
                </a:solidFill>
                <a:latin typeface="Palatino Linotype"/>
                <a:cs typeface="Palatino Linotype"/>
              </a:rPr>
              <a:t>passed</a:t>
            </a:r>
            <a:r>
              <a:rPr sz="4250" b="1" spc="10" dirty="0">
                <a:solidFill>
                  <a:srgbClr val="008F00"/>
                </a:solidFill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YIKES!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869" y="540703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6768" y="5285568"/>
            <a:ext cx="47777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Should</a:t>
            </a:r>
            <a:r>
              <a:rPr sz="4250" spc="-4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solidFill>
                  <a:srgbClr val="FF2600"/>
                </a:solidFill>
                <a:latin typeface="Palatino Linotype"/>
                <a:cs typeface="Palatino Linotype"/>
              </a:rPr>
              <a:t>failed</a:t>
            </a:r>
            <a:r>
              <a:rPr sz="4250" spc="15" dirty="0">
                <a:latin typeface="Palatino Linotype"/>
                <a:cs typeface="Palatino Linotype"/>
              </a:rPr>
              <a:t>!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727084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7149386"/>
            <a:ext cx="108972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0" dirty="0">
                <a:latin typeface="Palatino Linotype"/>
                <a:cs typeface="Palatino Linotype"/>
              </a:rPr>
              <a:t>We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need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trim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whitespace</a:t>
            </a:r>
            <a:r>
              <a:rPr sz="4250" dirty="0">
                <a:latin typeface="Palatino Linotype"/>
                <a:cs typeface="Palatino Linotype"/>
              </a:rPr>
              <a:t> from </a:t>
            </a:r>
            <a:r>
              <a:rPr sz="4250" spc="10" dirty="0">
                <a:latin typeface="Palatino Linotype"/>
                <a:cs typeface="Palatino Linotype"/>
              </a:rPr>
              <a:t>input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fields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7755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Process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70" dirty="0">
                <a:latin typeface="Times New Roman"/>
                <a:cs typeface="Times New Roman"/>
              </a:rPr>
              <a:t>Drill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260" dirty="0">
                <a:latin typeface="Times New Roman"/>
                <a:cs typeface="Times New Roman"/>
              </a:rPr>
              <a:t>Down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625963"/>
            <a:ext cx="1094549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4535" marR="0" lvl="0" indent="-71247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24535" algn="l"/>
                <a:tab pos="725170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rule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247775" marR="0" lvl="1" indent="-71247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1247775" algn="l"/>
                <a:tab pos="1248410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 </a:t>
            </a:r>
            <a:r>
              <a:rPr kumimoji="0" sz="425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@CourseCode</a:t>
            </a:r>
            <a:r>
              <a:rPr kumimoji="0" sz="42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annotation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247775" marR="0" lvl="1" indent="-71247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1247775" algn="l"/>
                <a:tab pos="1248410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CourseCodeConstraintValidator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89391" y="1570400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8" y="0"/>
                </a:moveTo>
                <a:lnTo>
                  <a:pt x="400705" y="579"/>
                </a:lnTo>
                <a:lnTo>
                  <a:pt x="358125" y="10786"/>
                </a:lnTo>
                <a:lnTo>
                  <a:pt x="319218" y="29748"/>
                </a:lnTo>
                <a:lnTo>
                  <a:pt x="285302" y="56637"/>
                </a:lnTo>
                <a:lnTo>
                  <a:pt x="257694" y="90622"/>
                </a:lnTo>
                <a:lnTo>
                  <a:pt x="240144" y="125884"/>
                </a:lnTo>
                <a:lnTo>
                  <a:pt x="226229" y="165568"/>
                </a:lnTo>
                <a:lnTo>
                  <a:pt x="213452" y="213846"/>
                </a:lnTo>
                <a:lnTo>
                  <a:pt x="199319" y="274889"/>
                </a:lnTo>
                <a:lnTo>
                  <a:pt x="27910" y="1029115"/>
                </a:lnTo>
                <a:lnTo>
                  <a:pt x="14079" y="1091092"/>
                </a:lnTo>
                <a:lnTo>
                  <a:pt x="4637" y="1140571"/>
                </a:lnTo>
                <a:lnTo>
                  <a:pt x="0" y="1182527"/>
                </a:lnTo>
                <a:lnTo>
                  <a:pt x="581" y="1221933"/>
                </a:lnTo>
                <a:lnTo>
                  <a:pt x="10787" y="1264512"/>
                </a:lnTo>
                <a:lnTo>
                  <a:pt x="29749" y="1303419"/>
                </a:lnTo>
                <a:lnTo>
                  <a:pt x="56637" y="1337335"/>
                </a:lnTo>
                <a:lnTo>
                  <a:pt x="90620" y="1364943"/>
                </a:lnTo>
                <a:lnTo>
                  <a:pt x="125883" y="1382492"/>
                </a:lnTo>
                <a:lnTo>
                  <a:pt x="165567" y="1396407"/>
                </a:lnTo>
                <a:lnTo>
                  <a:pt x="213844" y="1409183"/>
                </a:lnTo>
                <a:lnTo>
                  <a:pt x="3197123" y="2087201"/>
                </a:lnTo>
                <a:lnTo>
                  <a:pt x="3246603" y="2096642"/>
                </a:lnTo>
                <a:lnTo>
                  <a:pt x="3288559" y="2101281"/>
                </a:lnTo>
                <a:lnTo>
                  <a:pt x="3327967" y="2100702"/>
                </a:lnTo>
                <a:lnTo>
                  <a:pt x="3370547" y="2090496"/>
                </a:lnTo>
                <a:lnTo>
                  <a:pt x="3409454" y="2071533"/>
                </a:lnTo>
                <a:lnTo>
                  <a:pt x="3443370" y="2044644"/>
                </a:lnTo>
                <a:lnTo>
                  <a:pt x="3470978" y="2010659"/>
                </a:lnTo>
                <a:lnTo>
                  <a:pt x="3488527" y="1975397"/>
                </a:lnTo>
                <a:lnTo>
                  <a:pt x="3502442" y="1935712"/>
                </a:lnTo>
                <a:lnTo>
                  <a:pt x="3515215" y="1887435"/>
                </a:lnTo>
                <a:lnTo>
                  <a:pt x="3529343" y="1826392"/>
                </a:lnTo>
                <a:lnTo>
                  <a:pt x="3700762" y="1072166"/>
                </a:lnTo>
                <a:lnTo>
                  <a:pt x="3714588" y="1010190"/>
                </a:lnTo>
                <a:lnTo>
                  <a:pt x="3724031" y="960710"/>
                </a:lnTo>
                <a:lnTo>
                  <a:pt x="3728671" y="918754"/>
                </a:lnTo>
                <a:lnTo>
                  <a:pt x="3728091" y="879348"/>
                </a:lnTo>
                <a:lnTo>
                  <a:pt x="3717884" y="836769"/>
                </a:lnTo>
                <a:lnTo>
                  <a:pt x="3698923" y="797862"/>
                </a:lnTo>
                <a:lnTo>
                  <a:pt x="3672035" y="763946"/>
                </a:lnTo>
                <a:lnTo>
                  <a:pt x="3638052" y="736339"/>
                </a:lnTo>
                <a:lnTo>
                  <a:pt x="3602787" y="718789"/>
                </a:lnTo>
                <a:lnTo>
                  <a:pt x="3563101" y="704874"/>
                </a:lnTo>
                <a:lnTo>
                  <a:pt x="3514824" y="692098"/>
                </a:lnTo>
                <a:lnTo>
                  <a:pt x="593504" y="27903"/>
                </a:lnTo>
                <a:lnTo>
                  <a:pt x="531547" y="14080"/>
                </a:lnTo>
                <a:lnTo>
                  <a:pt x="482065" y="4639"/>
                </a:lnTo>
                <a:lnTo>
                  <a:pt x="440108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6153106" y="2398518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2673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1a</a:t>
            </a:r>
            <a:r>
              <a:rPr sz="6500" spc="40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65" dirty="0">
                <a:latin typeface="Times New Roman"/>
                <a:cs typeface="Times New Roman"/>
              </a:rPr>
              <a:t>Creat</a:t>
            </a:r>
            <a:r>
              <a:rPr sz="6500" spc="18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35" dirty="0">
                <a:latin typeface="Times New Roman"/>
                <a:cs typeface="Times New Roman"/>
              </a:rPr>
              <a:t>@CourseCod</a:t>
            </a:r>
            <a:r>
              <a:rPr sz="6500" spc="13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90" dirty="0">
                <a:latin typeface="Times New Roman"/>
                <a:cs typeface="Times New Roman"/>
              </a:rPr>
              <a:t>annotation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0179" y="4035290"/>
            <a:ext cx="16965930" cy="3623310"/>
            <a:chOff x="1690179" y="4035290"/>
            <a:chExt cx="16965930" cy="3623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179" y="4035290"/>
              <a:ext cx="16965661" cy="36229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55607" y="5063628"/>
              <a:ext cx="15834994" cy="1353820"/>
            </a:xfrm>
            <a:custGeom>
              <a:avLst/>
              <a:gdLst/>
              <a:ahLst/>
              <a:cxnLst/>
              <a:rect l="l" t="t" r="r" b="b"/>
              <a:pathLst>
                <a:path w="15834994" h="1353820">
                  <a:moveTo>
                    <a:pt x="0" y="0"/>
                  </a:moveTo>
                  <a:lnTo>
                    <a:pt x="15834804" y="0"/>
                  </a:lnTo>
                  <a:lnTo>
                    <a:pt x="15834804" y="1353361"/>
                  </a:lnTo>
                  <a:lnTo>
                    <a:pt x="0" y="1353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9015" y="4969390"/>
              <a:ext cx="16127990" cy="174078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7058721" y="537993"/>
            <a:ext cx="2640330" cy="1332865"/>
          </a:xfrm>
          <a:custGeom>
            <a:avLst/>
            <a:gdLst/>
            <a:ahLst/>
            <a:cxnLst/>
            <a:rect l="l" t="t" r="r" b="b"/>
            <a:pathLst>
              <a:path w="2640330" h="1332864">
                <a:moveTo>
                  <a:pt x="276738" y="0"/>
                </a:moveTo>
                <a:lnTo>
                  <a:pt x="217292" y="7820"/>
                </a:lnTo>
                <a:lnTo>
                  <a:pt x="164488" y="41063"/>
                </a:lnTo>
                <a:lnTo>
                  <a:pt x="131746" y="91274"/>
                </a:lnTo>
                <a:lnTo>
                  <a:pt x="112393" y="155055"/>
                </a:lnTo>
                <a:lnTo>
                  <a:pt x="102148" y="199313"/>
                </a:lnTo>
                <a:lnTo>
                  <a:pt x="20234" y="559730"/>
                </a:lnTo>
                <a:lnTo>
                  <a:pt x="10209" y="604669"/>
                </a:lnTo>
                <a:lnTo>
                  <a:pt x="0" y="670968"/>
                </a:lnTo>
                <a:lnTo>
                  <a:pt x="423" y="699541"/>
                </a:lnTo>
                <a:lnTo>
                  <a:pt x="21569" y="758625"/>
                </a:lnTo>
                <a:lnTo>
                  <a:pt x="65709" y="803234"/>
                </a:lnTo>
                <a:lnTo>
                  <a:pt x="120050" y="826049"/>
                </a:lnTo>
                <a:lnTo>
                  <a:pt x="2296945" y="1322106"/>
                </a:lnTo>
                <a:lnTo>
                  <a:pt x="2363242" y="1332316"/>
                </a:lnTo>
                <a:lnTo>
                  <a:pt x="2391816" y="1331895"/>
                </a:lnTo>
                <a:lnTo>
                  <a:pt x="2450900" y="1310745"/>
                </a:lnTo>
                <a:lnTo>
                  <a:pt x="2495510" y="1266606"/>
                </a:lnTo>
                <a:lnTo>
                  <a:pt x="2518324" y="1212264"/>
                </a:lnTo>
                <a:lnTo>
                  <a:pt x="2537833" y="1132997"/>
                </a:lnTo>
                <a:lnTo>
                  <a:pt x="2619747" y="772585"/>
                </a:lnTo>
                <a:lnTo>
                  <a:pt x="2629776" y="727646"/>
                </a:lnTo>
                <a:lnTo>
                  <a:pt x="2639987" y="661348"/>
                </a:lnTo>
                <a:lnTo>
                  <a:pt x="2639568" y="632774"/>
                </a:lnTo>
                <a:lnTo>
                  <a:pt x="2618413" y="573691"/>
                </a:lnTo>
                <a:lnTo>
                  <a:pt x="2574272" y="529081"/>
                </a:lnTo>
                <a:lnTo>
                  <a:pt x="2519930" y="506266"/>
                </a:lnTo>
                <a:lnTo>
                  <a:pt x="388005" y="20240"/>
                </a:lnTo>
                <a:lnTo>
                  <a:pt x="343036" y="10211"/>
                </a:lnTo>
                <a:lnTo>
                  <a:pt x="276738" y="0"/>
                </a:lnTo>
                <a:close/>
              </a:path>
              <a:path w="2640330" h="1332864">
                <a:moveTo>
                  <a:pt x="386946" y="19999"/>
                </a:moveTo>
                <a:lnTo>
                  <a:pt x="387972" y="20240"/>
                </a:lnTo>
                <a:lnTo>
                  <a:pt x="386946" y="19999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 rot="720000">
            <a:off x="17422988" y="1071969"/>
            <a:ext cx="1895517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00" b="0" i="0" u="none" strike="noStrike" kern="1200" cap="none" spc="315" normalizeH="0" baseline="42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Ad</a:t>
            </a:r>
            <a:r>
              <a:rPr kumimoji="0" sz="3900" b="0" i="0" u="none" strike="noStrike" kern="1200" cap="none" spc="315" normalizeH="0" baseline="2136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va</a:t>
            </a:r>
            <a:r>
              <a:rPr kumimoji="0" sz="3900" b="0" i="0" u="none" strike="noStrike" kern="1200" cap="none" spc="315" normalizeH="0" baseline="106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nc</a:t>
            </a:r>
            <a:r>
              <a:rPr kumimoji="0" sz="2600" b="0" i="0" u="none" strike="noStrike" kern="1200" cap="none" spc="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ed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3055269"/>
            <a:ext cx="16337915" cy="3288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Usage</a:t>
            </a:r>
            <a:r>
              <a:rPr kumimoji="0" sz="42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Example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482090" marR="5080" lvl="0" indent="48260" algn="l" defTabSz="914400" rtl="0" eaLnBrk="1" fontAlgn="auto" latinLnBrk="0" hangingPunct="1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@CourseCode(value="LUV",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message="must</a:t>
            </a:r>
            <a:r>
              <a:rPr kumimoji="0" sz="395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start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0" sz="395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LUV") </a:t>
            </a:r>
            <a:r>
              <a:rPr kumimoji="0" sz="3950" b="1" i="0" u="none" strike="noStrike" kern="1200" cap="none" spc="-108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courseCode;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2673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1a</a:t>
            </a:r>
            <a:r>
              <a:rPr sz="6500" spc="40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65" dirty="0">
                <a:latin typeface="Times New Roman"/>
                <a:cs typeface="Times New Roman"/>
              </a:rPr>
              <a:t>Creat</a:t>
            </a:r>
            <a:r>
              <a:rPr sz="6500" spc="18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35" dirty="0">
                <a:latin typeface="Times New Roman"/>
                <a:cs typeface="Times New Roman"/>
              </a:rPr>
              <a:t>@CourseCod</a:t>
            </a:r>
            <a:r>
              <a:rPr sz="6500" spc="13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90" dirty="0">
                <a:latin typeface="Times New Roman"/>
                <a:cs typeface="Times New Roman"/>
              </a:rPr>
              <a:t>annotation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0891" y="1988159"/>
            <a:ext cx="16128365" cy="7332345"/>
            <a:chOff x="560891" y="1988159"/>
            <a:chExt cx="16128365" cy="7332345"/>
          </a:xfrm>
        </p:grpSpPr>
        <p:sp>
          <p:nvSpPr>
            <p:cNvPr id="4" name="object 4"/>
            <p:cNvSpPr/>
            <p:nvPr/>
          </p:nvSpPr>
          <p:spPr>
            <a:xfrm>
              <a:off x="707483" y="2082397"/>
              <a:ext cx="15834994" cy="6944995"/>
            </a:xfrm>
            <a:custGeom>
              <a:avLst/>
              <a:gdLst/>
              <a:ahLst/>
              <a:cxnLst/>
              <a:rect l="l" t="t" r="r" b="b"/>
              <a:pathLst>
                <a:path w="15834994" h="6944995">
                  <a:moveTo>
                    <a:pt x="0" y="0"/>
                  </a:moveTo>
                  <a:lnTo>
                    <a:pt x="15834798" y="0"/>
                  </a:lnTo>
                  <a:lnTo>
                    <a:pt x="15834798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891" y="1988159"/>
              <a:ext cx="16127990" cy="733223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145" y="2123360"/>
            <a:ext cx="12919710" cy="21240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412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@Constraint(validatedBy = </a:t>
            </a:r>
            <a:r>
              <a:rPr kumimoji="0" sz="3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CourseCodeConstraintValidator.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 </a:t>
            </a:r>
            <a:r>
              <a:rPr kumimoji="0" sz="3450" b="0" i="0" u="none" strike="noStrike" kern="1200" cap="none" spc="-9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@Target(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{ </a:t>
            </a:r>
            <a:r>
              <a:rPr kumimoji="0" sz="3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ElementType.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</a:t>
            </a:r>
            <a:r>
              <a:rPr kumimoji="0" sz="3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ElementType.</a:t>
            </a:r>
            <a:r>
              <a:rPr kumimoji="0" sz="3450" b="1" i="1" u="none" strike="noStrike" kern="1200" cap="none" spc="-1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FIELD</a:t>
            </a:r>
            <a:r>
              <a:rPr kumimoji="0" sz="3450" b="1" i="1" u="none" strike="noStrike" kern="1200" cap="none" spc="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 ) </a:t>
            </a:r>
            <a:r>
              <a:rPr kumimoji="0" sz="3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@Retention(RetentionPolicy.</a:t>
            </a:r>
            <a:r>
              <a:rPr kumimoji="0" sz="3450" b="1" i="1" u="none" strike="noStrike" kern="1200" cap="none" spc="-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RUNTIME</a:t>
            </a:r>
            <a:r>
              <a:rPr kumimoji="0" sz="3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ts val="39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@interface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CourseCode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791" y="7882347"/>
            <a:ext cx="39243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...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145" y="8405891"/>
            <a:ext cx="1727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51802" y="7421203"/>
            <a:ext cx="16965930" cy="3623310"/>
            <a:chOff x="3051802" y="7421203"/>
            <a:chExt cx="16965930" cy="36233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1802" y="7421203"/>
              <a:ext cx="16965661" cy="36229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17230" y="8449540"/>
              <a:ext cx="15834994" cy="1353820"/>
            </a:xfrm>
            <a:custGeom>
              <a:avLst/>
              <a:gdLst/>
              <a:ahLst/>
              <a:cxnLst/>
              <a:rect l="l" t="t" r="r" b="b"/>
              <a:pathLst>
                <a:path w="15834994" h="1353820">
                  <a:moveTo>
                    <a:pt x="0" y="0"/>
                  </a:moveTo>
                  <a:lnTo>
                    <a:pt x="15834805" y="0"/>
                  </a:lnTo>
                  <a:lnTo>
                    <a:pt x="15834805" y="1353362"/>
                  </a:lnTo>
                  <a:lnTo>
                    <a:pt x="0" y="1353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0637" y="8355302"/>
              <a:ext cx="16127990" cy="174078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861527" y="8500129"/>
            <a:ext cx="148196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@CourseCode(value="LUV",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message="must</a:t>
            </a:r>
            <a:r>
              <a:rPr kumimoji="0" sz="395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start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0" sz="395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LUV")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2690" y="9107440"/>
            <a:ext cx="64770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950" b="1" i="0" u="none" strike="noStrike" kern="1200" cap="none" spc="-2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3950" b="1" i="0" u="none" strike="noStrike" kern="1200" cap="none" spc="-2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courseCode;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58721" y="537993"/>
            <a:ext cx="2640330" cy="1332865"/>
          </a:xfrm>
          <a:custGeom>
            <a:avLst/>
            <a:gdLst/>
            <a:ahLst/>
            <a:cxnLst/>
            <a:rect l="l" t="t" r="r" b="b"/>
            <a:pathLst>
              <a:path w="2640330" h="1332864">
                <a:moveTo>
                  <a:pt x="276738" y="0"/>
                </a:moveTo>
                <a:lnTo>
                  <a:pt x="217292" y="7820"/>
                </a:lnTo>
                <a:lnTo>
                  <a:pt x="164488" y="41063"/>
                </a:lnTo>
                <a:lnTo>
                  <a:pt x="131746" y="91274"/>
                </a:lnTo>
                <a:lnTo>
                  <a:pt x="112393" y="155055"/>
                </a:lnTo>
                <a:lnTo>
                  <a:pt x="102148" y="199313"/>
                </a:lnTo>
                <a:lnTo>
                  <a:pt x="20234" y="559730"/>
                </a:lnTo>
                <a:lnTo>
                  <a:pt x="10209" y="604669"/>
                </a:lnTo>
                <a:lnTo>
                  <a:pt x="0" y="670968"/>
                </a:lnTo>
                <a:lnTo>
                  <a:pt x="423" y="699541"/>
                </a:lnTo>
                <a:lnTo>
                  <a:pt x="21569" y="758625"/>
                </a:lnTo>
                <a:lnTo>
                  <a:pt x="65709" y="803234"/>
                </a:lnTo>
                <a:lnTo>
                  <a:pt x="120050" y="826049"/>
                </a:lnTo>
                <a:lnTo>
                  <a:pt x="2296945" y="1322106"/>
                </a:lnTo>
                <a:lnTo>
                  <a:pt x="2363242" y="1332316"/>
                </a:lnTo>
                <a:lnTo>
                  <a:pt x="2391816" y="1331895"/>
                </a:lnTo>
                <a:lnTo>
                  <a:pt x="2450900" y="1310745"/>
                </a:lnTo>
                <a:lnTo>
                  <a:pt x="2495510" y="1266606"/>
                </a:lnTo>
                <a:lnTo>
                  <a:pt x="2518324" y="1212264"/>
                </a:lnTo>
                <a:lnTo>
                  <a:pt x="2537833" y="1132997"/>
                </a:lnTo>
                <a:lnTo>
                  <a:pt x="2619747" y="772585"/>
                </a:lnTo>
                <a:lnTo>
                  <a:pt x="2629776" y="727646"/>
                </a:lnTo>
                <a:lnTo>
                  <a:pt x="2639987" y="661348"/>
                </a:lnTo>
                <a:lnTo>
                  <a:pt x="2639568" y="632774"/>
                </a:lnTo>
                <a:lnTo>
                  <a:pt x="2618413" y="573691"/>
                </a:lnTo>
                <a:lnTo>
                  <a:pt x="2574272" y="529081"/>
                </a:lnTo>
                <a:lnTo>
                  <a:pt x="2519930" y="506266"/>
                </a:lnTo>
                <a:lnTo>
                  <a:pt x="388005" y="20240"/>
                </a:lnTo>
                <a:lnTo>
                  <a:pt x="343036" y="10211"/>
                </a:lnTo>
                <a:lnTo>
                  <a:pt x="276738" y="0"/>
                </a:lnTo>
                <a:close/>
              </a:path>
              <a:path w="2640330" h="1332864">
                <a:moveTo>
                  <a:pt x="386946" y="19999"/>
                </a:moveTo>
                <a:lnTo>
                  <a:pt x="387972" y="20240"/>
                </a:lnTo>
                <a:lnTo>
                  <a:pt x="386946" y="19999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 rot="720000">
            <a:off x="17422988" y="1071969"/>
            <a:ext cx="1895517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00" b="0" i="0" u="none" strike="noStrike" kern="1200" cap="none" spc="315" normalizeH="0" baseline="42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Ad</a:t>
            </a:r>
            <a:r>
              <a:rPr kumimoji="0" sz="3900" b="0" i="0" u="none" strike="noStrike" kern="1200" cap="none" spc="315" normalizeH="0" baseline="2136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va</a:t>
            </a:r>
            <a:r>
              <a:rPr kumimoji="0" sz="3900" b="0" i="0" u="none" strike="noStrike" kern="1200" cap="none" spc="315" normalizeH="0" baseline="106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nc</a:t>
            </a:r>
            <a:r>
              <a:rPr kumimoji="0" sz="2600" b="0" i="0" u="none" strike="noStrike" kern="1200" cap="none" spc="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ed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2673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1a</a:t>
            </a:r>
            <a:r>
              <a:rPr sz="6500" spc="40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65" dirty="0">
                <a:latin typeface="Times New Roman"/>
                <a:cs typeface="Times New Roman"/>
              </a:rPr>
              <a:t>Creat</a:t>
            </a:r>
            <a:r>
              <a:rPr sz="6500" spc="18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35" dirty="0">
                <a:latin typeface="Times New Roman"/>
                <a:cs typeface="Times New Roman"/>
              </a:rPr>
              <a:t>@CourseCod</a:t>
            </a:r>
            <a:r>
              <a:rPr sz="6500" spc="13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90" dirty="0">
                <a:latin typeface="Times New Roman"/>
                <a:cs typeface="Times New Roman"/>
              </a:rPr>
              <a:t>annotation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0891" y="1988159"/>
            <a:ext cx="16128365" cy="7332345"/>
            <a:chOff x="560891" y="1988159"/>
            <a:chExt cx="16128365" cy="7332345"/>
          </a:xfrm>
        </p:grpSpPr>
        <p:sp>
          <p:nvSpPr>
            <p:cNvPr id="4" name="object 4"/>
            <p:cNvSpPr/>
            <p:nvPr/>
          </p:nvSpPr>
          <p:spPr>
            <a:xfrm>
              <a:off x="707483" y="2082397"/>
              <a:ext cx="15834994" cy="6944995"/>
            </a:xfrm>
            <a:custGeom>
              <a:avLst/>
              <a:gdLst/>
              <a:ahLst/>
              <a:cxnLst/>
              <a:rect l="l" t="t" r="r" b="b"/>
              <a:pathLst>
                <a:path w="15834994" h="6944995">
                  <a:moveTo>
                    <a:pt x="0" y="0"/>
                  </a:moveTo>
                  <a:lnTo>
                    <a:pt x="15834798" y="0"/>
                  </a:lnTo>
                  <a:lnTo>
                    <a:pt x="15834798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891" y="1988159"/>
              <a:ext cx="16127990" cy="733223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120"/>
              </a:lnSpc>
              <a:spcBef>
                <a:spcPts val="265"/>
              </a:spcBef>
            </a:pPr>
            <a:r>
              <a:rPr spc="5" dirty="0"/>
              <a:t>@Constraint(validatedBy = </a:t>
            </a:r>
            <a:r>
              <a:rPr spc="-10" dirty="0"/>
              <a:t>CourseCodeConstraintValidator.</a:t>
            </a:r>
            <a:r>
              <a:rPr b="1" spc="-10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pc="-10" dirty="0"/>
              <a:t>) </a:t>
            </a:r>
            <a:r>
              <a:rPr spc="-940" dirty="0"/>
              <a:t> </a:t>
            </a:r>
            <a:r>
              <a:rPr spc="-45" dirty="0"/>
              <a:t>@Target(</a:t>
            </a:r>
            <a:r>
              <a:rPr dirty="0"/>
              <a:t> { </a:t>
            </a:r>
            <a:r>
              <a:rPr spc="-5" dirty="0"/>
              <a:t>ElementType.</a:t>
            </a:r>
            <a:r>
              <a:rPr b="1" i="1" spc="-5" dirty="0">
                <a:solidFill>
                  <a:srgbClr val="0326CC"/>
                </a:solidFill>
                <a:latin typeface="Arial"/>
                <a:cs typeface="Arial"/>
              </a:rPr>
              <a:t>METHOD</a:t>
            </a:r>
            <a:r>
              <a:rPr spc="-5" dirty="0"/>
              <a:t>,</a:t>
            </a:r>
            <a:r>
              <a:rPr dirty="0"/>
              <a:t> </a:t>
            </a:r>
            <a:r>
              <a:rPr spc="-10" dirty="0"/>
              <a:t>ElementType.</a:t>
            </a:r>
            <a:r>
              <a:rPr b="1" i="1" spc="-10" dirty="0">
                <a:solidFill>
                  <a:srgbClr val="0326CC"/>
                </a:solidFill>
                <a:latin typeface="Arial"/>
                <a:cs typeface="Arial"/>
              </a:rPr>
              <a:t>FIELD</a:t>
            </a:r>
            <a:r>
              <a:rPr b="1" i="1" spc="5" dirty="0">
                <a:solidFill>
                  <a:srgbClr val="0326CC"/>
                </a:solidFill>
                <a:latin typeface="Arial"/>
                <a:cs typeface="Arial"/>
              </a:rPr>
              <a:t> </a:t>
            </a:r>
            <a:r>
              <a:rPr dirty="0"/>
              <a:t>} ) </a:t>
            </a:r>
            <a:r>
              <a:rPr spc="5" dirty="0"/>
              <a:t> </a:t>
            </a:r>
            <a:r>
              <a:rPr spc="-5" dirty="0"/>
              <a:t>@Retention(RetentionPolicy.</a:t>
            </a:r>
            <a:r>
              <a:rPr b="1" i="1" spc="-5" dirty="0">
                <a:solidFill>
                  <a:srgbClr val="0326CC"/>
                </a:solidFill>
                <a:latin typeface="Arial"/>
                <a:cs typeface="Arial"/>
              </a:rPr>
              <a:t>RUNTIME</a:t>
            </a:r>
            <a:r>
              <a:rPr spc="-5" dirty="0"/>
              <a:t>)</a:t>
            </a:r>
          </a:p>
          <a:p>
            <a:pPr marL="12700">
              <a:lnSpc>
                <a:spcPts val="3995"/>
              </a:lnSpc>
            </a:pPr>
            <a:r>
              <a:rPr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931A68"/>
                </a:solidFill>
                <a:latin typeface="Arial"/>
                <a:cs typeface="Arial"/>
              </a:rPr>
              <a:t>@interface</a:t>
            </a:r>
            <a:r>
              <a:rPr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CourseCode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{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/>
          </a:p>
          <a:p>
            <a:pPr marL="389255">
              <a:lnSpc>
                <a:spcPts val="4130"/>
              </a:lnSpc>
              <a:spcBef>
                <a:spcPts val="5"/>
              </a:spcBef>
            </a:pPr>
            <a:r>
              <a:rPr dirty="0">
                <a:solidFill>
                  <a:srgbClr val="4E9072"/>
                </a:solidFill>
              </a:rPr>
              <a:t>//</a:t>
            </a:r>
            <a:r>
              <a:rPr spc="-10" dirty="0">
                <a:solidFill>
                  <a:srgbClr val="4E9072"/>
                </a:solidFill>
              </a:rPr>
              <a:t> </a:t>
            </a:r>
            <a:r>
              <a:rPr spc="5" dirty="0">
                <a:solidFill>
                  <a:srgbClr val="4E9072"/>
                </a:solidFill>
              </a:rPr>
              <a:t>define</a:t>
            </a:r>
            <a:r>
              <a:rPr spc="-10" dirty="0">
                <a:solidFill>
                  <a:srgbClr val="4E9072"/>
                </a:solidFill>
              </a:rPr>
              <a:t> </a:t>
            </a:r>
            <a:r>
              <a:rPr dirty="0">
                <a:solidFill>
                  <a:srgbClr val="4E9072"/>
                </a:solidFill>
              </a:rPr>
              <a:t>default</a:t>
            </a:r>
            <a:r>
              <a:rPr spc="-5" dirty="0">
                <a:solidFill>
                  <a:srgbClr val="4E9072"/>
                </a:solidFill>
              </a:rPr>
              <a:t> </a:t>
            </a:r>
            <a:r>
              <a:rPr spc="5" dirty="0">
                <a:solidFill>
                  <a:srgbClr val="4E9072"/>
                </a:solidFill>
              </a:rPr>
              <a:t>course</a:t>
            </a:r>
            <a:r>
              <a:rPr spc="-10" dirty="0">
                <a:solidFill>
                  <a:srgbClr val="4E9072"/>
                </a:solidFill>
              </a:rPr>
              <a:t> </a:t>
            </a:r>
            <a:r>
              <a:rPr spc="5" dirty="0">
                <a:solidFill>
                  <a:srgbClr val="4E9072"/>
                </a:solidFill>
              </a:rPr>
              <a:t>code</a:t>
            </a:r>
          </a:p>
          <a:p>
            <a:pPr marL="389255">
              <a:lnSpc>
                <a:spcPts val="4130"/>
              </a:lnSpc>
            </a:pPr>
            <a:r>
              <a:rPr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dirty="0"/>
              <a:t>String value() </a:t>
            </a:r>
            <a:r>
              <a:rPr b="1" dirty="0">
                <a:solidFill>
                  <a:srgbClr val="931A68"/>
                </a:solidFill>
                <a:latin typeface="Arial"/>
                <a:cs typeface="Arial"/>
              </a:rPr>
              <a:t>default </a:t>
            </a:r>
            <a:r>
              <a:rPr spc="5" dirty="0">
                <a:solidFill>
                  <a:srgbClr val="3933FF"/>
                </a:solidFill>
              </a:rPr>
              <a:t>"LUV"</a:t>
            </a:r>
            <a:r>
              <a:rPr spc="5" dirty="0"/>
              <a:t>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/>
          </a:p>
          <a:p>
            <a:pPr marL="389255">
              <a:lnSpc>
                <a:spcPts val="4130"/>
              </a:lnSpc>
            </a:pPr>
            <a:r>
              <a:rPr dirty="0">
                <a:solidFill>
                  <a:srgbClr val="4E9072"/>
                </a:solidFill>
              </a:rPr>
              <a:t>//</a:t>
            </a:r>
            <a:r>
              <a:rPr spc="-10" dirty="0">
                <a:solidFill>
                  <a:srgbClr val="4E9072"/>
                </a:solidFill>
              </a:rPr>
              <a:t> </a:t>
            </a:r>
            <a:r>
              <a:rPr spc="5" dirty="0">
                <a:solidFill>
                  <a:srgbClr val="4E9072"/>
                </a:solidFill>
              </a:rPr>
              <a:t>define</a:t>
            </a:r>
            <a:r>
              <a:rPr spc="-10" dirty="0">
                <a:solidFill>
                  <a:srgbClr val="4E9072"/>
                </a:solidFill>
              </a:rPr>
              <a:t> </a:t>
            </a:r>
            <a:r>
              <a:rPr dirty="0">
                <a:solidFill>
                  <a:srgbClr val="4E9072"/>
                </a:solidFill>
              </a:rPr>
              <a:t>default</a:t>
            </a:r>
            <a:r>
              <a:rPr spc="-5" dirty="0">
                <a:solidFill>
                  <a:srgbClr val="4E9072"/>
                </a:solidFill>
              </a:rPr>
              <a:t> </a:t>
            </a:r>
            <a:r>
              <a:rPr spc="5" dirty="0">
                <a:solidFill>
                  <a:srgbClr val="4E9072"/>
                </a:solidFill>
              </a:rPr>
              <a:t>error</a:t>
            </a:r>
            <a:r>
              <a:rPr spc="-10" dirty="0">
                <a:solidFill>
                  <a:srgbClr val="4E9072"/>
                </a:solidFill>
              </a:rPr>
              <a:t> </a:t>
            </a:r>
            <a:r>
              <a:rPr spc="5" dirty="0">
                <a:solidFill>
                  <a:srgbClr val="4E9072"/>
                </a:solidFill>
              </a:rPr>
              <a:t>message</a:t>
            </a:r>
          </a:p>
          <a:p>
            <a:pPr marL="389255">
              <a:lnSpc>
                <a:spcPts val="4130"/>
              </a:lnSpc>
            </a:pPr>
            <a:r>
              <a:rPr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dirty="0"/>
              <a:t>String</a:t>
            </a:r>
            <a:r>
              <a:rPr spc="5" dirty="0"/>
              <a:t> message() </a:t>
            </a:r>
            <a:r>
              <a:rPr b="1" dirty="0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933FF"/>
                </a:solidFill>
              </a:rPr>
              <a:t>"must</a:t>
            </a:r>
            <a:r>
              <a:rPr dirty="0">
                <a:solidFill>
                  <a:srgbClr val="3933FF"/>
                </a:solidFill>
              </a:rPr>
              <a:t> start</a:t>
            </a:r>
            <a:r>
              <a:rPr spc="5" dirty="0">
                <a:solidFill>
                  <a:srgbClr val="3933FF"/>
                </a:solidFill>
              </a:rPr>
              <a:t> </a:t>
            </a:r>
            <a:r>
              <a:rPr dirty="0">
                <a:solidFill>
                  <a:srgbClr val="3933FF"/>
                </a:solidFill>
              </a:rPr>
              <a:t>with</a:t>
            </a:r>
            <a:r>
              <a:rPr spc="5" dirty="0">
                <a:solidFill>
                  <a:srgbClr val="3933FF"/>
                </a:solidFill>
              </a:rPr>
              <a:t> LUV"</a:t>
            </a:r>
            <a:r>
              <a:rPr spc="5" dirty="0"/>
              <a:t>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/>
          </a:p>
          <a:p>
            <a:pPr marL="32321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145" y="8405891"/>
            <a:ext cx="1727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51802" y="7421203"/>
            <a:ext cx="16965930" cy="3623310"/>
            <a:chOff x="3051802" y="7421203"/>
            <a:chExt cx="16965930" cy="36233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1802" y="7421203"/>
              <a:ext cx="16965661" cy="36229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17230" y="8449540"/>
              <a:ext cx="15834994" cy="1353820"/>
            </a:xfrm>
            <a:custGeom>
              <a:avLst/>
              <a:gdLst/>
              <a:ahLst/>
              <a:cxnLst/>
              <a:rect l="l" t="t" r="r" b="b"/>
              <a:pathLst>
                <a:path w="15834994" h="1353820">
                  <a:moveTo>
                    <a:pt x="0" y="0"/>
                  </a:moveTo>
                  <a:lnTo>
                    <a:pt x="15834805" y="0"/>
                  </a:lnTo>
                  <a:lnTo>
                    <a:pt x="15834805" y="1353362"/>
                  </a:lnTo>
                  <a:lnTo>
                    <a:pt x="0" y="1353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0637" y="8355302"/>
              <a:ext cx="16127990" cy="17407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861527" y="8500129"/>
            <a:ext cx="148196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@CourseCode(value="LUV",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message="must</a:t>
            </a:r>
            <a:r>
              <a:rPr kumimoji="0" sz="395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start</a:t>
            </a:r>
            <a:r>
              <a:rPr kumimoji="0" sz="3950" b="1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0" sz="395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LUV")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2690" y="9107440"/>
            <a:ext cx="64770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950" b="1" i="0" u="none" strike="noStrike" kern="1200" cap="none" spc="-2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3950" b="1" i="0" u="none" strike="noStrike" kern="1200" cap="none" spc="-2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courseCode;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058721" y="537993"/>
            <a:ext cx="2640330" cy="1332865"/>
          </a:xfrm>
          <a:custGeom>
            <a:avLst/>
            <a:gdLst/>
            <a:ahLst/>
            <a:cxnLst/>
            <a:rect l="l" t="t" r="r" b="b"/>
            <a:pathLst>
              <a:path w="2640330" h="1332864">
                <a:moveTo>
                  <a:pt x="276738" y="0"/>
                </a:moveTo>
                <a:lnTo>
                  <a:pt x="217292" y="7820"/>
                </a:lnTo>
                <a:lnTo>
                  <a:pt x="164488" y="41063"/>
                </a:lnTo>
                <a:lnTo>
                  <a:pt x="131746" y="91274"/>
                </a:lnTo>
                <a:lnTo>
                  <a:pt x="112393" y="155055"/>
                </a:lnTo>
                <a:lnTo>
                  <a:pt x="102148" y="199313"/>
                </a:lnTo>
                <a:lnTo>
                  <a:pt x="20234" y="559730"/>
                </a:lnTo>
                <a:lnTo>
                  <a:pt x="10209" y="604669"/>
                </a:lnTo>
                <a:lnTo>
                  <a:pt x="0" y="670968"/>
                </a:lnTo>
                <a:lnTo>
                  <a:pt x="423" y="699541"/>
                </a:lnTo>
                <a:lnTo>
                  <a:pt x="21569" y="758625"/>
                </a:lnTo>
                <a:lnTo>
                  <a:pt x="65709" y="803234"/>
                </a:lnTo>
                <a:lnTo>
                  <a:pt x="120050" y="826049"/>
                </a:lnTo>
                <a:lnTo>
                  <a:pt x="2296945" y="1322106"/>
                </a:lnTo>
                <a:lnTo>
                  <a:pt x="2363242" y="1332316"/>
                </a:lnTo>
                <a:lnTo>
                  <a:pt x="2391816" y="1331895"/>
                </a:lnTo>
                <a:lnTo>
                  <a:pt x="2450900" y="1310745"/>
                </a:lnTo>
                <a:lnTo>
                  <a:pt x="2495510" y="1266606"/>
                </a:lnTo>
                <a:lnTo>
                  <a:pt x="2518324" y="1212264"/>
                </a:lnTo>
                <a:lnTo>
                  <a:pt x="2537833" y="1132997"/>
                </a:lnTo>
                <a:lnTo>
                  <a:pt x="2619747" y="772585"/>
                </a:lnTo>
                <a:lnTo>
                  <a:pt x="2629776" y="727646"/>
                </a:lnTo>
                <a:lnTo>
                  <a:pt x="2639987" y="661348"/>
                </a:lnTo>
                <a:lnTo>
                  <a:pt x="2639568" y="632774"/>
                </a:lnTo>
                <a:lnTo>
                  <a:pt x="2618413" y="573691"/>
                </a:lnTo>
                <a:lnTo>
                  <a:pt x="2574272" y="529081"/>
                </a:lnTo>
                <a:lnTo>
                  <a:pt x="2519930" y="506266"/>
                </a:lnTo>
                <a:lnTo>
                  <a:pt x="388005" y="20240"/>
                </a:lnTo>
                <a:lnTo>
                  <a:pt x="343036" y="10211"/>
                </a:lnTo>
                <a:lnTo>
                  <a:pt x="276738" y="0"/>
                </a:lnTo>
                <a:close/>
              </a:path>
              <a:path w="2640330" h="1332864">
                <a:moveTo>
                  <a:pt x="386946" y="19999"/>
                </a:moveTo>
                <a:lnTo>
                  <a:pt x="387972" y="20240"/>
                </a:lnTo>
                <a:lnTo>
                  <a:pt x="386946" y="19999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 rot="720000">
            <a:off x="17422988" y="1071969"/>
            <a:ext cx="1895517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00" b="0" i="0" u="none" strike="noStrike" kern="1200" cap="none" spc="315" normalizeH="0" baseline="42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Ad</a:t>
            </a:r>
            <a:r>
              <a:rPr kumimoji="0" sz="3900" b="0" i="0" u="none" strike="noStrike" kern="1200" cap="none" spc="315" normalizeH="0" baseline="2136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va</a:t>
            </a:r>
            <a:r>
              <a:rPr kumimoji="0" sz="3900" b="0" i="0" u="none" strike="noStrike" kern="1200" cap="none" spc="315" normalizeH="0" baseline="106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nc</a:t>
            </a:r>
            <a:r>
              <a:rPr kumimoji="0" sz="2600" b="0" i="0" u="none" strike="noStrike" kern="1200" cap="none" spc="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ed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5082"/>
            <a:ext cx="1432496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75" dirty="0">
                <a:latin typeface="Times New Roman"/>
                <a:cs typeface="Times New Roman"/>
              </a:rPr>
              <a:t>Ste</a:t>
            </a:r>
            <a:r>
              <a:rPr sz="5250" spc="355" dirty="0">
                <a:latin typeface="Times New Roman"/>
                <a:cs typeface="Times New Roman"/>
              </a:rPr>
              <a:t>p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-20" dirty="0">
                <a:latin typeface="Times New Roman"/>
                <a:cs typeface="Times New Roman"/>
              </a:rPr>
              <a:t>1b</a:t>
            </a:r>
            <a:r>
              <a:rPr sz="5250" spc="55" dirty="0">
                <a:latin typeface="Times New Roman"/>
                <a:cs typeface="Times New Roman"/>
              </a:rPr>
              <a:t>:</a:t>
            </a:r>
            <a:r>
              <a:rPr sz="5250" spc="-350" dirty="0">
                <a:latin typeface="Times New Roman"/>
                <a:cs typeface="Times New Roman"/>
              </a:rPr>
              <a:t> </a:t>
            </a:r>
            <a:r>
              <a:rPr sz="5250" spc="50" dirty="0">
                <a:latin typeface="Times New Roman"/>
                <a:cs typeface="Times New Roman"/>
              </a:rPr>
              <a:t>Creat</a:t>
            </a:r>
            <a:r>
              <a:rPr sz="5250" spc="145" dirty="0">
                <a:latin typeface="Times New Roman"/>
                <a:cs typeface="Times New Roman"/>
              </a:rPr>
              <a:t>e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90" dirty="0">
                <a:latin typeface="Times New Roman"/>
                <a:cs typeface="Times New Roman"/>
              </a:rPr>
              <a:t>CourseCodeConstraint</a:t>
            </a:r>
            <a:r>
              <a:rPr sz="5250" spc="-620" dirty="0">
                <a:latin typeface="Times New Roman"/>
                <a:cs typeface="Times New Roman"/>
              </a:rPr>
              <a:t>V</a:t>
            </a:r>
            <a:r>
              <a:rPr sz="5250" spc="60" dirty="0">
                <a:latin typeface="Times New Roman"/>
                <a:cs typeface="Times New Roman"/>
              </a:rPr>
              <a:t>alidator</a:t>
            </a:r>
            <a:endParaRPr sz="52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28969" y="1498328"/>
            <a:ext cx="12464415" cy="9332595"/>
            <a:chOff x="3528969" y="1498328"/>
            <a:chExt cx="12464415" cy="9332595"/>
          </a:xfrm>
        </p:grpSpPr>
        <p:sp>
          <p:nvSpPr>
            <p:cNvPr id="4" name="object 4"/>
            <p:cNvSpPr/>
            <p:nvPr/>
          </p:nvSpPr>
          <p:spPr>
            <a:xfrm>
              <a:off x="3675562" y="1592566"/>
              <a:ext cx="12171045" cy="8945245"/>
            </a:xfrm>
            <a:custGeom>
              <a:avLst/>
              <a:gdLst/>
              <a:ahLst/>
              <a:cxnLst/>
              <a:rect l="l" t="t" r="r" b="b"/>
              <a:pathLst>
                <a:path w="12171044" h="8945245">
                  <a:moveTo>
                    <a:pt x="0" y="0"/>
                  </a:moveTo>
                  <a:lnTo>
                    <a:pt x="12170719" y="0"/>
                  </a:lnTo>
                  <a:lnTo>
                    <a:pt x="12170719" y="8944753"/>
                  </a:lnTo>
                  <a:lnTo>
                    <a:pt x="0" y="8944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8969" y="1498328"/>
              <a:ext cx="12463903" cy="93321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35877" y="1641700"/>
            <a:ext cx="8913495" cy="8829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javax.validation.ConstraintValidator;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950" b="1" i="0" u="none" strike="noStrike" kern="1200" cap="none" spc="2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javax.validation.ConstraintValidatorContext;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195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CourseCodeConstraintValidator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implements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ConstraintValidator&lt;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CourseCode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19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String&gt;</a:t>
            </a:r>
            <a:r>
              <a:rPr kumimoji="0" sz="19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5428615" lvl="0" indent="0" algn="l" defTabSz="914400" rtl="0" eaLnBrk="1" fontAlgn="auto" latinLnBrk="0" hangingPunct="1">
              <a:lnSpc>
                <a:spcPct val="204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1950" b="1" i="0" u="none" strike="noStrike" kern="1200" cap="none" spc="-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String</a:t>
            </a:r>
            <a:r>
              <a:rPr kumimoji="0" sz="1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coursePrefix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 </a:t>
            </a:r>
            <a:r>
              <a:rPr kumimoji="0" sz="195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@Override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2663190" lvl="0" indent="-377190" algn="l" defTabSz="914400" rtl="0" eaLnBrk="1" fontAlgn="auto" latinLnBrk="0" hangingPunct="1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195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void</a:t>
            </a:r>
            <a:r>
              <a:rPr kumimoji="0" sz="195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initialize(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CourseCode</a:t>
            </a:r>
            <a:r>
              <a:rPr kumimoji="0" sz="1950" b="0" i="0" u="none" strike="noStrike" kern="1200" cap="none" spc="2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theCourseCode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19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 </a:t>
            </a:r>
            <a:r>
              <a:rPr kumimoji="0" sz="1950" b="0" i="0" u="none" strike="noStrike" kern="1200" cap="none" spc="-5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coursePrefix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theCourseCode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.value();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@Override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19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boolean</a:t>
            </a:r>
            <a:r>
              <a:rPr kumimoji="0" sz="19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isValid(String</a:t>
            </a:r>
            <a:r>
              <a:rPr kumimoji="0" sz="1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theCode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27393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ConstraintValidatorContext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theConstraintValidatorContext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boolean</a:t>
            </a:r>
            <a:r>
              <a:rPr kumimoji="0" sz="1950" b="1" i="0" u="none" strike="noStrike" kern="1200" cap="none" spc="-3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result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</a:t>
            </a:r>
            <a:r>
              <a:rPr kumimoji="0" sz="19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theCode</a:t>
            </a:r>
            <a:r>
              <a:rPr kumimoji="0" sz="1950" b="0" i="0" u="none" strike="noStrike" kern="1200" cap="none" spc="-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!=</a:t>
            </a:r>
            <a:r>
              <a:rPr kumimoji="0" sz="1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r>
              <a:rPr kumimoji="0" sz="1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14300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result</a:t>
            </a:r>
            <a:r>
              <a:rPr kumimoji="0" sz="1950" b="0" i="0" u="none" strike="noStrike" kern="1200" cap="none" spc="-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1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theCode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.startsWith(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coursePrefix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950" b="1" i="0" u="none" strike="noStrike" kern="1200" cap="none" spc="-3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14300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result</a:t>
            </a:r>
            <a:r>
              <a:rPr kumimoji="0" sz="1950" b="0" i="0" u="none" strike="noStrike" kern="1200" cap="none" spc="-2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1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true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950" b="1" i="0" u="none" strike="noStrike" kern="1200" cap="none" spc="-3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result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58721" y="537993"/>
            <a:ext cx="2640330" cy="1332865"/>
          </a:xfrm>
          <a:custGeom>
            <a:avLst/>
            <a:gdLst/>
            <a:ahLst/>
            <a:cxnLst/>
            <a:rect l="l" t="t" r="r" b="b"/>
            <a:pathLst>
              <a:path w="2640330" h="1332864">
                <a:moveTo>
                  <a:pt x="276738" y="0"/>
                </a:moveTo>
                <a:lnTo>
                  <a:pt x="217292" y="7820"/>
                </a:lnTo>
                <a:lnTo>
                  <a:pt x="164488" y="41063"/>
                </a:lnTo>
                <a:lnTo>
                  <a:pt x="131746" y="91274"/>
                </a:lnTo>
                <a:lnTo>
                  <a:pt x="112393" y="155055"/>
                </a:lnTo>
                <a:lnTo>
                  <a:pt x="102148" y="199313"/>
                </a:lnTo>
                <a:lnTo>
                  <a:pt x="20234" y="559730"/>
                </a:lnTo>
                <a:lnTo>
                  <a:pt x="10209" y="604669"/>
                </a:lnTo>
                <a:lnTo>
                  <a:pt x="0" y="670968"/>
                </a:lnTo>
                <a:lnTo>
                  <a:pt x="423" y="699541"/>
                </a:lnTo>
                <a:lnTo>
                  <a:pt x="21569" y="758625"/>
                </a:lnTo>
                <a:lnTo>
                  <a:pt x="65709" y="803234"/>
                </a:lnTo>
                <a:lnTo>
                  <a:pt x="120050" y="826049"/>
                </a:lnTo>
                <a:lnTo>
                  <a:pt x="2296945" y="1322106"/>
                </a:lnTo>
                <a:lnTo>
                  <a:pt x="2363242" y="1332316"/>
                </a:lnTo>
                <a:lnTo>
                  <a:pt x="2391816" y="1331895"/>
                </a:lnTo>
                <a:lnTo>
                  <a:pt x="2450900" y="1310745"/>
                </a:lnTo>
                <a:lnTo>
                  <a:pt x="2495510" y="1266606"/>
                </a:lnTo>
                <a:lnTo>
                  <a:pt x="2518324" y="1212264"/>
                </a:lnTo>
                <a:lnTo>
                  <a:pt x="2537833" y="1132997"/>
                </a:lnTo>
                <a:lnTo>
                  <a:pt x="2619747" y="772585"/>
                </a:lnTo>
                <a:lnTo>
                  <a:pt x="2629776" y="727646"/>
                </a:lnTo>
                <a:lnTo>
                  <a:pt x="2639987" y="661348"/>
                </a:lnTo>
                <a:lnTo>
                  <a:pt x="2639568" y="632774"/>
                </a:lnTo>
                <a:lnTo>
                  <a:pt x="2618413" y="573691"/>
                </a:lnTo>
                <a:lnTo>
                  <a:pt x="2574272" y="529081"/>
                </a:lnTo>
                <a:lnTo>
                  <a:pt x="2519930" y="506266"/>
                </a:lnTo>
                <a:lnTo>
                  <a:pt x="388005" y="20240"/>
                </a:lnTo>
                <a:lnTo>
                  <a:pt x="343036" y="10211"/>
                </a:lnTo>
                <a:lnTo>
                  <a:pt x="276738" y="0"/>
                </a:lnTo>
                <a:close/>
              </a:path>
              <a:path w="2640330" h="1332864">
                <a:moveTo>
                  <a:pt x="386946" y="19999"/>
                </a:moveTo>
                <a:lnTo>
                  <a:pt x="387972" y="20240"/>
                </a:lnTo>
                <a:lnTo>
                  <a:pt x="386946" y="19999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 rot="720000">
            <a:off x="17422988" y="1071969"/>
            <a:ext cx="1895517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00" b="0" i="0" u="none" strike="noStrike" kern="1200" cap="none" spc="315" normalizeH="0" baseline="4273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Ad</a:t>
            </a:r>
            <a:r>
              <a:rPr kumimoji="0" sz="3900" b="0" i="0" u="none" strike="noStrike" kern="1200" cap="none" spc="315" normalizeH="0" baseline="2136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va</a:t>
            </a:r>
            <a:r>
              <a:rPr kumimoji="0" sz="3900" b="0" i="0" u="none" strike="noStrike" kern="1200" cap="none" spc="315" normalizeH="0" baseline="1068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nc</a:t>
            </a:r>
            <a:r>
              <a:rPr kumimoji="0" sz="2600" b="0" i="0" u="none" strike="noStrike" kern="1200" cap="none" spc="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ed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5923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50" dirty="0">
                <a:latin typeface="Times New Roman"/>
                <a:cs typeface="Times New Roman"/>
              </a:rPr>
              <a:t>@InitBinder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34426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222803"/>
            <a:ext cx="118738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35" dirty="0">
                <a:latin typeface="Palatino Linotype"/>
                <a:cs typeface="Palatino Linotype"/>
              </a:rPr>
              <a:t>@InitBinder</a:t>
            </a:r>
            <a:r>
              <a:rPr sz="4250" b="1" spc="1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annotation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works as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pre-processor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2080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086620"/>
            <a:ext cx="126949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It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pre-process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each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request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our</a:t>
            </a:r>
            <a:r>
              <a:rPr sz="4250" spc="5" dirty="0">
                <a:latin typeface="Palatino Linotype"/>
                <a:cs typeface="Palatino Linotype"/>
              </a:rPr>
              <a:t> controller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707190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950438"/>
            <a:ext cx="116782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Method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annotated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b="1" spc="35" dirty="0">
                <a:latin typeface="Palatino Linotype"/>
                <a:cs typeface="Palatino Linotype"/>
              </a:rPr>
              <a:t>@InitBinder</a:t>
            </a:r>
            <a:r>
              <a:rPr sz="4250" b="1" spc="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executed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12224" y="782003"/>
            <a:ext cx="3677285" cy="1873885"/>
          </a:xfrm>
          <a:custGeom>
            <a:avLst/>
            <a:gdLst/>
            <a:ahLst/>
            <a:cxnLst/>
            <a:rect l="l" t="t" r="r" b="b"/>
            <a:pathLst>
              <a:path w="3677284" h="1873885">
                <a:moveTo>
                  <a:pt x="388307" y="0"/>
                </a:moveTo>
                <a:lnTo>
                  <a:pt x="348904" y="580"/>
                </a:lnTo>
                <a:lnTo>
                  <a:pt x="306324" y="10786"/>
                </a:lnTo>
                <a:lnTo>
                  <a:pt x="267417" y="29748"/>
                </a:lnTo>
                <a:lnTo>
                  <a:pt x="233501" y="56636"/>
                </a:lnTo>
                <a:lnTo>
                  <a:pt x="205893" y="90622"/>
                </a:lnTo>
                <a:lnTo>
                  <a:pt x="188343" y="125885"/>
                </a:lnTo>
                <a:lnTo>
                  <a:pt x="174428" y="165569"/>
                </a:lnTo>
                <a:lnTo>
                  <a:pt x="161651" y="213846"/>
                </a:lnTo>
                <a:lnTo>
                  <a:pt x="147518" y="274890"/>
                </a:lnTo>
                <a:lnTo>
                  <a:pt x="27909" y="801168"/>
                </a:lnTo>
                <a:lnTo>
                  <a:pt x="14082" y="863145"/>
                </a:lnTo>
                <a:lnTo>
                  <a:pt x="4640" y="912625"/>
                </a:lnTo>
                <a:lnTo>
                  <a:pt x="0" y="954581"/>
                </a:lnTo>
                <a:lnTo>
                  <a:pt x="580" y="993987"/>
                </a:lnTo>
                <a:lnTo>
                  <a:pt x="10786" y="1036566"/>
                </a:lnTo>
                <a:lnTo>
                  <a:pt x="29748" y="1075472"/>
                </a:lnTo>
                <a:lnTo>
                  <a:pt x="56635" y="1109388"/>
                </a:lnTo>
                <a:lnTo>
                  <a:pt x="90619" y="1136995"/>
                </a:lnTo>
                <a:lnTo>
                  <a:pt x="125884" y="1154545"/>
                </a:lnTo>
                <a:lnTo>
                  <a:pt x="165571" y="1168461"/>
                </a:lnTo>
                <a:lnTo>
                  <a:pt x="213851" y="1181237"/>
                </a:lnTo>
                <a:lnTo>
                  <a:pt x="3197128" y="1859254"/>
                </a:lnTo>
                <a:lnTo>
                  <a:pt x="3246606" y="1868696"/>
                </a:lnTo>
                <a:lnTo>
                  <a:pt x="3288562" y="1873335"/>
                </a:lnTo>
                <a:lnTo>
                  <a:pt x="3327965" y="1872755"/>
                </a:lnTo>
                <a:lnTo>
                  <a:pt x="3370545" y="1862548"/>
                </a:lnTo>
                <a:lnTo>
                  <a:pt x="3409452" y="1843586"/>
                </a:lnTo>
                <a:lnTo>
                  <a:pt x="3443368" y="1816698"/>
                </a:lnTo>
                <a:lnTo>
                  <a:pt x="3470977" y="1782713"/>
                </a:lnTo>
                <a:lnTo>
                  <a:pt x="3488526" y="1747450"/>
                </a:lnTo>
                <a:lnTo>
                  <a:pt x="3502442" y="1707766"/>
                </a:lnTo>
                <a:lnTo>
                  <a:pt x="3515218" y="1659488"/>
                </a:lnTo>
                <a:lnTo>
                  <a:pt x="3529352" y="1598445"/>
                </a:lnTo>
                <a:lnTo>
                  <a:pt x="3648961" y="1072167"/>
                </a:lnTo>
                <a:lnTo>
                  <a:pt x="3662786" y="1010190"/>
                </a:lnTo>
                <a:lnTo>
                  <a:pt x="3672226" y="960710"/>
                </a:lnTo>
                <a:lnTo>
                  <a:pt x="3676865" y="918755"/>
                </a:lnTo>
                <a:lnTo>
                  <a:pt x="3676290" y="879349"/>
                </a:lnTo>
                <a:lnTo>
                  <a:pt x="3666083" y="836770"/>
                </a:lnTo>
                <a:lnTo>
                  <a:pt x="3647120" y="797863"/>
                </a:lnTo>
                <a:lnTo>
                  <a:pt x="3620230" y="763947"/>
                </a:lnTo>
                <a:lnTo>
                  <a:pt x="3586240" y="736339"/>
                </a:lnTo>
                <a:lnTo>
                  <a:pt x="3550981" y="718790"/>
                </a:lnTo>
                <a:lnTo>
                  <a:pt x="3511297" y="704874"/>
                </a:lnTo>
                <a:lnTo>
                  <a:pt x="3463018" y="692098"/>
                </a:lnTo>
                <a:lnTo>
                  <a:pt x="541719" y="27909"/>
                </a:lnTo>
                <a:lnTo>
                  <a:pt x="479742" y="14082"/>
                </a:lnTo>
                <a:lnTo>
                  <a:pt x="430263" y="4640"/>
                </a:lnTo>
                <a:lnTo>
                  <a:pt x="388307" y="0"/>
                </a:lnTo>
                <a:close/>
              </a:path>
              <a:path w="3677284" h="1873885">
                <a:moveTo>
                  <a:pt x="540291" y="27584"/>
                </a:moveTo>
                <a:lnTo>
                  <a:pt x="541715" y="27909"/>
                </a:lnTo>
                <a:lnTo>
                  <a:pt x="540291" y="27584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 rot="720000">
            <a:off x="15108164" y="1493066"/>
            <a:ext cx="248778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spc="375" baseline="4025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sz="5175" spc="375" baseline="2415" dirty="0">
                <a:solidFill>
                  <a:srgbClr val="FFFFFF"/>
                </a:solidFill>
                <a:latin typeface="Verdana"/>
                <a:cs typeface="Verdana"/>
              </a:rPr>
              <a:t>va</a:t>
            </a:r>
            <a:r>
              <a:rPr sz="5175" spc="375" baseline="16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50" spc="250" dirty="0">
                <a:solidFill>
                  <a:srgbClr val="FFFFFF"/>
                </a:solidFill>
                <a:latin typeface="Verdana"/>
                <a:cs typeface="Verdana"/>
              </a:rPr>
              <a:t>ced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5923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50" dirty="0">
                <a:latin typeface="Times New Roman"/>
                <a:cs typeface="Times New Roman"/>
              </a:rPr>
              <a:t>@InitBinder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646905"/>
            <a:ext cx="74244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0" dirty="0">
                <a:latin typeface="Palatino Linotype"/>
                <a:cs typeface="Palatino Linotype"/>
              </a:rPr>
              <a:t>We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trim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Strings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392016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3798702"/>
            <a:ext cx="98615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Remove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leading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trailing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white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space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7839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5662519"/>
            <a:ext cx="113899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If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String </a:t>
            </a:r>
            <a:r>
              <a:rPr sz="4250" spc="15" dirty="0">
                <a:latin typeface="Palatino Linotype"/>
                <a:cs typeface="Palatino Linotype"/>
              </a:rPr>
              <a:t>only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white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spaces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trim</a:t>
            </a:r>
            <a:r>
              <a:rPr sz="4250" spc="5" dirty="0">
                <a:latin typeface="Palatino Linotype"/>
                <a:cs typeface="Palatino Linotype"/>
              </a:rPr>
              <a:t> it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b="1" spc="10" dirty="0">
                <a:latin typeface="Arial"/>
                <a:cs typeface="Arial"/>
              </a:rPr>
              <a:t>null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764779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7526337"/>
            <a:ext cx="115417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resolve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validation</a:t>
            </a:r>
            <a:r>
              <a:rPr sz="4250" spc="5" dirty="0">
                <a:latin typeface="Palatino Linotype"/>
                <a:cs typeface="Palatino Linotype"/>
              </a:rPr>
              <a:t> problem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whew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:-)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7769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05" dirty="0">
                <a:latin typeface="Times New Roman"/>
                <a:cs typeface="Times New Roman"/>
              </a:rPr>
              <a:t>Register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65" dirty="0">
                <a:latin typeface="Times New Roman"/>
                <a:cs typeface="Times New Roman"/>
              </a:rPr>
              <a:t>Custom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Editor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305" dirty="0">
                <a:latin typeface="Times New Roman"/>
                <a:cs typeface="Times New Roman"/>
              </a:rPr>
              <a:t>in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Controller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0799" y="2374595"/>
            <a:ext cx="17122140" cy="5552440"/>
            <a:chOff x="1550799" y="2374595"/>
            <a:chExt cx="17122140" cy="5552440"/>
          </a:xfrm>
        </p:grpSpPr>
        <p:sp>
          <p:nvSpPr>
            <p:cNvPr id="4" name="object 4"/>
            <p:cNvSpPr/>
            <p:nvPr/>
          </p:nvSpPr>
          <p:spPr>
            <a:xfrm>
              <a:off x="1728804" y="2489775"/>
              <a:ext cx="16766540" cy="5092065"/>
            </a:xfrm>
            <a:custGeom>
              <a:avLst/>
              <a:gdLst/>
              <a:ahLst/>
              <a:cxnLst/>
              <a:rect l="l" t="t" r="r" b="b"/>
              <a:pathLst>
                <a:path w="16766540" h="5092065">
                  <a:moveTo>
                    <a:pt x="0" y="0"/>
                  </a:moveTo>
                  <a:lnTo>
                    <a:pt x="16766014" y="0"/>
                  </a:lnTo>
                  <a:lnTo>
                    <a:pt x="16766014" y="5091468"/>
                  </a:lnTo>
                  <a:lnTo>
                    <a:pt x="0" y="5091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0799" y="2374595"/>
              <a:ext cx="17122023" cy="55521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65244" y="2531724"/>
            <a:ext cx="13818235" cy="49803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5" dirty="0">
                <a:latin typeface="Arial"/>
                <a:cs typeface="Arial"/>
              </a:rPr>
              <a:t>@InitBinder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void</a:t>
            </a:r>
            <a:r>
              <a:rPr sz="2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initBinder(WebDataBinder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dataBinder</a:t>
            </a:r>
            <a:r>
              <a:rPr sz="2950" b="1" spc="5" dirty="0">
                <a:latin typeface="Arial"/>
                <a:cs typeface="Arial"/>
              </a:rPr>
              <a:t>)</a:t>
            </a:r>
            <a:r>
              <a:rPr sz="2950" b="1" spc="-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 marR="5080">
              <a:lnSpc>
                <a:spcPct val="200300"/>
              </a:lnSpc>
            </a:pPr>
            <a:r>
              <a:rPr sz="2950" b="1" spc="-5" dirty="0">
                <a:latin typeface="Arial"/>
                <a:cs typeface="Arial"/>
              </a:rPr>
              <a:t>StringTrimmerEditor</a:t>
            </a:r>
            <a:r>
              <a:rPr sz="2950" b="1" spc="20" dirty="0">
                <a:latin typeface="Arial"/>
                <a:cs typeface="Arial"/>
              </a:rPr>
              <a:t> </a:t>
            </a:r>
            <a:r>
              <a:rPr sz="2950" b="1" spc="-5" dirty="0">
                <a:solidFill>
                  <a:srgbClr val="7E504F"/>
                </a:solidFill>
                <a:latin typeface="Arial"/>
                <a:cs typeface="Arial"/>
              </a:rPr>
              <a:t>stringTrimmerEditor</a:t>
            </a:r>
            <a:r>
              <a:rPr sz="2950" b="1" spc="20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latin typeface="Arial"/>
                <a:cs typeface="Arial"/>
              </a:rPr>
              <a:t>=</a:t>
            </a:r>
            <a:r>
              <a:rPr sz="2950" b="1" spc="2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2950" b="1" spc="2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StringTrimmerEditor(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true</a:t>
            </a:r>
            <a:r>
              <a:rPr sz="2950" b="1" dirty="0">
                <a:latin typeface="Arial"/>
                <a:cs typeface="Arial"/>
              </a:rPr>
              <a:t>);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dataBinder</a:t>
            </a:r>
            <a:r>
              <a:rPr sz="2950" b="1" dirty="0">
                <a:latin typeface="Arial"/>
                <a:cs typeface="Arial"/>
              </a:rPr>
              <a:t>.registerCustomEditor(String.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950" b="1" dirty="0">
                <a:latin typeface="Arial"/>
                <a:cs typeface="Arial"/>
              </a:rPr>
              <a:t>,</a:t>
            </a:r>
            <a:r>
              <a:rPr sz="2950" b="1" spc="15" dirty="0">
                <a:latin typeface="Arial"/>
                <a:cs typeface="Arial"/>
              </a:rPr>
              <a:t> </a:t>
            </a:r>
            <a:r>
              <a:rPr sz="2950" b="1" spc="-5" dirty="0">
                <a:solidFill>
                  <a:srgbClr val="7E504F"/>
                </a:solidFill>
                <a:latin typeface="Arial"/>
                <a:cs typeface="Arial"/>
              </a:rPr>
              <a:t>stringTrimmerEditor</a:t>
            </a:r>
            <a:r>
              <a:rPr sz="2950" b="1" spc="-5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8292" y="1955826"/>
            <a:ext cx="29444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" dirty="0">
                <a:latin typeface="Arial"/>
                <a:cs typeface="Arial"/>
              </a:rPr>
              <a:t>CustomerController.java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 marR="8890" indent="2072639">
              <a:lnSpc>
                <a:spcPct val="100200"/>
              </a:lnSpc>
              <a:spcBef>
                <a:spcPts val="110"/>
              </a:spcBef>
            </a:pPr>
            <a:r>
              <a:rPr spc="-100" dirty="0"/>
              <a:t>Spring </a:t>
            </a:r>
            <a:r>
              <a:rPr spc="-70" dirty="0"/>
              <a:t>MVC </a:t>
            </a:r>
            <a:r>
              <a:rPr spc="-160" dirty="0"/>
              <a:t>Validation </a:t>
            </a:r>
            <a:r>
              <a:rPr spc="-155" dirty="0"/>
              <a:t> </a:t>
            </a:r>
            <a:r>
              <a:rPr spc="-95" dirty="0"/>
              <a:t>Number</a:t>
            </a:r>
            <a:r>
              <a:rPr spc="-275" dirty="0"/>
              <a:t> </a:t>
            </a:r>
            <a:r>
              <a:rPr spc="-100" dirty="0"/>
              <a:t>Range:</a:t>
            </a:r>
            <a:r>
              <a:rPr spc="-275" dirty="0"/>
              <a:t> </a:t>
            </a:r>
            <a:r>
              <a:rPr spc="-85" dirty="0"/>
              <a:t>@Min</a:t>
            </a:r>
            <a:r>
              <a:rPr spc="-275" dirty="0"/>
              <a:t> </a:t>
            </a:r>
            <a:r>
              <a:rPr spc="-75" dirty="0"/>
              <a:t>and</a:t>
            </a:r>
            <a:r>
              <a:rPr spc="-275" dirty="0"/>
              <a:t> </a:t>
            </a:r>
            <a:r>
              <a:rPr spc="-114" dirty="0"/>
              <a:t>@Max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4399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215" dirty="0">
                <a:latin typeface="Palatino Linotype"/>
                <a:cs typeface="Palatino Linotype"/>
              </a:rPr>
              <a:t>Validate</a:t>
            </a:r>
            <a:r>
              <a:rPr sz="6500" spc="-100" dirty="0">
                <a:latin typeface="Palatino Linotype"/>
                <a:cs typeface="Palatino Linotype"/>
              </a:rPr>
              <a:t> </a:t>
            </a:r>
            <a:r>
              <a:rPr sz="6500" spc="135" dirty="0">
                <a:latin typeface="Palatino Linotype"/>
                <a:cs typeface="Palatino Linotype"/>
              </a:rPr>
              <a:t>a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-155" dirty="0">
                <a:latin typeface="Palatino Linotype"/>
                <a:cs typeface="Palatino Linotype"/>
              </a:rPr>
              <a:t>Number</a:t>
            </a:r>
            <a:r>
              <a:rPr sz="6500" spc="-100" dirty="0">
                <a:latin typeface="Palatino Linotype"/>
                <a:cs typeface="Palatino Linotype"/>
              </a:rPr>
              <a:t> </a:t>
            </a:r>
            <a:r>
              <a:rPr sz="6500" spc="-55" dirty="0">
                <a:latin typeface="Palatino Linotype"/>
                <a:cs typeface="Palatino Linotype"/>
              </a:rPr>
              <a:t>Range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646905"/>
            <a:ext cx="122897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input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field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our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for: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Free</a:t>
            </a:r>
            <a:r>
              <a:rPr kumimoji="0" sz="4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Passes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10722"/>
            <a:ext cx="84499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only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enter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range: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0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10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3487" y="4219766"/>
            <a:ext cx="8292941" cy="59579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75" dirty="0">
                <a:latin typeface="Palatino Linotype"/>
                <a:cs typeface="Palatino Linotype"/>
              </a:rPr>
              <a:t>Development</a:t>
            </a:r>
            <a:r>
              <a:rPr sz="6500" spc="-110" dirty="0">
                <a:latin typeface="Palatino Linotype"/>
                <a:cs typeface="Palatino Linotype"/>
              </a:rPr>
              <a:t> </a:t>
            </a:r>
            <a:r>
              <a:rPr sz="6500" spc="-35" dirty="0">
                <a:latin typeface="Palatino Linotype"/>
                <a:cs typeface="Palatino Linotype"/>
              </a:rPr>
              <a:t>Process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637690"/>
            <a:ext cx="10047605" cy="5958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rule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Customer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319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Display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error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messages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40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3279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Perform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Controller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class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confirmation </a:t>
            </a: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60418" y="782003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3" y="0"/>
                </a:moveTo>
                <a:lnTo>
                  <a:pt x="400710" y="580"/>
                </a:lnTo>
                <a:lnTo>
                  <a:pt x="358129" y="10786"/>
                </a:lnTo>
                <a:lnTo>
                  <a:pt x="319223" y="29748"/>
                </a:lnTo>
                <a:lnTo>
                  <a:pt x="285306" y="56636"/>
                </a:lnTo>
                <a:lnTo>
                  <a:pt x="257698" y="90622"/>
                </a:lnTo>
                <a:lnTo>
                  <a:pt x="240149" y="125885"/>
                </a:lnTo>
                <a:lnTo>
                  <a:pt x="226233" y="165569"/>
                </a:lnTo>
                <a:lnTo>
                  <a:pt x="213457" y="213846"/>
                </a:lnTo>
                <a:lnTo>
                  <a:pt x="199323" y="274890"/>
                </a:lnTo>
                <a:lnTo>
                  <a:pt x="27904" y="1029115"/>
                </a:lnTo>
                <a:lnTo>
                  <a:pt x="14079" y="1091092"/>
                </a:lnTo>
                <a:lnTo>
                  <a:pt x="4639" y="1140572"/>
                </a:lnTo>
                <a:lnTo>
                  <a:pt x="0" y="1182528"/>
                </a:lnTo>
                <a:lnTo>
                  <a:pt x="575" y="1221934"/>
                </a:lnTo>
                <a:lnTo>
                  <a:pt x="10783" y="1264513"/>
                </a:lnTo>
                <a:lnTo>
                  <a:pt x="29748" y="1303420"/>
                </a:lnTo>
                <a:lnTo>
                  <a:pt x="56639" y="1337335"/>
                </a:lnTo>
                <a:lnTo>
                  <a:pt x="90625" y="1364942"/>
                </a:lnTo>
                <a:lnTo>
                  <a:pt x="125888" y="1382492"/>
                </a:lnTo>
                <a:lnTo>
                  <a:pt x="165572" y="1396408"/>
                </a:lnTo>
                <a:lnTo>
                  <a:pt x="213848" y="1409184"/>
                </a:lnTo>
                <a:lnTo>
                  <a:pt x="3197128" y="2087201"/>
                </a:lnTo>
                <a:lnTo>
                  <a:pt x="3246607" y="2096643"/>
                </a:lnTo>
                <a:lnTo>
                  <a:pt x="3288563" y="2101282"/>
                </a:lnTo>
                <a:lnTo>
                  <a:pt x="3327971" y="2100702"/>
                </a:lnTo>
                <a:lnTo>
                  <a:pt x="3370545" y="2090495"/>
                </a:lnTo>
                <a:lnTo>
                  <a:pt x="3409449" y="2071533"/>
                </a:lnTo>
                <a:lnTo>
                  <a:pt x="3443364" y="2044644"/>
                </a:lnTo>
                <a:lnTo>
                  <a:pt x="3470972" y="2010660"/>
                </a:lnTo>
                <a:lnTo>
                  <a:pt x="3488522" y="1975397"/>
                </a:lnTo>
                <a:lnTo>
                  <a:pt x="3502437" y="1935713"/>
                </a:lnTo>
                <a:lnTo>
                  <a:pt x="3515214" y="1887436"/>
                </a:lnTo>
                <a:lnTo>
                  <a:pt x="3529347" y="1826393"/>
                </a:lnTo>
                <a:lnTo>
                  <a:pt x="3700766" y="1072167"/>
                </a:lnTo>
                <a:lnTo>
                  <a:pt x="3714591" y="1010190"/>
                </a:lnTo>
                <a:lnTo>
                  <a:pt x="3724031" y="960710"/>
                </a:lnTo>
                <a:lnTo>
                  <a:pt x="3728671" y="918755"/>
                </a:lnTo>
                <a:lnTo>
                  <a:pt x="3728095" y="879349"/>
                </a:lnTo>
                <a:lnTo>
                  <a:pt x="3717887" y="836770"/>
                </a:lnTo>
                <a:lnTo>
                  <a:pt x="3698922" y="797863"/>
                </a:lnTo>
                <a:lnTo>
                  <a:pt x="3672031" y="763947"/>
                </a:lnTo>
                <a:lnTo>
                  <a:pt x="3638046" y="736339"/>
                </a:lnTo>
                <a:lnTo>
                  <a:pt x="3602787" y="718790"/>
                </a:lnTo>
                <a:lnTo>
                  <a:pt x="3563103" y="704874"/>
                </a:lnTo>
                <a:lnTo>
                  <a:pt x="3514824" y="692098"/>
                </a:lnTo>
                <a:lnTo>
                  <a:pt x="593525" y="27909"/>
                </a:lnTo>
                <a:lnTo>
                  <a:pt x="531547" y="14082"/>
                </a:lnTo>
                <a:lnTo>
                  <a:pt x="482068" y="4640"/>
                </a:lnTo>
                <a:lnTo>
                  <a:pt x="440113" y="0"/>
                </a:lnTo>
                <a:close/>
              </a:path>
              <a:path w="3728719" h="2101850">
                <a:moveTo>
                  <a:pt x="592096" y="27584"/>
                </a:moveTo>
                <a:lnTo>
                  <a:pt x="593521" y="27909"/>
                </a:lnTo>
                <a:lnTo>
                  <a:pt x="592096" y="27584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4924127" y="1610122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52587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5" dirty="0">
                <a:latin typeface="Palatino Linotype"/>
                <a:cs typeface="Palatino Linotype"/>
              </a:rPr>
              <a:t>Step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215" dirty="0">
                <a:latin typeface="Palatino Linotype"/>
                <a:cs typeface="Palatino Linotype"/>
              </a:rPr>
              <a:t>1:</a:t>
            </a:r>
            <a:r>
              <a:rPr sz="6500" spc="-790" dirty="0">
                <a:latin typeface="Palatino Linotype"/>
                <a:cs typeface="Palatino Linotype"/>
              </a:rPr>
              <a:t> </a:t>
            </a:r>
            <a:r>
              <a:rPr sz="6500" spc="-190" dirty="0">
                <a:latin typeface="Palatino Linotype"/>
                <a:cs typeface="Palatino Linotype"/>
              </a:rPr>
              <a:t>Add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165" dirty="0">
                <a:latin typeface="Palatino Linotype"/>
                <a:cs typeface="Palatino Linotype"/>
              </a:rPr>
              <a:t>validation</a:t>
            </a:r>
            <a:r>
              <a:rPr sz="6500" spc="-70" dirty="0">
                <a:latin typeface="Palatino Linotype"/>
                <a:cs typeface="Palatino Linotype"/>
              </a:rPr>
              <a:t> </a:t>
            </a:r>
            <a:r>
              <a:rPr sz="6500" spc="-30" dirty="0">
                <a:latin typeface="Palatino Linotype"/>
                <a:cs typeface="Palatino Linotype"/>
              </a:rPr>
              <a:t>rule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65" dirty="0">
                <a:latin typeface="Palatino Linotype"/>
                <a:cs typeface="Palatino Linotype"/>
              </a:rPr>
              <a:t>to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45" dirty="0">
                <a:latin typeface="Palatino Linotype"/>
                <a:cs typeface="Palatino Linotype"/>
              </a:rPr>
              <a:t>Customer</a:t>
            </a:r>
            <a:r>
              <a:rPr sz="6500" spc="-70" dirty="0">
                <a:latin typeface="Palatino Linotype"/>
                <a:cs typeface="Palatino Linotype"/>
              </a:rPr>
              <a:t> </a:t>
            </a:r>
            <a:r>
              <a:rPr sz="6500" spc="-120" dirty="0">
                <a:latin typeface="Palatino Linotype"/>
                <a:cs typeface="Palatino Linotype"/>
              </a:rPr>
              <a:t>class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87294" y="2690213"/>
            <a:ext cx="16329660" cy="6662420"/>
            <a:chOff x="1887294" y="2690213"/>
            <a:chExt cx="16329660" cy="6662420"/>
          </a:xfrm>
        </p:grpSpPr>
        <p:sp>
          <p:nvSpPr>
            <p:cNvPr id="4" name="object 4"/>
            <p:cNvSpPr/>
            <p:nvPr/>
          </p:nvSpPr>
          <p:spPr>
            <a:xfrm>
              <a:off x="2065299" y="2805393"/>
              <a:ext cx="15974060" cy="6201410"/>
            </a:xfrm>
            <a:custGeom>
              <a:avLst/>
              <a:gdLst/>
              <a:ahLst/>
              <a:cxnLst/>
              <a:rect l="l" t="t" r="r" b="b"/>
              <a:pathLst>
                <a:path w="15974060" h="6201409">
                  <a:moveTo>
                    <a:pt x="0" y="0"/>
                  </a:moveTo>
                  <a:lnTo>
                    <a:pt x="15973502" y="0"/>
                  </a:lnTo>
                  <a:lnTo>
                    <a:pt x="15973502" y="6201381"/>
                  </a:lnTo>
                  <a:lnTo>
                    <a:pt x="0" y="6201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294" y="2690213"/>
              <a:ext cx="16329513" cy="66621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23360" y="2845851"/>
            <a:ext cx="14054455" cy="60928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651500" lvl="0" indent="0" algn="l" defTabSz="914400" rtl="0" eaLnBrk="1" fontAlgn="auto" latinLnBrk="0" hangingPunct="1">
              <a:lnSpc>
                <a:spcPts val="412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3450" b="1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javax.validation.constraints.Min; </a:t>
            </a:r>
            <a:r>
              <a:rPr kumimoji="0" sz="3450" b="1" i="0" u="none" strike="noStrike" kern="1200" cap="none" spc="-9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3450" b="1" i="0" u="none" strike="noStrike" kern="1200" cap="none" spc="3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javax.validation.constraints.Max;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9048115" lvl="0" indent="0" algn="r" defTabSz="914400" rtl="0" eaLnBrk="1" fontAlgn="auto" latinLnBrk="0" hangingPunct="1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2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Customer</a:t>
            </a:r>
            <a:r>
              <a:rPr kumimoji="0" sz="3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508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@Min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(value=0, message=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"must be greater than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 equal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zero"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@Max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(value=10, message=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"must be less than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 equal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10"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freePasses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9134475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34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getter/setter</a:t>
            </a:r>
            <a:r>
              <a:rPr kumimoji="0" sz="34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methods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992</Words>
  <Application>Microsoft Office PowerPoint</Application>
  <PresentationFormat>Custom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MS UI Gothic</vt:lpstr>
      <vt:lpstr>Arial</vt:lpstr>
      <vt:lpstr>Arial MT</vt:lpstr>
      <vt:lpstr>Calibri</vt:lpstr>
      <vt:lpstr>Courier New</vt:lpstr>
      <vt:lpstr>Palatino Linotype</vt:lpstr>
      <vt:lpstr>Times New Roman</vt:lpstr>
      <vt:lpstr>Trebuchet MS</vt:lpstr>
      <vt:lpstr>Verdana</vt:lpstr>
      <vt:lpstr>Office Theme</vt:lpstr>
      <vt:lpstr>1_Office Theme</vt:lpstr>
      <vt:lpstr>2_Office Theme</vt:lpstr>
      <vt:lpstr>3_Office Theme</vt:lpstr>
      <vt:lpstr>Spring MVC Validation  @InitBinder</vt:lpstr>
      <vt:lpstr>White Space</vt:lpstr>
      <vt:lpstr>@InitBinder</vt:lpstr>
      <vt:lpstr>@InitBinder</vt:lpstr>
      <vt:lpstr>Register Custom Editor in Controller</vt:lpstr>
      <vt:lpstr>Spring MVC Validation  Number Range: @Min and @Max</vt:lpstr>
      <vt:lpstr>Validate a Number Range</vt:lpstr>
      <vt:lpstr>Development Process</vt:lpstr>
      <vt:lpstr>Step 1: Add validation rule to Customer class</vt:lpstr>
      <vt:lpstr>Spring MVC Validation  Regular Expressions</vt:lpstr>
      <vt:lpstr>Regular Expressions</vt:lpstr>
      <vt:lpstr>Validate a Postal Code</vt:lpstr>
      <vt:lpstr>Development Process</vt:lpstr>
      <vt:lpstr>Step 1: Add validation rule to Customer class</vt:lpstr>
      <vt:lpstr>Spring MVC Validation  Custom Validation</vt:lpstr>
      <vt:lpstr>Custom Validation Demo</vt:lpstr>
      <vt:lpstr>Custom Validation</vt:lpstr>
      <vt:lpstr>Create a custom Java Annotation … from scratch</vt:lpstr>
      <vt:lpstr>Development Process</vt:lpstr>
      <vt:lpstr>Development Process - Drill Down</vt:lpstr>
      <vt:lpstr>Step 1a: Create @CourseCode annotation</vt:lpstr>
      <vt:lpstr>Step 1a: Create @CourseCode annotation</vt:lpstr>
      <vt:lpstr>Step 1a: Create @CourseCode annotation</vt:lpstr>
      <vt:lpstr>Step 1b: Create CourseCodeConstraintValidator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18-form-validation-init-binder-trim-overview.pdf</dc:title>
  <dc:subject>luv2code</dc:subject>
  <dc:creator>www.luv2code.com</dc:creator>
  <cp:keywords>luv2code</cp:keywords>
  <cp:lastModifiedBy>Shaurya Jaiswal</cp:lastModifiedBy>
  <cp:revision>2</cp:revision>
  <dcterms:created xsi:type="dcterms:W3CDTF">2022-08-20T12:56:00Z</dcterms:created>
  <dcterms:modified xsi:type="dcterms:W3CDTF">2022-09-01T12:25:58Z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2017-03-19T00:00:00Z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2022-08-20T00:00:00Z</vt:filetime>
  </property>
</Properties>
</file>