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9" r:id="rId25"/>
    <p:sldId id="280" r:id="rId2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154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47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269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75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9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612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808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487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13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13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3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59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44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6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5237" y="10395466"/>
            <a:ext cx="2021800" cy="8249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3999" y="-295413"/>
            <a:ext cx="12096101" cy="304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6698" y="2444951"/>
            <a:ext cx="16725900" cy="727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0510" y="2123360"/>
            <a:ext cx="17763079" cy="5788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37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6408" y="3788231"/>
            <a:ext cx="16611282" cy="305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09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6768" y="3170449"/>
            <a:ext cx="16150563" cy="548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4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affy@luv2code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://www.luv2code.com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6460" marR="17145" indent="-4670425">
              <a:lnSpc>
                <a:spcPct val="100000"/>
              </a:lnSpc>
              <a:spcBef>
                <a:spcPts val="90"/>
              </a:spcBef>
            </a:pPr>
            <a:r>
              <a:rPr spc="-185" dirty="0"/>
              <a:t>Hibernate</a:t>
            </a:r>
            <a:r>
              <a:rPr spc="-420" dirty="0"/>
              <a:t> </a:t>
            </a:r>
            <a:r>
              <a:rPr spc="-140" dirty="0"/>
              <a:t>and</a:t>
            </a:r>
            <a:r>
              <a:rPr spc="-415" dirty="0"/>
              <a:t> </a:t>
            </a:r>
            <a:r>
              <a:rPr spc="-204" dirty="0"/>
              <a:t>Primary </a:t>
            </a:r>
            <a:r>
              <a:rPr spc="-2735" dirty="0"/>
              <a:t> </a:t>
            </a:r>
            <a:r>
              <a:rPr spc="-204" dirty="0"/>
              <a:t>Keys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872" y="478229"/>
            <a:ext cx="2021800" cy="8249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7421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Retrieving</a:t>
            </a:r>
            <a:r>
              <a:rPr spc="-75" dirty="0"/>
              <a:t> </a:t>
            </a:r>
            <a:r>
              <a:rPr spc="135" dirty="0"/>
              <a:t>a</a:t>
            </a:r>
            <a:r>
              <a:rPr spc="-70" dirty="0"/>
              <a:t> </a:t>
            </a:r>
            <a:r>
              <a:rPr spc="-160" dirty="0"/>
              <a:t>Java</a:t>
            </a:r>
            <a:r>
              <a:rPr spc="-70" dirty="0"/>
              <a:t> </a:t>
            </a:r>
            <a:r>
              <a:rPr spc="140" dirty="0"/>
              <a:t>Object</a:t>
            </a:r>
            <a:r>
              <a:rPr spc="-70" dirty="0"/>
              <a:t> </a:t>
            </a:r>
            <a:r>
              <a:rPr spc="185" dirty="0"/>
              <a:t>with</a:t>
            </a:r>
            <a:r>
              <a:rPr spc="-70" dirty="0"/>
              <a:t> </a:t>
            </a:r>
            <a:r>
              <a:rPr spc="145" dirty="0"/>
              <a:t>Hibernate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0982" y="1993465"/>
            <a:ext cx="16558894" cy="6924040"/>
            <a:chOff x="970982" y="1993465"/>
            <a:chExt cx="16558894" cy="6924040"/>
          </a:xfrm>
        </p:grpSpPr>
        <p:sp>
          <p:nvSpPr>
            <p:cNvPr id="4" name="object 4"/>
            <p:cNvSpPr/>
            <p:nvPr/>
          </p:nvSpPr>
          <p:spPr>
            <a:xfrm>
              <a:off x="1117574" y="2087703"/>
              <a:ext cx="16265525" cy="6547484"/>
            </a:xfrm>
            <a:custGeom>
              <a:avLst/>
              <a:gdLst/>
              <a:ahLst/>
              <a:cxnLst/>
              <a:rect l="l" t="t" r="r" b="b"/>
              <a:pathLst>
                <a:path w="16265525" h="6547484">
                  <a:moveTo>
                    <a:pt x="0" y="0"/>
                  </a:moveTo>
                  <a:lnTo>
                    <a:pt x="16265498" y="0"/>
                  </a:lnTo>
                  <a:lnTo>
                    <a:pt x="16265498" y="6546921"/>
                  </a:lnTo>
                  <a:lnTo>
                    <a:pt x="0" y="6546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982" y="1993465"/>
              <a:ext cx="16558679" cy="69238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70510" y="2123360"/>
            <a:ext cx="16019780" cy="578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45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</a:t>
            </a:r>
            <a:r>
              <a:rPr kumimoji="0" sz="345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345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Student(“Daffy”,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“Duck”,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“d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ffy@luv2code.com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");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</a:t>
            </a:r>
            <a:r>
              <a:rPr kumimoji="0" sz="3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345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.save(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0" i="0" u="none" strike="noStrike" kern="1200" cap="none" spc="-7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…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1" i="1" u="none" strike="noStrike" kern="1200" cap="none" spc="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4250" b="1" i="1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1" i="1" u="none" strike="noStrike" kern="1200" cap="none" spc="2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now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retrieve/read</a:t>
            </a:r>
            <a:r>
              <a:rPr kumimoji="0" sz="4250" b="1" i="1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database using</a:t>
            </a:r>
            <a:r>
              <a:rPr kumimoji="0" sz="4250" b="1" i="1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4250" b="1" i="1" u="none" strike="noStrike" kern="1200" cap="none" spc="1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primary</a:t>
            </a:r>
            <a:r>
              <a:rPr kumimoji="0" sz="4250" b="1" i="1" u="none" strike="noStrike" kern="1200" cap="none" spc="1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1" i="1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</a:t>
            </a:r>
            <a:r>
              <a:rPr kumimoji="0" sz="42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myStudent</a:t>
            </a:r>
            <a:r>
              <a:rPr kumimoji="0" sz="42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2753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.get(Student.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42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theStudent.getId()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4155" y="615553"/>
            <a:ext cx="94373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45" dirty="0">
                <a:latin typeface="Arial"/>
                <a:cs typeface="Arial"/>
              </a:rPr>
              <a:t>Querying</a:t>
            </a:r>
            <a:r>
              <a:rPr sz="9200" spc="-420" dirty="0">
                <a:latin typeface="Arial"/>
                <a:cs typeface="Arial"/>
              </a:rPr>
              <a:t> </a:t>
            </a:r>
            <a:r>
              <a:rPr sz="9200" spc="-170" dirty="0">
                <a:latin typeface="Arial"/>
                <a:cs typeface="Arial"/>
              </a:rPr>
              <a:t>Objects</a:t>
            </a:r>
            <a:endParaRPr sz="9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076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0" dirty="0"/>
              <a:t>Hibernate</a:t>
            </a:r>
            <a:r>
              <a:rPr spc="-75" dirty="0"/>
              <a:t> </a:t>
            </a:r>
            <a:r>
              <a:rPr spc="100" dirty="0"/>
              <a:t>Query</a:t>
            </a:r>
            <a:r>
              <a:rPr spc="-75" dirty="0"/>
              <a:t> </a:t>
            </a:r>
            <a:r>
              <a:rPr spc="180" dirty="0"/>
              <a:t>Language</a:t>
            </a:r>
            <a:r>
              <a:rPr spc="-75" dirty="0"/>
              <a:t> </a:t>
            </a:r>
            <a:r>
              <a:rPr spc="-100" dirty="0"/>
              <a:t>(HQL)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634" y="3191391"/>
            <a:ext cx="11715115" cy="3489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Query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language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retrieving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objects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4170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Similar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nature</a:t>
            </a:r>
            <a:r>
              <a:rPr kumimoji="0" sz="5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SQL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032510" marR="0" lvl="1" indent="-576580" algn="l" defTabSz="914400" rtl="0" eaLnBrk="1" fontAlgn="auto" latinLnBrk="0" hangingPunct="1">
              <a:lnSpc>
                <a:spcPct val="100000"/>
              </a:lnSpc>
              <a:spcBef>
                <a:spcPts val="4170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1032510" algn="l"/>
                <a:tab pos="1033144" algn="l"/>
              </a:tabLst>
              <a:defRPr/>
            </a:pP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where,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like,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order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525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by,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join, in</a:t>
            </a:r>
            <a:r>
              <a:rPr kumimoji="0" sz="5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,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etc…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4709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Retrieving</a:t>
            </a:r>
            <a:r>
              <a:rPr spc="-95" dirty="0"/>
              <a:t> </a:t>
            </a:r>
            <a:r>
              <a:rPr spc="120" dirty="0"/>
              <a:t>all</a:t>
            </a:r>
            <a:r>
              <a:rPr spc="-95" dirty="0"/>
              <a:t> </a:t>
            </a:r>
            <a:r>
              <a:rPr spc="225" dirty="0"/>
              <a:t>Students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9058" y="3068181"/>
            <a:ext cx="14785975" cy="4463415"/>
            <a:chOff x="2659058" y="3068181"/>
            <a:chExt cx="14785975" cy="4463415"/>
          </a:xfrm>
        </p:grpSpPr>
        <p:sp>
          <p:nvSpPr>
            <p:cNvPr id="4" name="object 4"/>
            <p:cNvSpPr/>
            <p:nvPr/>
          </p:nvSpPr>
          <p:spPr>
            <a:xfrm>
              <a:off x="2805650" y="3162419"/>
              <a:ext cx="14493240" cy="4086860"/>
            </a:xfrm>
            <a:custGeom>
              <a:avLst/>
              <a:gdLst/>
              <a:ahLst/>
              <a:cxnLst/>
              <a:rect l="l" t="t" r="r" b="b"/>
              <a:pathLst>
                <a:path w="14493240" h="4086859">
                  <a:moveTo>
                    <a:pt x="0" y="0"/>
                  </a:moveTo>
                  <a:lnTo>
                    <a:pt x="14492796" y="0"/>
                  </a:lnTo>
                  <a:lnTo>
                    <a:pt x="14492796" y="4086263"/>
                  </a:lnTo>
                  <a:lnTo>
                    <a:pt x="0" y="4086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9058" y="3068181"/>
              <a:ext cx="14785979" cy="44632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66793" y="4123299"/>
            <a:ext cx="10373360" cy="2450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List&lt;Student&gt;</a:t>
            </a:r>
            <a:r>
              <a:rPr kumimoji="0" sz="39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theStudents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66509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3502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.createQuery(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"from</a:t>
            </a:r>
            <a:r>
              <a:rPr kumimoji="0" sz="3950" b="1" i="0" u="none" strike="noStrike" kern="1200" cap="none" spc="-3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Student”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3502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.getResultList();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319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Retrieving</a:t>
            </a:r>
            <a:r>
              <a:rPr spc="-75" dirty="0"/>
              <a:t> </a:t>
            </a:r>
            <a:r>
              <a:rPr spc="160" dirty="0"/>
              <a:t>Students:</a:t>
            </a:r>
            <a:r>
              <a:rPr spc="-430" dirty="0"/>
              <a:t> </a:t>
            </a:r>
            <a:r>
              <a:rPr spc="-100" dirty="0">
                <a:latin typeface="Arial"/>
                <a:cs typeface="Arial"/>
              </a:rPr>
              <a:t>lastName</a:t>
            </a:r>
            <a:r>
              <a:rPr spc="-25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=</a:t>
            </a:r>
            <a:r>
              <a:rPr spc="-254" dirty="0">
                <a:latin typeface="Arial"/>
                <a:cs typeface="Arial"/>
              </a:rPr>
              <a:t> </a:t>
            </a:r>
            <a:r>
              <a:rPr spc="-125" dirty="0">
                <a:latin typeface="Arial"/>
                <a:cs typeface="Arial"/>
              </a:rPr>
              <a:t>‘Doe’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481" y="2608363"/>
            <a:ext cx="15836265" cy="4463415"/>
            <a:chOff x="556481" y="2608363"/>
            <a:chExt cx="15836265" cy="4463415"/>
          </a:xfrm>
        </p:grpSpPr>
        <p:sp>
          <p:nvSpPr>
            <p:cNvPr id="4" name="object 4"/>
            <p:cNvSpPr/>
            <p:nvPr/>
          </p:nvSpPr>
          <p:spPr>
            <a:xfrm>
              <a:off x="703074" y="2702601"/>
              <a:ext cx="15542894" cy="4086860"/>
            </a:xfrm>
            <a:custGeom>
              <a:avLst/>
              <a:gdLst/>
              <a:ahLst/>
              <a:cxnLst/>
              <a:rect l="l" t="t" r="r" b="b"/>
              <a:pathLst>
                <a:path w="15542894" h="4086859">
                  <a:moveTo>
                    <a:pt x="0" y="0"/>
                  </a:moveTo>
                  <a:lnTo>
                    <a:pt x="15542640" y="0"/>
                  </a:lnTo>
                  <a:lnTo>
                    <a:pt x="15542640" y="4086263"/>
                  </a:lnTo>
                  <a:lnTo>
                    <a:pt x="0" y="4086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81" y="2608363"/>
              <a:ext cx="15835821" cy="44632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145" y="3662580"/>
            <a:ext cx="15279369" cy="24504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87830" marR="8430895" lvl="0" indent="-1675764" algn="l" defTabSz="914400" rtl="0" eaLnBrk="1" fontAlgn="auto" latinLnBrk="0" hangingPunct="1">
              <a:lnSpc>
                <a:spcPct val="100899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List&lt;Student&gt; theStudents = </a:t>
            </a:r>
            <a:r>
              <a:rPr kumimoji="0" sz="3950" b="1" i="0" u="none" strike="noStrike" kern="1200" cap="none" spc="-10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723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24515" algn="l"/>
              </a:tabLst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.createQuery(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"from</a:t>
            </a:r>
            <a:r>
              <a:rPr kumimoji="0" sz="3950" b="1" i="0" u="none" strike="noStrike" kern="1200" cap="none" spc="2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</a:t>
            </a:r>
            <a:r>
              <a:rPr kumimoji="0" sz="3950" b="1" i="0" u="none" strike="noStrike" kern="1200" cap="none" spc="2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950" b="1" i="0" u="none" strike="noStrike" kern="1200" cap="none" spc="2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.lastName='Doe'"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723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.getResultList();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9015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Retrieving</a:t>
            </a:r>
            <a:r>
              <a:rPr spc="-70" dirty="0"/>
              <a:t> </a:t>
            </a:r>
            <a:r>
              <a:rPr spc="240" dirty="0"/>
              <a:t>Students</a:t>
            </a:r>
            <a:r>
              <a:rPr spc="-70" dirty="0"/>
              <a:t> </a:t>
            </a:r>
            <a:r>
              <a:rPr spc="215" dirty="0"/>
              <a:t>using</a:t>
            </a:r>
            <a:r>
              <a:rPr spc="-65" dirty="0"/>
              <a:t> </a:t>
            </a:r>
            <a:r>
              <a:rPr spc="130" dirty="0"/>
              <a:t>OR</a:t>
            </a:r>
            <a:r>
              <a:rPr spc="-70" dirty="0"/>
              <a:t> </a:t>
            </a:r>
            <a:r>
              <a:rPr spc="45" dirty="0"/>
              <a:t>predicate: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481" y="2304707"/>
            <a:ext cx="15668625" cy="5071110"/>
            <a:chOff x="556481" y="2304707"/>
            <a:chExt cx="15668625" cy="5071110"/>
          </a:xfrm>
        </p:grpSpPr>
        <p:sp>
          <p:nvSpPr>
            <p:cNvPr id="4" name="object 4"/>
            <p:cNvSpPr/>
            <p:nvPr/>
          </p:nvSpPr>
          <p:spPr>
            <a:xfrm>
              <a:off x="703074" y="2398945"/>
              <a:ext cx="15375890" cy="4693920"/>
            </a:xfrm>
            <a:custGeom>
              <a:avLst/>
              <a:gdLst/>
              <a:ahLst/>
              <a:cxnLst/>
              <a:rect l="l" t="t" r="r" b="b"/>
              <a:pathLst>
                <a:path w="15375890" h="4693920">
                  <a:moveTo>
                    <a:pt x="0" y="0"/>
                  </a:moveTo>
                  <a:lnTo>
                    <a:pt x="15375263" y="0"/>
                  </a:lnTo>
                  <a:lnTo>
                    <a:pt x="15375263" y="4693574"/>
                  </a:lnTo>
                  <a:lnTo>
                    <a:pt x="0" y="4693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81" y="2304707"/>
              <a:ext cx="15668454" cy="50705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145" y="3358925"/>
            <a:ext cx="15112365" cy="3058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87830" marR="8263890" lvl="0" indent="-1675764" algn="l" defTabSz="914400" rtl="0" eaLnBrk="1" fontAlgn="auto" latinLnBrk="0" hangingPunct="1">
              <a:lnSpc>
                <a:spcPct val="100899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List&lt;Student&gt; theStudents = </a:t>
            </a:r>
            <a:r>
              <a:rPr kumimoji="0" sz="3950" b="1" i="0" u="none" strike="noStrike" kern="1200" cap="none" spc="-10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723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.createQuery(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"from Student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s.lastName='Doe'"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329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.firstName='Daffy'"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723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.getResultList();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75879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Retrieving</a:t>
            </a:r>
            <a:r>
              <a:rPr spc="-70" dirty="0"/>
              <a:t> </a:t>
            </a:r>
            <a:r>
              <a:rPr spc="240" dirty="0"/>
              <a:t>Students</a:t>
            </a:r>
            <a:r>
              <a:rPr spc="-70" dirty="0"/>
              <a:t> </a:t>
            </a:r>
            <a:r>
              <a:rPr spc="215" dirty="0"/>
              <a:t>using</a:t>
            </a:r>
            <a:r>
              <a:rPr spc="-70" dirty="0"/>
              <a:t> </a:t>
            </a:r>
            <a:r>
              <a:rPr spc="125" dirty="0"/>
              <a:t>LIKE</a:t>
            </a:r>
            <a:r>
              <a:rPr spc="-70" dirty="0"/>
              <a:t> </a:t>
            </a:r>
            <a:r>
              <a:rPr spc="45" dirty="0"/>
              <a:t>predicate: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40855" y="2737788"/>
            <a:ext cx="12456160" cy="5071110"/>
            <a:chOff x="1540855" y="2737788"/>
            <a:chExt cx="12456160" cy="5071110"/>
          </a:xfrm>
        </p:grpSpPr>
        <p:sp>
          <p:nvSpPr>
            <p:cNvPr id="4" name="object 4"/>
            <p:cNvSpPr/>
            <p:nvPr/>
          </p:nvSpPr>
          <p:spPr>
            <a:xfrm>
              <a:off x="1687448" y="2832026"/>
              <a:ext cx="12163425" cy="4693920"/>
            </a:xfrm>
            <a:custGeom>
              <a:avLst/>
              <a:gdLst/>
              <a:ahLst/>
              <a:cxnLst/>
              <a:rect l="l" t="t" r="r" b="b"/>
              <a:pathLst>
                <a:path w="12163425" h="4693920">
                  <a:moveTo>
                    <a:pt x="0" y="0"/>
                  </a:moveTo>
                  <a:lnTo>
                    <a:pt x="12162831" y="0"/>
                  </a:lnTo>
                  <a:lnTo>
                    <a:pt x="12162831" y="4693574"/>
                  </a:lnTo>
                  <a:lnTo>
                    <a:pt x="0" y="4693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855" y="2737788"/>
              <a:ext cx="12456018" cy="50705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6408" y="3788231"/>
            <a:ext cx="11899900" cy="3058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87830" marR="5051425" lvl="0" indent="-1675764" algn="l" defTabSz="914400" rtl="0" eaLnBrk="1" fontAlgn="auto" latinLnBrk="0" hangingPunct="1">
              <a:lnSpc>
                <a:spcPct val="100899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List&lt;Student&gt; theStudents = </a:t>
            </a:r>
            <a:r>
              <a:rPr kumimoji="0" sz="3950" b="1" i="0" u="none" strike="noStrike" kern="1200" cap="none" spc="-10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723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.createQuery(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"from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 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where"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0329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.email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LIKE</a:t>
            </a:r>
            <a:r>
              <a:rPr kumimoji="0" sz="3950" b="1" i="0" u="none" strike="noStrike" kern="1200" cap="none" spc="-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'%luv2code.com'"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723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.getResultList();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9086" y="615553"/>
            <a:ext cx="1010602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50" dirty="0">
                <a:latin typeface="Arial"/>
                <a:cs typeface="Arial"/>
              </a:rPr>
              <a:t>Updating</a:t>
            </a:r>
            <a:r>
              <a:rPr sz="9200" spc="-425" dirty="0">
                <a:latin typeface="Arial"/>
                <a:cs typeface="Arial"/>
              </a:rPr>
              <a:t> </a:t>
            </a:r>
            <a:r>
              <a:rPr sz="9200" spc="-170" dirty="0">
                <a:latin typeface="Arial"/>
                <a:cs typeface="Arial"/>
              </a:rPr>
              <a:t>Object(s)</a:t>
            </a:r>
            <a:endParaRPr sz="9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5227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Update</a:t>
            </a:r>
            <a:r>
              <a:rPr spc="-114" dirty="0"/>
              <a:t> </a:t>
            </a:r>
            <a:r>
              <a:rPr spc="135" dirty="0"/>
              <a:t>a</a:t>
            </a:r>
            <a:r>
              <a:rPr spc="-114" dirty="0"/>
              <a:t> </a:t>
            </a:r>
            <a:r>
              <a:rPr spc="-15" dirty="0"/>
              <a:t>Student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4784" y="2423205"/>
            <a:ext cx="15026640" cy="7196455"/>
            <a:chOff x="1584784" y="2423205"/>
            <a:chExt cx="15026640" cy="7196455"/>
          </a:xfrm>
        </p:grpSpPr>
        <p:sp>
          <p:nvSpPr>
            <p:cNvPr id="4" name="object 4"/>
            <p:cNvSpPr/>
            <p:nvPr/>
          </p:nvSpPr>
          <p:spPr>
            <a:xfrm>
              <a:off x="1731376" y="2517443"/>
              <a:ext cx="14733269" cy="6819265"/>
            </a:xfrm>
            <a:custGeom>
              <a:avLst/>
              <a:gdLst/>
              <a:ahLst/>
              <a:cxnLst/>
              <a:rect l="l" t="t" r="r" b="b"/>
              <a:pathLst>
                <a:path w="14733269" h="6819265">
                  <a:moveTo>
                    <a:pt x="0" y="0"/>
                  </a:moveTo>
                  <a:lnTo>
                    <a:pt x="14733273" y="0"/>
                  </a:lnTo>
                  <a:lnTo>
                    <a:pt x="14733273" y="6819163"/>
                  </a:lnTo>
                  <a:lnTo>
                    <a:pt x="0" y="681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784" y="2423205"/>
              <a:ext cx="15026453" cy="71961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76768" y="3170449"/>
            <a:ext cx="14281785" cy="548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studentId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myStudent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.get(Student.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studentId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545455" lvl="0" indent="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update first name to "Scooby" 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myStudent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.setFirstName(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"Scooby"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910580" lvl="0" indent="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the transaction 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</a:t>
            </a:r>
            <a:r>
              <a:rPr kumimoji="0" sz="3950" b="1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sact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6775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Update</a:t>
            </a:r>
            <a:r>
              <a:rPr spc="-85" dirty="0"/>
              <a:t> </a:t>
            </a:r>
            <a:r>
              <a:rPr spc="-120" dirty="0"/>
              <a:t>email</a:t>
            </a:r>
            <a:r>
              <a:rPr spc="-80" dirty="0"/>
              <a:t> </a:t>
            </a:r>
            <a:r>
              <a:rPr spc="-65" dirty="0"/>
              <a:t>for</a:t>
            </a:r>
            <a:r>
              <a:rPr spc="-80" dirty="0"/>
              <a:t> </a:t>
            </a:r>
            <a:r>
              <a:rPr spc="-120" dirty="0"/>
              <a:t>all</a:t>
            </a:r>
            <a:r>
              <a:rPr spc="-80" dirty="0"/>
              <a:t> </a:t>
            </a:r>
            <a:r>
              <a:rPr spc="-90" dirty="0"/>
              <a:t>students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481" y="2912019"/>
            <a:ext cx="15542894" cy="3856354"/>
            <a:chOff x="556481" y="2912019"/>
            <a:chExt cx="15542894" cy="3856354"/>
          </a:xfrm>
        </p:grpSpPr>
        <p:sp>
          <p:nvSpPr>
            <p:cNvPr id="4" name="object 4"/>
            <p:cNvSpPr/>
            <p:nvPr/>
          </p:nvSpPr>
          <p:spPr>
            <a:xfrm>
              <a:off x="703074" y="3006257"/>
              <a:ext cx="15250160" cy="3479165"/>
            </a:xfrm>
            <a:custGeom>
              <a:avLst/>
              <a:gdLst/>
              <a:ahLst/>
              <a:cxnLst/>
              <a:rect l="l" t="t" r="r" b="b"/>
              <a:pathLst>
                <a:path w="15250160" h="3479165">
                  <a:moveTo>
                    <a:pt x="0" y="0"/>
                  </a:moveTo>
                  <a:lnTo>
                    <a:pt x="15249612" y="0"/>
                  </a:lnTo>
                  <a:lnTo>
                    <a:pt x="15249612" y="3478951"/>
                  </a:lnTo>
                  <a:lnTo>
                    <a:pt x="0" y="3478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81" y="2912019"/>
              <a:ext cx="15542804" cy="38559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41391" y="3966236"/>
            <a:ext cx="14707235" cy="184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086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.createQuery(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"update Student set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email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='foo@gmail.com'"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086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.executeUpdate();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6723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70" dirty="0">
                <a:latin typeface="Times New Roman"/>
                <a:cs typeface="Times New Roman"/>
              </a:rPr>
              <a:t>Terminology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2548" y="2187609"/>
            <a:ext cx="17141190" cy="7667625"/>
            <a:chOff x="1602548" y="2187609"/>
            <a:chExt cx="17141190" cy="7667625"/>
          </a:xfrm>
        </p:grpSpPr>
        <p:sp>
          <p:nvSpPr>
            <p:cNvPr id="4" name="object 4"/>
            <p:cNvSpPr/>
            <p:nvPr/>
          </p:nvSpPr>
          <p:spPr>
            <a:xfrm>
              <a:off x="1780553" y="2302789"/>
              <a:ext cx="16784955" cy="7206615"/>
            </a:xfrm>
            <a:custGeom>
              <a:avLst/>
              <a:gdLst/>
              <a:ahLst/>
              <a:cxnLst/>
              <a:rect l="l" t="t" r="r" b="b"/>
              <a:pathLst>
                <a:path w="16784955" h="7206615">
                  <a:moveTo>
                    <a:pt x="0" y="0"/>
                  </a:moveTo>
                  <a:lnTo>
                    <a:pt x="16784913" y="0"/>
                  </a:lnTo>
                  <a:lnTo>
                    <a:pt x="16784913" y="7206587"/>
                  </a:lnTo>
                  <a:lnTo>
                    <a:pt x="0" y="7206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C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548" y="2187609"/>
              <a:ext cx="17140923" cy="76673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29061" y="3118094"/>
            <a:ext cx="12291695" cy="5541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250" u="heavy" spc="30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Primary</a:t>
            </a:r>
            <a:r>
              <a:rPr sz="5250" u="heavy" spc="-1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5250" u="heavy" spc="1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Key</a:t>
            </a:r>
            <a:endParaRPr sz="5250">
              <a:latin typeface="Arial MT"/>
              <a:cs typeface="Arial MT"/>
            </a:endParaRPr>
          </a:p>
          <a:p>
            <a:pPr marL="12700" marR="5080" algn="ctr">
              <a:lnSpc>
                <a:spcPct val="196300"/>
              </a:lnSpc>
            </a:pPr>
            <a:r>
              <a:rPr sz="5250" spc="260" dirty="0">
                <a:latin typeface="Arial MT"/>
                <a:cs typeface="Arial MT"/>
              </a:rPr>
              <a:t>Uniquely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285" dirty="0">
                <a:latin typeface="Arial MT"/>
                <a:cs typeface="Arial MT"/>
              </a:rPr>
              <a:t>identifies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65" dirty="0">
                <a:latin typeface="Arial MT"/>
                <a:cs typeface="Arial MT"/>
              </a:rPr>
              <a:t>each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370" dirty="0">
                <a:latin typeface="Arial MT"/>
                <a:cs typeface="Arial MT"/>
              </a:rPr>
              <a:t>row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65" dirty="0">
                <a:latin typeface="Arial MT"/>
                <a:cs typeface="Arial MT"/>
              </a:rPr>
              <a:t>in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215" dirty="0">
                <a:latin typeface="Arial MT"/>
                <a:cs typeface="Arial MT"/>
              </a:rPr>
              <a:t>a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65" dirty="0">
                <a:latin typeface="Arial MT"/>
                <a:cs typeface="Arial MT"/>
              </a:rPr>
              <a:t>table </a:t>
            </a:r>
            <a:r>
              <a:rPr sz="5250" spc="-1445" dirty="0">
                <a:latin typeface="Arial MT"/>
                <a:cs typeface="Arial MT"/>
              </a:rPr>
              <a:t> </a:t>
            </a:r>
            <a:r>
              <a:rPr sz="5250" spc="225" dirty="0">
                <a:latin typeface="Arial MT"/>
                <a:cs typeface="Arial MT"/>
              </a:rPr>
              <a:t>Must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295" dirty="0">
                <a:latin typeface="Arial MT"/>
                <a:cs typeface="Arial MT"/>
              </a:rPr>
              <a:t>be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15" dirty="0">
                <a:latin typeface="Arial MT"/>
                <a:cs typeface="Arial MT"/>
              </a:rPr>
              <a:t>a</a:t>
            </a:r>
            <a:r>
              <a:rPr sz="5250" spc="-140" dirty="0">
                <a:latin typeface="Arial MT"/>
                <a:cs typeface="Arial MT"/>
              </a:rPr>
              <a:t> </a:t>
            </a:r>
            <a:r>
              <a:rPr sz="5250" spc="275" dirty="0">
                <a:latin typeface="Arial MT"/>
                <a:cs typeface="Arial MT"/>
              </a:rPr>
              <a:t>unique</a:t>
            </a:r>
            <a:r>
              <a:rPr sz="5250" spc="-145" dirty="0">
                <a:latin typeface="Arial MT"/>
                <a:cs typeface="Arial MT"/>
              </a:rPr>
              <a:t> </a:t>
            </a:r>
            <a:r>
              <a:rPr sz="5250" spc="220" dirty="0">
                <a:latin typeface="Arial MT"/>
                <a:cs typeface="Arial MT"/>
              </a:rPr>
              <a:t>value</a:t>
            </a:r>
            <a:endParaRPr sz="5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5250" spc="254" dirty="0">
                <a:latin typeface="Arial MT"/>
                <a:cs typeface="Arial MT"/>
              </a:rPr>
              <a:t>Cannot</a:t>
            </a:r>
            <a:r>
              <a:rPr sz="5250" spc="-155" dirty="0">
                <a:latin typeface="Arial MT"/>
                <a:cs typeface="Arial MT"/>
              </a:rPr>
              <a:t> </a:t>
            </a:r>
            <a:r>
              <a:rPr sz="5250" spc="310" dirty="0">
                <a:latin typeface="Arial MT"/>
                <a:cs typeface="Arial MT"/>
              </a:rPr>
              <a:t>contain</a:t>
            </a:r>
            <a:r>
              <a:rPr sz="5250" spc="-155" dirty="0">
                <a:latin typeface="Arial MT"/>
                <a:cs typeface="Arial MT"/>
              </a:rPr>
              <a:t> </a:t>
            </a:r>
            <a:r>
              <a:rPr sz="5250" spc="240" dirty="0">
                <a:latin typeface="Arial MT"/>
                <a:cs typeface="Arial MT"/>
              </a:rPr>
              <a:t>NULL</a:t>
            </a:r>
            <a:r>
              <a:rPr sz="5250" spc="-150" dirty="0">
                <a:latin typeface="Arial MT"/>
                <a:cs typeface="Arial MT"/>
              </a:rPr>
              <a:t> </a:t>
            </a:r>
            <a:r>
              <a:rPr sz="5250" spc="225" dirty="0">
                <a:latin typeface="Arial MT"/>
                <a:cs typeface="Arial MT"/>
              </a:rPr>
              <a:t>values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9446" y="615553"/>
            <a:ext cx="96513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50" dirty="0">
                <a:latin typeface="Arial"/>
                <a:cs typeface="Arial"/>
              </a:rPr>
              <a:t>Deleting</a:t>
            </a:r>
            <a:r>
              <a:rPr sz="9200" spc="-434" dirty="0">
                <a:latin typeface="Arial"/>
                <a:cs typeface="Arial"/>
              </a:rPr>
              <a:t> </a:t>
            </a:r>
            <a:r>
              <a:rPr sz="9200" spc="-170" dirty="0">
                <a:latin typeface="Arial"/>
                <a:cs typeface="Arial"/>
              </a:rPr>
              <a:t>Object(s)</a:t>
            </a:r>
            <a:endParaRPr sz="9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229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5" dirty="0"/>
              <a:t>Delete</a:t>
            </a:r>
            <a:r>
              <a:rPr spc="-120" dirty="0"/>
              <a:t> </a:t>
            </a:r>
            <a:r>
              <a:rPr spc="135" dirty="0"/>
              <a:t>a</a:t>
            </a:r>
            <a:r>
              <a:rPr spc="-114" dirty="0"/>
              <a:t> </a:t>
            </a:r>
            <a:r>
              <a:rPr spc="-15" dirty="0"/>
              <a:t>Student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4784" y="2423205"/>
            <a:ext cx="15026640" cy="7196455"/>
            <a:chOff x="1584784" y="2423205"/>
            <a:chExt cx="15026640" cy="7196455"/>
          </a:xfrm>
        </p:grpSpPr>
        <p:sp>
          <p:nvSpPr>
            <p:cNvPr id="4" name="object 4"/>
            <p:cNvSpPr/>
            <p:nvPr/>
          </p:nvSpPr>
          <p:spPr>
            <a:xfrm>
              <a:off x="1731376" y="2517443"/>
              <a:ext cx="14733269" cy="6819265"/>
            </a:xfrm>
            <a:custGeom>
              <a:avLst/>
              <a:gdLst/>
              <a:ahLst/>
              <a:cxnLst/>
              <a:rect l="l" t="t" r="r" b="b"/>
              <a:pathLst>
                <a:path w="14733269" h="6819265">
                  <a:moveTo>
                    <a:pt x="0" y="0"/>
                  </a:moveTo>
                  <a:lnTo>
                    <a:pt x="14733273" y="0"/>
                  </a:lnTo>
                  <a:lnTo>
                    <a:pt x="14733273" y="6819163"/>
                  </a:lnTo>
                  <a:lnTo>
                    <a:pt x="0" y="681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784" y="2423205"/>
              <a:ext cx="15026453" cy="71961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76768" y="3170449"/>
            <a:ext cx="14281785" cy="548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studentId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myStudent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.get(Student.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studentId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7697470" lvl="0" indent="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delete the student 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ion.d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ete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mySt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910580" lvl="0" indent="0" algn="l" defTabSz="914400" rtl="0" eaLnBrk="1" fontAlgn="auto" latinLnBrk="0" hangingPunct="1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the transaction 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</a:t>
            </a:r>
            <a:r>
              <a:rPr kumimoji="0" sz="3950" b="1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sact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9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8588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Anothe</a:t>
            </a:r>
            <a:r>
              <a:rPr spc="85" dirty="0"/>
              <a:t>r</a:t>
            </a:r>
            <a:r>
              <a:rPr spc="-75" dirty="0"/>
              <a:t> </a:t>
            </a:r>
            <a:r>
              <a:rPr spc="-780" dirty="0"/>
              <a:t>w</a:t>
            </a:r>
            <a:r>
              <a:rPr spc="-95" dirty="0"/>
              <a:t>a</a:t>
            </a:r>
            <a:r>
              <a:rPr spc="-475" dirty="0"/>
              <a:t>y</a:t>
            </a:r>
            <a:r>
              <a:rPr spc="-75" dirty="0"/>
              <a:t> </a:t>
            </a:r>
            <a:r>
              <a:rPr spc="-265" dirty="0"/>
              <a:t>o</a:t>
            </a:r>
            <a:r>
              <a:rPr spc="-90" dirty="0"/>
              <a:t>f</a:t>
            </a:r>
            <a:r>
              <a:rPr spc="-75" dirty="0"/>
              <a:t> </a:t>
            </a:r>
            <a:r>
              <a:rPr spc="-135" dirty="0"/>
              <a:t>deleting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6481" y="2912019"/>
            <a:ext cx="12788900" cy="3856354"/>
            <a:chOff x="556481" y="2912019"/>
            <a:chExt cx="12788900" cy="3856354"/>
          </a:xfrm>
        </p:grpSpPr>
        <p:sp>
          <p:nvSpPr>
            <p:cNvPr id="4" name="object 4"/>
            <p:cNvSpPr/>
            <p:nvPr/>
          </p:nvSpPr>
          <p:spPr>
            <a:xfrm>
              <a:off x="703074" y="3006257"/>
              <a:ext cx="12495530" cy="3479165"/>
            </a:xfrm>
            <a:custGeom>
              <a:avLst/>
              <a:gdLst/>
              <a:ahLst/>
              <a:cxnLst/>
              <a:rect l="l" t="t" r="r" b="b"/>
              <a:pathLst>
                <a:path w="12495530" h="3479165">
                  <a:moveTo>
                    <a:pt x="0" y="0"/>
                  </a:moveTo>
                  <a:lnTo>
                    <a:pt x="12495120" y="0"/>
                  </a:lnTo>
                  <a:lnTo>
                    <a:pt x="12495120" y="3478951"/>
                  </a:lnTo>
                  <a:lnTo>
                    <a:pt x="0" y="3478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81" y="2912019"/>
              <a:ext cx="12788301" cy="38559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41391" y="3966236"/>
            <a:ext cx="11952605" cy="184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086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.createQuery(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“delete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where</a:t>
            </a:r>
            <a:r>
              <a:rPr kumimoji="0" sz="3950" b="1" i="0" u="none" strike="noStrike" kern="1200" cap="none" spc="-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id=2"</a:t>
            </a: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086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.executeUpdate();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5230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00" dirty="0">
                <a:latin typeface="Times New Roman"/>
                <a:cs typeface="Times New Roman"/>
              </a:rPr>
              <a:t>MySQ</a:t>
            </a:r>
            <a:r>
              <a:rPr sz="6500" b="1" spc="225" dirty="0">
                <a:latin typeface="Times New Roman"/>
                <a:cs typeface="Times New Roman"/>
              </a:rPr>
              <a:t>L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50" dirty="0">
                <a:latin typeface="Times New Roman"/>
                <a:cs typeface="Times New Roman"/>
              </a:rPr>
              <a:t>-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10" dirty="0">
                <a:latin typeface="Times New Roman"/>
                <a:cs typeface="Times New Roman"/>
              </a:rPr>
              <a:t>A</a:t>
            </a:r>
            <a:r>
              <a:rPr sz="6500" b="1" spc="185" dirty="0">
                <a:latin typeface="Times New Roman"/>
                <a:cs typeface="Times New Roman"/>
              </a:rPr>
              <a:t>ut</a:t>
            </a:r>
            <a:r>
              <a:rPr sz="6500" b="1" spc="360" dirty="0">
                <a:latin typeface="Times New Roman"/>
                <a:cs typeface="Times New Roman"/>
              </a:rPr>
              <a:t>o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75" dirty="0">
                <a:latin typeface="Times New Roman"/>
                <a:cs typeface="Times New Roman"/>
              </a:rPr>
              <a:t>Increment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06583" y="2725632"/>
            <a:ext cx="15533369" cy="6725284"/>
            <a:chOff x="2406583" y="2725632"/>
            <a:chExt cx="15533369" cy="6725284"/>
          </a:xfrm>
        </p:grpSpPr>
        <p:sp>
          <p:nvSpPr>
            <p:cNvPr id="4" name="object 4"/>
            <p:cNvSpPr/>
            <p:nvPr/>
          </p:nvSpPr>
          <p:spPr>
            <a:xfrm>
              <a:off x="2584588" y="2840812"/>
              <a:ext cx="15177135" cy="6264275"/>
            </a:xfrm>
            <a:custGeom>
              <a:avLst/>
              <a:gdLst/>
              <a:ahLst/>
              <a:cxnLst/>
              <a:rect l="l" t="t" r="r" b="b"/>
              <a:pathLst>
                <a:path w="15177135" h="6264275">
                  <a:moveTo>
                    <a:pt x="0" y="0"/>
                  </a:moveTo>
                  <a:lnTo>
                    <a:pt x="15176839" y="0"/>
                  </a:lnTo>
                  <a:lnTo>
                    <a:pt x="15176839" y="6264207"/>
                  </a:lnTo>
                  <a:lnTo>
                    <a:pt x="0" y="6264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583" y="2725632"/>
              <a:ext cx="15532846" cy="67249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36434" y="2877264"/>
            <a:ext cx="12917805" cy="614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latin typeface="Courier New"/>
                <a:cs typeface="Courier New"/>
              </a:rPr>
              <a:t>CREATE</a:t>
            </a:r>
            <a:r>
              <a:rPr sz="4450" b="1" spc="-20" dirty="0">
                <a:latin typeface="Courier New"/>
                <a:cs typeface="Courier New"/>
              </a:rPr>
              <a:t> </a:t>
            </a:r>
            <a:r>
              <a:rPr sz="4450" b="1" spc="-5" dirty="0">
                <a:latin typeface="Courier New"/>
                <a:cs typeface="Courier New"/>
              </a:rPr>
              <a:t>TABLE</a:t>
            </a:r>
            <a:r>
              <a:rPr sz="4450" b="1" spc="-15" dirty="0">
                <a:latin typeface="Courier New"/>
                <a:cs typeface="Courier New"/>
              </a:rPr>
              <a:t> </a:t>
            </a:r>
            <a:r>
              <a:rPr sz="4450" b="1" spc="-5" dirty="0">
                <a:latin typeface="Courier New"/>
                <a:cs typeface="Courier New"/>
              </a:rPr>
              <a:t>student</a:t>
            </a:r>
            <a:r>
              <a:rPr sz="4450" b="1" spc="-20" dirty="0">
                <a:latin typeface="Courier New"/>
                <a:cs typeface="Courier New"/>
              </a:rPr>
              <a:t> </a:t>
            </a:r>
            <a:r>
              <a:rPr sz="4450" b="1" dirty="0">
                <a:latin typeface="Courier New"/>
                <a:cs typeface="Courier New"/>
              </a:rPr>
              <a:t>(</a:t>
            </a:r>
            <a:endParaRPr sz="4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00">
              <a:latin typeface="Courier New"/>
              <a:cs typeface="Courier New"/>
            </a:endParaRPr>
          </a:p>
          <a:p>
            <a:pPr marL="728345">
              <a:lnSpc>
                <a:spcPct val="100000"/>
              </a:lnSpc>
            </a:pPr>
            <a:r>
              <a:rPr sz="4450" b="1" spc="-5" dirty="0">
                <a:solidFill>
                  <a:srgbClr val="0433FF"/>
                </a:solidFill>
                <a:latin typeface="Courier New"/>
                <a:cs typeface="Courier New"/>
              </a:rPr>
              <a:t>id</a:t>
            </a:r>
            <a:r>
              <a:rPr sz="44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450" b="1" spc="-5" dirty="0">
                <a:solidFill>
                  <a:srgbClr val="0433FF"/>
                </a:solidFill>
                <a:latin typeface="Courier New"/>
                <a:cs typeface="Courier New"/>
              </a:rPr>
              <a:t>int(11)</a:t>
            </a:r>
            <a:r>
              <a:rPr sz="44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450" b="1" spc="-5" dirty="0">
                <a:solidFill>
                  <a:srgbClr val="0433FF"/>
                </a:solidFill>
                <a:latin typeface="Courier New"/>
                <a:cs typeface="Courier New"/>
              </a:rPr>
              <a:t>NOT NULL</a:t>
            </a:r>
            <a:r>
              <a:rPr sz="4450" b="1" spc="-1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450" b="1" dirty="0">
                <a:solidFill>
                  <a:srgbClr val="0433FF"/>
                </a:solidFill>
                <a:latin typeface="Courier New"/>
                <a:cs typeface="Courier New"/>
              </a:rPr>
              <a:t>AUTO_INCREMENT</a:t>
            </a:r>
            <a:r>
              <a:rPr sz="4450" b="1" dirty="0">
                <a:latin typeface="Courier New"/>
                <a:cs typeface="Courier New"/>
              </a:rPr>
              <a:t>,</a:t>
            </a:r>
            <a:endParaRPr sz="4450">
              <a:latin typeface="Courier New"/>
              <a:cs typeface="Courier New"/>
            </a:endParaRPr>
          </a:p>
          <a:p>
            <a:pPr marL="690880" marR="5080">
              <a:lnSpc>
                <a:spcPts val="5360"/>
              </a:lnSpc>
              <a:spcBef>
                <a:spcPts val="180"/>
              </a:spcBef>
            </a:pPr>
            <a:r>
              <a:rPr sz="4450" b="1" spc="-5" dirty="0">
                <a:latin typeface="Courier New"/>
                <a:cs typeface="Courier New"/>
              </a:rPr>
              <a:t>first_name varchar(45) DEFAULT </a:t>
            </a:r>
            <a:r>
              <a:rPr sz="4450" b="1" dirty="0">
                <a:latin typeface="Courier New"/>
                <a:cs typeface="Courier New"/>
              </a:rPr>
              <a:t>NULL, </a:t>
            </a:r>
            <a:r>
              <a:rPr sz="4450" b="1" spc="-2660" dirty="0">
                <a:latin typeface="Courier New"/>
                <a:cs typeface="Courier New"/>
              </a:rPr>
              <a:t> </a:t>
            </a:r>
            <a:r>
              <a:rPr sz="4450" b="1" spc="-5" dirty="0">
                <a:latin typeface="Courier New"/>
                <a:cs typeface="Courier New"/>
              </a:rPr>
              <a:t>last_name varchar(45) DEFAULT </a:t>
            </a:r>
            <a:r>
              <a:rPr sz="4450" b="1" dirty="0">
                <a:latin typeface="Courier New"/>
                <a:cs typeface="Courier New"/>
              </a:rPr>
              <a:t>NULL, </a:t>
            </a:r>
            <a:r>
              <a:rPr sz="4450" b="1" spc="5" dirty="0">
                <a:latin typeface="Courier New"/>
                <a:cs typeface="Courier New"/>
              </a:rPr>
              <a:t> </a:t>
            </a:r>
            <a:r>
              <a:rPr sz="4450" b="1" spc="-5" dirty="0">
                <a:latin typeface="Courier New"/>
                <a:cs typeface="Courier New"/>
              </a:rPr>
              <a:t>email varchar(45) DEFAULT </a:t>
            </a:r>
            <a:r>
              <a:rPr sz="4450" b="1" dirty="0">
                <a:latin typeface="Courier New"/>
                <a:cs typeface="Courier New"/>
              </a:rPr>
              <a:t>NULL, </a:t>
            </a:r>
            <a:r>
              <a:rPr sz="4450" b="1" spc="5" dirty="0">
                <a:latin typeface="Courier New"/>
                <a:cs typeface="Courier New"/>
              </a:rPr>
              <a:t> </a:t>
            </a:r>
            <a:r>
              <a:rPr sz="4450" b="1" spc="-5" dirty="0">
                <a:solidFill>
                  <a:srgbClr val="0433FF"/>
                </a:solidFill>
                <a:latin typeface="Courier New"/>
                <a:cs typeface="Courier New"/>
              </a:rPr>
              <a:t>PRIMARY KEY </a:t>
            </a:r>
            <a:r>
              <a:rPr sz="4450" b="1" dirty="0">
                <a:solidFill>
                  <a:srgbClr val="0433FF"/>
                </a:solidFill>
                <a:latin typeface="Courier New"/>
                <a:cs typeface="Courier New"/>
              </a:rPr>
              <a:t>(id)</a:t>
            </a:r>
            <a:endParaRPr sz="4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450" b="1" dirty="0">
                <a:latin typeface="Courier New"/>
                <a:cs typeface="Courier New"/>
              </a:rPr>
              <a:t>)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2091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0" dirty="0">
                <a:latin typeface="Times New Roman"/>
                <a:cs typeface="Times New Roman"/>
              </a:rPr>
              <a:t>Hibernate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120" dirty="0">
                <a:latin typeface="Times New Roman"/>
                <a:cs typeface="Times New Roman"/>
              </a:rPr>
              <a:t>Identity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50" dirty="0">
                <a:latin typeface="Times New Roman"/>
                <a:cs typeface="Times New Roman"/>
              </a:rPr>
              <a:t>-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0" dirty="0">
                <a:latin typeface="Times New Roman"/>
                <a:cs typeface="Times New Roman"/>
              </a:rPr>
              <a:t>Primary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-80" dirty="0">
                <a:latin typeface="Times New Roman"/>
                <a:cs typeface="Times New Roman"/>
              </a:rPr>
              <a:t>Key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20499" y="2385328"/>
            <a:ext cx="11238230" cy="7406005"/>
            <a:chOff x="4220499" y="2385328"/>
            <a:chExt cx="11238230" cy="7406005"/>
          </a:xfrm>
        </p:grpSpPr>
        <p:sp>
          <p:nvSpPr>
            <p:cNvPr id="4" name="object 4"/>
            <p:cNvSpPr/>
            <p:nvPr/>
          </p:nvSpPr>
          <p:spPr>
            <a:xfrm>
              <a:off x="4398504" y="2500508"/>
              <a:ext cx="10882630" cy="6944995"/>
            </a:xfrm>
            <a:custGeom>
              <a:avLst/>
              <a:gdLst/>
              <a:ahLst/>
              <a:cxnLst/>
              <a:rect l="l" t="t" r="r" b="b"/>
              <a:pathLst>
                <a:path w="10882630" h="6944995">
                  <a:moveTo>
                    <a:pt x="0" y="0"/>
                  </a:moveTo>
                  <a:lnTo>
                    <a:pt x="10882118" y="0"/>
                  </a:lnTo>
                  <a:lnTo>
                    <a:pt x="10882118" y="6944814"/>
                  </a:lnTo>
                  <a:lnTo>
                    <a:pt x="0" y="6944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0499" y="2385328"/>
              <a:ext cx="11238129" cy="74055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58368" y="2542195"/>
            <a:ext cx="6329045" cy="68294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sz="4450" spc="-5" dirty="0">
                <a:latin typeface="Arial MT"/>
                <a:cs typeface="Arial MT"/>
              </a:rPr>
              <a:t>@Entity </a:t>
            </a:r>
            <a:r>
              <a:rPr sz="4450" dirty="0">
                <a:latin typeface="Arial MT"/>
                <a:cs typeface="Arial MT"/>
              </a:rPr>
              <a:t> </a:t>
            </a:r>
            <a:r>
              <a:rPr sz="4450" spc="-5" dirty="0">
                <a:latin typeface="Arial MT"/>
                <a:cs typeface="Arial MT"/>
              </a:rPr>
              <a:t>@</a:t>
            </a:r>
            <a:r>
              <a:rPr sz="4450" spc="-495" dirty="0">
                <a:latin typeface="Arial MT"/>
                <a:cs typeface="Arial MT"/>
              </a:rPr>
              <a:t>T</a:t>
            </a:r>
            <a:r>
              <a:rPr sz="4450" dirty="0">
                <a:latin typeface="Arial MT"/>
                <a:cs typeface="Arial MT"/>
              </a:rPr>
              <a:t>able(name</a:t>
            </a:r>
            <a:r>
              <a:rPr sz="4450" spc="-5" dirty="0">
                <a:latin typeface="Arial MT"/>
                <a:cs typeface="Arial MT"/>
              </a:rPr>
              <a:t>=</a:t>
            </a:r>
            <a:r>
              <a:rPr sz="4450" dirty="0">
                <a:solidFill>
                  <a:srgbClr val="3933FF"/>
                </a:solidFill>
                <a:latin typeface="Arial MT"/>
                <a:cs typeface="Arial MT"/>
              </a:rPr>
              <a:t>"s</a:t>
            </a:r>
            <a:r>
              <a:rPr sz="4450" spc="-5" dirty="0">
                <a:solidFill>
                  <a:srgbClr val="3933FF"/>
                </a:solidFill>
                <a:latin typeface="Arial MT"/>
                <a:cs typeface="Arial MT"/>
              </a:rPr>
              <a:t>t</a:t>
            </a:r>
            <a:r>
              <a:rPr sz="4450" dirty="0">
                <a:solidFill>
                  <a:srgbClr val="3933FF"/>
                </a:solidFill>
                <a:latin typeface="Arial MT"/>
                <a:cs typeface="Arial MT"/>
              </a:rPr>
              <a:t>uden</a:t>
            </a:r>
            <a:r>
              <a:rPr sz="4450" spc="-5" dirty="0">
                <a:solidFill>
                  <a:srgbClr val="3933FF"/>
                </a:solidFill>
                <a:latin typeface="Arial MT"/>
                <a:cs typeface="Arial MT"/>
              </a:rPr>
              <a:t>t"</a:t>
            </a:r>
            <a:r>
              <a:rPr sz="4450" dirty="0">
                <a:latin typeface="Arial MT"/>
                <a:cs typeface="Arial MT"/>
              </a:rPr>
              <a:t>)  </a:t>
            </a:r>
            <a:r>
              <a:rPr sz="4450" dirty="0">
                <a:solidFill>
                  <a:srgbClr val="931A68"/>
                </a:solidFill>
                <a:latin typeface="Arial MT"/>
                <a:cs typeface="Arial MT"/>
              </a:rPr>
              <a:t>public</a:t>
            </a:r>
            <a:r>
              <a:rPr sz="4450" spc="-15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4450" dirty="0">
                <a:solidFill>
                  <a:srgbClr val="931A68"/>
                </a:solidFill>
                <a:latin typeface="Arial MT"/>
                <a:cs typeface="Arial MT"/>
              </a:rPr>
              <a:t>class</a:t>
            </a:r>
            <a:r>
              <a:rPr sz="4450" spc="-15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Student</a:t>
            </a:r>
            <a:r>
              <a:rPr sz="4450" spc="-10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{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Arial MT"/>
              <a:cs typeface="Arial MT"/>
            </a:endParaRPr>
          </a:p>
          <a:p>
            <a:pPr marL="389255" marR="445134">
              <a:lnSpc>
                <a:spcPct val="100400"/>
              </a:lnSpc>
            </a:pPr>
            <a:r>
              <a:rPr sz="4450" spc="-5" dirty="0">
                <a:solidFill>
                  <a:srgbClr val="0433FF"/>
                </a:solidFill>
                <a:latin typeface="Arial MT"/>
                <a:cs typeface="Arial MT"/>
              </a:rPr>
              <a:t>@Id </a:t>
            </a:r>
            <a:r>
              <a:rPr sz="445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4450" spc="-5" dirty="0">
                <a:latin typeface="Arial MT"/>
                <a:cs typeface="Arial MT"/>
              </a:rPr>
              <a:t>@</a:t>
            </a:r>
            <a:r>
              <a:rPr sz="4450" dirty="0">
                <a:latin typeface="Arial MT"/>
                <a:cs typeface="Arial MT"/>
              </a:rPr>
              <a:t>Column(name="id")  private</a:t>
            </a:r>
            <a:r>
              <a:rPr sz="4450" spc="-10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int</a:t>
            </a:r>
            <a:r>
              <a:rPr sz="4450" spc="-5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id;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</a:pPr>
            <a:r>
              <a:rPr sz="4450" dirty="0">
                <a:latin typeface="Arial MT"/>
                <a:cs typeface="Arial MT"/>
              </a:rPr>
              <a:t>…</a:t>
            </a: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dirty="0">
                <a:latin typeface="Arial MT"/>
                <a:cs typeface="Arial MT"/>
              </a:rPr>
              <a:t>}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2091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0" dirty="0">
                <a:latin typeface="Times New Roman"/>
                <a:cs typeface="Times New Roman"/>
              </a:rPr>
              <a:t>Hibernate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120" dirty="0">
                <a:latin typeface="Times New Roman"/>
                <a:cs typeface="Times New Roman"/>
              </a:rPr>
              <a:t>Identity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50" dirty="0">
                <a:latin typeface="Times New Roman"/>
                <a:cs typeface="Times New Roman"/>
              </a:rPr>
              <a:t>-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20" dirty="0">
                <a:latin typeface="Times New Roman"/>
                <a:cs typeface="Times New Roman"/>
              </a:rPr>
              <a:t>Primary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-80" dirty="0">
                <a:latin typeface="Times New Roman"/>
                <a:cs typeface="Times New Roman"/>
              </a:rPr>
              <a:t>Key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7327" y="2045024"/>
            <a:ext cx="17751425" cy="8086725"/>
            <a:chOff x="1297327" y="2045024"/>
            <a:chExt cx="17751425" cy="8086725"/>
          </a:xfrm>
        </p:grpSpPr>
        <p:sp>
          <p:nvSpPr>
            <p:cNvPr id="4" name="object 4"/>
            <p:cNvSpPr/>
            <p:nvPr/>
          </p:nvSpPr>
          <p:spPr>
            <a:xfrm>
              <a:off x="1475332" y="2160204"/>
              <a:ext cx="17395825" cy="7625715"/>
            </a:xfrm>
            <a:custGeom>
              <a:avLst/>
              <a:gdLst/>
              <a:ahLst/>
              <a:cxnLst/>
              <a:rect l="l" t="t" r="r" b="b"/>
              <a:pathLst>
                <a:path w="17395825" h="7625715">
                  <a:moveTo>
                    <a:pt x="0" y="0"/>
                  </a:moveTo>
                  <a:lnTo>
                    <a:pt x="17395349" y="0"/>
                  </a:lnTo>
                  <a:lnTo>
                    <a:pt x="17395349" y="7625422"/>
                  </a:lnTo>
                  <a:lnTo>
                    <a:pt x="0" y="7625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7327" y="2045024"/>
              <a:ext cx="17751365" cy="808614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36991" y="2207127"/>
            <a:ext cx="14308455" cy="75101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984490">
              <a:lnSpc>
                <a:spcPct val="100400"/>
              </a:lnSpc>
              <a:spcBef>
                <a:spcPts val="80"/>
              </a:spcBef>
            </a:pPr>
            <a:r>
              <a:rPr sz="4450" spc="-5" dirty="0">
                <a:latin typeface="Arial MT"/>
                <a:cs typeface="Arial MT"/>
              </a:rPr>
              <a:t>@Entity </a:t>
            </a:r>
            <a:r>
              <a:rPr sz="4450" dirty="0">
                <a:latin typeface="Arial MT"/>
                <a:cs typeface="Arial MT"/>
              </a:rPr>
              <a:t> </a:t>
            </a:r>
            <a:r>
              <a:rPr sz="4450" spc="-5" dirty="0">
                <a:latin typeface="Arial MT"/>
                <a:cs typeface="Arial MT"/>
              </a:rPr>
              <a:t>@</a:t>
            </a:r>
            <a:r>
              <a:rPr sz="4450" spc="-495" dirty="0">
                <a:latin typeface="Arial MT"/>
                <a:cs typeface="Arial MT"/>
              </a:rPr>
              <a:t>T</a:t>
            </a:r>
            <a:r>
              <a:rPr sz="4450" dirty="0">
                <a:latin typeface="Arial MT"/>
                <a:cs typeface="Arial MT"/>
              </a:rPr>
              <a:t>able(name</a:t>
            </a:r>
            <a:r>
              <a:rPr sz="4450" spc="-5" dirty="0">
                <a:latin typeface="Arial MT"/>
                <a:cs typeface="Arial MT"/>
              </a:rPr>
              <a:t>=</a:t>
            </a:r>
            <a:r>
              <a:rPr sz="4450" dirty="0">
                <a:solidFill>
                  <a:srgbClr val="3933FF"/>
                </a:solidFill>
                <a:latin typeface="Arial MT"/>
                <a:cs typeface="Arial MT"/>
              </a:rPr>
              <a:t>"s</a:t>
            </a:r>
            <a:r>
              <a:rPr sz="4450" spc="-5" dirty="0">
                <a:solidFill>
                  <a:srgbClr val="3933FF"/>
                </a:solidFill>
                <a:latin typeface="Arial MT"/>
                <a:cs typeface="Arial MT"/>
              </a:rPr>
              <a:t>t</a:t>
            </a:r>
            <a:r>
              <a:rPr sz="4450" dirty="0">
                <a:solidFill>
                  <a:srgbClr val="3933FF"/>
                </a:solidFill>
                <a:latin typeface="Arial MT"/>
                <a:cs typeface="Arial MT"/>
              </a:rPr>
              <a:t>uden</a:t>
            </a:r>
            <a:r>
              <a:rPr sz="4450" spc="-5" dirty="0">
                <a:solidFill>
                  <a:srgbClr val="3933FF"/>
                </a:solidFill>
                <a:latin typeface="Arial MT"/>
                <a:cs typeface="Arial MT"/>
              </a:rPr>
              <a:t>t"</a:t>
            </a:r>
            <a:r>
              <a:rPr sz="4450" dirty="0">
                <a:latin typeface="Arial MT"/>
                <a:cs typeface="Arial MT"/>
              </a:rPr>
              <a:t>)  </a:t>
            </a:r>
            <a:r>
              <a:rPr sz="4450" dirty="0">
                <a:solidFill>
                  <a:srgbClr val="931A68"/>
                </a:solidFill>
                <a:latin typeface="Arial MT"/>
                <a:cs typeface="Arial MT"/>
              </a:rPr>
              <a:t>public</a:t>
            </a:r>
            <a:r>
              <a:rPr sz="4450" spc="-15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4450" dirty="0">
                <a:solidFill>
                  <a:srgbClr val="931A68"/>
                </a:solidFill>
                <a:latin typeface="Arial MT"/>
                <a:cs typeface="Arial MT"/>
              </a:rPr>
              <a:t>class</a:t>
            </a:r>
            <a:r>
              <a:rPr sz="4450" spc="-15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Student</a:t>
            </a:r>
            <a:r>
              <a:rPr sz="4450" spc="-10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{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Arial MT"/>
              <a:cs typeface="Arial MT"/>
            </a:endParaRPr>
          </a:p>
          <a:p>
            <a:pPr marL="169545" marR="5080" indent="219710">
              <a:lnSpc>
                <a:spcPct val="100400"/>
              </a:lnSpc>
            </a:pPr>
            <a:r>
              <a:rPr sz="4450" spc="-5" dirty="0">
                <a:latin typeface="Arial MT"/>
                <a:cs typeface="Arial MT"/>
              </a:rPr>
              <a:t>@Id </a:t>
            </a:r>
            <a:r>
              <a:rPr sz="4450" dirty="0">
                <a:latin typeface="Arial MT"/>
                <a:cs typeface="Arial MT"/>
              </a:rPr>
              <a:t> </a:t>
            </a:r>
            <a:r>
              <a:rPr sz="4450" spc="-15" dirty="0">
                <a:solidFill>
                  <a:srgbClr val="0433FF"/>
                </a:solidFill>
                <a:latin typeface="Arial MT"/>
                <a:cs typeface="Arial MT"/>
              </a:rPr>
              <a:t>@GeneratedValue(strategy=GenerationType.IDENTITY)</a:t>
            </a:r>
            <a:endParaRPr sz="4450">
              <a:latin typeface="Arial MT"/>
              <a:cs typeface="Arial MT"/>
            </a:endParaRPr>
          </a:p>
          <a:p>
            <a:pPr marL="389255" marR="8425180">
              <a:lnSpc>
                <a:spcPts val="5360"/>
              </a:lnSpc>
              <a:spcBef>
                <a:spcPts val="180"/>
              </a:spcBef>
            </a:pPr>
            <a:r>
              <a:rPr sz="4450" spc="-5" dirty="0">
                <a:latin typeface="Arial MT"/>
                <a:cs typeface="Arial MT"/>
              </a:rPr>
              <a:t>@</a:t>
            </a:r>
            <a:r>
              <a:rPr sz="4450" dirty="0">
                <a:latin typeface="Arial MT"/>
                <a:cs typeface="Arial MT"/>
              </a:rPr>
              <a:t>Column(name="id")  private</a:t>
            </a:r>
            <a:r>
              <a:rPr sz="4450" spc="-10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int</a:t>
            </a:r>
            <a:r>
              <a:rPr sz="4450" spc="-5" dirty="0">
                <a:latin typeface="Arial MT"/>
                <a:cs typeface="Arial MT"/>
              </a:rPr>
              <a:t> </a:t>
            </a:r>
            <a:r>
              <a:rPr sz="4450" dirty="0">
                <a:latin typeface="Arial MT"/>
                <a:cs typeface="Arial MT"/>
              </a:rPr>
              <a:t>id;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</a:pPr>
            <a:r>
              <a:rPr sz="4450" dirty="0">
                <a:latin typeface="Arial MT"/>
                <a:cs typeface="Arial MT"/>
              </a:rPr>
              <a:t>…</a:t>
            </a: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50" dirty="0">
                <a:latin typeface="Arial MT"/>
                <a:cs typeface="Arial MT"/>
              </a:rPr>
              <a:t>}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2919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310" dirty="0">
                <a:latin typeface="Times New Roman"/>
                <a:cs typeface="Times New Roman"/>
              </a:rPr>
              <a:t>ID</a:t>
            </a:r>
            <a:r>
              <a:rPr sz="6500" b="1" spc="-100" dirty="0">
                <a:latin typeface="Times New Roman"/>
                <a:cs typeface="Times New Roman"/>
              </a:rPr>
              <a:t> </a:t>
            </a:r>
            <a:r>
              <a:rPr sz="6500" b="1" spc="160" dirty="0">
                <a:latin typeface="Times New Roman"/>
                <a:cs typeface="Times New Roman"/>
              </a:rPr>
              <a:t>Generation</a:t>
            </a:r>
            <a:r>
              <a:rPr sz="6500" b="1" spc="-100" dirty="0">
                <a:latin typeface="Times New Roman"/>
                <a:cs typeface="Times New Roman"/>
              </a:rPr>
              <a:t> </a:t>
            </a:r>
            <a:r>
              <a:rPr sz="6500" b="1" spc="140" dirty="0">
                <a:latin typeface="Times New Roman"/>
                <a:cs typeface="Times New Roman"/>
              </a:rPr>
              <a:t>Strategies</a:t>
            </a:r>
            <a:endParaRPr sz="65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6698" y="2444951"/>
          <a:ext cx="16709390" cy="7272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39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79"/>
                        </a:spcBef>
                      </a:pPr>
                      <a:r>
                        <a:rPr sz="3450" spc="10" dirty="0">
                          <a:solidFill>
                            <a:srgbClr val="F6F4EF"/>
                          </a:solidFill>
                          <a:latin typeface="Arial Black"/>
                          <a:cs typeface="Arial Black"/>
                        </a:rPr>
                        <a:t>Name</a:t>
                      </a:r>
                      <a:endParaRPr sz="3450">
                        <a:latin typeface="Arial Black"/>
                        <a:cs typeface="Arial Black"/>
                      </a:endParaRPr>
                    </a:p>
                  </a:txBody>
                  <a:tcPr marL="0" marR="0" marT="4673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79"/>
                        </a:spcBef>
                      </a:pPr>
                      <a:r>
                        <a:rPr sz="3450" spc="5" dirty="0">
                          <a:solidFill>
                            <a:srgbClr val="F6F4EF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3450">
                        <a:latin typeface="Arial Black"/>
                        <a:cs typeface="Arial Black"/>
                      </a:endParaRPr>
                    </a:p>
                  </a:txBody>
                  <a:tcPr marL="0" marR="0" marT="4673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8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450" spc="-10" dirty="0">
                          <a:latin typeface="Arial MT"/>
                          <a:cs typeface="Arial MT"/>
                        </a:rPr>
                        <a:t>GenerationType.AUTO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1067435">
                        <a:lnSpc>
                          <a:spcPts val="3960"/>
                        </a:lnSpc>
                        <a:spcBef>
                          <a:spcPts val="175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Pick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 appropriate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strategy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 particular </a:t>
                      </a:r>
                      <a:r>
                        <a:rPr sz="3450" spc="-9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database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22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3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3450" spc="-5" dirty="0">
                          <a:latin typeface="Arial MT"/>
                          <a:cs typeface="Arial MT"/>
                        </a:rPr>
                        <a:t>GenerationType.IDENTITY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1287145">
                        <a:lnSpc>
                          <a:spcPts val="3960"/>
                        </a:lnSpc>
                        <a:spcBef>
                          <a:spcPts val="181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Assign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keys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identity </a:t>
                      </a:r>
                      <a:r>
                        <a:rPr sz="3450" spc="-9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column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29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450" spc="-5" dirty="0">
                          <a:latin typeface="Arial MT"/>
                          <a:cs typeface="Arial MT"/>
                        </a:rPr>
                        <a:t>GenerationType.SEQUENCE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Assign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keys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sequence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3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450" spc="-20" dirty="0">
                          <a:latin typeface="Arial MT"/>
                          <a:cs typeface="Arial MT"/>
                        </a:rPr>
                        <a:t>GenerationType.TABLE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marR="1971675">
                        <a:lnSpc>
                          <a:spcPts val="3960"/>
                        </a:lnSpc>
                        <a:spcBef>
                          <a:spcPts val="176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Assign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keys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34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underlying </a:t>
                      </a:r>
                      <a:r>
                        <a:rPr sz="3450" spc="-9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ensure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uniqueness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821934" y="2450187"/>
            <a:ext cx="16710025" cy="1453515"/>
            <a:chOff x="1821934" y="2450187"/>
            <a:chExt cx="16710025" cy="1453515"/>
          </a:xfrm>
        </p:grpSpPr>
        <p:sp>
          <p:nvSpPr>
            <p:cNvPr id="5" name="object 5"/>
            <p:cNvSpPr/>
            <p:nvPr/>
          </p:nvSpPr>
          <p:spPr>
            <a:xfrm>
              <a:off x="1821929" y="2450191"/>
              <a:ext cx="16710025" cy="1453515"/>
            </a:xfrm>
            <a:custGeom>
              <a:avLst/>
              <a:gdLst/>
              <a:ahLst/>
              <a:cxnLst/>
              <a:rect l="l" t="t" r="r" b="b"/>
              <a:pathLst>
                <a:path w="16710025" h="1453514">
                  <a:moveTo>
                    <a:pt x="16709924" y="0"/>
                  </a:moveTo>
                  <a:lnTo>
                    <a:pt x="6814934" y="0"/>
                  </a:lnTo>
                  <a:lnTo>
                    <a:pt x="0" y="0"/>
                  </a:lnTo>
                  <a:lnTo>
                    <a:pt x="0" y="1453451"/>
                  </a:lnTo>
                  <a:lnTo>
                    <a:pt x="6814934" y="1453451"/>
                  </a:lnTo>
                  <a:lnTo>
                    <a:pt x="16709924" y="1453451"/>
                  </a:lnTo>
                  <a:lnTo>
                    <a:pt x="16709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364" y="3015615"/>
              <a:ext cx="1392627" cy="3769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9523" y="3015615"/>
              <a:ext cx="2753842" cy="46071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4673" y="4460597"/>
            <a:ext cx="4471068" cy="471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669893" y="4198825"/>
            <a:ext cx="8816975" cy="880110"/>
            <a:chOff x="8669893" y="4198825"/>
            <a:chExt cx="8816975" cy="8801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0835" y="4198825"/>
              <a:ext cx="8795543" cy="4607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893" y="4701427"/>
              <a:ext cx="1832404" cy="37695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6779" y="5905579"/>
            <a:ext cx="5277326" cy="47118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648951" y="5654278"/>
            <a:ext cx="8607425" cy="880110"/>
            <a:chOff x="8648951" y="5654278"/>
            <a:chExt cx="8607425" cy="88011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8951" y="5654278"/>
              <a:ext cx="8607067" cy="4607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9892" y="6156880"/>
              <a:ext cx="1424040" cy="37695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66420" y="7361032"/>
            <a:ext cx="5727574" cy="4711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48951" y="7361032"/>
            <a:ext cx="9476151" cy="46071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21377" y="8816485"/>
            <a:ext cx="4617660" cy="47118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8648951" y="8554713"/>
            <a:ext cx="7895590" cy="963930"/>
            <a:chOff x="8648951" y="8554713"/>
            <a:chExt cx="7895590" cy="963930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48951" y="8554713"/>
              <a:ext cx="7895047" cy="46071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69892" y="9057315"/>
              <a:ext cx="7235381" cy="46071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9009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220" dirty="0">
                <a:latin typeface="Times New Roman"/>
                <a:cs typeface="Times New Roman"/>
              </a:rPr>
              <a:t>Bonus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611" y="311390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039" y="2992443"/>
            <a:ext cx="139763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define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own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CUSTOM </a:t>
            </a:r>
            <a:r>
              <a:rPr sz="4250" spc="15" dirty="0">
                <a:latin typeface="Palatino Linotype"/>
                <a:cs typeface="Palatino Linotype"/>
              </a:rPr>
              <a:t>generation</a:t>
            </a:r>
            <a:r>
              <a:rPr sz="4250" spc="10" dirty="0">
                <a:latin typeface="Palatino Linotype"/>
                <a:cs typeface="Palatino Linotype"/>
              </a:rPr>
              <a:t> strategy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:-)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611" y="498819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039" y="4856261"/>
            <a:ext cx="180828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15" dirty="0">
                <a:latin typeface="Palatino Linotype"/>
                <a:cs typeface="Palatino Linotype"/>
              </a:rPr>
              <a:t> implementation of </a:t>
            </a:r>
            <a:r>
              <a:rPr sz="4250" b="1" spc="20" dirty="0">
                <a:latin typeface="Courier New"/>
                <a:cs typeface="Courier New"/>
              </a:rPr>
              <a:t>org.hibernate.id.IdentifierGenerator</a:t>
            </a:r>
            <a:endParaRPr sz="4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611" y="679965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0039" y="6667724"/>
            <a:ext cx="155130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Override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method:</a:t>
            </a:r>
            <a:r>
              <a:rPr sz="4250" spc="130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Courier New"/>
                <a:cs typeface="Courier New"/>
              </a:rPr>
              <a:t>public</a:t>
            </a:r>
            <a:r>
              <a:rPr sz="4250" b="1" spc="20" dirty="0">
                <a:latin typeface="Courier New"/>
                <a:cs typeface="Courier New"/>
              </a:rPr>
              <a:t> </a:t>
            </a:r>
            <a:r>
              <a:rPr sz="4250" b="1" spc="15" dirty="0">
                <a:latin typeface="Courier New"/>
                <a:cs typeface="Courier New"/>
              </a:rPr>
              <a:t>Serializable</a:t>
            </a:r>
            <a:r>
              <a:rPr sz="4250" b="1" spc="25" dirty="0">
                <a:latin typeface="Courier New"/>
                <a:cs typeface="Courier New"/>
              </a:rPr>
              <a:t> </a:t>
            </a:r>
            <a:r>
              <a:rPr sz="4250" b="1" spc="20" dirty="0">
                <a:latin typeface="Courier New"/>
                <a:cs typeface="Courier New"/>
              </a:rPr>
              <a:t>generate(…)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9309" y="615553"/>
            <a:ext cx="1097280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55" dirty="0">
                <a:latin typeface="Arial"/>
                <a:cs typeface="Arial"/>
              </a:rPr>
              <a:t>Retrieving</a:t>
            </a:r>
            <a:r>
              <a:rPr sz="9200" spc="-395" dirty="0">
                <a:latin typeface="Arial"/>
                <a:cs typeface="Arial"/>
              </a:rPr>
              <a:t> </a:t>
            </a:r>
            <a:r>
              <a:rPr sz="9200" spc="-80" dirty="0">
                <a:latin typeface="Arial"/>
                <a:cs typeface="Arial"/>
              </a:rPr>
              <a:t>an</a:t>
            </a:r>
            <a:r>
              <a:rPr sz="9200" spc="-390" dirty="0">
                <a:latin typeface="Arial"/>
                <a:cs typeface="Arial"/>
              </a:rPr>
              <a:t> </a:t>
            </a:r>
            <a:r>
              <a:rPr sz="9200" spc="-170" dirty="0">
                <a:latin typeface="Arial"/>
                <a:cs typeface="Arial"/>
              </a:rPr>
              <a:t>Object</a:t>
            </a:r>
            <a:endParaRPr sz="9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5159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Hibernat</a:t>
            </a:r>
            <a:r>
              <a:rPr spc="260" dirty="0"/>
              <a:t>e</a:t>
            </a:r>
            <a:r>
              <a:rPr spc="-75" dirty="0"/>
              <a:t> </a:t>
            </a:r>
            <a:r>
              <a:rPr spc="125" dirty="0"/>
              <a:t>CRU</a:t>
            </a:r>
            <a:r>
              <a:rPr spc="260" dirty="0"/>
              <a:t>D</a:t>
            </a:r>
            <a:r>
              <a:rPr spc="-430" dirty="0"/>
              <a:t> </a:t>
            </a:r>
            <a:r>
              <a:rPr spc="120" dirty="0"/>
              <a:t>Apps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634" y="3191391"/>
            <a:ext cx="5042535" cy="48190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525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C</a:t>
            </a:r>
            <a:r>
              <a:rPr kumimoji="0" sz="5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reate</a:t>
            </a:r>
            <a:r>
              <a:rPr kumimoji="0" sz="52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objects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4170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5250" b="1" i="0" u="heavy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R</a:t>
            </a:r>
            <a:r>
              <a:rPr kumimoji="0" sz="5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ead</a:t>
            </a:r>
            <a:r>
              <a:rPr kumimoji="0" sz="52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objects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4170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5250" b="1" i="0" u="heavy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U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pdate</a:t>
            </a:r>
            <a:r>
              <a:rPr kumimoji="0" sz="525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objects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4175"/>
              </a:spcBef>
              <a:spcAft>
                <a:spcPts val="0"/>
              </a:spcAft>
              <a:buClr>
                <a:srgbClr val="5C86B9"/>
              </a:buClr>
              <a:buSzPct val="70476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5250" b="1" i="0" u="heavy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Palatino Linotype"/>
                <a:ea typeface="+mn-ea"/>
                <a:cs typeface="Palatino Linotype"/>
              </a:rPr>
              <a:t>D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elete</a:t>
            </a:r>
            <a:r>
              <a:rPr kumimoji="0" sz="525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5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objects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8926" y="4293063"/>
            <a:ext cx="11758804" cy="27224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690</Words>
  <Application>Microsoft Office PowerPoint</Application>
  <PresentationFormat>Custom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Arial Black</vt:lpstr>
      <vt:lpstr>Arial MT</vt:lpstr>
      <vt:lpstr>Calibri</vt:lpstr>
      <vt:lpstr>Courier New</vt:lpstr>
      <vt:lpstr>Palatino Linotype</vt:lpstr>
      <vt:lpstr>Times New Roman</vt:lpstr>
      <vt:lpstr>Trebuchet MS</vt:lpstr>
      <vt:lpstr>Verdana</vt:lpstr>
      <vt:lpstr>Office Theme</vt:lpstr>
      <vt:lpstr>1_Office Theme</vt:lpstr>
      <vt:lpstr>2_Office Theme</vt:lpstr>
      <vt:lpstr>3_Office Theme</vt:lpstr>
      <vt:lpstr>Hibernate and Primary  Keys</vt:lpstr>
      <vt:lpstr>Terminology</vt:lpstr>
      <vt:lpstr>MySQL - Auto Increment</vt:lpstr>
      <vt:lpstr>Hibernate Identity - Primary Key</vt:lpstr>
      <vt:lpstr>Hibernate Identity - Primary Key</vt:lpstr>
      <vt:lpstr>ID Generation Strategies</vt:lpstr>
      <vt:lpstr>Bonus</vt:lpstr>
      <vt:lpstr>Retrieving an Object</vt:lpstr>
      <vt:lpstr>Hibernate CRUD Apps</vt:lpstr>
      <vt:lpstr>Retrieving a Java Object with Hibernate</vt:lpstr>
      <vt:lpstr>Querying Objects</vt:lpstr>
      <vt:lpstr>Hibernate Query Language (HQL)</vt:lpstr>
      <vt:lpstr>Retrieving all Students</vt:lpstr>
      <vt:lpstr>Retrieving Students: lastName = ‘Doe’</vt:lpstr>
      <vt:lpstr>Retrieving Students using OR predicate:</vt:lpstr>
      <vt:lpstr>Retrieving Students using LIKE predicate:</vt:lpstr>
      <vt:lpstr>Updating Object(s)</vt:lpstr>
      <vt:lpstr>Update a Student</vt:lpstr>
      <vt:lpstr>Update email for all students</vt:lpstr>
      <vt:lpstr>Deleting Object(s)</vt:lpstr>
      <vt:lpstr>Delete a Student</vt:lpstr>
      <vt:lpstr>Another way of deleting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and Primary  Keys</dc:title>
  <cp:lastModifiedBy>Shaurya Jaiswal</cp:lastModifiedBy>
  <cp:revision>2</cp:revision>
  <dcterms:created xsi:type="dcterms:W3CDTF">2022-08-22T11:36:14Z</dcterms:created>
  <dcterms:modified xsi:type="dcterms:W3CDTF">2022-08-22T12:06:51Z</dcterms:modified>
</cp:coreProperties>
</file>