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7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70750" y="1784481"/>
            <a:ext cx="18162905" cy="8243570"/>
          </a:xfrm>
          <a:custGeom>
            <a:avLst/>
            <a:gdLst/>
            <a:ahLst/>
            <a:cxnLst/>
            <a:rect l="l" t="t" r="r" b="b"/>
            <a:pathLst>
              <a:path w="18162905" h="8243570">
                <a:moveTo>
                  <a:pt x="0" y="0"/>
                </a:moveTo>
                <a:lnTo>
                  <a:pt x="18162604" y="0"/>
                </a:lnTo>
                <a:lnTo>
                  <a:pt x="18162604" y="8243204"/>
                </a:lnTo>
                <a:lnTo>
                  <a:pt x="0" y="8243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745" y="1669301"/>
            <a:ext cx="18518609" cy="87039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345" y="506656"/>
            <a:ext cx="18273408" cy="998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393" y="2657375"/>
            <a:ext cx="17679312" cy="6304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975" y="175775"/>
            <a:ext cx="9659620" cy="2333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23720" marR="10795" indent="-1811655">
              <a:lnSpc>
                <a:spcPct val="100000"/>
              </a:lnSpc>
              <a:spcBef>
                <a:spcPts val="135"/>
              </a:spcBef>
            </a:pPr>
            <a:r>
              <a:rPr sz="7550" spc="-120" dirty="0">
                <a:latin typeface="Arial"/>
                <a:cs typeface="Arial"/>
              </a:rPr>
              <a:t>Hibernate</a:t>
            </a:r>
            <a:r>
              <a:rPr sz="7550" spc="-350" dirty="0">
                <a:latin typeface="Arial"/>
                <a:cs typeface="Arial"/>
              </a:rPr>
              <a:t> </a:t>
            </a:r>
            <a:r>
              <a:rPr sz="7550" spc="-135" dirty="0">
                <a:latin typeface="Arial"/>
                <a:cs typeface="Arial"/>
              </a:rPr>
              <a:t>One-to-One </a:t>
            </a:r>
            <a:r>
              <a:rPr sz="7550" spc="-2080" dirty="0">
                <a:latin typeface="Arial"/>
                <a:cs typeface="Arial"/>
              </a:rPr>
              <a:t> </a:t>
            </a:r>
            <a:r>
              <a:rPr sz="7550" spc="-140" dirty="0">
                <a:latin typeface="Arial"/>
                <a:cs typeface="Arial"/>
              </a:rPr>
              <a:t>Bi-Directional</a:t>
            </a:r>
            <a:endParaRPr sz="75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42875" y="2475667"/>
            <a:ext cx="16439515" cy="8295640"/>
            <a:chOff x="1842875" y="2475667"/>
            <a:chExt cx="16439515" cy="8295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5667"/>
              <a:ext cx="16439290" cy="8295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09917" y="3826236"/>
              <a:ext cx="6608445" cy="4248785"/>
            </a:xfrm>
            <a:custGeom>
              <a:avLst/>
              <a:gdLst/>
              <a:ahLst/>
              <a:cxnLst/>
              <a:rect l="l" t="t" r="r" b="b"/>
              <a:pathLst>
                <a:path w="6608444" h="4248784">
                  <a:moveTo>
                    <a:pt x="0" y="0"/>
                  </a:moveTo>
                  <a:lnTo>
                    <a:pt x="6608009" y="0"/>
                  </a:lnTo>
                  <a:lnTo>
                    <a:pt x="6608009" y="4248419"/>
                  </a:lnTo>
                  <a:lnTo>
                    <a:pt x="0" y="4248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2453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70" dirty="0"/>
              <a:t>More</a:t>
            </a:r>
            <a:r>
              <a:rPr sz="6500" spc="-110" dirty="0"/>
              <a:t> </a:t>
            </a:r>
            <a:r>
              <a:rPr sz="6500" spc="370" dirty="0"/>
              <a:t>on</a:t>
            </a:r>
            <a:r>
              <a:rPr sz="6500" spc="-105" dirty="0"/>
              <a:t> </a:t>
            </a:r>
            <a:r>
              <a:rPr sz="6500" spc="75" dirty="0"/>
              <a:t>mappedBy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866854" y="3300287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3180919"/>
            <a:ext cx="59867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mappedBy</a:t>
            </a:r>
            <a:r>
              <a:rPr sz="3950" b="1" spc="-125" dirty="0">
                <a:latin typeface="Arial"/>
                <a:cs typeface="Arial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tells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Hibernate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689" y="4389259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1117" y="4269892"/>
            <a:ext cx="12858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Palatino Linotype"/>
                <a:cs typeface="Palatino Linotype"/>
              </a:rPr>
              <a:t>Look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at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the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Arial MT"/>
                <a:cs typeface="Arial MT"/>
              </a:rPr>
              <a:t>instructorDetail</a:t>
            </a:r>
            <a:r>
              <a:rPr sz="3950" spc="-105" dirty="0">
                <a:latin typeface="Arial MT"/>
                <a:cs typeface="Arial MT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property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in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the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Arial MT"/>
                <a:cs typeface="Arial MT"/>
              </a:rPr>
              <a:t>Instructor</a:t>
            </a:r>
            <a:r>
              <a:rPr sz="3950" spc="-105" dirty="0">
                <a:latin typeface="Arial MT"/>
                <a:cs typeface="Arial MT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class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689" y="5478232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1117" y="5358863"/>
            <a:ext cx="123539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Palatino Linotype"/>
                <a:cs typeface="Palatino Linotype"/>
              </a:rPr>
              <a:t>Use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information </a:t>
            </a:r>
            <a:r>
              <a:rPr sz="3950" spc="-15" dirty="0">
                <a:latin typeface="Palatino Linotype"/>
                <a:cs typeface="Palatino Linotype"/>
              </a:rPr>
              <a:t>from</a:t>
            </a:r>
            <a:r>
              <a:rPr sz="3950" dirty="0">
                <a:latin typeface="Palatino Linotype"/>
                <a:cs typeface="Palatino Linotype"/>
              </a:rPr>
              <a:t> the </a:t>
            </a:r>
            <a:r>
              <a:rPr sz="3950" dirty="0">
                <a:latin typeface="Arial MT"/>
                <a:cs typeface="Arial MT"/>
              </a:rPr>
              <a:t>Instructor</a:t>
            </a:r>
            <a:r>
              <a:rPr sz="3950" spc="-114" dirty="0">
                <a:latin typeface="Arial MT"/>
                <a:cs typeface="Arial MT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class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Arial MT"/>
                <a:cs typeface="Arial MT"/>
              </a:rPr>
              <a:t>@JoinColumn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5689" y="6567204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1117" y="6447836"/>
            <a:ext cx="74066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80" dirty="0">
                <a:latin typeface="Palatino Linotype"/>
                <a:cs typeface="Palatino Linotype"/>
              </a:rPr>
              <a:t>To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help </a:t>
            </a:r>
            <a:r>
              <a:rPr sz="3950" spc="-20" dirty="0">
                <a:latin typeface="Palatino Linotype"/>
                <a:cs typeface="Palatino Linotype"/>
              </a:rPr>
              <a:t>find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associated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instructor</a:t>
            </a:r>
            <a:endParaRPr sz="395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30802" y="433484"/>
            <a:ext cx="8305800" cy="3385185"/>
            <a:chOff x="9730802" y="433484"/>
            <a:chExt cx="8305800" cy="3385185"/>
          </a:xfrm>
        </p:grpSpPr>
        <p:sp>
          <p:nvSpPr>
            <p:cNvPr id="12" name="object 12"/>
            <p:cNvSpPr/>
            <p:nvPr/>
          </p:nvSpPr>
          <p:spPr>
            <a:xfrm>
              <a:off x="9908807" y="548663"/>
              <a:ext cx="7950200" cy="2924175"/>
            </a:xfrm>
            <a:custGeom>
              <a:avLst/>
              <a:gdLst/>
              <a:ahLst/>
              <a:cxnLst/>
              <a:rect l="l" t="t" r="r" b="b"/>
              <a:pathLst>
                <a:path w="7950200" h="2924175">
                  <a:moveTo>
                    <a:pt x="0" y="0"/>
                  </a:moveTo>
                  <a:lnTo>
                    <a:pt x="7949789" y="0"/>
                  </a:lnTo>
                  <a:lnTo>
                    <a:pt x="7949789" y="2923997"/>
                  </a:lnTo>
                  <a:lnTo>
                    <a:pt x="0" y="2923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0802" y="433484"/>
              <a:ext cx="8305797" cy="338471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66053" y="992504"/>
            <a:ext cx="4736465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InstructorDetail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600" b="1" spc="3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43005" y="2186186"/>
            <a:ext cx="696595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2600" b="1" spc="10" dirty="0">
                <a:latin typeface="Arial"/>
                <a:cs typeface="Arial"/>
              </a:rPr>
              <a:t>@OneToOne(mappedBy=</a:t>
            </a:r>
            <a:r>
              <a:rPr sz="2600" b="1" spc="10" dirty="0">
                <a:solidFill>
                  <a:srgbClr val="3933FF"/>
                </a:solidFill>
                <a:latin typeface="Arial"/>
                <a:cs typeface="Arial"/>
              </a:rPr>
              <a:t>"instructorDetail"</a:t>
            </a:r>
            <a:r>
              <a:rPr sz="2600" b="1" spc="10" dirty="0">
                <a:latin typeface="Arial"/>
                <a:cs typeface="Arial"/>
              </a:rPr>
              <a:t>)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60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Instructor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600" b="1" spc="15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58734" y="6721843"/>
            <a:ext cx="8758555" cy="3782695"/>
            <a:chOff x="10958734" y="6721843"/>
            <a:chExt cx="8758555" cy="3782695"/>
          </a:xfrm>
        </p:grpSpPr>
        <p:sp>
          <p:nvSpPr>
            <p:cNvPr id="17" name="object 17"/>
            <p:cNvSpPr/>
            <p:nvPr/>
          </p:nvSpPr>
          <p:spPr>
            <a:xfrm>
              <a:off x="11136739" y="6837022"/>
              <a:ext cx="8402320" cy="3322320"/>
            </a:xfrm>
            <a:custGeom>
              <a:avLst/>
              <a:gdLst/>
              <a:ahLst/>
              <a:cxnLst/>
              <a:rect l="l" t="t" r="r" b="b"/>
              <a:pathLst>
                <a:path w="8402319" h="3322320">
                  <a:moveTo>
                    <a:pt x="0" y="0"/>
                  </a:moveTo>
                  <a:lnTo>
                    <a:pt x="8402142" y="0"/>
                  </a:lnTo>
                  <a:lnTo>
                    <a:pt x="8402142" y="3321888"/>
                  </a:lnTo>
                  <a:lnTo>
                    <a:pt x="0" y="332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8734" y="6721843"/>
              <a:ext cx="8758155" cy="378260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191147" y="7275035"/>
            <a:ext cx="7386320" cy="2417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Instructor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600" i="1" spc="3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389255" marR="5080">
              <a:lnSpc>
                <a:spcPct val="100400"/>
              </a:lnSpc>
            </a:pPr>
            <a:r>
              <a:rPr sz="2600" b="1" spc="10" dirty="0">
                <a:latin typeface="Arial"/>
                <a:cs typeface="Arial"/>
              </a:rPr>
              <a:t>@OneToOne(</a:t>
            </a:r>
            <a:r>
              <a:rPr sz="2600" b="1" spc="10" dirty="0">
                <a:solidFill>
                  <a:srgbClr val="0433FF"/>
                </a:solidFill>
                <a:latin typeface="Arial"/>
                <a:cs typeface="Arial"/>
              </a:rPr>
              <a:t>cascade=CascadeType.</a:t>
            </a:r>
            <a:r>
              <a:rPr sz="2600" b="1" i="1" spc="10" dirty="0">
                <a:solidFill>
                  <a:srgbClr val="0433FF"/>
                </a:solidFill>
                <a:latin typeface="Arial"/>
                <a:cs typeface="Arial"/>
              </a:rPr>
              <a:t>ALL</a:t>
            </a:r>
            <a:r>
              <a:rPr sz="2600" b="1" spc="10" dirty="0">
                <a:latin typeface="Arial"/>
                <a:cs typeface="Arial"/>
              </a:rPr>
              <a:t>) </a:t>
            </a:r>
            <a:r>
              <a:rPr sz="2600" b="1" spc="15" dirty="0">
                <a:latin typeface="Arial"/>
                <a:cs typeface="Arial"/>
              </a:rPr>
              <a:t> @JoinColumn(name="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instructor_detail_id</a:t>
            </a:r>
            <a:r>
              <a:rPr sz="2600" b="1" spc="15" dirty="0">
                <a:latin typeface="Arial"/>
                <a:cs typeface="Arial"/>
              </a:rPr>
              <a:t>")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InstructorDetail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0326CC"/>
                </a:solidFill>
                <a:latin typeface="Arial"/>
                <a:cs typeface="Arial"/>
              </a:rPr>
              <a:t>instructorDetail</a:t>
            </a:r>
            <a:r>
              <a:rPr sz="2600" b="1" spc="15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46757" y="6327744"/>
            <a:ext cx="838835" cy="838835"/>
            <a:chOff x="9746757" y="6327744"/>
            <a:chExt cx="838835" cy="838835"/>
          </a:xfrm>
        </p:grpSpPr>
        <p:sp>
          <p:nvSpPr>
            <p:cNvPr id="21" name="object 21"/>
            <p:cNvSpPr/>
            <p:nvPr/>
          </p:nvSpPr>
          <p:spPr>
            <a:xfrm>
              <a:off x="9793875" y="6374863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90" h="567690">
                  <a:moveTo>
                    <a:pt x="0" y="0"/>
                  </a:moveTo>
                  <a:lnTo>
                    <a:pt x="533923" y="533923"/>
                  </a:lnTo>
                  <a:lnTo>
                    <a:pt x="567241" y="567241"/>
                  </a:lnTo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98969" y="6779955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5" h="386715">
                  <a:moveTo>
                    <a:pt x="257660" y="0"/>
                  </a:moveTo>
                  <a:lnTo>
                    <a:pt x="0" y="257661"/>
                  </a:lnTo>
                  <a:lnTo>
                    <a:pt x="386488" y="386490"/>
                  </a:lnTo>
                  <a:lnTo>
                    <a:pt x="2576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669301"/>
            <a:ext cx="18609945" cy="9556115"/>
            <a:chOff x="701549" y="1669301"/>
            <a:chExt cx="18609945" cy="9556115"/>
          </a:xfrm>
        </p:grpSpPr>
        <p:sp>
          <p:nvSpPr>
            <p:cNvPr id="3" name="object 3"/>
            <p:cNvSpPr/>
            <p:nvPr/>
          </p:nvSpPr>
          <p:spPr>
            <a:xfrm>
              <a:off x="970750" y="1784481"/>
              <a:ext cx="18162905" cy="8243570"/>
            </a:xfrm>
            <a:custGeom>
              <a:avLst/>
              <a:gdLst/>
              <a:ahLst/>
              <a:cxnLst/>
              <a:rect l="l" t="t" r="r" b="b"/>
              <a:pathLst>
                <a:path w="18162905" h="8243570">
                  <a:moveTo>
                    <a:pt x="0" y="0"/>
                  </a:moveTo>
                  <a:lnTo>
                    <a:pt x="18162604" y="0"/>
                  </a:lnTo>
                  <a:lnTo>
                    <a:pt x="18162604" y="8243204"/>
                  </a:lnTo>
                  <a:lnTo>
                    <a:pt x="0" y="8243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1669301"/>
              <a:ext cx="18518609" cy="87039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447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/>
              <a:t>Add</a:t>
            </a:r>
            <a:r>
              <a:rPr sz="6500" spc="-90" dirty="0"/>
              <a:t> </a:t>
            </a:r>
            <a:r>
              <a:rPr sz="6500" spc="135" dirty="0"/>
              <a:t>support</a:t>
            </a:r>
            <a:r>
              <a:rPr sz="6500" spc="-90" dirty="0"/>
              <a:t> </a:t>
            </a:r>
            <a:r>
              <a:rPr sz="6500" spc="60" dirty="0"/>
              <a:t>for</a:t>
            </a:r>
            <a:r>
              <a:rPr sz="6500" spc="-85" dirty="0"/>
              <a:t> </a:t>
            </a:r>
            <a:r>
              <a:rPr sz="6500" spc="95" dirty="0"/>
              <a:t>Cascading</a:t>
            </a:r>
            <a:endParaRPr sz="6500"/>
          </a:p>
        </p:txBody>
      </p:sp>
      <p:sp>
        <p:nvSpPr>
          <p:cNvPr id="6" name="object 6"/>
          <p:cNvSpPr txBox="1"/>
          <p:nvPr/>
        </p:nvSpPr>
        <p:spPr>
          <a:xfrm>
            <a:off x="1023917" y="1830176"/>
            <a:ext cx="6116955" cy="1828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15" dirty="0">
                <a:latin typeface="Arial"/>
                <a:cs typeface="Arial"/>
              </a:rPr>
              <a:t>@</a:t>
            </a:r>
            <a:r>
              <a:rPr sz="2950" b="1" spc="-210" dirty="0">
                <a:latin typeface="Arial"/>
                <a:cs typeface="Arial"/>
              </a:rPr>
              <a:t>T</a:t>
            </a:r>
            <a:r>
              <a:rPr sz="2950" b="1" spc="10" dirty="0">
                <a:latin typeface="Arial"/>
                <a:cs typeface="Arial"/>
              </a:rPr>
              <a:t>a</a:t>
            </a:r>
            <a:r>
              <a:rPr sz="2950" b="1" dirty="0">
                <a:latin typeface="Arial"/>
                <a:cs typeface="Arial"/>
              </a:rPr>
              <a:t>bl</a:t>
            </a:r>
            <a:r>
              <a:rPr sz="2950" b="1" spc="5" dirty="0">
                <a:latin typeface="Arial"/>
                <a:cs typeface="Arial"/>
              </a:rPr>
              <a:t>e(n</a:t>
            </a:r>
            <a:r>
              <a:rPr sz="2950" b="1" spc="10" dirty="0">
                <a:latin typeface="Arial"/>
                <a:cs typeface="Arial"/>
              </a:rPr>
              <a:t>ame=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</a:t>
            </a:r>
            <a:r>
              <a:rPr sz="2950" b="1" spc="5" dirty="0">
                <a:solidFill>
                  <a:srgbClr val="3933FF"/>
                </a:solidFill>
                <a:latin typeface="Arial"/>
                <a:cs typeface="Arial"/>
              </a:rPr>
              <a:t>structor_deta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il"</a:t>
            </a:r>
            <a:r>
              <a:rPr sz="2950" b="1" spc="5" dirty="0">
                <a:latin typeface="Arial"/>
                <a:cs typeface="Arial"/>
              </a:rPr>
              <a:t>) 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InstructorDetail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4081416"/>
            <a:ext cx="13368655" cy="5880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9255" marR="508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latin typeface="Arial"/>
                <a:cs typeface="Arial"/>
              </a:rPr>
              <a:t>@OneToOne(mappedBy=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"instructorDetail"</a:t>
            </a:r>
            <a:r>
              <a:rPr sz="2950" b="1" dirty="0">
                <a:latin typeface="Arial"/>
                <a:cs typeface="Arial"/>
              </a:rPr>
              <a:t>, cascade=CascadeType.</a:t>
            </a:r>
            <a:r>
              <a:rPr sz="2950" b="1" i="1" dirty="0">
                <a:solidFill>
                  <a:srgbClr val="0326CC"/>
                </a:solidFill>
                <a:latin typeface="Arial"/>
                <a:cs typeface="Arial"/>
              </a:rPr>
              <a:t>ALL</a:t>
            </a:r>
            <a:r>
              <a:rPr sz="2950" b="1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Arial"/>
              <a:cs typeface="Arial"/>
            </a:endParaRPr>
          </a:p>
          <a:p>
            <a:pPr marL="766445" marR="7065009" indent="-377190">
              <a:lnSpc>
                <a:spcPct val="100000"/>
              </a:lnSpc>
            </a:pP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Instructor getInstructor() { </a:t>
            </a:r>
            <a:r>
              <a:rPr sz="2950" b="1" spc="-8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return</a:t>
            </a:r>
            <a:r>
              <a:rPr sz="2950" b="1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instructor;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766445" marR="4446905" indent="-377190">
              <a:lnSpc>
                <a:spcPct val="100000"/>
              </a:lnSpc>
            </a:pP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void setInstructor(Instructor instructor) { </a:t>
            </a:r>
            <a:r>
              <a:rPr sz="2950" b="1" spc="-8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this.instructor</a:t>
            </a: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797979"/>
                </a:solidFill>
                <a:latin typeface="Arial"/>
                <a:cs typeface="Arial"/>
              </a:rPr>
              <a:t>=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 instructor;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90004" y="1113353"/>
            <a:ext cx="5834380" cy="2870200"/>
            <a:chOff x="12590004" y="1113353"/>
            <a:chExt cx="5834380" cy="2870200"/>
          </a:xfrm>
        </p:grpSpPr>
        <p:sp>
          <p:nvSpPr>
            <p:cNvPr id="9" name="object 9"/>
            <p:cNvSpPr/>
            <p:nvPr/>
          </p:nvSpPr>
          <p:spPr>
            <a:xfrm>
              <a:off x="12814345" y="2485885"/>
              <a:ext cx="1273810" cy="1273810"/>
            </a:xfrm>
            <a:custGeom>
              <a:avLst/>
              <a:gdLst/>
              <a:ahLst/>
              <a:cxnLst/>
              <a:rect l="l" t="t" r="r" b="b"/>
              <a:pathLst>
                <a:path w="1273809" h="1273810">
                  <a:moveTo>
                    <a:pt x="1273225" y="0"/>
                  </a:moveTo>
                  <a:lnTo>
                    <a:pt x="33318" y="1239907"/>
                  </a:lnTo>
                  <a:lnTo>
                    <a:pt x="0" y="1273225"/>
                  </a:lnTo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90004" y="3596962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5" h="386714">
                  <a:moveTo>
                    <a:pt x="128833" y="0"/>
                  </a:moveTo>
                  <a:lnTo>
                    <a:pt x="0" y="386489"/>
                  </a:lnTo>
                  <a:lnTo>
                    <a:pt x="386490" y="257660"/>
                  </a:lnTo>
                  <a:lnTo>
                    <a:pt x="12883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5414" y="1113353"/>
              <a:ext cx="5358765" cy="1530985"/>
            </a:xfrm>
            <a:custGeom>
              <a:avLst/>
              <a:gdLst/>
              <a:ahLst/>
              <a:cxnLst/>
              <a:rect l="l" t="t" r="r" b="b"/>
              <a:pathLst>
                <a:path w="5358765" h="1530985">
                  <a:moveTo>
                    <a:pt x="4696558" y="0"/>
                  </a:moveTo>
                  <a:lnTo>
                    <a:pt x="664890" y="0"/>
                  </a:lnTo>
                  <a:lnTo>
                    <a:pt x="596930" y="63"/>
                  </a:lnTo>
                  <a:lnTo>
                    <a:pt x="536805" y="506"/>
                  </a:lnTo>
                  <a:lnTo>
                    <a:pt x="483316" y="1710"/>
                  </a:lnTo>
                  <a:lnTo>
                    <a:pt x="435262" y="4055"/>
                  </a:lnTo>
                  <a:lnTo>
                    <a:pt x="391444" y="7920"/>
                  </a:lnTo>
                  <a:lnTo>
                    <a:pt x="350663" y="13686"/>
                  </a:lnTo>
                  <a:lnTo>
                    <a:pt x="311720" y="21732"/>
                  </a:lnTo>
                  <a:lnTo>
                    <a:pt x="273415" y="32440"/>
                  </a:lnTo>
                  <a:lnTo>
                    <a:pt x="226932" y="52752"/>
                  </a:lnTo>
                  <a:lnTo>
                    <a:pt x="183774" y="78461"/>
                  </a:lnTo>
                  <a:lnTo>
                    <a:pt x="144356" y="109154"/>
                  </a:lnTo>
                  <a:lnTo>
                    <a:pt x="109094" y="144417"/>
                  </a:lnTo>
                  <a:lnTo>
                    <a:pt x="78401" y="183834"/>
                  </a:lnTo>
                  <a:lnTo>
                    <a:pt x="52693" y="226992"/>
                  </a:lnTo>
                  <a:lnTo>
                    <a:pt x="32385" y="273476"/>
                  </a:lnTo>
                  <a:lnTo>
                    <a:pt x="21673" y="311782"/>
                  </a:lnTo>
                  <a:lnTo>
                    <a:pt x="13619" y="350725"/>
                  </a:lnTo>
                  <a:lnTo>
                    <a:pt x="7845" y="391506"/>
                  </a:lnTo>
                  <a:lnTo>
                    <a:pt x="3992" y="434955"/>
                  </a:lnTo>
                  <a:lnTo>
                    <a:pt x="1647" y="482658"/>
                  </a:lnTo>
                  <a:lnTo>
                    <a:pt x="443" y="535624"/>
                  </a:lnTo>
                  <a:lnTo>
                    <a:pt x="0" y="595018"/>
                  </a:lnTo>
                  <a:lnTo>
                    <a:pt x="14" y="935866"/>
                  </a:lnTo>
                  <a:lnTo>
                    <a:pt x="443" y="994019"/>
                  </a:lnTo>
                  <a:lnTo>
                    <a:pt x="1647" y="1047508"/>
                  </a:lnTo>
                  <a:lnTo>
                    <a:pt x="3992" y="1095561"/>
                  </a:lnTo>
                  <a:lnTo>
                    <a:pt x="7880" y="1139534"/>
                  </a:lnTo>
                  <a:lnTo>
                    <a:pt x="13635" y="1180205"/>
                  </a:lnTo>
                  <a:lnTo>
                    <a:pt x="21676" y="1219108"/>
                  </a:lnTo>
                  <a:lnTo>
                    <a:pt x="32385" y="1257408"/>
                  </a:lnTo>
                  <a:lnTo>
                    <a:pt x="52693" y="1303892"/>
                  </a:lnTo>
                  <a:lnTo>
                    <a:pt x="78401" y="1347050"/>
                  </a:lnTo>
                  <a:lnTo>
                    <a:pt x="109094" y="1386468"/>
                  </a:lnTo>
                  <a:lnTo>
                    <a:pt x="144356" y="1421730"/>
                  </a:lnTo>
                  <a:lnTo>
                    <a:pt x="183774" y="1452423"/>
                  </a:lnTo>
                  <a:lnTo>
                    <a:pt x="226932" y="1478133"/>
                  </a:lnTo>
                  <a:lnTo>
                    <a:pt x="273415" y="1498444"/>
                  </a:lnTo>
                  <a:lnTo>
                    <a:pt x="311714" y="1509152"/>
                  </a:lnTo>
                  <a:lnTo>
                    <a:pt x="350618" y="1517199"/>
                  </a:lnTo>
                  <a:lnTo>
                    <a:pt x="391289" y="1522965"/>
                  </a:lnTo>
                  <a:lnTo>
                    <a:pt x="434894" y="1526830"/>
                  </a:lnTo>
                  <a:lnTo>
                    <a:pt x="482597" y="1529174"/>
                  </a:lnTo>
                  <a:lnTo>
                    <a:pt x="535564" y="1530378"/>
                  </a:lnTo>
                  <a:lnTo>
                    <a:pt x="594959" y="1530821"/>
                  </a:lnTo>
                  <a:lnTo>
                    <a:pt x="661947" y="1530885"/>
                  </a:lnTo>
                  <a:lnTo>
                    <a:pt x="4693605" y="1530885"/>
                  </a:lnTo>
                  <a:lnTo>
                    <a:pt x="4821693" y="1530378"/>
                  </a:lnTo>
                  <a:lnTo>
                    <a:pt x="4875183" y="1529174"/>
                  </a:lnTo>
                  <a:lnTo>
                    <a:pt x="4923236" y="1526830"/>
                  </a:lnTo>
                  <a:lnTo>
                    <a:pt x="4967053" y="1522965"/>
                  </a:lnTo>
                  <a:lnTo>
                    <a:pt x="5007832" y="1517199"/>
                  </a:lnTo>
                  <a:lnTo>
                    <a:pt x="5046775" y="1509152"/>
                  </a:lnTo>
                  <a:lnTo>
                    <a:pt x="5085080" y="1498444"/>
                  </a:lnTo>
                  <a:lnTo>
                    <a:pt x="5131566" y="1478133"/>
                  </a:lnTo>
                  <a:lnTo>
                    <a:pt x="5174725" y="1452423"/>
                  </a:lnTo>
                  <a:lnTo>
                    <a:pt x="5214143" y="1421730"/>
                  </a:lnTo>
                  <a:lnTo>
                    <a:pt x="5249406" y="1386468"/>
                  </a:lnTo>
                  <a:lnTo>
                    <a:pt x="5280099" y="1347050"/>
                  </a:lnTo>
                  <a:lnTo>
                    <a:pt x="5305808" y="1303892"/>
                  </a:lnTo>
                  <a:lnTo>
                    <a:pt x="5326119" y="1257408"/>
                  </a:lnTo>
                  <a:lnTo>
                    <a:pt x="5336828" y="1219102"/>
                  </a:lnTo>
                  <a:lnTo>
                    <a:pt x="5344880" y="1180159"/>
                  </a:lnTo>
                  <a:lnTo>
                    <a:pt x="5350652" y="1139378"/>
                  </a:lnTo>
                  <a:lnTo>
                    <a:pt x="5354503" y="1095929"/>
                  </a:lnTo>
                  <a:lnTo>
                    <a:pt x="5356848" y="1048226"/>
                  </a:lnTo>
                  <a:lnTo>
                    <a:pt x="5358051" y="995260"/>
                  </a:lnTo>
                  <a:lnTo>
                    <a:pt x="5358495" y="935866"/>
                  </a:lnTo>
                  <a:lnTo>
                    <a:pt x="5358480" y="595018"/>
                  </a:lnTo>
                  <a:lnTo>
                    <a:pt x="5358051" y="536866"/>
                  </a:lnTo>
                  <a:lnTo>
                    <a:pt x="5356848" y="483376"/>
                  </a:lnTo>
                  <a:lnTo>
                    <a:pt x="5354503" y="435323"/>
                  </a:lnTo>
                  <a:lnTo>
                    <a:pt x="5350617" y="391351"/>
                  </a:lnTo>
                  <a:lnTo>
                    <a:pt x="5344864" y="350679"/>
                  </a:lnTo>
                  <a:lnTo>
                    <a:pt x="5336825" y="311776"/>
                  </a:lnTo>
                  <a:lnTo>
                    <a:pt x="5326119" y="273476"/>
                  </a:lnTo>
                  <a:lnTo>
                    <a:pt x="5305808" y="226992"/>
                  </a:lnTo>
                  <a:lnTo>
                    <a:pt x="5280099" y="183834"/>
                  </a:lnTo>
                  <a:lnTo>
                    <a:pt x="5249406" y="144417"/>
                  </a:lnTo>
                  <a:lnTo>
                    <a:pt x="5214143" y="109154"/>
                  </a:lnTo>
                  <a:lnTo>
                    <a:pt x="5174725" y="78461"/>
                  </a:lnTo>
                  <a:lnTo>
                    <a:pt x="5131566" y="52752"/>
                  </a:lnTo>
                  <a:lnTo>
                    <a:pt x="5085080" y="32440"/>
                  </a:lnTo>
                  <a:lnTo>
                    <a:pt x="5046780" y="21732"/>
                  </a:lnTo>
                  <a:lnTo>
                    <a:pt x="5007879" y="13686"/>
                  </a:lnTo>
                  <a:lnTo>
                    <a:pt x="4967209" y="7920"/>
                  </a:lnTo>
                  <a:lnTo>
                    <a:pt x="4923606" y="4055"/>
                  </a:lnTo>
                  <a:lnTo>
                    <a:pt x="4875904" y="1710"/>
                  </a:lnTo>
                  <a:lnTo>
                    <a:pt x="4822939" y="506"/>
                  </a:lnTo>
                  <a:lnTo>
                    <a:pt x="4696558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903106" y="1369457"/>
            <a:ext cx="367537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Cascade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36626" y="1830175"/>
            <a:ext cx="44196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Instructor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0500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2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65" dirty="0"/>
              <a:t>Creat</a:t>
            </a:r>
            <a:r>
              <a:rPr sz="6500" spc="180" dirty="0"/>
              <a:t>e</a:t>
            </a:r>
            <a:r>
              <a:rPr sz="6500" spc="-75" dirty="0"/>
              <a:t> </a:t>
            </a:r>
            <a:r>
              <a:rPr sz="6500" spc="65" dirty="0"/>
              <a:t>Mai</a:t>
            </a:r>
            <a:r>
              <a:rPr sz="6500" spc="195" dirty="0"/>
              <a:t>n</a:t>
            </a:r>
            <a:r>
              <a:rPr sz="6500" spc="-430" dirty="0"/>
              <a:t> </a:t>
            </a:r>
            <a:r>
              <a:rPr sz="6500" spc="120" dirty="0"/>
              <a:t>App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599812" y="2496500"/>
            <a:ext cx="18904585" cy="6882130"/>
            <a:chOff x="599812" y="2496500"/>
            <a:chExt cx="18904585" cy="6882130"/>
          </a:xfrm>
        </p:grpSpPr>
        <p:sp>
          <p:nvSpPr>
            <p:cNvPr id="4" name="object 4"/>
            <p:cNvSpPr/>
            <p:nvPr/>
          </p:nvSpPr>
          <p:spPr>
            <a:xfrm>
              <a:off x="777817" y="2611680"/>
              <a:ext cx="18548985" cy="6421755"/>
            </a:xfrm>
            <a:custGeom>
              <a:avLst/>
              <a:gdLst/>
              <a:ahLst/>
              <a:cxnLst/>
              <a:rect l="l" t="t" r="r" b="b"/>
              <a:pathLst>
                <a:path w="18548985" h="6421755">
                  <a:moveTo>
                    <a:pt x="0" y="0"/>
                  </a:moveTo>
                  <a:lnTo>
                    <a:pt x="18548462" y="0"/>
                  </a:lnTo>
                  <a:lnTo>
                    <a:pt x="18548462" y="6421271"/>
                  </a:lnTo>
                  <a:lnTo>
                    <a:pt x="0" y="6421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812" y="2496500"/>
              <a:ext cx="18904471" cy="68819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2393" y="2657375"/>
            <a:ext cx="13980160" cy="6304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7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static </a:t>
            </a:r>
            <a:r>
              <a:rPr sz="2700" b="1" spc="10" dirty="0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main(String[]</a:t>
            </a:r>
            <a:r>
              <a:rPr sz="2700" b="1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args</a:t>
            </a:r>
            <a:r>
              <a:rPr sz="2700" b="1" spc="5" dirty="0">
                <a:latin typeface="Arial"/>
                <a:cs typeface="Arial"/>
              </a:rPr>
              <a:t>) {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sz="2700" b="1" spc="20" dirty="0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//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get the instructor detail object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sz="270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2700" b="1" spc="-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=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1;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sz="2700" b="1" spc="5" dirty="0">
                <a:latin typeface="Arial"/>
                <a:cs typeface="Arial"/>
              </a:rPr>
              <a:t>InstructorDetail</a:t>
            </a:r>
            <a:r>
              <a:rPr sz="2700" b="1" spc="40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tempInstructorDetail</a:t>
            </a:r>
            <a:r>
              <a:rPr sz="2700" b="1" spc="3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=</a:t>
            </a:r>
            <a:r>
              <a:rPr sz="2700" b="1" spc="40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2700" b="1" spc="5" dirty="0">
                <a:latin typeface="Arial"/>
                <a:cs typeface="Arial"/>
              </a:rPr>
              <a:t>.get(InstructorDetail.</a:t>
            </a: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700" b="1" spc="5" dirty="0">
                <a:latin typeface="Arial"/>
                <a:cs typeface="Arial"/>
              </a:rPr>
              <a:t>,</a:t>
            </a:r>
            <a:r>
              <a:rPr sz="2700" b="1" spc="45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2700" b="1" spc="5" dirty="0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sz="2700" spc="-15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print</a:t>
            </a:r>
            <a:r>
              <a:rPr sz="2700" spc="-15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detail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sz="2700" b="1" spc="5" dirty="0">
                <a:latin typeface="Arial"/>
                <a:cs typeface="Arial"/>
              </a:rPr>
              <a:t>System.</a:t>
            </a:r>
            <a:r>
              <a:rPr sz="2700" b="1" i="1" spc="5" dirty="0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sz="2700" b="1" spc="5" dirty="0">
                <a:latin typeface="Arial"/>
                <a:cs typeface="Arial"/>
              </a:rPr>
              <a:t>.println(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"tempInstructorDetail:</a:t>
            </a:r>
            <a:r>
              <a:rPr sz="2700" b="1" spc="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700" b="1" spc="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+</a:t>
            </a:r>
            <a:r>
              <a:rPr sz="2700" b="1" spc="30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tempInstructorDetail</a:t>
            </a:r>
            <a:r>
              <a:rPr sz="2700" b="1" spc="5" dirty="0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 print the associated instructor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sz="2700" b="1" spc="5" dirty="0">
                <a:latin typeface="Arial"/>
                <a:cs typeface="Arial"/>
              </a:rPr>
              <a:t>System.</a:t>
            </a:r>
            <a:r>
              <a:rPr sz="2700" b="1" i="1" spc="5" dirty="0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sz="2700" b="1" spc="5" dirty="0">
                <a:latin typeface="Arial"/>
                <a:cs typeface="Arial"/>
              </a:rPr>
              <a:t>.println(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"the</a:t>
            </a:r>
            <a:r>
              <a:rPr sz="2700" b="1" spc="1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associated</a:t>
            </a:r>
            <a:r>
              <a:rPr sz="2700" b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instructor:</a:t>
            </a:r>
            <a:r>
              <a:rPr sz="2700" b="1" spc="1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endParaRPr sz="2700">
              <a:latin typeface="Arial"/>
              <a:cs typeface="Arial"/>
            </a:endParaRPr>
          </a:p>
          <a:p>
            <a:pPr marL="4791075">
              <a:lnSpc>
                <a:spcPct val="100000"/>
              </a:lnSpc>
              <a:spcBef>
                <a:spcPts val="60"/>
              </a:spcBef>
            </a:pPr>
            <a:r>
              <a:rPr sz="2700" b="1" spc="10" dirty="0">
                <a:latin typeface="Arial"/>
                <a:cs typeface="Arial"/>
              </a:rPr>
              <a:t>+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tempInstructorDetail</a:t>
            </a:r>
            <a:r>
              <a:rPr sz="2700" b="1" spc="5" dirty="0">
                <a:latin typeface="Arial"/>
                <a:cs typeface="Arial"/>
              </a:rPr>
              <a:t>.getInstructor());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sz="2700" b="1" spc="20" dirty="0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700" b="1" spc="5" dirty="0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48890" y="1874288"/>
            <a:ext cx="8031480" cy="2084070"/>
            <a:chOff x="10648890" y="1874288"/>
            <a:chExt cx="8031480" cy="20840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5482" y="1968526"/>
              <a:ext cx="7737984" cy="17067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8890" y="1874288"/>
              <a:ext cx="8031169" cy="20837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0098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40" dirty="0"/>
              <a:t>One-to-One</a:t>
            </a:r>
            <a:r>
              <a:rPr sz="6500" spc="-100" dirty="0"/>
              <a:t> </a:t>
            </a:r>
            <a:r>
              <a:rPr sz="6500" spc="85" dirty="0"/>
              <a:t>Mapping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92505" y="2050064"/>
            <a:ext cx="114141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-170" dirty="0">
                <a:latin typeface="Palatino Linotype"/>
                <a:cs typeface="Palatino Linotype"/>
              </a:rPr>
              <a:t>We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currently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uni-directional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mapping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693" y="4564460"/>
            <a:ext cx="3463127" cy="21796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9335" y="5275097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41295" y="4564460"/>
            <a:ext cx="3463290" cy="2179955"/>
          </a:xfrm>
          <a:custGeom>
            <a:avLst/>
            <a:gdLst/>
            <a:ahLst/>
            <a:cxnLst/>
            <a:rect l="l" t="t" r="r" b="b"/>
            <a:pathLst>
              <a:path w="3463290" h="2179954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1744672"/>
                </a:lnTo>
                <a:lnTo>
                  <a:pt x="793" y="1801743"/>
                </a:lnTo>
                <a:lnTo>
                  <a:pt x="2948" y="1850982"/>
                </a:lnTo>
                <a:lnTo>
                  <a:pt x="7157" y="1894617"/>
                </a:lnTo>
                <a:lnTo>
                  <a:pt x="14062" y="1934559"/>
                </a:lnTo>
                <a:lnTo>
                  <a:pt x="24378" y="1973170"/>
                </a:lnTo>
                <a:lnTo>
                  <a:pt x="47005" y="2021615"/>
                </a:lnTo>
                <a:lnTo>
                  <a:pt x="77374" y="2064894"/>
                </a:lnTo>
                <a:lnTo>
                  <a:pt x="114627" y="2102147"/>
                </a:lnTo>
                <a:lnTo>
                  <a:pt x="157905" y="2132516"/>
                </a:lnTo>
                <a:lnTo>
                  <a:pt x="206351" y="2155142"/>
                </a:lnTo>
                <a:lnTo>
                  <a:pt x="244964" y="2165460"/>
                </a:lnTo>
                <a:lnTo>
                  <a:pt x="284906" y="2172377"/>
                </a:lnTo>
                <a:lnTo>
                  <a:pt x="328264" y="2176572"/>
                </a:lnTo>
                <a:lnTo>
                  <a:pt x="377122" y="2178727"/>
                </a:lnTo>
                <a:lnTo>
                  <a:pt x="433566" y="2179520"/>
                </a:lnTo>
                <a:lnTo>
                  <a:pt x="499682" y="2179634"/>
                </a:lnTo>
                <a:lnTo>
                  <a:pt x="2961231" y="2179634"/>
                </a:lnTo>
                <a:lnTo>
                  <a:pt x="3028282" y="2179520"/>
                </a:lnTo>
                <a:lnTo>
                  <a:pt x="3085353" y="2178727"/>
                </a:lnTo>
                <a:lnTo>
                  <a:pt x="3134592" y="2176572"/>
                </a:lnTo>
                <a:lnTo>
                  <a:pt x="3178145" y="2172377"/>
                </a:lnTo>
                <a:lnTo>
                  <a:pt x="3218159" y="2165460"/>
                </a:lnTo>
                <a:lnTo>
                  <a:pt x="3256782" y="2155142"/>
                </a:lnTo>
                <a:lnTo>
                  <a:pt x="3305224" y="2132516"/>
                </a:lnTo>
                <a:lnTo>
                  <a:pt x="3348502" y="2102147"/>
                </a:lnTo>
                <a:lnTo>
                  <a:pt x="3385756" y="2064894"/>
                </a:lnTo>
                <a:lnTo>
                  <a:pt x="3416127" y="2021615"/>
                </a:lnTo>
                <a:lnTo>
                  <a:pt x="3438755" y="1973170"/>
                </a:lnTo>
                <a:lnTo>
                  <a:pt x="3449075" y="1934548"/>
                </a:lnTo>
                <a:lnTo>
                  <a:pt x="3455998" y="1894535"/>
                </a:lnTo>
                <a:lnTo>
                  <a:pt x="3460185" y="1851260"/>
                </a:lnTo>
                <a:lnTo>
                  <a:pt x="3462340" y="1802402"/>
                </a:lnTo>
                <a:lnTo>
                  <a:pt x="3463133" y="174595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7" y="158018"/>
                </a:lnTo>
                <a:lnTo>
                  <a:pt x="3385756" y="114739"/>
                </a:lnTo>
                <a:lnTo>
                  <a:pt x="3348502" y="77486"/>
                </a:lnTo>
                <a:lnTo>
                  <a:pt x="3305224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00565" y="4960970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7676" y="5508835"/>
            <a:ext cx="2484825" cy="292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1371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10" dirty="0"/>
              <a:t>New</a:t>
            </a:r>
            <a:r>
              <a:rPr sz="6500" spc="-110" dirty="0"/>
              <a:t> </a:t>
            </a:r>
            <a:r>
              <a:rPr sz="6500" spc="245" dirty="0"/>
              <a:t>Use</a:t>
            </a:r>
            <a:r>
              <a:rPr sz="6500" spc="-110" dirty="0"/>
              <a:t> </a:t>
            </a:r>
            <a:r>
              <a:rPr sz="6500" spc="60" dirty="0"/>
              <a:t>Case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1201102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load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Arial MT"/>
                <a:cs typeface="Arial MT"/>
              </a:rPr>
              <a:t>InstructorDetail</a:t>
            </a:r>
            <a:endParaRPr sz="4250">
              <a:latin typeface="Arial MT"/>
              <a:cs typeface="Arial MT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we’d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like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get the</a:t>
            </a:r>
            <a:r>
              <a:rPr sz="4250" spc="10" dirty="0">
                <a:latin typeface="Palatino Linotype"/>
                <a:cs typeface="Palatino Linotype"/>
              </a:rPr>
              <a:t> associated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Arial MT"/>
                <a:cs typeface="Arial MT"/>
              </a:rPr>
              <a:t>Instructor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05" y="518714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5065679"/>
            <a:ext cx="1359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Can’t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</a:t>
            </a:r>
            <a:r>
              <a:rPr sz="4250" spc="10" dirty="0">
                <a:latin typeface="Palatino Linotype"/>
                <a:cs typeface="Palatino Linotype"/>
              </a:rPr>
              <a:t> this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current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uni-directional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relationship</a:t>
            </a:r>
            <a:r>
              <a:rPr sz="4250" spc="10" dirty="0">
                <a:latin typeface="Palatino Linotype"/>
                <a:cs typeface="Palatino Linotype"/>
              </a:rPr>
              <a:t> :-(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6184" y="6790521"/>
            <a:ext cx="3463127" cy="21796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62519" y="7505395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34784" y="6790521"/>
            <a:ext cx="3463290" cy="2179955"/>
          </a:xfrm>
          <a:custGeom>
            <a:avLst/>
            <a:gdLst/>
            <a:ahLst/>
            <a:cxnLst/>
            <a:rect l="l" t="t" r="r" b="b"/>
            <a:pathLst>
              <a:path w="3463290" h="2179954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1744672"/>
                </a:lnTo>
                <a:lnTo>
                  <a:pt x="793" y="1801743"/>
                </a:lnTo>
                <a:lnTo>
                  <a:pt x="2948" y="1850982"/>
                </a:lnTo>
                <a:lnTo>
                  <a:pt x="7157" y="1894617"/>
                </a:lnTo>
                <a:lnTo>
                  <a:pt x="14062" y="1934559"/>
                </a:lnTo>
                <a:lnTo>
                  <a:pt x="24378" y="1973170"/>
                </a:lnTo>
                <a:lnTo>
                  <a:pt x="47005" y="2021615"/>
                </a:lnTo>
                <a:lnTo>
                  <a:pt x="77374" y="2064894"/>
                </a:lnTo>
                <a:lnTo>
                  <a:pt x="114627" y="2102147"/>
                </a:lnTo>
                <a:lnTo>
                  <a:pt x="157905" y="2132516"/>
                </a:lnTo>
                <a:lnTo>
                  <a:pt x="206351" y="2155142"/>
                </a:lnTo>
                <a:lnTo>
                  <a:pt x="244964" y="2165460"/>
                </a:lnTo>
                <a:lnTo>
                  <a:pt x="284906" y="2172377"/>
                </a:lnTo>
                <a:lnTo>
                  <a:pt x="328264" y="2176572"/>
                </a:lnTo>
                <a:lnTo>
                  <a:pt x="377122" y="2178727"/>
                </a:lnTo>
                <a:lnTo>
                  <a:pt x="433566" y="2179520"/>
                </a:lnTo>
                <a:lnTo>
                  <a:pt x="499682" y="2179634"/>
                </a:lnTo>
                <a:lnTo>
                  <a:pt x="2961231" y="2179634"/>
                </a:lnTo>
                <a:lnTo>
                  <a:pt x="3028282" y="2179520"/>
                </a:lnTo>
                <a:lnTo>
                  <a:pt x="3085353" y="2178727"/>
                </a:lnTo>
                <a:lnTo>
                  <a:pt x="3134592" y="2176572"/>
                </a:lnTo>
                <a:lnTo>
                  <a:pt x="3178145" y="2172377"/>
                </a:lnTo>
                <a:lnTo>
                  <a:pt x="3218159" y="2165460"/>
                </a:lnTo>
                <a:lnTo>
                  <a:pt x="3256782" y="2155142"/>
                </a:lnTo>
                <a:lnTo>
                  <a:pt x="3305228" y="2132516"/>
                </a:lnTo>
                <a:lnTo>
                  <a:pt x="3348506" y="2102147"/>
                </a:lnTo>
                <a:lnTo>
                  <a:pt x="3385759" y="2064894"/>
                </a:lnTo>
                <a:lnTo>
                  <a:pt x="3416128" y="2021615"/>
                </a:lnTo>
                <a:lnTo>
                  <a:pt x="3438755" y="1973170"/>
                </a:lnTo>
                <a:lnTo>
                  <a:pt x="3449075" y="1934548"/>
                </a:lnTo>
                <a:lnTo>
                  <a:pt x="3455998" y="1894535"/>
                </a:lnTo>
                <a:lnTo>
                  <a:pt x="3460185" y="1851259"/>
                </a:lnTo>
                <a:lnTo>
                  <a:pt x="3462340" y="1802401"/>
                </a:lnTo>
                <a:lnTo>
                  <a:pt x="3463133" y="174595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39"/>
                </a:lnTo>
                <a:lnTo>
                  <a:pt x="3348506" y="77486"/>
                </a:lnTo>
                <a:lnTo>
                  <a:pt x="3305228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93749" y="7180798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1167" y="7734895"/>
            <a:ext cx="2484823" cy="2921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2959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5" dirty="0"/>
              <a:t>Bi-Directional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8944" y="5758512"/>
            <a:ext cx="3463127" cy="21796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87674" y="6468778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0787" y="5758512"/>
            <a:ext cx="6753593" cy="21796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609982" y="6154651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2505" y="2050064"/>
            <a:ext cx="104660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5" dirty="0">
                <a:latin typeface="Palatino Linotype"/>
                <a:cs typeface="Palatino Linotype"/>
              </a:rPr>
              <a:t>Bi-Directional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relationship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solution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505" y="403534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3913882"/>
            <a:ext cx="161429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0" dirty="0">
                <a:latin typeface="Palatino Linotype"/>
                <a:cs typeface="Palatino Linotype"/>
              </a:rPr>
              <a:t>We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start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Arial MT"/>
                <a:cs typeface="Arial MT"/>
              </a:rPr>
              <a:t>InstructorDetail</a:t>
            </a:r>
            <a:r>
              <a:rPr sz="4250" spc="-100" dirty="0">
                <a:latin typeface="Arial MT"/>
                <a:cs typeface="Arial MT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make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it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back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 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Arial MT"/>
                <a:cs typeface="Arial MT"/>
              </a:rPr>
              <a:t>Instructor</a:t>
            </a:r>
            <a:endParaRPr sz="4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538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/>
              <a:t>Bi-Directiona</a:t>
            </a:r>
            <a:r>
              <a:rPr sz="6500" spc="180" dirty="0"/>
              <a:t>l</a:t>
            </a:r>
            <a:r>
              <a:rPr sz="6500" spc="-75" dirty="0"/>
              <a:t> </a:t>
            </a:r>
            <a:r>
              <a:rPr sz="6500" spc="250" dirty="0"/>
              <a:t>-</a:t>
            </a:r>
            <a:r>
              <a:rPr sz="6500" spc="-660" dirty="0"/>
              <a:t> </a:t>
            </a:r>
            <a:r>
              <a:rPr sz="6500" spc="285" dirty="0"/>
              <a:t>Th</a:t>
            </a:r>
            <a:r>
              <a:rPr sz="6500" spc="305" dirty="0"/>
              <a:t>e</a:t>
            </a:r>
            <a:r>
              <a:rPr sz="6500" spc="-75" dirty="0"/>
              <a:t> </a:t>
            </a:r>
            <a:r>
              <a:rPr sz="6500" spc="125" dirty="0"/>
              <a:t>Goo</a:t>
            </a:r>
            <a:r>
              <a:rPr sz="6500" spc="245" dirty="0"/>
              <a:t>d</a:t>
            </a:r>
            <a:r>
              <a:rPr sz="6500" spc="-75" dirty="0"/>
              <a:t> </a:t>
            </a:r>
            <a:r>
              <a:rPr sz="6500" spc="185" dirty="0"/>
              <a:t>N</a:t>
            </a:r>
            <a:r>
              <a:rPr sz="6500" spc="-5" dirty="0"/>
              <a:t>e</a:t>
            </a:r>
            <a:r>
              <a:rPr sz="6500" spc="60" dirty="0"/>
              <a:t>ws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92505" y="291495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5940" y="2793497"/>
            <a:ext cx="1558798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35"/>
              </a:spcBef>
            </a:pPr>
            <a:r>
              <a:rPr sz="4250" spc="-180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Bi-Directional, </a:t>
            </a:r>
            <a:r>
              <a:rPr sz="4250" spc="20" dirty="0">
                <a:latin typeface="Palatino Linotype"/>
                <a:cs typeface="Palatino Linotype"/>
              </a:rPr>
              <a:t>we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keep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existing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schema</a:t>
            </a:r>
            <a:endParaRPr sz="4250">
              <a:latin typeface="Palatino Linotype"/>
              <a:cs typeface="Palatino Linotype"/>
            </a:endParaRPr>
          </a:p>
          <a:p>
            <a:pPr marL="6032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3250" algn="l"/>
                <a:tab pos="60388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No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changes</a:t>
            </a:r>
            <a:r>
              <a:rPr sz="4250" spc="-5" dirty="0">
                <a:latin typeface="Palatino Linotype"/>
                <a:cs typeface="Palatino Linotype"/>
              </a:rPr>
              <a:t> required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505" y="59305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809112"/>
            <a:ext cx="69037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Simply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update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6895" y="4429184"/>
            <a:ext cx="8837427" cy="29632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Development</a:t>
            </a:r>
            <a:r>
              <a:rPr spc="-55" dirty="0"/>
              <a:t> </a:t>
            </a:r>
            <a:r>
              <a:rPr spc="60" dirty="0"/>
              <a:t>Process:</a:t>
            </a:r>
            <a:r>
              <a:rPr spc="-409" dirty="0"/>
              <a:t> </a:t>
            </a:r>
            <a:r>
              <a:rPr spc="240" dirty="0"/>
              <a:t>One-to-One</a:t>
            </a:r>
            <a:r>
              <a:rPr spc="-50" dirty="0"/>
              <a:t> </a:t>
            </a:r>
            <a:r>
              <a:rPr spc="50" dirty="0"/>
              <a:t>(Bi-Directional)</a:t>
            </a:r>
          </a:p>
        </p:txBody>
      </p:sp>
      <p:sp>
        <p:nvSpPr>
          <p:cNvPr id="3" name="object 3"/>
          <p:cNvSpPr/>
          <p:nvPr/>
        </p:nvSpPr>
        <p:spPr>
          <a:xfrm>
            <a:off x="15961050" y="207067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2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3" y="1525555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6"/>
                </a:lnTo>
                <a:lnTo>
                  <a:pt x="3381360" y="1387926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2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4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720000">
            <a:off x="16307447" y="261385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2667846"/>
            <a:ext cx="11011535" cy="5998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1995" marR="1036955" indent="-721995" algn="r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21995" algn="l"/>
                <a:tab pos="722630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Make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updates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Arial MT"/>
                <a:cs typeface="Arial MT"/>
              </a:rPr>
              <a:t>InstructorDetail</a:t>
            </a:r>
            <a:r>
              <a:rPr sz="4250" spc="-105" dirty="0">
                <a:latin typeface="Arial MT"/>
                <a:cs typeface="Arial MT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class:</a:t>
            </a:r>
            <a:endParaRPr sz="4250">
              <a:latin typeface="Palatino Linotype"/>
              <a:cs typeface="Palatino Linotype"/>
            </a:endParaRPr>
          </a:p>
          <a:p>
            <a:pPr marL="721995" marR="923925" lvl="1" indent="-721995" algn="r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21995" algn="l"/>
                <a:tab pos="722630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field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reference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Arial MT"/>
                <a:cs typeface="Arial MT"/>
              </a:rPr>
              <a:t>Instructor</a:t>
            </a:r>
            <a:endParaRPr sz="4250">
              <a:latin typeface="Arial MT"/>
              <a:cs typeface="Arial MT"/>
            </a:endParaRPr>
          </a:p>
          <a:p>
            <a:pPr marL="1258570" lvl="1" indent="-723265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1258570" algn="l"/>
                <a:tab pos="12592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05" dirty="0">
                <a:latin typeface="Palatino Linotype"/>
                <a:cs typeface="Palatino Linotype"/>
              </a:rPr>
              <a:t>getter/setter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methods </a:t>
            </a:r>
            <a:r>
              <a:rPr sz="4250" spc="10" dirty="0">
                <a:latin typeface="Palatino Linotype"/>
                <a:cs typeface="Palatino Linotype"/>
              </a:rPr>
              <a:t>for </a:t>
            </a:r>
            <a:r>
              <a:rPr sz="4250" spc="10" dirty="0">
                <a:latin typeface="Arial MT"/>
                <a:cs typeface="Arial MT"/>
              </a:rPr>
              <a:t>Instructor</a:t>
            </a:r>
            <a:endParaRPr sz="4250">
              <a:latin typeface="Arial MT"/>
              <a:cs typeface="Arial MT"/>
            </a:endParaRPr>
          </a:p>
          <a:p>
            <a:pPr marL="1258570" lvl="1" indent="-723265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1258570" algn="l"/>
                <a:tab pos="12592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-35" dirty="0">
                <a:latin typeface="Arial MT"/>
                <a:cs typeface="Arial MT"/>
              </a:rPr>
              <a:t>@OneToOne</a:t>
            </a:r>
            <a:r>
              <a:rPr sz="4250" spc="-130" dirty="0">
                <a:latin typeface="Arial MT"/>
                <a:cs typeface="Arial MT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</a:t>
            </a:r>
            <a:endParaRPr sz="425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4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Main</a:t>
            </a:r>
            <a:r>
              <a:rPr sz="4250" spc="-16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669301"/>
            <a:ext cx="18609945" cy="9556115"/>
            <a:chOff x="701549" y="1669301"/>
            <a:chExt cx="18609945" cy="9556115"/>
          </a:xfrm>
        </p:grpSpPr>
        <p:sp>
          <p:nvSpPr>
            <p:cNvPr id="3" name="object 3"/>
            <p:cNvSpPr/>
            <p:nvPr/>
          </p:nvSpPr>
          <p:spPr>
            <a:xfrm>
              <a:off x="970750" y="1784481"/>
              <a:ext cx="18162905" cy="8243570"/>
            </a:xfrm>
            <a:custGeom>
              <a:avLst/>
              <a:gdLst/>
              <a:ahLst/>
              <a:cxnLst/>
              <a:rect l="l" t="t" r="r" b="b"/>
              <a:pathLst>
                <a:path w="18162905" h="8243570">
                  <a:moveTo>
                    <a:pt x="0" y="0"/>
                  </a:moveTo>
                  <a:lnTo>
                    <a:pt x="18162604" y="0"/>
                  </a:lnTo>
                  <a:lnTo>
                    <a:pt x="18162604" y="8243204"/>
                  </a:lnTo>
                  <a:lnTo>
                    <a:pt x="0" y="8243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1669301"/>
              <a:ext cx="18518609" cy="87039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70980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75" dirty="0"/>
              <a:t>Step</a:t>
            </a:r>
            <a:r>
              <a:rPr sz="6500" spc="-75" dirty="0"/>
              <a:t> </a:t>
            </a:r>
            <a:r>
              <a:rPr sz="6500" spc="45" dirty="0"/>
              <a:t>1.1:</a:t>
            </a:r>
            <a:r>
              <a:rPr sz="6500" spc="-790" dirty="0"/>
              <a:t> </a:t>
            </a:r>
            <a:r>
              <a:rPr sz="6500" spc="165" dirty="0"/>
              <a:t>Add</a:t>
            </a:r>
            <a:r>
              <a:rPr sz="6500" spc="-75" dirty="0"/>
              <a:t> </a:t>
            </a:r>
            <a:r>
              <a:rPr sz="6500" spc="225" dirty="0"/>
              <a:t>new</a:t>
            </a:r>
            <a:r>
              <a:rPr sz="6500" spc="-75" dirty="0"/>
              <a:t> </a:t>
            </a:r>
            <a:r>
              <a:rPr sz="6500" spc="155" dirty="0"/>
              <a:t>field</a:t>
            </a:r>
            <a:r>
              <a:rPr sz="6500" spc="-75" dirty="0"/>
              <a:t> </a:t>
            </a:r>
            <a:r>
              <a:rPr sz="6500" spc="245" dirty="0"/>
              <a:t>to</a:t>
            </a:r>
            <a:r>
              <a:rPr sz="6500" spc="-75" dirty="0"/>
              <a:t> </a:t>
            </a:r>
            <a:r>
              <a:rPr sz="6500" spc="150" dirty="0"/>
              <a:t>reference</a:t>
            </a:r>
            <a:r>
              <a:rPr sz="6500" spc="-75" dirty="0"/>
              <a:t> </a:t>
            </a:r>
            <a:r>
              <a:rPr sz="6500" spc="105" dirty="0"/>
              <a:t>Instructor</a:t>
            </a:r>
            <a:endParaRPr sz="6500"/>
          </a:p>
        </p:txBody>
      </p:sp>
      <p:sp>
        <p:nvSpPr>
          <p:cNvPr id="6" name="object 6"/>
          <p:cNvSpPr txBox="1"/>
          <p:nvPr/>
        </p:nvSpPr>
        <p:spPr>
          <a:xfrm>
            <a:off x="1023917" y="1830176"/>
            <a:ext cx="6116955" cy="3179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15" dirty="0">
                <a:latin typeface="Arial"/>
                <a:cs typeface="Arial"/>
              </a:rPr>
              <a:t>@</a:t>
            </a:r>
            <a:r>
              <a:rPr sz="2950" b="1" spc="-210" dirty="0">
                <a:latin typeface="Arial"/>
                <a:cs typeface="Arial"/>
              </a:rPr>
              <a:t>T</a:t>
            </a:r>
            <a:r>
              <a:rPr sz="2950" b="1" spc="10" dirty="0">
                <a:latin typeface="Arial"/>
                <a:cs typeface="Arial"/>
              </a:rPr>
              <a:t>a</a:t>
            </a:r>
            <a:r>
              <a:rPr sz="2950" b="1" dirty="0">
                <a:latin typeface="Arial"/>
                <a:cs typeface="Arial"/>
              </a:rPr>
              <a:t>bl</a:t>
            </a:r>
            <a:r>
              <a:rPr sz="2950" b="1" spc="5" dirty="0">
                <a:latin typeface="Arial"/>
                <a:cs typeface="Arial"/>
              </a:rPr>
              <a:t>e(n</a:t>
            </a:r>
            <a:r>
              <a:rPr sz="2950" b="1" spc="10" dirty="0">
                <a:latin typeface="Arial"/>
                <a:cs typeface="Arial"/>
              </a:rPr>
              <a:t>ame=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</a:t>
            </a:r>
            <a:r>
              <a:rPr sz="2950" b="1" spc="5" dirty="0">
                <a:solidFill>
                  <a:srgbClr val="3933FF"/>
                </a:solidFill>
                <a:latin typeface="Arial"/>
                <a:cs typeface="Arial"/>
              </a:rPr>
              <a:t>structor_deta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il"</a:t>
            </a:r>
            <a:r>
              <a:rPr sz="2950" b="1" spc="5" dirty="0">
                <a:latin typeface="Arial"/>
                <a:cs typeface="Arial"/>
              </a:rPr>
              <a:t>) 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InstructorDetail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9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</a:t>
            </a:r>
            <a:r>
              <a:rPr sz="2950" b="1" spc="-10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8583896"/>
            <a:ext cx="779780" cy="13785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14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1959" y="4280526"/>
            <a:ext cx="7625715" cy="1047115"/>
          </a:xfrm>
          <a:custGeom>
            <a:avLst/>
            <a:gdLst/>
            <a:ahLst/>
            <a:cxnLst/>
            <a:rect l="l" t="t" r="r" b="b"/>
            <a:pathLst>
              <a:path w="7625715" h="1047114">
                <a:moveTo>
                  <a:pt x="240097" y="0"/>
                </a:moveTo>
                <a:lnTo>
                  <a:pt x="7385602" y="0"/>
                </a:lnTo>
                <a:lnTo>
                  <a:pt x="7431439" y="183"/>
                </a:lnTo>
                <a:lnTo>
                  <a:pt x="7498514" y="4963"/>
                </a:lnTo>
                <a:lnTo>
                  <a:pt x="7555234" y="25950"/>
                </a:lnTo>
                <a:lnTo>
                  <a:pt x="7599749" y="70465"/>
                </a:lnTo>
                <a:lnTo>
                  <a:pt x="7620735" y="127201"/>
                </a:lnTo>
                <a:lnTo>
                  <a:pt x="7625515" y="194710"/>
                </a:lnTo>
                <a:lnTo>
                  <a:pt x="7625699" y="241164"/>
                </a:lnTo>
                <a:lnTo>
                  <a:pt x="7625699" y="806991"/>
                </a:lnTo>
                <a:lnTo>
                  <a:pt x="7625515" y="852828"/>
                </a:lnTo>
                <a:lnTo>
                  <a:pt x="7620735" y="919903"/>
                </a:lnTo>
                <a:lnTo>
                  <a:pt x="7599749" y="976623"/>
                </a:lnTo>
                <a:lnTo>
                  <a:pt x="7555234" y="1021138"/>
                </a:lnTo>
                <a:lnTo>
                  <a:pt x="7498498" y="1042124"/>
                </a:lnTo>
                <a:lnTo>
                  <a:pt x="7430988" y="1046904"/>
                </a:lnTo>
                <a:lnTo>
                  <a:pt x="7384535" y="1047088"/>
                </a:lnTo>
                <a:lnTo>
                  <a:pt x="240097" y="1047088"/>
                </a:lnTo>
                <a:lnTo>
                  <a:pt x="194260" y="1046904"/>
                </a:lnTo>
                <a:lnTo>
                  <a:pt x="127184" y="1042124"/>
                </a:lnTo>
                <a:lnTo>
                  <a:pt x="70465" y="1021138"/>
                </a:lnTo>
                <a:lnTo>
                  <a:pt x="25950" y="976623"/>
                </a:lnTo>
                <a:lnTo>
                  <a:pt x="4963" y="919887"/>
                </a:lnTo>
                <a:lnTo>
                  <a:pt x="183" y="852377"/>
                </a:lnTo>
                <a:lnTo>
                  <a:pt x="0" y="805923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9423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669301"/>
            <a:ext cx="18609945" cy="9556115"/>
            <a:chOff x="701549" y="1669301"/>
            <a:chExt cx="18609945" cy="9556115"/>
          </a:xfrm>
        </p:grpSpPr>
        <p:sp>
          <p:nvSpPr>
            <p:cNvPr id="3" name="object 3"/>
            <p:cNvSpPr/>
            <p:nvPr/>
          </p:nvSpPr>
          <p:spPr>
            <a:xfrm>
              <a:off x="970750" y="1784481"/>
              <a:ext cx="18162905" cy="8243570"/>
            </a:xfrm>
            <a:custGeom>
              <a:avLst/>
              <a:gdLst/>
              <a:ahLst/>
              <a:cxnLst/>
              <a:rect l="l" t="t" r="r" b="b"/>
              <a:pathLst>
                <a:path w="18162905" h="8243570">
                  <a:moveTo>
                    <a:pt x="0" y="0"/>
                  </a:moveTo>
                  <a:lnTo>
                    <a:pt x="18162604" y="0"/>
                  </a:lnTo>
                  <a:lnTo>
                    <a:pt x="18162604" y="8243204"/>
                  </a:lnTo>
                  <a:lnTo>
                    <a:pt x="0" y="8243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1669301"/>
              <a:ext cx="18518609" cy="87039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9589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20" dirty="0"/>
              <a:t>1.2</a:t>
            </a:r>
            <a:r>
              <a:rPr sz="6500" spc="125" dirty="0"/>
              <a:t>:</a:t>
            </a:r>
            <a:r>
              <a:rPr sz="6500" spc="-790" dirty="0"/>
              <a:t> </a:t>
            </a:r>
            <a:r>
              <a:rPr sz="6500" spc="135" dirty="0"/>
              <a:t>Ad</a:t>
            </a:r>
            <a:r>
              <a:rPr sz="6500" spc="235" dirty="0"/>
              <a:t>d</a:t>
            </a:r>
            <a:r>
              <a:rPr sz="6500" spc="-75" dirty="0"/>
              <a:t> </a:t>
            </a:r>
            <a:r>
              <a:rPr sz="6500" spc="105" dirty="0"/>
              <a:t>getter/sette</a:t>
            </a:r>
            <a:r>
              <a:rPr sz="6500" spc="270" dirty="0"/>
              <a:t>r</a:t>
            </a:r>
            <a:r>
              <a:rPr sz="6500" spc="-75" dirty="0"/>
              <a:t> </a:t>
            </a:r>
            <a:r>
              <a:rPr sz="6500" spc="220" dirty="0"/>
              <a:t>method</a:t>
            </a:r>
            <a:r>
              <a:rPr sz="6500" spc="254" dirty="0"/>
              <a:t>s</a:t>
            </a:r>
            <a:r>
              <a:rPr sz="6500" spc="-75" dirty="0"/>
              <a:t> </a:t>
            </a:r>
            <a:r>
              <a:rPr sz="6500" spc="105" dirty="0"/>
              <a:t>Instructor</a:t>
            </a:r>
            <a:endParaRPr sz="6500"/>
          </a:p>
        </p:txBody>
      </p:sp>
      <p:sp>
        <p:nvSpPr>
          <p:cNvPr id="6" name="object 6"/>
          <p:cNvSpPr txBox="1"/>
          <p:nvPr/>
        </p:nvSpPr>
        <p:spPr>
          <a:xfrm>
            <a:off x="1023917" y="1830176"/>
            <a:ext cx="8926830" cy="8132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81432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15" dirty="0">
                <a:latin typeface="Arial"/>
                <a:cs typeface="Arial"/>
              </a:rPr>
              <a:t>@</a:t>
            </a:r>
            <a:r>
              <a:rPr sz="2950" b="1" spc="-210" dirty="0">
                <a:latin typeface="Arial"/>
                <a:cs typeface="Arial"/>
              </a:rPr>
              <a:t>T</a:t>
            </a:r>
            <a:r>
              <a:rPr sz="2950" b="1" spc="10" dirty="0">
                <a:latin typeface="Arial"/>
                <a:cs typeface="Arial"/>
              </a:rPr>
              <a:t>a</a:t>
            </a:r>
            <a:r>
              <a:rPr sz="2950" b="1" dirty="0">
                <a:latin typeface="Arial"/>
                <a:cs typeface="Arial"/>
              </a:rPr>
              <a:t>bl</a:t>
            </a:r>
            <a:r>
              <a:rPr sz="2950" b="1" spc="5" dirty="0">
                <a:latin typeface="Arial"/>
                <a:cs typeface="Arial"/>
              </a:rPr>
              <a:t>e(n</a:t>
            </a:r>
            <a:r>
              <a:rPr sz="2950" b="1" spc="10" dirty="0">
                <a:latin typeface="Arial"/>
                <a:cs typeface="Arial"/>
              </a:rPr>
              <a:t>ame=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</a:t>
            </a:r>
            <a:r>
              <a:rPr sz="2950" b="1" spc="5" dirty="0">
                <a:solidFill>
                  <a:srgbClr val="3933FF"/>
                </a:solidFill>
                <a:latin typeface="Arial"/>
                <a:cs typeface="Arial"/>
              </a:rPr>
              <a:t>structor_deta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il"</a:t>
            </a:r>
            <a:r>
              <a:rPr sz="2950" b="1" spc="5" dirty="0">
                <a:latin typeface="Arial"/>
                <a:cs typeface="Arial"/>
              </a:rPr>
              <a:t>) 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InstructorDetail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 marR="2623185">
              <a:lnSpc>
                <a:spcPct val="200300"/>
              </a:lnSpc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private </a:t>
            </a:r>
            <a:r>
              <a:rPr sz="2950" b="1" spc="5" dirty="0">
                <a:latin typeface="Arial"/>
                <a:cs typeface="Arial"/>
              </a:rPr>
              <a:t>Instructor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950" b="1" spc="5" dirty="0">
                <a:latin typeface="Arial"/>
                <a:cs typeface="Arial"/>
              </a:rPr>
              <a:t>;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getInstructor()</a:t>
            </a:r>
            <a:r>
              <a:rPr sz="2950" b="1" spc="-10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950" b="1" spc="-3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766445" marR="5080" indent="-377190">
              <a:lnSpc>
                <a:spcPct val="100000"/>
              </a:lnSpc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void </a:t>
            </a:r>
            <a:r>
              <a:rPr sz="2950" b="1" spc="5" dirty="0">
                <a:latin typeface="Arial"/>
                <a:cs typeface="Arial"/>
              </a:rPr>
              <a:t>setInstructor(Instructor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instructor</a:t>
            </a:r>
            <a:r>
              <a:rPr sz="2950" b="1" spc="5" dirty="0">
                <a:latin typeface="Arial"/>
                <a:cs typeface="Arial"/>
              </a:rPr>
              <a:t>) {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this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950" b="1" dirty="0">
                <a:solidFill>
                  <a:srgbClr val="0326CC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=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instructor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9671" y="5165290"/>
            <a:ext cx="11485880" cy="3678554"/>
          </a:xfrm>
          <a:custGeom>
            <a:avLst/>
            <a:gdLst/>
            <a:ahLst/>
            <a:cxnLst/>
            <a:rect l="l" t="t" r="r" b="b"/>
            <a:pathLst>
              <a:path w="11485880" h="3678554">
                <a:moveTo>
                  <a:pt x="240097" y="0"/>
                </a:moveTo>
                <a:lnTo>
                  <a:pt x="11245594" y="0"/>
                </a:lnTo>
                <a:lnTo>
                  <a:pt x="11291431" y="183"/>
                </a:lnTo>
                <a:lnTo>
                  <a:pt x="11358509" y="4963"/>
                </a:lnTo>
                <a:lnTo>
                  <a:pt x="11415230" y="25950"/>
                </a:lnTo>
                <a:lnTo>
                  <a:pt x="11459745" y="70465"/>
                </a:lnTo>
                <a:lnTo>
                  <a:pt x="11480731" y="127201"/>
                </a:lnTo>
                <a:lnTo>
                  <a:pt x="11485508" y="194710"/>
                </a:lnTo>
                <a:lnTo>
                  <a:pt x="11485692" y="241164"/>
                </a:lnTo>
                <a:lnTo>
                  <a:pt x="11485692" y="3438052"/>
                </a:lnTo>
                <a:lnTo>
                  <a:pt x="11485508" y="3483889"/>
                </a:lnTo>
                <a:lnTo>
                  <a:pt x="11480731" y="3550964"/>
                </a:lnTo>
                <a:lnTo>
                  <a:pt x="11459745" y="3607684"/>
                </a:lnTo>
                <a:lnTo>
                  <a:pt x="11415230" y="3652199"/>
                </a:lnTo>
                <a:lnTo>
                  <a:pt x="11358492" y="3673185"/>
                </a:lnTo>
                <a:lnTo>
                  <a:pt x="11290981" y="3677965"/>
                </a:lnTo>
                <a:lnTo>
                  <a:pt x="11244526" y="3678149"/>
                </a:lnTo>
                <a:lnTo>
                  <a:pt x="240097" y="3678149"/>
                </a:lnTo>
                <a:lnTo>
                  <a:pt x="194260" y="3677965"/>
                </a:lnTo>
                <a:lnTo>
                  <a:pt x="127184" y="3673185"/>
                </a:lnTo>
                <a:lnTo>
                  <a:pt x="70465" y="3652199"/>
                </a:lnTo>
                <a:lnTo>
                  <a:pt x="25950" y="3607684"/>
                </a:lnTo>
                <a:lnTo>
                  <a:pt x="4963" y="3550947"/>
                </a:lnTo>
                <a:lnTo>
                  <a:pt x="183" y="3483438"/>
                </a:lnTo>
                <a:lnTo>
                  <a:pt x="0" y="3436984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9423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573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75" dirty="0"/>
              <a:t>Step</a:t>
            </a:r>
            <a:r>
              <a:rPr sz="6500" spc="-75" dirty="0"/>
              <a:t> </a:t>
            </a:r>
            <a:r>
              <a:rPr sz="6500" spc="45" dirty="0"/>
              <a:t>1.3:</a:t>
            </a:r>
            <a:r>
              <a:rPr sz="6500" spc="-790" dirty="0"/>
              <a:t> </a:t>
            </a:r>
            <a:r>
              <a:rPr sz="6500" spc="165" dirty="0"/>
              <a:t>Add</a:t>
            </a:r>
            <a:r>
              <a:rPr sz="6500" spc="-70" dirty="0"/>
              <a:t> </a:t>
            </a:r>
            <a:r>
              <a:rPr sz="6500" spc="70" dirty="0"/>
              <a:t>@OneToOne</a:t>
            </a:r>
            <a:r>
              <a:rPr sz="6500" spc="-75" dirty="0"/>
              <a:t> </a:t>
            </a:r>
            <a:r>
              <a:rPr sz="6500" spc="190" dirty="0"/>
              <a:t>annotation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1023917" y="1830176"/>
            <a:ext cx="8926195" cy="8132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81432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15" dirty="0">
                <a:latin typeface="Arial"/>
                <a:cs typeface="Arial"/>
              </a:rPr>
              <a:t>@</a:t>
            </a:r>
            <a:r>
              <a:rPr sz="2950" b="1" spc="-210" dirty="0">
                <a:latin typeface="Arial"/>
                <a:cs typeface="Arial"/>
              </a:rPr>
              <a:t>T</a:t>
            </a:r>
            <a:r>
              <a:rPr sz="2950" b="1" spc="10" dirty="0">
                <a:latin typeface="Arial"/>
                <a:cs typeface="Arial"/>
              </a:rPr>
              <a:t>a</a:t>
            </a:r>
            <a:r>
              <a:rPr sz="2950" b="1" dirty="0">
                <a:latin typeface="Arial"/>
                <a:cs typeface="Arial"/>
              </a:rPr>
              <a:t>bl</a:t>
            </a:r>
            <a:r>
              <a:rPr sz="2950" b="1" spc="5" dirty="0">
                <a:latin typeface="Arial"/>
                <a:cs typeface="Arial"/>
              </a:rPr>
              <a:t>e(n</a:t>
            </a:r>
            <a:r>
              <a:rPr sz="2950" b="1" spc="10" dirty="0">
                <a:latin typeface="Arial"/>
                <a:cs typeface="Arial"/>
              </a:rPr>
              <a:t>ame=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</a:t>
            </a:r>
            <a:r>
              <a:rPr sz="2950" b="1" spc="5" dirty="0">
                <a:solidFill>
                  <a:srgbClr val="3933FF"/>
                </a:solidFill>
                <a:latin typeface="Arial"/>
                <a:cs typeface="Arial"/>
              </a:rPr>
              <a:t>structor_deta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il"</a:t>
            </a:r>
            <a:r>
              <a:rPr sz="2950" b="1" spc="5" dirty="0">
                <a:latin typeface="Arial"/>
                <a:cs typeface="Arial"/>
              </a:rPr>
              <a:t>) 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InstructorDetail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 marR="720725">
              <a:lnSpc>
                <a:spcPct val="100000"/>
              </a:lnSpc>
            </a:pPr>
            <a:r>
              <a:rPr sz="2950" b="1" dirty="0">
                <a:latin typeface="Arial"/>
                <a:cs typeface="Arial"/>
              </a:rPr>
              <a:t>@OneToOne(mappedBy=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"instructorDetail"</a:t>
            </a:r>
            <a:r>
              <a:rPr sz="2950" b="1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Arial"/>
              <a:cs typeface="Arial"/>
            </a:endParaRPr>
          </a:p>
          <a:p>
            <a:pPr marL="766445" marR="2623185" indent="-377190">
              <a:lnSpc>
                <a:spcPct val="100000"/>
              </a:lnSpc>
            </a:pP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Instructor getInstructor() { </a:t>
            </a:r>
            <a:r>
              <a:rPr sz="2950" b="1" spc="-8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return</a:t>
            </a:r>
            <a:r>
              <a:rPr sz="2950" b="1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instructor;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766445" marR="5080" indent="-37719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void setInstructor(Instructor instructor) { </a:t>
            </a:r>
            <a:r>
              <a:rPr sz="2950" b="1" spc="-8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this.instructor</a:t>
            </a: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797979"/>
                </a:solidFill>
                <a:latin typeface="Arial"/>
                <a:cs typeface="Arial"/>
              </a:rPr>
              <a:t>=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 instructor;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00669" y="2170154"/>
            <a:ext cx="9732645" cy="2054860"/>
            <a:chOff x="8900669" y="2170154"/>
            <a:chExt cx="9732645" cy="2054860"/>
          </a:xfrm>
        </p:grpSpPr>
        <p:sp>
          <p:nvSpPr>
            <p:cNvPr id="5" name="object 5"/>
            <p:cNvSpPr/>
            <p:nvPr/>
          </p:nvSpPr>
          <p:spPr>
            <a:xfrm>
              <a:off x="9206600" y="3005623"/>
              <a:ext cx="1703705" cy="467995"/>
            </a:xfrm>
            <a:custGeom>
              <a:avLst/>
              <a:gdLst/>
              <a:ahLst/>
              <a:cxnLst/>
              <a:rect l="l" t="t" r="r" b="b"/>
              <a:pathLst>
                <a:path w="1703704" h="467995">
                  <a:moveTo>
                    <a:pt x="1703266" y="0"/>
                  </a:moveTo>
                  <a:lnTo>
                    <a:pt x="45435" y="455401"/>
                  </a:lnTo>
                  <a:lnTo>
                    <a:pt x="0" y="467882"/>
                  </a:lnTo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0669" y="3285339"/>
              <a:ext cx="400050" cy="351790"/>
            </a:xfrm>
            <a:custGeom>
              <a:avLst/>
              <a:gdLst/>
              <a:ahLst/>
              <a:cxnLst/>
              <a:rect l="l" t="t" r="r" b="b"/>
              <a:pathLst>
                <a:path w="400050" h="351789">
                  <a:moveTo>
                    <a:pt x="303110" y="0"/>
                  </a:moveTo>
                  <a:lnTo>
                    <a:pt x="0" y="272206"/>
                  </a:lnTo>
                  <a:lnTo>
                    <a:pt x="399630" y="351370"/>
                  </a:lnTo>
                  <a:lnTo>
                    <a:pt x="3031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24158" y="2170154"/>
              <a:ext cx="8009255" cy="2054860"/>
            </a:xfrm>
            <a:custGeom>
              <a:avLst/>
              <a:gdLst/>
              <a:ahLst/>
              <a:cxnLst/>
              <a:rect l="l" t="t" r="r" b="b"/>
              <a:pathLst>
                <a:path w="8009255" h="2054860">
                  <a:moveTo>
                    <a:pt x="7346707" y="0"/>
                  </a:moveTo>
                  <a:lnTo>
                    <a:pt x="664879" y="0"/>
                  </a:lnTo>
                  <a:lnTo>
                    <a:pt x="596920" y="63"/>
                  </a:lnTo>
                  <a:lnTo>
                    <a:pt x="536797" y="506"/>
                  </a:lnTo>
                  <a:lnTo>
                    <a:pt x="483309" y="1710"/>
                  </a:lnTo>
                  <a:lnTo>
                    <a:pt x="435257" y="4055"/>
                  </a:lnTo>
                  <a:lnTo>
                    <a:pt x="391441" y="7920"/>
                  </a:lnTo>
                  <a:lnTo>
                    <a:pt x="350662" y="13686"/>
                  </a:lnTo>
                  <a:lnTo>
                    <a:pt x="311720" y="21733"/>
                  </a:lnTo>
                  <a:lnTo>
                    <a:pt x="273415" y="32441"/>
                  </a:lnTo>
                  <a:lnTo>
                    <a:pt x="226928" y="52752"/>
                  </a:lnTo>
                  <a:lnTo>
                    <a:pt x="183769" y="78462"/>
                  </a:lnTo>
                  <a:lnTo>
                    <a:pt x="144351" y="109155"/>
                  </a:lnTo>
                  <a:lnTo>
                    <a:pt x="109088" y="144417"/>
                  </a:lnTo>
                  <a:lnTo>
                    <a:pt x="78396" y="183835"/>
                  </a:lnTo>
                  <a:lnTo>
                    <a:pt x="52686" y="226992"/>
                  </a:lnTo>
                  <a:lnTo>
                    <a:pt x="32375" y="273476"/>
                  </a:lnTo>
                  <a:lnTo>
                    <a:pt x="21666" y="311782"/>
                  </a:lnTo>
                  <a:lnTo>
                    <a:pt x="13615" y="350725"/>
                  </a:lnTo>
                  <a:lnTo>
                    <a:pt x="7842" y="391506"/>
                  </a:lnTo>
                  <a:lnTo>
                    <a:pt x="3991" y="434955"/>
                  </a:lnTo>
                  <a:lnTo>
                    <a:pt x="1647" y="482658"/>
                  </a:lnTo>
                  <a:lnTo>
                    <a:pt x="443" y="535624"/>
                  </a:lnTo>
                  <a:lnTo>
                    <a:pt x="0" y="595019"/>
                  </a:lnTo>
                  <a:lnTo>
                    <a:pt x="14" y="1459275"/>
                  </a:lnTo>
                  <a:lnTo>
                    <a:pt x="443" y="1517428"/>
                  </a:lnTo>
                  <a:lnTo>
                    <a:pt x="1647" y="1570918"/>
                  </a:lnTo>
                  <a:lnTo>
                    <a:pt x="3991" y="1618971"/>
                  </a:lnTo>
                  <a:lnTo>
                    <a:pt x="7878" y="1662943"/>
                  </a:lnTo>
                  <a:lnTo>
                    <a:pt x="13631" y="1703614"/>
                  </a:lnTo>
                  <a:lnTo>
                    <a:pt x="21669" y="1742517"/>
                  </a:lnTo>
                  <a:lnTo>
                    <a:pt x="32375" y="1780818"/>
                  </a:lnTo>
                  <a:lnTo>
                    <a:pt x="52686" y="1827302"/>
                  </a:lnTo>
                  <a:lnTo>
                    <a:pt x="78396" y="1870459"/>
                  </a:lnTo>
                  <a:lnTo>
                    <a:pt x="109088" y="1909877"/>
                  </a:lnTo>
                  <a:lnTo>
                    <a:pt x="144351" y="1945139"/>
                  </a:lnTo>
                  <a:lnTo>
                    <a:pt x="183769" y="1975833"/>
                  </a:lnTo>
                  <a:lnTo>
                    <a:pt x="226928" y="2001542"/>
                  </a:lnTo>
                  <a:lnTo>
                    <a:pt x="273415" y="2021853"/>
                  </a:lnTo>
                  <a:lnTo>
                    <a:pt x="311714" y="2032561"/>
                  </a:lnTo>
                  <a:lnTo>
                    <a:pt x="350616" y="2040608"/>
                  </a:lnTo>
                  <a:lnTo>
                    <a:pt x="391286" y="2046374"/>
                  </a:lnTo>
                  <a:lnTo>
                    <a:pt x="434889" y="2050239"/>
                  </a:lnTo>
                  <a:lnTo>
                    <a:pt x="482590" y="2052583"/>
                  </a:lnTo>
                  <a:lnTo>
                    <a:pt x="535555" y="2053787"/>
                  </a:lnTo>
                  <a:lnTo>
                    <a:pt x="594949" y="2054231"/>
                  </a:lnTo>
                  <a:lnTo>
                    <a:pt x="661937" y="2054294"/>
                  </a:lnTo>
                  <a:lnTo>
                    <a:pt x="7343765" y="2054294"/>
                  </a:lnTo>
                  <a:lnTo>
                    <a:pt x="7471849" y="2053787"/>
                  </a:lnTo>
                  <a:lnTo>
                    <a:pt x="7525339" y="2052583"/>
                  </a:lnTo>
                  <a:lnTo>
                    <a:pt x="7573393" y="2050239"/>
                  </a:lnTo>
                  <a:lnTo>
                    <a:pt x="7617210" y="2046374"/>
                  </a:lnTo>
                  <a:lnTo>
                    <a:pt x="7657991" y="2040608"/>
                  </a:lnTo>
                  <a:lnTo>
                    <a:pt x="7696934" y="2032561"/>
                  </a:lnTo>
                  <a:lnTo>
                    <a:pt x="7735240" y="2021853"/>
                  </a:lnTo>
                  <a:lnTo>
                    <a:pt x="7781726" y="2001542"/>
                  </a:lnTo>
                  <a:lnTo>
                    <a:pt x="7824886" y="1975833"/>
                  </a:lnTo>
                  <a:lnTo>
                    <a:pt x="7864304" y="1945139"/>
                  </a:lnTo>
                  <a:lnTo>
                    <a:pt x="7899566" y="1909877"/>
                  </a:lnTo>
                  <a:lnTo>
                    <a:pt x="7930259" y="1870459"/>
                  </a:lnTo>
                  <a:lnTo>
                    <a:pt x="7955968" y="1827302"/>
                  </a:lnTo>
                  <a:lnTo>
                    <a:pt x="7976280" y="1780818"/>
                  </a:lnTo>
                  <a:lnTo>
                    <a:pt x="7986988" y="1742512"/>
                  </a:lnTo>
                  <a:lnTo>
                    <a:pt x="7995040" y="1703568"/>
                  </a:lnTo>
                  <a:lnTo>
                    <a:pt x="8000813" y="1662788"/>
                  </a:lnTo>
                  <a:lnTo>
                    <a:pt x="8004664" y="1619339"/>
                  </a:lnTo>
                  <a:lnTo>
                    <a:pt x="8007008" y="1571636"/>
                  </a:lnTo>
                  <a:lnTo>
                    <a:pt x="8008212" y="1518670"/>
                  </a:lnTo>
                  <a:lnTo>
                    <a:pt x="8008655" y="1459275"/>
                  </a:lnTo>
                  <a:lnTo>
                    <a:pt x="8008641" y="595019"/>
                  </a:lnTo>
                  <a:lnTo>
                    <a:pt x="8008212" y="536866"/>
                  </a:lnTo>
                  <a:lnTo>
                    <a:pt x="8007008" y="483377"/>
                  </a:lnTo>
                  <a:lnTo>
                    <a:pt x="8004664" y="435323"/>
                  </a:lnTo>
                  <a:lnTo>
                    <a:pt x="8000777" y="391351"/>
                  </a:lnTo>
                  <a:lnTo>
                    <a:pt x="7995024" y="350679"/>
                  </a:lnTo>
                  <a:lnTo>
                    <a:pt x="7986985" y="311776"/>
                  </a:lnTo>
                  <a:lnTo>
                    <a:pt x="7976280" y="273476"/>
                  </a:lnTo>
                  <a:lnTo>
                    <a:pt x="7955968" y="226992"/>
                  </a:lnTo>
                  <a:lnTo>
                    <a:pt x="7930259" y="183835"/>
                  </a:lnTo>
                  <a:lnTo>
                    <a:pt x="7899566" y="144417"/>
                  </a:lnTo>
                  <a:lnTo>
                    <a:pt x="7864304" y="109155"/>
                  </a:lnTo>
                  <a:lnTo>
                    <a:pt x="7824886" y="78462"/>
                  </a:lnTo>
                  <a:lnTo>
                    <a:pt x="7781726" y="52752"/>
                  </a:lnTo>
                  <a:lnTo>
                    <a:pt x="7735240" y="32441"/>
                  </a:lnTo>
                  <a:lnTo>
                    <a:pt x="7696940" y="21733"/>
                  </a:lnTo>
                  <a:lnTo>
                    <a:pt x="7658037" y="13686"/>
                  </a:lnTo>
                  <a:lnTo>
                    <a:pt x="7617365" y="7920"/>
                  </a:lnTo>
                  <a:lnTo>
                    <a:pt x="7573761" y="4055"/>
                  </a:lnTo>
                  <a:lnTo>
                    <a:pt x="7526057" y="1710"/>
                  </a:lnTo>
                  <a:lnTo>
                    <a:pt x="7473090" y="506"/>
                  </a:lnTo>
                  <a:lnTo>
                    <a:pt x="7346707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03724" y="2452146"/>
            <a:ext cx="764984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785" marR="5080" indent="-1696720">
              <a:lnSpc>
                <a:spcPct val="115500"/>
              </a:lnSpc>
              <a:spcBef>
                <a:spcPts val="95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Refers to</a:t>
            </a: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“instructorDetail”</a:t>
            </a: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property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“Instructor”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7382" y="3871809"/>
            <a:ext cx="9219565" cy="1353820"/>
          </a:xfrm>
          <a:custGeom>
            <a:avLst/>
            <a:gdLst/>
            <a:ahLst/>
            <a:cxnLst/>
            <a:rect l="l" t="t" r="r" b="b"/>
            <a:pathLst>
              <a:path w="9219565" h="1353820">
                <a:moveTo>
                  <a:pt x="240097" y="0"/>
                </a:moveTo>
                <a:lnTo>
                  <a:pt x="8979397" y="0"/>
                </a:lnTo>
                <a:lnTo>
                  <a:pt x="9025234" y="183"/>
                </a:lnTo>
                <a:lnTo>
                  <a:pt x="9092310" y="4963"/>
                </a:lnTo>
                <a:lnTo>
                  <a:pt x="9149029" y="25950"/>
                </a:lnTo>
                <a:lnTo>
                  <a:pt x="9193544" y="70465"/>
                </a:lnTo>
                <a:lnTo>
                  <a:pt x="9214531" y="127201"/>
                </a:lnTo>
                <a:lnTo>
                  <a:pt x="9219311" y="194710"/>
                </a:lnTo>
                <a:lnTo>
                  <a:pt x="9219495" y="241164"/>
                </a:lnTo>
                <a:lnTo>
                  <a:pt x="9219495" y="1113625"/>
                </a:lnTo>
                <a:lnTo>
                  <a:pt x="9219311" y="1159462"/>
                </a:lnTo>
                <a:lnTo>
                  <a:pt x="9214531" y="1226537"/>
                </a:lnTo>
                <a:lnTo>
                  <a:pt x="9193544" y="1283257"/>
                </a:lnTo>
                <a:lnTo>
                  <a:pt x="9149029" y="1327772"/>
                </a:lnTo>
                <a:lnTo>
                  <a:pt x="9092293" y="1348759"/>
                </a:lnTo>
                <a:lnTo>
                  <a:pt x="9024784" y="1353539"/>
                </a:lnTo>
                <a:lnTo>
                  <a:pt x="8978330" y="1353723"/>
                </a:lnTo>
                <a:lnTo>
                  <a:pt x="240097" y="1353723"/>
                </a:lnTo>
                <a:lnTo>
                  <a:pt x="194260" y="1353539"/>
                </a:lnTo>
                <a:lnTo>
                  <a:pt x="127184" y="1348759"/>
                </a:lnTo>
                <a:lnTo>
                  <a:pt x="70465" y="1327772"/>
                </a:lnTo>
                <a:lnTo>
                  <a:pt x="25950" y="1283257"/>
                </a:lnTo>
                <a:lnTo>
                  <a:pt x="4963" y="1226521"/>
                </a:lnTo>
                <a:lnTo>
                  <a:pt x="183" y="1159011"/>
                </a:lnTo>
                <a:lnTo>
                  <a:pt x="0" y="1112557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9423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564</Words>
  <Application>Microsoft Office PowerPoint</Application>
  <PresentationFormat>Custom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Hibernate One-to-One  Bi-Directional</vt:lpstr>
      <vt:lpstr>One-to-One Mapping</vt:lpstr>
      <vt:lpstr>New Use Case</vt:lpstr>
      <vt:lpstr>Bi-Directional</vt:lpstr>
      <vt:lpstr>Bi-Directional - The Good News</vt:lpstr>
      <vt:lpstr>Development Process: One-to-One (Bi-Directional)</vt:lpstr>
      <vt:lpstr>Step 1.1: Add new field to reference Instructor</vt:lpstr>
      <vt:lpstr>Step 1.2: Add getter/setter methods Instructor</vt:lpstr>
      <vt:lpstr>Step 1.3: Add @OneToOne annotation</vt:lpstr>
      <vt:lpstr>More on mappedBy</vt:lpstr>
      <vt:lpstr>Add support for Cascading</vt:lpstr>
      <vt:lpstr>Step 2: Create Main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23-hibernate-one-to-one-bi-overview.pdf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2022-08-22T11:42:30Z</dcterms:created>
  <dcterms:modified xsi:type="dcterms:W3CDTF">2022-08-22T12:22:54Z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2017-08-14T00:00:00Z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