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" d="100"/>
          <a:sy n="29" d="100"/>
        </p:scale>
        <p:origin x="9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13085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2034" y="487808"/>
            <a:ext cx="18140031" cy="1021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679" y="2364190"/>
            <a:ext cx="13058140" cy="543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23.jp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v2code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uv2cod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://www.luv2code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v2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uv2code.com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luv2code.com/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v2code.com/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4202" y="9998060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4202" y="10056959"/>
            <a:ext cx="14135735" cy="635"/>
          </a:xfrm>
          <a:custGeom>
            <a:avLst/>
            <a:gdLst/>
            <a:ahLst/>
            <a:cxnLst/>
            <a:rect l="l" t="t" r="r" b="b"/>
            <a:pathLst>
              <a:path w="14135735" h="634">
                <a:moveTo>
                  <a:pt x="0" y="0"/>
                </a:moveTo>
                <a:lnTo>
                  <a:pt x="14135695" y="0"/>
                </a:lnTo>
                <a:lnTo>
                  <a:pt x="0" y="104"/>
                </a:lnTo>
                <a:close/>
              </a:path>
            </a:pathLst>
          </a:custGeom>
          <a:ln w="1047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261" y="175775"/>
            <a:ext cx="10229215" cy="2333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6295" marR="10795" indent="-2094230">
              <a:lnSpc>
                <a:spcPct val="100000"/>
              </a:lnSpc>
              <a:spcBef>
                <a:spcPts val="135"/>
              </a:spcBef>
            </a:pPr>
            <a:r>
              <a:rPr sz="7550" spc="-120" dirty="0">
                <a:latin typeface="Arial"/>
                <a:cs typeface="Arial"/>
              </a:rPr>
              <a:t>Hibernate</a:t>
            </a:r>
            <a:r>
              <a:rPr sz="7550" spc="-345" dirty="0">
                <a:latin typeface="Arial"/>
                <a:cs typeface="Arial"/>
              </a:rPr>
              <a:t> </a:t>
            </a:r>
            <a:r>
              <a:rPr sz="7550" spc="-135" dirty="0">
                <a:latin typeface="Arial"/>
                <a:cs typeface="Arial"/>
              </a:rPr>
              <a:t>One-to-Many </a:t>
            </a:r>
            <a:r>
              <a:rPr sz="7550" spc="-2080" dirty="0">
                <a:latin typeface="Arial"/>
                <a:cs typeface="Arial"/>
              </a:rPr>
              <a:t> </a:t>
            </a:r>
            <a:r>
              <a:rPr sz="7550" spc="-140" dirty="0">
                <a:latin typeface="Arial"/>
                <a:cs typeface="Arial"/>
              </a:rPr>
              <a:t>Bi-Directional</a:t>
            </a:r>
            <a:endParaRPr sz="75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126" y="481660"/>
            <a:ext cx="2020880" cy="8167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42875" y="2475667"/>
            <a:ext cx="16439515" cy="8295640"/>
            <a:chOff x="1842875" y="2475667"/>
            <a:chExt cx="16439515" cy="829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9468" y="2565366"/>
              <a:ext cx="16146105" cy="792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875" y="2475667"/>
              <a:ext cx="16439290" cy="82952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09917" y="3826236"/>
              <a:ext cx="6608445" cy="4248785"/>
            </a:xfrm>
            <a:custGeom>
              <a:avLst/>
              <a:gdLst/>
              <a:ahLst/>
              <a:cxnLst/>
              <a:rect l="l" t="t" r="r" b="b"/>
              <a:pathLst>
                <a:path w="6608444" h="4248784">
                  <a:moveTo>
                    <a:pt x="0" y="0"/>
                  </a:moveTo>
                  <a:lnTo>
                    <a:pt x="6608009" y="0"/>
                  </a:lnTo>
                  <a:lnTo>
                    <a:pt x="6608009" y="4248419"/>
                  </a:lnTo>
                  <a:lnTo>
                    <a:pt x="0" y="4248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637" y="2889115"/>
            <a:ext cx="10443210" cy="4976495"/>
            <a:chOff x="575637" y="2889115"/>
            <a:chExt cx="10443210" cy="4976495"/>
          </a:xfrm>
        </p:grpSpPr>
        <p:sp>
          <p:nvSpPr>
            <p:cNvPr id="3" name="object 3"/>
            <p:cNvSpPr/>
            <p:nvPr/>
          </p:nvSpPr>
          <p:spPr>
            <a:xfrm>
              <a:off x="753642" y="3004294"/>
              <a:ext cx="10086975" cy="4516120"/>
            </a:xfrm>
            <a:custGeom>
              <a:avLst/>
              <a:gdLst/>
              <a:ahLst/>
              <a:cxnLst/>
              <a:rect l="l" t="t" r="r" b="b"/>
              <a:pathLst>
                <a:path w="10086975" h="4516120">
                  <a:moveTo>
                    <a:pt x="0" y="0"/>
                  </a:moveTo>
                  <a:lnTo>
                    <a:pt x="10086907" y="0"/>
                  </a:lnTo>
                  <a:lnTo>
                    <a:pt x="10086907" y="4515569"/>
                  </a:lnTo>
                  <a:lnTo>
                    <a:pt x="0" y="4515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637" y="2889115"/>
              <a:ext cx="10442912" cy="49762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4499" y="3055269"/>
            <a:ext cx="367030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b="1" spc="10" dirty="0">
                <a:latin typeface="Arial"/>
                <a:cs typeface="Arial"/>
              </a:rPr>
              <a:t>@Entity </a:t>
            </a:r>
            <a:r>
              <a:rPr sz="2450" b="1" spc="15" dirty="0">
                <a:latin typeface="Arial"/>
                <a:cs typeface="Arial"/>
              </a:rPr>
              <a:t> </a:t>
            </a:r>
            <a:r>
              <a:rPr sz="2450" b="1" spc="20" dirty="0">
                <a:latin typeface="Arial"/>
                <a:cs typeface="Arial"/>
              </a:rPr>
              <a:t>@</a:t>
            </a:r>
            <a:r>
              <a:rPr sz="2450" b="1" spc="-175" dirty="0">
                <a:latin typeface="Arial"/>
                <a:cs typeface="Arial"/>
              </a:rPr>
              <a:t>T</a:t>
            </a:r>
            <a:r>
              <a:rPr sz="2450" b="1" spc="10" dirty="0">
                <a:latin typeface="Arial"/>
                <a:cs typeface="Arial"/>
              </a:rPr>
              <a:t>a</a:t>
            </a:r>
            <a:r>
              <a:rPr sz="2450" b="1" spc="5" dirty="0">
                <a:latin typeface="Arial"/>
                <a:cs typeface="Arial"/>
              </a:rPr>
              <a:t>bl</a:t>
            </a:r>
            <a:r>
              <a:rPr sz="2450" b="1" spc="10" dirty="0">
                <a:latin typeface="Arial"/>
                <a:cs typeface="Arial"/>
              </a:rPr>
              <a:t>e(</a:t>
            </a:r>
            <a:r>
              <a:rPr sz="2450" b="1" spc="5" dirty="0">
                <a:latin typeface="Arial"/>
                <a:cs typeface="Arial"/>
              </a:rPr>
              <a:t>n</a:t>
            </a:r>
            <a:r>
              <a:rPr sz="2450" b="1" spc="15" dirty="0">
                <a:latin typeface="Arial"/>
                <a:cs typeface="Arial"/>
              </a:rPr>
              <a:t>ame=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450" b="1" spc="5" dirty="0">
                <a:latin typeface="Arial"/>
                <a:cs typeface="Arial"/>
              </a:rPr>
              <a:t>) 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Course {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25"/>
              </a:spcBef>
            </a:pPr>
            <a:r>
              <a:rPr sz="2450" i="1" spc="20" dirty="0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959" y="4753719"/>
            <a:ext cx="8037830" cy="1495425"/>
          </a:xfrm>
          <a:prstGeom prst="rect">
            <a:avLst/>
          </a:prstGeom>
          <a:ln w="52354">
            <a:solidFill>
              <a:srgbClr val="0433FF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 marL="262890" marR="2214245">
              <a:lnSpc>
                <a:spcPct val="101000"/>
              </a:lnSpc>
              <a:spcBef>
                <a:spcPts val="1560"/>
              </a:spcBef>
            </a:pPr>
            <a:r>
              <a:rPr sz="2450" b="1" spc="-5" dirty="0">
                <a:latin typeface="Arial"/>
                <a:cs typeface="Arial"/>
              </a:rPr>
              <a:t>@ManyToOne 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15" dirty="0">
                <a:latin typeface="Arial"/>
                <a:cs typeface="Arial"/>
              </a:rPr>
              <a:t>@J</a:t>
            </a:r>
            <a:r>
              <a:rPr sz="2450" b="1" spc="5" dirty="0">
                <a:latin typeface="Arial"/>
                <a:cs typeface="Arial"/>
              </a:rPr>
              <a:t>oin</a:t>
            </a:r>
            <a:r>
              <a:rPr sz="2450" b="1" spc="15" dirty="0">
                <a:latin typeface="Arial"/>
                <a:cs typeface="Arial"/>
              </a:rPr>
              <a:t>C</a:t>
            </a:r>
            <a:r>
              <a:rPr sz="2450" b="1" spc="5" dirty="0">
                <a:latin typeface="Arial"/>
                <a:cs typeface="Arial"/>
              </a:rPr>
              <a:t>olu</a:t>
            </a:r>
            <a:r>
              <a:rPr sz="2450" b="1" spc="20" dirty="0">
                <a:latin typeface="Arial"/>
                <a:cs typeface="Arial"/>
              </a:rPr>
              <a:t>m</a:t>
            </a:r>
            <a:r>
              <a:rPr sz="2450" b="1" spc="5" dirty="0">
                <a:latin typeface="Arial"/>
                <a:cs typeface="Arial"/>
              </a:rPr>
              <a:t>n(n</a:t>
            </a:r>
            <a:r>
              <a:rPr sz="2450" b="1" spc="15" dirty="0">
                <a:latin typeface="Arial"/>
                <a:cs typeface="Arial"/>
              </a:rPr>
              <a:t>ame=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"in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str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u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ct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o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r_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id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450" b="1" spc="5" dirty="0">
                <a:latin typeface="Arial"/>
                <a:cs typeface="Arial"/>
              </a:rPr>
              <a:t>) 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2450" b="1" spc="5" dirty="0">
                <a:latin typeface="Arial"/>
                <a:cs typeface="Arial"/>
              </a:rPr>
              <a:t>Instructor </a:t>
            </a:r>
            <a:r>
              <a:rPr sz="2450" b="1" spc="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450" b="1" spc="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99" y="6301244"/>
            <a:ext cx="4714875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120"/>
              </a:spcBef>
            </a:pPr>
            <a:r>
              <a:rPr sz="2450" i="1" spc="20" dirty="0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sz="2450" i="1" dirty="0">
                <a:latin typeface="Arial"/>
                <a:cs typeface="Arial"/>
              </a:rPr>
              <a:t>//</a:t>
            </a:r>
            <a:r>
              <a:rPr sz="2450" i="1" spc="5" dirty="0">
                <a:latin typeface="Arial"/>
                <a:cs typeface="Arial"/>
              </a:rPr>
              <a:t> constructors,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getters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/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setters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5858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05" dirty="0"/>
              <a:t>Cours</a:t>
            </a:r>
            <a:r>
              <a:rPr spc="204" dirty="0"/>
              <a:t>e</a:t>
            </a:r>
            <a:r>
              <a:rPr spc="-75" dirty="0"/>
              <a:t> </a:t>
            </a:r>
            <a:r>
              <a:rPr spc="95" dirty="0"/>
              <a:t>clas</a:t>
            </a:r>
            <a:r>
              <a:rPr spc="220" dirty="0"/>
              <a:t>s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-155" dirty="0"/>
              <a:t>@Ma</a:t>
            </a:r>
            <a:r>
              <a:rPr spc="-215" dirty="0"/>
              <a:t>n</a:t>
            </a:r>
            <a:r>
              <a:rPr spc="-245" dirty="0"/>
              <a:t>y</a:t>
            </a:r>
            <a:r>
              <a:rPr spc="-685" dirty="0"/>
              <a:t>T</a:t>
            </a:r>
            <a:r>
              <a:rPr spc="275" dirty="0"/>
              <a:t>oOne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961146" y="2335007"/>
            <a:ext cx="12557125" cy="8094345"/>
            <a:chOff x="6961146" y="2335007"/>
            <a:chExt cx="12557125" cy="80943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13822" y="2429245"/>
              <a:ext cx="9057315" cy="35496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7229" y="2335007"/>
              <a:ext cx="9350500" cy="39265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1146" y="4572633"/>
              <a:ext cx="9740648" cy="9874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319478" y="3354271"/>
              <a:ext cx="4237990" cy="1118870"/>
            </a:xfrm>
            <a:custGeom>
              <a:avLst/>
              <a:gdLst/>
              <a:ahLst/>
              <a:cxnLst/>
              <a:rect l="l" t="t" r="r" b="b"/>
              <a:pathLst>
                <a:path w="4237990" h="1118870">
                  <a:moveTo>
                    <a:pt x="4237808" y="1118667"/>
                  </a:moveTo>
                  <a:lnTo>
                    <a:pt x="30372" y="8017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06867" y="3240799"/>
              <a:ext cx="275590" cy="243204"/>
            </a:xfrm>
            <a:custGeom>
              <a:avLst/>
              <a:gdLst/>
              <a:ahLst/>
              <a:cxnLst/>
              <a:rect l="l" t="t" r="r" b="b"/>
              <a:pathLst>
                <a:path w="275590" h="243204">
                  <a:moveTo>
                    <a:pt x="275049" y="0"/>
                  </a:moveTo>
                  <a:lnTo>
                    <a:pt x="0" y="57349"/>
                  </a:lnTo>
                  <a:lnTo>
                    <a:pt x="210915" y="242977"/>
                  </a:lnTo>
                  <a:lnTo>
                    <a:pt x="27504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4764" y="6921255"/>
              <a:ext cx="7790338" cy="32250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8171" y="6827017"/>
              <a:ext cx="8083523" cy="360198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5449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3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150" dirty="0"/>
              <a:t>Updat</a:t>
            </a:r>
            <a:r>
              <a:rPr spc="235" dirty="0"/>
              <a:t>e</a:t>
            </a:r>
            <a:r>
              <a:rPr spc="-75" dirty="0"/>
              <a:t> </a:t>
            </a:r>
            <a:r>
              <a:rPr spc="105" dirty="0"/>
              <a:t>Instructo</a:t>
            </a:r>
            <a:r>
              <a:rPr spc="245" dirty="0"/>
              <a:t>r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135" dirty="0"/>
              <a:t>referenc</a:t>
            </a:r>
            <a:r>
              <a:rPr spc="270" dirty="0"/>
              <a:t>e</a:t>
            </a:r>
            <a:r>
              <a:rPr spc="-75" dirty="0"/>
              <a:t> </a:t>
            </a:r>
            <a:r>
              <a:rPr spc="135" dirty="0"/>
              <a:t>courses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5" y="1444178"/>
            <a:ext cx="18519140" cy="9154795"/>
            <a:chOff x="792745" y="1444178"/>
            <a:chExt cx="18519140" cy="9154795"/>
          </a:xfrm>
        </p:grpSpPr>
        <p:sp>
          <p:nvSpPr>
            <p:cNvPr id="4" name="object 4"/>
            <p:cNvSpPr/>
            <p:nvPr/>
          </p:nvSpPr>
          <p:spPr>
            <a:xfrm>
              <a:off x="970750" y="1559357"/>
              <a:ext cx="18162905" cy="8693785"/>
            </a:xfrm>
            <a:custGeom>
              <a:avLst/>
              <a:gdLst/>
              <a:ahLst/>
              <a:cxnLst/>
              <a:rect l="l" t="t" r="r" b="b"/>
              <a:pathLst>
                <a:path w="18162905" h="8693785">
                  <a:moveTo>
                    <a:pt x="0" y="0"/>
                  </a:moveTo>
                  <a:lnTo>
                    <a:pt x="18162604" y="0"/>
                  </a:lnTo>
                  <a:lnTo>
                    <a:pt x="18162604" y="8693451"/>
                  </a:lnTo>
                  <a:lnTo>
                    <a:pt x="0" y="869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444178"/>
              <a:ext cx="18518609" cy="91541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1599816"/>
            <a:ext cx="9011920" cy="858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4094479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-5" dirty="0">
                <a:latin typeface="Arial"/>
                <a:cs typeface="Arial"/>
              </a:rPr>
              <a:t>@Table(name=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spc="-5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389255" marR="2309495">
              <a:lnSpc>
                <a:spcPct val="3004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 </a:t>
            </a:r>
            <a:r>
              <a:rPr sz="2950" b="1" spc="5" dirty="0">
                <a:latin typeface="Arial"/>
                <a:cs typeface="Arial"/>
              </a:rPr>
              <a:t>List&lt;Course&gt;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;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latin typeface="Arial"/>
                <a:cs typeface="Arial"/>
              </a:rPr>
              <a:t>List&lt;Course&gt; getCourses()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return</a:t>
            </a:r>
            <a:r>
              <a:rPr sz="29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766445" marR="5080" indent="-37719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2950" b="1" spc="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setCourses(List&lt;Course&gt;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)</a:t>
            </a:r>
            <a:r>
              <a:rPr sz="2950" b="1" spc="15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this</a:t>
            </a:r>
            <a:r>
              <a:rPr sz="2950" b="1" spc="5" dirty="0">
                <a:latin typeface="Arial"/>
                <a:cs typeface="Arial"/>
              </a:rPr>
              <a:t>.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-5" dirty="0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2552" y="4006619"/>
            <a:ext cx="11580495" cy="5100320"/>
            <a:chOff x="902552" y="4006619"/>
            <a:chExt cx="11580495" cy="5100320"/>
          </a:xfrm>
        </p:grpSpPr>
        <p:sp>
          <p:nvSpPr>
            <p:cNvPr id="8" name="object 8"/>
            <p:cNvSpPr/>
            <p:nvPr/>
          </p:nvSpPr>
          <p:spPr>
            <a:xfrm>
              <a:off x="949671" y="5381607"/>
              <a:ext cx="11485880" cy="3678554"/>
            </a:xfrm>
            <a:custGeom>
              <a:avLst/>
              <a:gdLst/>
              <a:ahLst/>
              <a:cxnLst/>
              <a:rect l="l" t="t" r="r" b="b"/>
              <a:pathLst>
                <a:path w="11485880" h="3678554">
                  <a:moveTo>
                    <a:pt x="240097" y="0"/>
                  </a:moveTo>
                  <a:lnTo>
                    <a:pt x="11245594" y="0"/>
                  </a:lnTo>
                  <a:lnTo>
                    <a:pt x="11291431" y="183"/>
                  </a:lnTo>
                  <a:lnTo>
                    <a:pt x="11358509" y="4963"/>
                  </a:lnTo>
                  <a:lnTo>
                    <a:pt x="11415230" y="25950"/>
                  </a:lnTo>
                  <a:lnTo>
                    <a:pt x="11459745" y="70465"/>
                  </a:lnTo>
                  <a:lnTo>
                    <a:pt x="11480731" y="127201"/>
                  </a:lnTo>
                  <a:lnTo>
                    <a:pt x="11485508" y="194710"/>
                  </a:lnTo>
                  <a:lnTo>
                    <a:pt x="11485692" y="241164"/>
                  </a:lnTo>
                  <a:lnTo>
                    <a:pt x="11485692" y="3438052"/>
                  </a:lnTo>
                  <a:lnTo>
                    <a:pt x="11485508" y="3483889"/>
                  </a:lnTo>
                  <a:lnTo>
                    <a:pt x="11480731" y="3550964"/>
                  </a:lnTo>
                  <a:lnTo>
                    <a:pt x="11459745" y="3607684"/>
                  </a:lnTo>
                  <a:lnTo>
                    <a:pt x="11415230" y="3652199"/>
                  </a:lnTo>
                  <a:lnTo>
                    <a:pt x="11358492" y="3673185"/>
                  </a:lnTo>
                  <a:lnTo>
                    <a:pt x="11290981" y="3677965"/>
                  </a:lnTo>
                  <a:lnTo>
                    <a:pt x="11244526" y="3678149"/>
                  </a:lnTo>
                  <a:lnTo>
                    <a:pt x="240097" y="3678149"/>
                  </a:lnTo>
                  <a:lnTo>
                    <a:pt x="194260" y="3677965"/>
                  </a:lnTo>
                  <a:lnTo>
                    <a:pt x="127184" y="3673185"/>
                  </a:lnTo>
                  <a:lnTo>
                    <a:pt x="70465" y="3652199"/>
                  </a:lnTo>
                  <a:lnTo>
                    <a:pt x="25950" y="3607684"/>
                  </a:lnTo>
                  <a:lnTo>
                    <a:pt x="4963" y="3550947"/>
                  </a:lnTo>
                  <a:lnTo>
                    <a:pt x="183" y="3483438"/>
                  </a:lnTo>
                  <a:lnTo>
                    <a:pt x="0" y="3436984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9671" y="4053738"/>
              <a:ext cx="7625715" cy="1047115"/>
            </a:xfrm>
            <a:custGeom>
              <a:avLst/>
              <a:gdLst/>
              <a:ahLst/>
              <a:cxnLst/>
              <a:rect l="l" t="t" r="r" b="b"/>
              <a:pathLst>
                <a:path w="7625715" h="1047114">
                  <a:moveTo>
                    <a:pt x="240097" y="0"/>
                  </a:moveTo>
                  <a:lnTo>
                    <a:pt x="7385602" y="0"/>
                  </a:lnTo>
                  <a:lnTo>
                    <a:pt x="7431439" y="183"/>
                  </a:lnTo>
                  <a:lnTo>
                    <a:pt x="7498514" y="4963"/>
                  </a:lnTo>
                  <a:lnTo>
                    <a:pt x="7555234" y="25950"/>
                  </a:lnTo>
                  <a:lnTo>
                    <a:pt x="7599749" y="70465"/>
                  </a:lnTo>
                  <a:lnTo>
                    <a:pt x="7620735" y="127201"/>
                  </a:lnTo>
                  <a:lnTo>
                    <a:pt x="7625515" y="194710"/>
                  </a:lnTo>
                  <a:lnTo>
                    <a:pt x="7625699" y="241164"/>
                  </a:lnTo>
                  <a:lnTo>
                    <a:pt x="7625699" y="806991"/>
                  </a:lnTo>
                  <a:lnTo>
                    <a:pt x="7625515" y="852828"/>
                  </a:lnTo>
                  <a:lnTo>
                    <a:pt x="7620735" y="919903"/>
                  </a:lnTo>
                  <a:lnTo>
                    <a:pt x="7599749" y="976623"/>
                  </a:lnTo>
                  <a:lnTo>
                    <a:pt x="7555234" y="1021138"/>
                  </a:lnTo>
                  <a:lnTo>
                    <a:pt x="7498498" y="1042124"/>
                  </a:lnTo>
                  <a:lnTo>
                    <a:pt x="7430988" y="1046904"/>
                  </a:lnTo>
                  <a:lnTo>
                    <a:pt x="7384535" y="1047088"/>
                  </a:lnTo>
                  <a:lnTo>
                    <a:pt x="240097" y="1047088"/>
                  </a:lnTo>
                  <a:lnTo>
                    <a:pt x="194260" y="1046904"/>
                  </a:lnTo>
                  <a:lnTo>
                    <a:pt x="127184" y="1042124"/>
                  </a:lnTo>
                  <a:lnTo>
                    <a:pt x="70465" y="1021138"/>
                  </a:lnTo>
                  <a:lnTo>
                    <a:pt x="25950" y="976623"/>
                  </a:lnTo>
                  <a:lnTo>
                    <a:pt x="4963" y="919887"/>
                  </a:lnTo>
                  <a:lnTo>
                    <a:pt x="183" y="852377"/>
                  </a:lnTo>
                  <a:lnTo>
                    <a:pt x="0" y="805923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128649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100" dirty="0"/>
              <a:t> </a:t>
            </a:r>
            <a:r>
              <a:rPr spc="-35" dirty="0"/>
              <a:t>@OneToMany</a:t>
            </a:r>
            <a:r>
              <a:rPr spc="-100" dirty="0"/>
              <a:t> </a:t>
            </a:r>
            <a:r>
              <a:rPr spc="190" dirty="0"/>
              <a:t>annotation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5" y="1444178"/>
            <a:ext cx="18519140" cy="9154795"/>
            <a:chOff x="792745" y="1444178"/>
            <a:chExt cx="18519140" cy="9154795"/>
          </a:xfrm>
        </p:grpSpPr>
        <p:sp>
          <p:nvSpPr>
            <p:cNvPr id="4" name="object 4"/>
            <p:cNvSpPr/>
            <p:nvPr/>
          </p:nvSpPr>
          <p:spPr>
            <a:xfrm>
              <a:off x="970750" y="1559357"/>
              <a:ext cx="18162905" cy="8693785"/>
            </a:xfrm>
            <a:custGeom>
              <a:avLst/>
              <a:gdLst/>
              <a:ahLst/>
              <a:cxnLst/>
              <a:rect l="l" t="t" r="r" b="b"/>
              <a:pathLst>
                <a:path w="18162905" h="8693785">
                  <a:moveTo>
                    <a:pt x="0" y="0"/>
                  </a:moveTo>
                  <a:lnTo>
                    <a:pt x="18162604" y="0"/>
                  </a:lnTo>
                  <a:lnTo>
                    <a:pt x="18162604" y="8693451"/>
                  </a:lnTo>
                  <a:lnTo>
                    <a:pt x="0" y="869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444178"/>
              <a:ext cx="18518609" cy="91541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1599816"/>
            <a:ext cx="9011920" cy="858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4094479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-5" dirty="0">
                <a:latin typeface="Arial"/>
                <a:cs typeface="Arial"/>
              </a:rPr>
              <a:t>@Table(name=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spc="-5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89255" marR="1602105">
              <a:lnSpc>
                <a:spcPct val="100000"/>
              </a:lnSpc>
            </a:pPr>
            <a:r>
              <a:rPr sz="2950" b="1" dirty="0">
                <a:latin typeface="Arial"/>
                <a:cs typeface="Arial"/>
              </a:rPr>
              <a:t>@OneToMany(mappedBy=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List&lt;Course&gt;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Arial"/>
              <a:cs typeface="Arial"/>
            </a:endParaRPr>
          </a:p>
          <a:p>
            <a:pPr marL="766445" marR="2309495" indent="-377190">
              <a:lnSpc>
                <a:spcPct val="100000"/>
              </a:lnSpc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List&lt;Course&gt; getCourses() 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return</a:t>
            </a:r>
            <a:r>
              <a:rPr sz="2950" b="1" spc="-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courses;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766445" marR="5080" indent="-377190">
              <a:lnSpc>
                <a:spcPct val="100000"/>
              </a:lnSpc>
              <a:spcBef>
                <a:spcPts val="5"/>
              </a:spcBef>
            </a:pP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public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void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setCourses(List&lt;Course&gt;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courses)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{ </a:t>
            </a:r>
            <a:r>
              <a:rPr sz="2950" b="1" spc="-805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this.courses</a:t>
            </a:r>
            <a:r>
              <a:rPr sz="2950" b="1" dirty="0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solidFill>
                  <a:srgbClr val="797979"/>
                </a:solidFill>
                <a:latin typeface="Arial"/>
                <a:cs typeface="Arial"/>
              </a:rPr>
              <a:t>=</a:t>
            </a: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 courses;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spc="5" dirty="0">
                <a:solidFill>
                  <a:srgbClr val="797979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0669" y="2170154"/>
            <a:ext cx="9732645" cy="2054860"/>
            <a:chOff x="8900669" y="2170154"/>
            <a:chExt cx="9732645" cy="2054860"/>
          </a:xfrm>
        </p:grpSpPr>
        <p:sp>
          <p:nvSpPr>
            <p:cNvPr id="8" name="object 8"/>
            <p:cNvSpPr/>
            <p:nvPr/>
          </p:nvSpPr>
          <p:spPr>
            <a:xfrm>
              <a:off x="9206600" y="3005623"/>
              <a:ext cx="1703705" cy="467995"/>
            </a:xfrm>
            <a:custGeom>
              <a:avLst/>
              <a:gdLst/>
              <a:ahLst/>
              <a:cxnLst/>
              <a:rect l="l" t="t" r="r" b="b"/>
              <a:pathLst>
                <a:path w="1703704" h="467995">
                  <a:moveTo>
                    <a:pt x="1703266" y="0"/>
                  </a:moveTo>
                  <a:lnTo>
                    <a:pt x="45435" y="455401"/>
                  </a:lnTo>
                  <a:lnTo>
                    <a:pt x="0" y="467882"/>
                  </a:lnTo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00669" y="3285339"/>
              <a:ext cx="400050" cy="351790"/>
            </a:xfrm>
            <a:custGeom>
              <a:avLst/>
              <a:gdLst/>
              <a:ahLst/>
              <a:cxnLst/>
              <a:rect l="l" t="t" r="r" b="b"/>
              <a:pathLst>
                <a:path w="400050" h="351789">
                  <a:moveTo>
                    <a:pt x="303110" y="0"/>
                  </a:moveTo>
                  <a:lnTo>
                    <a:pt x="0" y="272206"/>
                  </a:lnTo>
                  <a:lnTo>
                    <a:pt x="399630" y="351370"/>
                  </a:lnTo>
                  <a:lnTo>
                    <a:pt x="3031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4158" y="2170154"/>
              <a:ext cx="8009255" cy="2054860"/>
            </a:xfrm>
            <a:custGeom>
              <a:avLst/>
              <a:gdLst/>
              <a:ahLst/>
              <a:cxnLst/>
              <a:rect l="l" t="t" r="r" b="b"/>
              <a:pathLst>
                <a:path w="8009255" h="2054860">
                  <a:moveTo>
                    <a:pt x="7346707" y="0"/>
                  </a:moveTo>
                  <a:lnTo>
                    <a:pt x="664879" y="0"/>
                  </a:lnTo>
                  <a:lnTo>
                    <a:pt x="596920" y="63"/>
                  </a:lnTo>
                  <a:lnTo>
                    <a:pt x="536797" y="506"/>
                  </a:lnTo>
                  <a:lnTo>
                    <a:pt x="483309" y="1710"/>
                  </a:lnTo>
                  <a:lnTo>
                    <a:pt x="435257" y="4055"/>
                  </a:lnTo>
                  <a:lnTo>
                    <a:pt x="391441" y="7920"/>
                  </a:lnTo>
                  <a:lnTo>
                    <a:pt x="350662" y="13686"/>
                  </a:lnTo>
                  <a:lnTo>
                    <a:pt x="311720" y="21733"/>
                  </a:lnTo>
                  <a:lnTo>
                    <a:pt x="273415" y="32441"/>
                  </a:lnTo>
                  <a:lnTo>
                    <a:pt x="226928" y="52752"/>
                  </a:lnTo>
                  <a:lnTo>
                    <a:pt x="183769" y="78462"/>
                  </a:lnTo>
                  <a:lnTo>
                    <a:pt x="144351" y="109155"/>
                  </a:lnTo>
                  <a:lnTo>
                    <a:pt x="109088" y="144417"/>
                  </a:lnTo>
                  <a:lnTo>
                    <a:pt x="78396" y="183835"/>
                  </a:lnTo>
                  <a:lnTo>
                    <a:pt x="52686" y="226992"/>
                  </a:lnTo>
                  <a:lnTo>
                    <a:pt x="32375" y="273476"/>
                  </a:lnTo>
                  <a:lnTo>
                    <a:pt x="21666" y="311782"/>
                  </a:lnTo>
                  <a:lnTo>
                    <a:pt x="13615" y="350725"/>
                  </a:lnTo>
                  <a:lnTo>
                    <a:pt x="7842" y="391506"/>
                  </a:lnTo>
                  <a:lnTo>
                    <a:pt x="3991" y="434955"/>
                  </a:lnTo>
                  <a:lnTo>
                    <a:pt x="1647" y="482658"/>
                  </a:lnTo>
                  <a:lnTo>
                    <a:pt x="443" y="535624"/>
                  </a:lnTo>
                  <a:lnTo>
                    <a:pt x="0" y="595019"/>
                  </a:lnTo>
                  <a:lnTo>
                    <a:pt x="14" y="1459275"/>
                  </a:lnTo>
                  <a:lnTo>
                    <a:pt x="443" y="1517428"/>
                  </a:lnTo>
                  <a:lnTo>
                    <a:pt x="1647" y="1570918"/>
                  </a:lnTo>
                  <a:lnTo>
                    <a:pt x="3991" y="1618971"/>
                  </a:lnTo>
                  <a:lnTo>
                    <a:pt x="7878" y="1662943"/>
                  </a:lnTo>
                  <a:lnTo>
                    <a:pt x="13631" y="1703614"/>
                  </a:lnTo>
                  <a:lnTo>
                    <a:pt x="21669" y="1742517"/>
                  </a:lnTo>
                  <a:lnTo>
                    <a:pt x="32375" y="1780818"/>
                  </a:lnTo>
                  <a:lnTo>
                    <a:pt x="52686" y="1827302"/>
                  </a:lnTo>
                  <a:lnTo>
                    <a:pt x="78396" y="1870459"/>
                  </a:lnTo>
                  <a:lnTo>
                    <a:pt x="109088" y="1909877"/>
                  </a:lnTo>
                  <a:lnTo>
                    <a:pt x="144351" y="1945139"/>
                  </a:lnTo>
                  <a:lnTo>
                    <a:pt x="183769" y="1975833"/>
                  </a:lnTo>
                  <a:lnTo>
                    <a:pt x="226928" y="2001542"/>
                  </a:lnTo>
                  <a:lnTo>
                    <a:pt x="273415" y="2021853"/>
                  </a:lnTo>
                  <a:lnTo>
                    <a:pt x="311714" y="2032561"/>
                  </a:lnTo>
                  <a:lnTo>
                    <a:pt x="350616" y="2040608"/>
                  </a:lnTo>
                  <a:lnTo>
                    <a:pt x="391286" y="2046374"/>
                  </a:lnTo>
                  <a:lnTo>
                    <a:pt x="434889" y="2050239"/>
                  </a:lnTo>
                  <a:lnTo>
                    <a:pt x="482590" y="2052583"/>
                  </a:lnTo>
                  <a:lnTo>
                    <a:pt x="535555" y="2053787"/>
                  </a:lnTo>
                  <a:lnTo>
                    <a:pt x="594949" y="2054231"/>
                  </a:lnTo>
                  <a:lnTo>
                    <a:pt x="661937" y="2054294"/>
                  </a:lnTo>
                  <a:lnTo>
                    <a:pt x="7343765" y="2054294"/>
                  </a:lnTo>
                  <a:lnTo>
                    <a:pt x="7471849" y="2053787"/>
                  </a:lnTo>
                  <a:lnTo>
                    <a:pt x="7525339" y="2052583"/>
                  </a:lnTo>
                  <a:lnTo>
                    <a:pt x="7573393" y="2050239"/>
                  </a:lnTo>
                  <a:lnTo>
                    <a:pt x="7617210" y="2046374"/>
                  </a:lnTo>
                  <a:lnTo>
                    <a:pt x="7657991" y="2040608"/>
                  </a:lnTo>
                  <a:lnTo>
                    <a:pt x="7696934" y="2032561"/>
                  </a:lnTo>
                  <a:lnTo>
                    <a:pt x="7735240" y="2021853"/>
                  </a:lnTo>
                  <a:lnTo>
                    <a:pt x="7781726" y="2001542"/>
                  </a:lnTo>
                  <a:lnTo>
                    <a:pt x="7824886" y="1975833"/>
                  </a:lnTo>
                  <a:lnTo>
                    <a:pt x="7864304" y="1945139"/>
                  </a:lnTo>
                  <a:lnTo>
                    <a:pt x="7899566" y="1909877"/>
                  </a:lnTo>
                  <a:lnTo>
                    <a:pt x="7930259" y="1870459"/>
                  </a:lnTo>
                  <a:lnTo>
                    <a:pt x="7955968" y="1827302"/>
                  </a:lnTo>
                  <a:lnTo>
                    <a:pt x="7976280" y="1780818"/>
                  </a:lnTo>
                  <a:lnTo>
                    <a:pt x="7986988" y="1742512"/>
                  </a:lnTo>
                  <a:lnTo>
                    <a:pt x="7995040" y="1703568"/>
                  </a:lnTo>
                  <a:lnTo>
                    <a:pt x="8000813" y="1662788"/>
                  </a:lnTo>
                  <a:lnTo>
                    <a:pt x="8004664" y="1619339"/>
                  </a:lnTo>
                  <a:lnTo>
                    <a:pt x="8007008" y="1571636"/>
                  </a:lnTo>
                  <a:lnTo>
                    <a:pt x="8008212" y="1518670"/>
                  </a:lnTo>
                  <a:lnTo>
                    <a:pt x="8008655" y="1459275"/>
                  </a:lnTo>
                  <a:lnTo>
                    <a:pt x="8008641" y="595019"/>
                  </a:lnTo>
                  <a:lnTo>
                    <a:pt x="8008212" y="536866"/>
                  </a:lnTo>
                  <a:lnTo>
                    <a:pt x="8007008" y="483377"/>
                  </a:lnTo>
                  <a:lnTo>
                    <a:pt x="8004664" y="435323"/>
                  </a:lnTo>
                  <a:lnTo>
                    <a:pt x="8000777" y="391351"/>
                  </a:lnTo>
                  <a:lnTo>
                    <a:pt x="7995024" y="350679"/>
                  </a:lnTo>
                  <a:lnTo>
                    <a:pt x="7986985" y="311776"/>
                  </a:lnTo>
                  <a:lnTo>
                    <a:pt x="7976280" y="273476"/>
                  </a:lnTo>
                  <a:lnTo>
                    <a:pt x="7955968" y="226992"/>
                  </a:lnTo>
                  <a:lnTo>
                    <a:pt x="7930259" y="183835"/>
                  </a:lnTo>
                  <a:lnTo>
                    <a:pt x="7899566" y="144417"/>
                  </a:lnTo>
                  <a:lnTo>
                    <a:pt x="7864304" y="109155"/>
                  </a:lnTo>
                  <a:lnTo>
                    <a:pt x="7824886" y="78462"/>
                  </a:lnTo>
                  <a:lnTo>
                    <a:pt x="7781726" y="52752"/>
                  </a:lnTo>
                  <a:lnTo>
                    <a:pt x="7735240" y="32441"/>
                  </a:lnTo>
                  <a:lnTo>
                    <a:pt x="7696940" y="21733"/>
                  </a:lnTo>
                  <a:lnTo>
                    <a:pt x="7658037" y="13686"/>
                  </a:lnTo>
                  <a:lnTo>
                    <a:pt x="7617365" y="7920"/>
                  </a:lnTo>
                  <a:lnTo>
                    <a:pt x="7573761" y="4055"/>
                  </a:lnTo>
                  <a:lnTo>
                    <a:pt x="7526057" y="1710"/>
                  </a:lnTo>
                  <a:lnTo>
                    <a:pt x="7473090" y="506"/>
                  </a:lnTo>
                  <a:lnTo>
                    <a:pt x="7346707" y="0"/>
                  </a:lnTo>
                  <a:close/>
                </a:path>
              </a:pathLst>
            </a:custGeom>
            <a:solidFill>
              <a:srgbClr val="436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00565" y="2452146"/>
            <a:ext cx="645223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 marR="5080" indent="-1372235">
              <a:lnSpc>
                <a:spcPct val="115500"/>
              </a:lnSpc>
              <a:spcBef>
                <a:spcPts val="95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Refers to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“instructor” property </a:t>
            </a:r>
            <a:r>
              <a:rPr sz="3450" b="1" spc="-9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“Course”</a:t>
            </a:r>
            <a:r>
              <a:rPr sz="34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7382" y="3693803"/>
            <a:ext cx="9219565" cy="1353820"/>
          </a:xfrm>
          <a:custGeom>
            <a:avLst/>
            <a:gdLst/>
            <a:ahLst/>
            <a:cxnLst/>
            <a:rect l="l" t="t" r="r" b="b"/>
            <a:pathLst>
              <a:path w="9219565" h="1353820">
                <a:moveTo>
                  <a:pt x="240097" y="0"/>
                </a:moveTo>
                <a:lnTo>
                  <a:pt x="8979397" y="0"/>
                </a:lnTo>
                <a:lnTo>
                  <a:pt x="9025234" y="183"/>
                </a:lnTo>
                <a:lnTo>
                  <a:pt x="9092310" y="4963"/>
                </a:lnTo>
                <a:lnTo>
                  <a:pt x="9149029" y="25950"/>
                </a:lnTo>
                <a:lnTo>
                  <a:pt x="9193544" y="70465"/>
                </a:lnTo>
                <a:lnTo>
                  <a:pt x="9214531" y="127201"/>
                </a:lnTo>
                <a:lnTo>
                  <a:pt x="9219311" y="194710"/>
                </a:lnTo>
                <a:lnTo>
                  <a:pt x="9219495" y="241164"/>
                </a:lnTo>
                <a:lnTo>
                  <a:pt x="9219495" y="1113625"/>
                </a:lnTo>
                <a:lnTo>
                  <a:pt x="9219311" y="1159462"/>
                </a:lnTo>
                <a:lnTo>
                  <a:pt x="9214531" y="1226537"/>
                </a:lnTo>
                <a:lnTo>
                  <a:pt x="9193544" y="1283257"/>
                </a:lnTo>
                <a:lnTo>
                  <a:pt x="9149029" y="1327772"/>
                </a:lnTo>
                <a:lnTo>
                  <a:pt x="9092293" y="1348759"/>
                </a:lnTo>
                <a:lnTo>
                  <a:pt x="9024784" y="1353539"/>
                </a:lnTo>
                <a:lnTo>
                  <a:pt x="8978330" y="1353723"/>
                </a:lnTo>
                <a:lnTo>
                  <a:pt x="240097" y="1353723"/>
                </a:lnTo>
                <a:lnTo>
                  <a:pt x="194260" y="1353539"/>
                </a:lnTo>
                <a:lnTo>
                  <a:pt x="127184" y="1348759"/>
                </a:lnTo>
                <a:lnTo>
                  <a:pt x="70465" y="1327772"/>
                </a:lnTo>
                <a:lnTo>
                  <a:pt x="25950" y="1283257"/>
                </a:lnTo>
                <a:lnTo>
                  <a:pt x="4963" y="1226521"/>
                </a:lnTo>
                <a:lnTo>
                  <a:pt x="183" y="1159011"/>
                </a:lnTo>
                <a:lnTo>
                  <a:pt x="0" y="1112557"/>
                </a:lnTo>
                <a:lnTo>
                  <a:pt x="0" y="240097"/>
                </a:lnTo>
                <a:lnTo>
                  <a:pt x="183" y="194260"/>
                </a:lnTo>
                <a:lnTo>
                  <a:pt x="4963" y="127184"/>
                </a:lnTo>
                <a:lnTo>
                  <a:pt x="25950" y="70465"/>
                </a:lnTo>
                <a:lnTo>
                  <a:pt x="70465" y="25950"/>
                </a:lnTo>
                <a:lnTo>
                  <a:pt x="127201" y="4963"/>
                </a:lnTo>
                <a:lnTo>
                  <a:pt x="194710" y="183"/>
                </a:lnTo>
                <a:lnTo>
                  <a:pt x="241164" y="0"/>
                </a:lnTo>
                <a:lnTo>
                  <a:pt x="240097" y="0"/>
                </a:lnTo>
                <a:close/>
              </a:path>
            </a:pathLst>
          </a:custGeom>
          <a:ln w="94237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3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51752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854" y="3300287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282" y="3180919"/>
            <a:ext cx="59867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/>
                <a:cs typeface="Arial"/>
              </a:rPr>
              <a:t>mappedBy</a:t>
            </a:r>
            <a:r>
              <a:rPr sz="3950" b="1" spc="-125" dirty="0">
                <a:latin typeface="Arial"/>
                <a:cs typeface="Arial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tells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Hibernate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689" y="4389259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117" y="4269892"/>
            <a:ext cx="110991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Palatino Linotype"/>
                <a:cs typeface="Palatino Linotype"/>
              </a:rPr>
              <a:t>Look at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the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instructor</a:t>
            </a:r>
            <a:r>
              <a:rPr sz="3950" spc="-105" dirty="0">
                <a:latin typeface="Arial MT"/>
                <a:cs typeface="Arial MT"/>
              </a:rPr>
              <a:t> </a:t>
            </a:r>
            <a:r>
              <a:rPr sz="3950" spc="-10" dirty="0">
                <a:latin typeface="Palatino Linotype"/>
                <a:cs typeface="Palatino Linotype"/>
              </a:rPr>
              <a:t>property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in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the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Course</a:t>
            </a:r>
            <a:r>
              <a:rPr sz="3950" spc="-110" dirty="0">
                <a:latin typeface="Arial MT"/>
                <a:cs typeface="Arial MT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class</a:t>
            </a:r>
            <a:endParaRPr sz="39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689" y="5478232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1117" y="5358863"/>
            <a:ext cx="118789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Palatino Linotype"/>
                <a:cs typeface="Palatino Linotype"/>
              </a:rPr>
              <a:t>Use information </a:t>
            </a:r>
            <a:r>
              <a:rPr sz="3950" spc="-15" dirty="0">
                <a:latin typeface="Palatino Linotype"/>
                <a:cs typeface="Palatino Linotype"/>
              </a:rPr>
              <a:t>from</a:t>
            </a:r>
            <a:r>
              <a:rPr sz="3950" dirty="0">
                <a:latin typeface="Palatino Linotype"/>
                <a:cs typeface="Palatino Linotype"/>
              </a:rPr>
              <a:t> the </a:t>
            </a:r>
            <a:r>
              <a:rPr sz="3950" dirty="0">
                <a:latin typeface="Arial MT"/>
                <a:cs typeface="Arial MT"/>
              </a:rPr>
              <a:t>Course</a:t>
            </a:r>
            <a:r>
              <a:rPr sz="3950" spc="-110" dirty="0">
                <a:latin typeface="Arial MT"/>
                <a:cs typeface="Arial MT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class</a:t>
            </a:r>
            <a:r>
              <a:rPr sz="395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Arial MT"/>
                <a:cs typeface="Arial MT"/>
              </a:rPr>
              <a:t>@JoinColumn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5689" y="6567204"/>
            <a:ext cx="22288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10" dirty="0">
                <a:solidFill>
                  <a:srgbClr val="5C86B9"/>
                </a:solidFill>
                <a:latin typeface="Trebuchet MS"/>
                <a:cs typeface="Trebuchet MS"/>
              </a:rPr>
              <a:t>•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1117" y="6401764"/>
            <a:ext cx="689927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100"/>
              </a:spcBef>
            </a:pPr>
            <a:r>
              <a:rPr sz="3950" spc="-180" dirty="0">
                <a:latin typeface="Palatino Linotype"/>
                <a:cs typeface="Palatino Linotype"/>
              </a:rPr>
              <a:t>To</a:t>
            </a:r>
            <a:r>
              <a:rPr sz="3950" spc="-15" dirty="0">
                <a:latin typeface="Palatino Linotype"/>
                <a:cs typeface="Palatino Linotype"/>
              </a:rPr>
              <a:t> </a:t>
            </a:r>
            <a:r>
              <a:rPr sz="3950" spc="-5" dirty="0">
                <a:latin typeface="Palatino Linotype"/>
                <a:cs typeface="Palatino Linotype"/>
              </a:rPr>
              <a:t>help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spc="-20" dirty="0">
                <a:latin typeface="Palatino Linotype"/>
                <a:cs typeface="Palatino Linotype"/>
              </a:rPr>
              <a:t>find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associated</a:t>
            </a:r>
            <a:r>
              <a:rPr sz="3950" spc="-10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courses </a:t>
            </a:r>
            <a:r>
              <a:rPr sz="3950" spc="-97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for</a:t>
            </a:r>
            <a:r>
              <a:rPr sz="3950" spc="-5" dirty="0">
                <a:latin typeface="Palatino Linotype"/>
                <a:cs typeface="Palatino Linotype"/>
              </a:rPr>
              <a:t> instructor</a:t>
            </a:r>
            <a:endParaRPr sz="3950">
              <a:latin typeface="Palatino Linotype"/>
              <a:cs typeface="Palatino Linotyp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30802" y="433484"/>
            <a:ext cx="8305800" cy="3385185"/>
            <a:chOff x="9730802" y="433484"/>
            <a:chExt cx="8305800" cy="3385185"/>
          </a:xfrm>
        </p:grpSpPr>
        <p:sp>
          <p:nvSpPr>
            <p:cNvPr id="12" name="object 12"/>
            <p:cNvSpPr/>
            <p:nvPr/>
          </p:nvSpPr>
          <p:spPr>
            <a:xfrm>
              <a:off x="9908807" y="548663"/>
              <a:ext cx="7950200" cy="2924175"/>
            </a:xfrm>
            <a:custGeom>
              <a:avLst/>
              <a:gdLst/>
              <a:ahLst/>
              <a:cxnLst/>
              <a:rect l="l" t="t" r="r" b="b"/>
              <a:pathLst>
                <a:path w="7950200" h="2924175">
                  <a:moveTo>
                    <a:pt x="0" y="0"/>
                  </a:moveTo>
                  <a:lnTo>
                    <a:pt x="7949789" y="0"/>
                  </a:lnTo>
                  <a:lnTo>
                    <a:pt x="7949789" y="2923997"/>
                  </a:lnTo>
                  <a:lnTo>
                    <a:pt x="0" y="2923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0802" y="433484"/>
              <a:ext cx="8305797" cy="33847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66053" y="992504"/>
            <a:ext cx="3823970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60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600" b="1" spc="3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43005" y="2186186"/>
            <a:ext cx="6258560" cy="825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b="1" spc="10" dirty="0">
                <a:latin typeface="Arial"/>
                <a:cs typeface="Arial"/>
              </a:rPr>
              <a:t>@OneToMany(mappedBy=</a:t>
            </a:r>
            <a:r>
              <a:rPr sz="2600" b="1" spc="10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600" b="1" spc="10" dirty="0">
                <a:latin typeface="Arial"/>
                <a:cs typeface="Arial"/>
              </a:rPr>
              <a:t>)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60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List&lt;Course&gt;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600" b="1" spc="1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958734" y="6721843"/>
            <a:ext cx="8758555" cy="3782695"/>
            <a:chOff x="10958734" y="6721843"/>
            <a:chExt cx="8758555" cy="3782695"/>
          </a:xfrm>
        </p:grpSpPr>
        <p:sp>
          <p:nvSpPr>
            <p:cNvPr id="17" name="object 17"/>
            <p:cNvSpPr/>
            <p:nvPr/>
          </p:nvSpPr>
          <p:spPr>
            <a:xfrm>
              <a:off x="11136739" y="6837022"/>
              <a:ext cx="8402320" cy="3322320"/>
            </a:xfrm>
            <a:custGeom>
              <a:avLst/>
              <a:gdLst/>
              <a:ahLst/>
              <a:cxnLst/>
              <a:rect l="l" t="t" r="r" b="b"/>
              <a:pathLst>
                <a:path w="8402319" h="3322320">
                  <a:moveTo>
                    <a:pt x="0" y="0"/>
                  </a:moveTo>
                  <a:lnTo>
                    <a:pt x="8402142" y="0"/>
                  </a:lnTo>
                  <a:lnTo>
                    <a:pt x="8402142" y="3321888"/>
                  </a:lnTo>
                  <a:lnTo>
                    <a:pt x="0" y="3321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8734" y="6721843"/>
              <a:ext cx="8758155" cy="378260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191147" y="7275035"/>
            <a:ext cx="3415029" cy="82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10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6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Course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600" i="1" spc="3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68099" y="8468717"/>
            <a:ext cx="5948045" cy="1223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25"/>
              </a:spcBef>
            </a:pPr>
            <a:r>
              <a:rPr sz="2600" b="1" spc="5" dirty="0">
                <a:latin typeface="Arial"/>
                <a:cs typeface="Arial"/>
              </a:rPr>
              <a:t>@ManyToOne 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@JoinColumn(name="</a:t>
            </a:r>
            <a:r>
              <a:rPr sz="2600" b="1" spc="15" dirty="0">
                <a:solidFill>
                  <a:srgbClr val="0433FF"/>
                </a:solidFill>
                <a:latin typeface="Arial"/>
                <a:cs typeface="Arial"/>
              </a:rPr>
              <a:t>instructor_id</a:t>
            </a:r>
            <a:r>
              <a:rPr sz="2600" b="1" spc="15" dirty="0">
                <a:latin typeface="Arial"/>
                <a:cs typeface="Arial"/>
              </a:rPr>
              <a:t>")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60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Instructor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0326CC"/>
                </a:solidFill>
                <a:latin typeface="Arial"/>
                <a:cs typeface="Arial"/>
              </a:rPr>
              <a:t>instructor</a:t>
            </a:r>
            <a:r>
              <a:rPr sz="2600" b="1" spc="1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46757" y="6327744"/>
            <a:ext cx="838835" cy="838835"/>
            <a:chOff x="9746757" y="6327744"/>
            <a:chExt cx="838835" cy="838835"/>
          </a:xfrm>
        </p:grpSpPr>
        <p:sp>
          <p:nvSpPr>
            <p:cNvPr id="22" name="object 22"/>
            <p:cNvSpPr/>
            <p:nvPr/>
          </p:nvSpPr>
          <p:spPr>
            <a:xfrm>
              <a:off x="9793875" y="6374863"/>
              <a:ext cx="567690" cy="567690"/>
            </a:xfrm>
            <a:custGeom>
              <a:avLst/>
              <a:gdLst/>
              <a:ahLst/>
              <a:cxnLst/>
              <a:rect l="l" t="t" r="r" b="b"/>
              <a:pathLst>
                <a:path w="567690" h="567690">
                  <a:moveTo>
                    <a:pt x="0" y="0"/>
                  </a:moveTo>
                  <a:lnTo>
                    <a:pt x="533923" y="533923"/>
                  </a:lnTo>
                  <a:lnTo>
                    <a:pt x="567241" y="567241"/>
                  </a:lnTo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8969" y="6779955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5" h="386715">
                  <a:moveTo>
                    <a:pt x="257660" y="0"/>
                  </a:moveTo>
                  <a:lnTo>
                    <a:pt x="0" y="257661"/>
                  </a:lnTo>
                  <a:lnTo>
                    <a:pt x="386488" y="386490"/>
                  </a:lnTo>
                  <a:lnTo>
                    <a:pt x="25766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44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90" dirty="0"/>
              <a:t> </a:t>
            </a:r>
            <a:r>
              <a:rPr spc="135" dirty="0"/>
              <a:t>support</a:t>
            </a:r>
            <a:r>
              <a:rPr spc="-90" dirty="0"/>
              <a:t> </a:t>
            </a:r>
            <a:r>
              <a:rPr spc="60" dirty="0"/>
              <a:t>for</a:t>
            </a:r>
            <a:r>
              <a:rPr spc="-85" dirty="0"/>
              <a:t> </a:t>
            </a:r>
            <a:r>
              <a:rPr spc="95" dirty="0"/>
              <a:t>Cascading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2744" y="2049518"/>
            <a:ext cx="18519140" cy="6903084"/>
            <a:chOff x="792744" y="2049518"/>
            <a:chExt cx="18519140" cy="6903084"/>
          </a:xfrm>
        </p:grpSpPr>
        <p:sp>
          <p:nvSpPr>
            <p:cNvPr id="4" name="object 4"/>
            <p:cNvSpPr/>
            <p:nvPr/>
          </p:nvSpPr>
          <p:spPr>
            <a:xfrm>
              <a:off x="970749" y="2164698"/>
              <a:ext cx="18162905" cy="6442710"/>
            </a:xfrm>
            <a:custGeom>
              <a:avLst/>
              <a:gdLst/>
              <a:ahLst/>
              <a:cxnLst/>
              <a:rect l="l" t="t" r="r" b="b"/>
              <a:pathLst>
                <a:path w="18162905" h="6442709">
                  <a:moveTo>
                    <a:pt x="0" y="0"/>
                  </a:moveTo>
                  <a:lnTo>
                    <a:pt x="18162604" y="0"/>
                  </a:lnTo>
                  <a:lnTo>
                    <a:pt x="18162604" y="6442213"/>
                  </a:lnTo>
                  <a:lnTo>
                    <a:pt x="0" y="644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4" y="2049518"/>
              <a:ext cx="18518609" cy="69029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23917" y="2207127"/>
            <a:ext cx="4922520" cy="1828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-5" dirty="0">
                <a:latin typeface="Arial"/>
                <a:cs typeface="Arial"/>
              </a:rPr>
              <a:t>@Table(name=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spc="-5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917" y="4458368"/>
            <a:ext cx="12466955" cy="4079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20620" marR="5080" indent="-20320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@OneToMany(mappedBy=</a:t>
            </a:r>
            <a:r>
              <a:rPr sz="2950" b="1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dirty="0">
                <a:latin typeface="Arial"/>
                <a:cs typeface="Arial"/>
              </a:rPr>
              <a:t>, 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spc="-10" dirty="0">
                <a:latin typeface="Arial"/>
                <a:cs typeface="Arial"/>
              </a:rPr>
              <a:t>cascade=</a:t>
            </a:r>
            <a:r>
              <a:rPr sz="2950" b="1" spc="-10" dirty="0">
                <a:solidFill>
                  <a:srgbClr val="3933FF"/>
                </a:solidFill>
                <a:latin typeface="Arial"/>
                <a:cs typeface="Arial"/>
              </a:rPr>
              <a:t>{CascadeType.PERSIST,</a:t>
            </a:r>
            <a:r>
              <a:rPr sz="2950" b="1" spc="-5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CascadeType.MERGE</a:t>
            </a:r>
            <a:endParaRPr sz="2950">
              <a:latin typeface="Arial"/>
              <a:cs typeface="Arial"/>
            </a:endParaRPr>
          </a:p>
          <a:p>
            <a:pPr marL="389255" marR="422275" indent="2806065">
              <a:lnSpc>
                <a:spcPct val="100000"/>
              </a:lnSpc>
              <a:spcBef>
                <a:spcPts val="10"/>
              </a:spcBef>
            </a:pPr>
            <a:r>
              <a:rPr sz="2950" b="1" spc="-15" dirty="0">
                <a:solidFill>
                  <a:srgbClr val="3933FF"/>
                </a:solidFill>
                <a:latin typeface="Arial"/>
                <a:cs typeface="Arial"/>
              </a:rPr>
              <a:t>CascadeType.DETACH,</a:t>
            </a:r>
            <a:r>
              <a:rPr sz="2950" b="1" spc="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CascadeType.REFRESH}</a:t>
            </a:r>
            <a:r>
              <a:rPr sz="2950" b="1" spc="-5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List&lt;Course&gt;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;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17391" y="0"/>
            <a:ext cx="7687309" cy="5909310"/>
            <a:chOff x="12417391" y="0"/>
            <a:chExt cx="7687309" cy="59093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7391" y="0"/>
              <a:ext cx="7686708" cy="59087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851346" y="1044173"/>
              <a:ext cx="6824980" cy="3385820"/>
            </a:xfrm>
            <a:custGeom>
              <a:avLst/>
              <a:gdLst/>
              <a:ahLst/>
              <a:cxnLst/>
              <a:rect l="l" t="t" r="r" b="b"/>
              <a:pathLst>
                <a:path w="6824980" h="3385820">
                  <a:moveTo>
                    <a:pt x="6754380" y="0"/>
                  </a:moveTo>
                  <a:lnTo>
                    <a:pt x="2533629" y="0"/>
                  </a:lnTo>
                  <a:lnTo>
                    <a:pt x="2506265" y="5535"/>
                  </a:lnTo>
                  <a:lnTo>
                    <a:pt x="2483900" y="20625"/>
                  </a:lnTo>
                  <a:lnTo>
                    <a:pt x="2468811" y="42989"/>
                  </a:lnTo>
                  <a:lnTo>
                    <a:pt x="2463275" y="70351"/>
                  </a:lnTo>
                  <a:lnTo>
                    <a:pt x="2463275" y="1642293"/>
                  </a:lnTo>
                  <a:lnTo>
                    <a:pt x="0" y="3385695"/>
                  </a:lnTo>
                  <a:lnTo>
                    <a:pt x="2699854" y="1838949"/>
                  </a:lnTo>
                  <a:lnTo>
                    <a:pt x="6754380" y="1838949"/>
                  </a:lnTo>
                  <a:lnTo>
                    <a:pt x="6781744" y="1833413"/>
                  </a:lnTo>
                  <a:lnTo>
                    <a:pt x="6804109" y="1818324"/>
                  </a:lnTo>
                  <a:lnTo>
                    <a:pt x="6819198" y="1795960"/>
                  </a:lnTo>
                  <a:lnTo>
                    <a:pt x="6824734" y="1768598"/>
                  </a:lnTo>
                  <a:lnTo>
                    <a:pt x="6824734" y="70351"/>
                  </a:lnTo>
                  <a:lnTo>
                    <a:pt x="6819194" y="42989"/>
                  </a:lnTo>
                  <a:lnTo>
                    <a:pt x="6804105" y="20625"/>
                  </a:lnTo>
                  <a:lnTo>
                    <a:pt x="6781742" y="5535"/>
                  </a:lnTo>
                  <a:lnTo>
                    <a:pt x="675438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1347" y="1044173"/>
              <a:ext cx="6824980" cy="3385820"/>
            </a:xfrm>
            <a:custGeom>
              <a:avLst/>
              <a:gdLst/>
              <a:ahLst/>
              <a:cxnLst/>
              <a:rect l="l" t="t" r="r" b="b"/>
              <a:pathLst>
                <a:path w="6824980" h="3385820">
                  <a:moveTo>
                    <a:pt x="2533627" y="0"/>
                  </a:moveTo>
                  <a:lnTo>
                    <a:pt x="2506265" y="5535"/>
                  </a:lnTo>
                  <a:lnTo>
                    <a:pt x="2483900" y="20624"/>
                  </a:lnTo>
                  <a:lnTo>
                    <a:pt x="2468811" y="42989"/>
                  </a:lnTo>
                  <a:lnTo>
                    <a:pt x="2463275" y="70351"/>
                  </a:lnTo>
                  <a:lnTo>
                    <a:pt x="2463275" y="1642293"/>
                  </a:lnTo>
                  <a:lnTo>
                    <a:pt x="0" y="3385695"/>
                  </a:lnTo>
                  <a:lnTo>
                    <a:pt x="2699852" y="1838949"/>
                  </a:lnTo>
                  <a:lnTo>
                    <a:pt x="6754375" y="1838949"/>
                  </a:lnTo>
                  <a:lnTo>
                    <a:pt x="6781737" y="1833413"/>
                  </a:lnTo>
                  <a:lnTo>
                    <a:pt x="6804101" y="1818324"/>
                  </a:lnTo>
                  <a:lnTo>
                    <a:pt x="6819190" y="1795959"/>
                  </a:lnTo>
                  <a:lnTo>
                    <a:pt x="6824726" y="1768597"/>
                  </a:lnTo>
                  <a:lnTo>
                    <a:pt x="6824726" y="70351"/>
                  </a:lnTo>
                  <a:lnTo>
                    <a:pt x="6819190" y="42989"/>
                  </a:lnTo>
                  <a:lnTo>
                    <a:pt x="6804101" y="20624"/>
                  </a:lnTo>
                  <a:lnTo>
                    <a:pt x="6781737" y="5535"/>
                  </a:lnTo>
                  <a:lnTo>
                    <a:pt x="6754375" y="0"/>
                  </a:lnTo>
                  <a:lnTo>
                    <a:pt x="2533627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15623" y="1400869"/>
            <a:ext cx="3961129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638175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not apply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cascading</a:t>
            </a:r>
            <a:r>
              <a:rPr sz="34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4473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90" dirty="0"/>
              <a:t> </a:t>
            </a:r>
            <a:r>
              <a:rPr spc="135" dirty="0"/>
              <a:t>support</a:t>
            </a:r>
            <a:r>
              <a:rPr spc="-90" dirty="0"/>
              <a:t> </a:t>
            </a:r>
            <a:r>
              <a:rPr spc="60" dirty="0"/>
              <a:t>for</a:t>
            </a:r>
            <a:r>
              <a:rPr spc="-85" dirty="0"/>
              <a:t> </a:t>
            </a:r>
            <a:r>
              <a:rPr spc="95" dirty="0"/>
              <a:t>Cascading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5701" y="2201760"/>
            <a:ext cx="18261330" cy="6452870"/>
            <a:chOff x="695701" y="2201760"/>
            <a:chExt cx="18261330" cy="6452870"/>
          </a:xfrm>
        </p:grpSpPr>
        <p:sp>
          <p:nvSpPr>
            <p:cNvPr id="4" name="object 4"/>
            <p:cNvSpPr/>
            <p:nvPr/>
          </p:nvSpPr>
          <p:spPr>
            <a:xfrm>
              <a:off x="873706" y="2316939"/>
              <a:ext cx="17905095" cy="5992495"/>
            </a:xfrm>
            <a:custGeom>
              <a:avLst/>
              <a:gdLst/>
              <a:ahLst/>
              <a:cxnLst/>
              <a:rect l="l" t="t" r="r" b="b"/>
              <a:pathLst>
                <a:path w="17905095" h="5992495">
                  <a:moveTo>
                    <a:pt x="0" y="0"/>
                  </a:moveTo>
                  <a:lnTo>
                    <a:pt x="17904894" y="0"/>
                  </a:lnTo>
                  <a:lnTo>
                    <a:pt x="17904894" y="5991964"/>
                  </a:lnTo>
                  <a:lnTo>
                    <a:pt x="0" y="599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701" y="2201760"/>
              <a:ext cx="18260910" cy="64526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8663305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@Entity </a:t>
            </a:r>
            <a:r>
              <a:rPr spc="10" dirty="0"/>
              <a:t> </a:t>
            </a:r>
            <a:r>
              <a:rPr spc="15" dirty="0"/>
              <a:t>@</a:t>
            </a:r>
            <a:r>
              <a:rPr spc="-210" dirty="0"/>
              <a:t>T</a:t>
            </a:r>
            <a:r>
              <a:rPr spc="10" dirty="0"/>
              <a:t>a</a:t>
            </a:r>
            <a:r>
              <a:rPr dirty="0"/>
              <a:t>bl</a:t>
            </a:r>
            <a:r>
              <a:rPr spc="5" dirty="0"/>
              <a:t>e(n</a:t>
            </a:r>
            <a:r>
              <a:rPr spc="10" dirty="0"/>
              <a:t>ame=</a:t>
            </a:r>
            <a:r>
              <a:rPr dirty="0">
                <a:solidFill>
                  <a:srgbClr val="3933FF"/>
                </a:solidFill>
              </a:rPr>
              <a:t>"course</a:t>
            </a:r>
            <a:r>
              <a:rPr spc="5" dirty="0">
                <a:solidFill>
                  <a:srgbClr val="3933FF"/>
                </a:solidFill>
              </a:rPr>
              <a:t>"</a:t>
            </a:r>
            <a:r>
              <a:rPr spc="5" dirty="0"/>
              <a:t>)  </a:t>
            </a:r>
            <a:r>
              <a:rPr dirty="0">
                <a:solidFill>
                  <a:srgbClr val="931A68"/>
                </a:solidFill>
              </a:rPr>
              <a:t>public </a:t>
            </a:r>
            <a:r>
              <a:rPr spc="5" dirty="0">
                <a:solidFill>
                  <a:srgbClr val="931A68"/>
                </a:solidFill>
              </a:rPr>
              <a:t>class</a:t>
            </a:r>
            <a:r>
              <a:rPr spc="-5" dirty="0">
                <a:solidFill>
                  <a:srgbClr val="931A68"/>
                </a:solidFill>
              </a:rPr>
              <a:t> </a:t>
            </a:r>
            <a:r>
              <a:rPr spc="5" dirty="0"/>
              <a:t>Course {</a:t>
            </a: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b="0" i="1" spc="15" dirty="0">
                <a:latin typeface="Arial"/>
                <a:cs typeface="Arial"/>
              </a:rPr>
              <a:t>…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"/>
              <a:cs typeface="Arial"/>
            </a:endParaRPr>
          </a:p>
          <a:p>
            <a:pPr marL="3195955" marR="5080" indent="-2806700">
              <a:lnSpc>
                <a:spcPct val="100000"/>
              </a:lnSpc>
            </a:pPr>
            <a:r>
              <a:rPr spc="-10" dirty="0"/>
              <a:t>@ManyToOne(cascade=</a:t>
            </a:r>
            <a:r>
              <a:rPr spc="-10" dirty="0">
                <a:solidFill>
                  <a:srgbClr val="3933FF"/>
                </a:solidFill>
              </a:rPr>
              <a:t>{CascadeType.PERSIST, </a:t>
            </a:r>
            <a:r>
              <a:rPr spc="-5" dirty="0">
                <a:solidFill>
                  <a:srgbClr val="3933FF"/>
                </a:solidFill>
              </a:rPr>
              <a:t>CascadeType.MERGE </a:t>
            </a:r>
            <a:r>
              <a:rPr spc="-805" dirty="0">
                <a:solidFill>
                  <a:srgbClr val="3933FF"/>
                </a:solidFill>
              </a:rPr>
              <a:t> </a:t>
            </a:r>
            <a:r>
              <a:rPr spc="-15" dirty="0">
                <a:solidFill>
                  <a:srgbClr val="3933FF"/>
                </a:solidFill>
              </a:rPr>
              <a:t>CascadeType.DETACH,</a:t>
            </a:r>
            <a:r>
              <a:rPr dirty="0">
                <a:solidFill>
                  <a:srgbClr val="3933FF"/>
                </a:solidFill>
              </a:rPr>
              <a:t> </a:t>
            </a:r>
            <a:r>
              <a:rPr spc="-5" dirty="0">
                <a:solidFill>
                  <a:srgbClr val="3933FF"/>
                </a:solidFill>
              </a:rPr>
              <a:t>CascadeType.REFRESH}</a:t>
            </a:r>
            <a:r>
              <a:rPr spc="-5" dirty="0"/>
              <a:t>)</a:t>
            </a:r>
          </a:p>
          <a:p>
            <a:pPr marL="389255" marR="5997575">
              <a:lnSpc>
                <a:spcPct val="100000"/>
              </a:lnSpc>
              <a:spcBef>
                <a:spcPts val="10"/>
              </a:spcBef>
            </a:pPr>
            <a:r>
              <a:rPr spc="5" dirty="0"/>
              <a:t>@JoinColumn(name=</a:t>
            </a:r>
            <a:r>
              <a:rPr spc="5" dirty="0">
                <a:solidFill>
                  <a:srgbClr val="3933FF"/>
                </a:solidFill>
              </a:rPr>
              <a:t>"instructor_id"</a:t>
            </a:r>
            <a:r>
              <a:rPr spc="5" dirty="0"/>
              <a:t>) </a:t>
            </a:r>
            <a:r>
              <a:rPr spc="-805" dirty="0"/>
              <a:t> </a:t>
            </a:r>
            <a:r>
              <a:rPr spc="5" dirty="0">
                <a:solidFill>
                  <a:srgbClr val="931A68"/>
                </a:solidFill>
              </a:rPr>
              <a:t>private</a:t>
            </a:r>
            <a:r>
              <a:rPr spc="-5" dirty="0">
                <a:solidFill>
                  <a:srgbClr val="931A68"/>
                </a:solidFill>
              </a:rPr>
              <a:t> </a:t>
            </a:r>
            <a:r>
              <a:rPr spc="5" dirty="0"/>
              <a:t>Instructor</a:t>
            </a:r>
            <a:r>
              <a:rPr dirty="0"/>
              <a:t> </a:t>
            </a:r>
            <a:r>
              <a:rPr spc="5" dirty="0">
                <a:solidFill>
                  <a:srgbClr val="0326CC"/>
                </a:solidFill>
              </a:rPr>
              <a:t>instructor</a:t>
            </a:r>
            <a:r>
              <a:rPr spc="5" dirty="0"/>
              <a:t>;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/>
          </a:p>
          <a:p>
            <a:pPr marL="389255">
              <a:lnSpc>
                <a:spcPct val="100000"/>
              </a:lnSpc>
            </a:pPr>
            <a:r>
              <a:rPr b="0" i="1" spc="15" dirty="0">
                <a:latin typeface="Arial"/>
                <a:cs typeface="Arial"/>
              </a:rPr>
              <a:t>…</a:t>
            </a: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b="0" i="1" dirty="0">
                <a:latin typeface="Arial"/>
                <a:cs typeface="Arial"/>
              </a:rPr>
              <a:t>//</a:t>
            </a:r>
            <a:r>
              <a:rPr b="0" i="1" spc="-10" dirty="0">
                <a:latin typeface="Arial"/>
                <a:cs typeface="Arial"/>
              </a:rPr>
              <a:t> </a:t>
            </a:r>
            <a:r>
              <a:rPr b="0" i="1" spc="5" dirty="0">
                <a:latin typeface="Arial"/>
                <a:cs typeface="Arial"/>
              </a:rPr>
              <a:t>constructors,</a:t>
            </a:r>
            <a:r>
              <a:rPr b="0" i="1" spc="-10" dirty="0">
                <a:latin typeface="Arial"/>
                <a:cs typeface="Arial"/>
              </a:rPr>
              <a:t> </a:t>
            </a:r>
            <a:r>
              <a:rPr b="0" i="1" spc="5" dirty="0">
                <a:latin typeface="Arial"/>
                <a:cs typeface="Arial"/>
              </a:rPr>
              <a:t>getters</a:t>
            </a:r>
            <a:r>
              <a:rPr b="0" i="1" spc="-10" dirty="0">
                <a:latin typeface="Arial"/>
                <a:cs typeface="Arial"/>
              </a:rPr>
              <a:t> </a:t>
            </a:r>
            <a:r>
              <a:rPr b="0" i="1" spc="5" dirty="0">
                <a:latin typeface="Arial"/>
                <a:cs typeface="Arial"/>
              </a:rPr>
              <a:t>/</a:t>
            </a:r>
            <a:r>
              <a:rPr b="0" i="1" spc="-10" dirty="0">
                <a:latin typeface="Arial"/>
                <a:cs typeface="Arial"/>
              </a:rPr>
              <a:t> </a:t>
            </a:r>
            <a:r>
              <a:rPr b="0" i="1" spc="5" dirty="0">
                <a:latin typeface="Arial"/>
                <a:cs typeface="Arial"/>
              </a:rPr>
              <a:t>setters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79" y="7767167"/>
            <a:ext cx="1727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68109" y="3925964"/>
            <a:ext cx="7339965" cy="7092315"/>
            <a:chOff x="12568109" y="3925964"/>
            <a:chExt cx="7339965" cy="70923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8109" y="3925964"/>
              <a:ext cx="7339534" cy="70919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006022" y="5530174"/>
              <a:ext cx="6456680" cy="3863340"/>
            </a:xfrm>
            <a:custGeom>
              <a:avLst/>
              <a:gdLst/>
              <a:ahLst/>
              <a:cxnLst/>
              <a:rect l="l" t="t" r="r" b="b"/>
              <a:pathLst>
                <a:path w="6456680" h="3863340">
                  <a:moveTo>
                    <a:pt x="0" y="0"/>
                  </a:moveTo>
                  <a:lnTo>
                    <a:pt x="2095150" y="2229644"/>
                  </a:lnTo>
                  <a:lnTo>
                    <a:pt x="2095150" y="3792751"/>
                  </a:lnTo>
                  <a:lnTo>
                    <a:pt x="2100686" y="3820113"/>
                  </a:lnTo>
                  <a:lnTo>
                    <a:pt x="2115775" y="3842477"/>
                  </a:lnTo>
                  <a:lnTo>
                    <a:pt x="2138141" y="3857566"/>
                  </a:lnTo>
                  <a:lnTo>
                    <a:pt x="2165504" y="3863102"/>
                  </a:lnTo>
                  <a:lnTo>
                    <a:pt x="6386255" y="3863102"/>
                  </a:lnTo>
                  <a:lnTo>
                    <a:pt x="6413619" y="3857566"/>
                  </a:lnTo>
                  <a:lnTo>
                    <a:pt x="6435984" y="3842477"/>
                  </a:lnTo>
                  <a:lnTo>
                    <a:pt x="6451073" y="3820113"/>
                  </a:lnTo>
                  <a:lnTo>
                    <a:pt x="6456609" y="3792751"/>
                  </a:lnTo>
                  <a:lnTo>
                    <a:pt x="6456609" y="2094504"/>
                  </a:lnTo>
                  <a:lnTo>
                    <a:pt x="6451073" y="2067142"/>
                  </a:lnTo>
                  <a:lnTo>
                    <a:pt x="6435984" y="2044777"/>
                  </a:lnTo>
                  <a:lnTo>
                    <a:pt x="6413619" y="2029688"/>
                  </a:lnTo>
                  <a:lnTo>
                    <a:pt x="6386255" y="2024153"/>
                  </a:lnTo>
                  <a:lnTo>
                    <a:pt x="2303259" y="2024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06014" y="5530174"/>
              <a:ext cx="6456680" cy="3863340"/>
            </a:xfrm>
            <a:custGeom>
              <a:avLst/>
              <a:gdLst/>
              <a:ahLst/>
              <a:cxnLst/>
              <a:rect l="l" t="t" r="r" b="b"/>
              <a:pathLst>
                <a:path w="6456680" h="3863340">
                  <a:moveTo>
                    <a:pt x="0" y="0"/>
                  </a:moveTo>
                  <a:lnTo>
                    <a:pt x="2095159" y="2229644"/>
                  </a:lnTo>
                  <a:lnTo>
                    <a:pt x="2095159" y="3792750"/>
                  </a:lnTo>
                  <a:lnTo>
                    <a:pt x="2100695" y="3820112"/>
                  </a:lnTo>
                  <a:lnTo>
                    <a:pt x="2115784" y="3842477"/>
                  </a:lnTo>
                  <a:lnTo>
                    <a:pt x="2138148" y="3857566"/>
                  </a:lnTo>
                  <a:lnTo>
                    <a:pt x="2165510" y="3863102"/>
                  </a:lnTo>
                  <a:lnTo>
                    <a:pt x="6386258" y="3863102"/>
                  </a:lnTo>
                  <a:lnTo>
                    <a:pt x="6413620" y="3857566"/>
                  </a:lnTo>
                  <a:lnTo>
                    <a:pt x="6435985" y="3842477"/>
                  </a:lnTo>
                  <a:lnTo>
                    <a:pt x="6451073" y="3820112"/>
                  </a:lnTo>
                  <a:lnTo>
                    <a:pt x="6456609" y="3792750"/>
                  </a:lnTo>
                  <a:lnTo>
                    <a:pt x="6456609" y="2094504"/>
                  </a:lnTo>
                  <a:lnTo>
                    <a:pt x="6451073" y="2067142"/>
                  </a:lnTo>
                  <a:lnTo>
                    <a:pt x="6435985" y="2044777"/>
                  </a:lnTo>
                  <a:lnTo>
                    <a:pt x="6413620" y="2029688"/>
                  </a:lnTo>
                  <a:lnTo>
                    <a:pt x="6386258" y="2024153"/>
                  </a:lnTo>
                  <a:lnTo>
                    <a:pt x="2303268" y="2024153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934458" y="7913760"/>
            <a:ext cx="26885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34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4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6205" y="8416363"/>
            <a:ext cx="3961129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cascading</a:t>
            </a:r>
            <a:r>
              <a:rPr sz="34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549" y="1606476"/>
            <a:ext cx="18609945" cy="9618345"/>
            <a:chOff x="701549" y="1606476"/>
            <a:chExt cx="18609945" cy="9618345"/>
          </a:xfrm>
        </p:grpSpPr>
        <p:sp>
          <p:nvSpPr>
            <p:cNvPr id="3" name="object 3"/>
            <p:cNvSpPr/>
            <p:nvPr/>
          </p:nvSpPr>
          <p:spPr>
            <a:xfrm>
              <a:off x="970750" y="1721656"/>
              <a:ext cx="18162905" cy="8474075"/>
            </a:xfrm>
            <a:custGeom>
              <a:avLst/>
              <a:gdLst/>
              <a:ahLst/>
              <a:cxnLst/>
              <a:rect l="l" t="t" r="r" b="b"/>
              <a:pathLst>
                <a:path w="18162905" h="8474075">
                  <a:moveTo>
                    <a:pt x="0" y="0"/>
                  </a:moveTo>
                  <a:lnTo>
                    <a:pt x="18162604" y="0"/>
                  </a:lnTo>
                  <a:lnTo>
                    <a:pt x="18162604" y="8473562"/>
                  </a:lnTo>
                  <a:lnTo>
                    <a:pt x="0" y="84735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745" y="1606476"/>
              <a:ext cx="18518609" cy="893428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62134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65" dirty="0"/>
              <a:t>Add</a:t>
            </a:r>
            <a:r>
              <a:rPr spc="-65" dirty="0"/>
              <a:t> </a:t>
            </a:r>
            <a:r>
              <a:rPr spc="190" dirty="0"/>
              <a:t>convenience</a:t>
            </a:r>
            <a:r>
              <a:rPr spc="-65" dirty="0"/>
              <a:t> </a:t>
            </a:r>
            <a:r>
              <a:rPr spc="225" dirty="0"/>
              <a:t>methods</a:t>
            </a:r>
            <a:r>
              <a:rPr spc="-60" dirty="0"/>
              <a:t> </a:t>
            </a:r>
            <a:r>
              <a:rPr spc="60" dirty="0"/>
              <a:t>for</a:t>
            </a:r>
            <a:r>
              <a:rPr spc="-65" dirty="0"/>
              <a:t> </a:t>
            </a:r>
            <a:r>
              <a:rPr spc="125" dirty="0"/>
              <a:t>bi-directional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3917" y="1767350"/>
            <a:ext cx="10770235" cy="8362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852160">
              <a:lnSpc>
                <a:spcPct val="100000"/>
              </a:lnSpc>
              <a:spcBef>
                <a:spcPts val="114"/>
              </a:spcBef>
            </a:pPr>
            <a:r>
              <a:rPr sz="2950" b="1" spc="5" dirty="0">
                <a:latin typeface="Arial"/>
                <a:cs typeface="Arial"/>
              </a:rPr>
              <a:t>@Entity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-5" dirty="0">
                <a:latin typeface="Arial"/>
                <a:cs typeface="Arial"/>
              </a:rPr>
              <a:t>@Table(name=</a:t>
            </a:r>
            <a:r>
              <a:rPr sz="2950" b="1" spc="-5" dirty="0">
                <a:solidFill>
                  <a:srgbClr val="3933FF"/>
                </a:solidFill>
                <a:latin typeface="Arial"/>
                <a:cs typeface="Arial"/>
              </a:rPr>
              <a:t>"instructor"</a:t>
            </a:r>
            <a:r>
              <a:rPr sz="2950" b="1" spc="-5" dirty="0">
                <a:latin typeface="Arial"/>
                <a:cs typeface="Arial"/>
              </a:rPr>
              <a:t>)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9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Instructor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0"/>
              </a:spcBef>
            </a:pPr>
            <a:r>
              <a:rPr sz="2950" b="1" i="1" dirty="0">
                <a:solidFill>
                  <a:srgbClr val="4E9072"/>
                </a:solidFill>
                <a:latin typeface="Arial"/>
                <a:cs typeface="Arial"/>
              </a:rPr>
              <a:t>//</a:t>
            </a:r>
            <a:r>
              <a:rPr sz="2950" b="1" i="1" spc="-5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i="1" spc="5" dirty="0">
                <a:solidFill>
                  <a:srgbClr val="4E9072"/>
                </a:solidFill>
                <a:latin typeface="Arial"/>
                <a:cs typeface="Arial"/>
              </a:rPr>
              <a:t>add</a:t>
            </a:r>
            <a:r>
              <a:rPr sz="2950" b="1" i="1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i="1" spc="5" dirty="0">
                <a:solidFill>
                  <a:srgbClr val="4E9072"/>
                </a:solidFill>
                <a:latin typeface="Arial"/>
                <a:cs typeface="Arial"/>
              </a:rPr>
              <a:t>convenience methods for bi-directional</a:t>
            </a:r>
            <a:r>
              <a:rPr sz="2950" b="1" i="1" dirty="0">
                <a:solidFill>
                  <a:srgbClr val="4E9072"/>
                </a:solidFill>
                <a:latin typeface="Arial"/>
                <a:cs typeface="Arial"/>
              </a:rPr>
              <a:t> </a:t>
            </a:r>
            <a:r>
              <a:rPr sz="2950" b="1" i="1" spc="5" dirty="0">
                <a:solidFill>
                  <a:srgbClr val="4E9072"/>
                </a:solidFill>
                <a:latin typeface="Arial"/>
                <a:cs typeface="Arial"/>
              </a:rPr>
              <a:t>relationship</a:t>
            </a:r>
            <a:endParaRPr sz="2950">
              <a:latin typeface="Arial"/>
              <a:cs typeface="Arial"/>
            </a:endParaRPr>
          </a:p>
          <a:p>
            <a:pPr marL="766445" marR="3502660" indent="-377190">
              <a:lnSpc>
                <a:spcPct val="200300"/>
              </a:lnSpc>
            </a:pP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 void </a:t>
            </a:r>
            <a:r>
              <a:rPr sz="2950" b="1" spc="5" dirty="0">
                <a:latin typeface="Arial"/>
                <a:cs typeface="Arial"/>
              </a:rPr>
              <a:t>add(Course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sz="2950" b="1" spc="5" dirty="0">
                <a:latin typeface="Arial"/>
                <a:cs typeface="Arial"/>
              </a:rPr>
              <a:t>)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{ </a:t>
            </a:r>
            <a:r>
              <a:rPr sz="2950" b="1" spc="-80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if </a:t>
            </a:r>
            <a:r>
              <a:rPr sz="2950" b="1" spc="5" dirty="0">
                <a:latin typeface="Arial"/>
                <a:cs typeface="Arial"/>
              </a:rPr>
              <a:t>(</a:t>
            </a: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dirty="0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==</a:t>
            </a:r>
            <a:r>
              <a:rPr sz="2950" b="1" spc="5" dirty="0"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931A68"/>
                </a:solidFill>
                <a:latin typeface="Arial"/>
                <a:cs typeface="Arial"/>
              </a:rPr>
              <a:t>null</a:t>
            </a:r>
            <a:r>
              <a:rPr sz="2950" b="1" dirty="0">
                <a:latin typeface="Arial"/>
                <a:cs typeface="Arial"/>
              </a:rPr>
              <a:t>) </a:t>
            </a:r>
            <a:r>
              <a:rPr sz="2950" b="1" spc="5" dirty="0">
                <a:latin typeface="Arial"/>
                <a:cs typeface="Arial"/>
              </a:rPr>
              <a:t>{</a:t>
            </a:r>
            <a:endParaRPr sz="295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-5" dirty="0">
                <a:solidFill>
                  <a:srgbClr val="0326CC"/>
                </a:solidFill>
                <a:latin typeface="Arial"/>
                <a:cs typeface="Arial"/>
              </a:rPr>
              <a:t> </a:t>
            </a:r>
            <a:r>
              <a:rPr sz="2950" b="1" spc="10" dirty="0">
                <a:latin typeface="Arial"/>
                <a:cs typeface="Arial"/>
              </a:rPr>
              <a:t>=</a:t>
            </a:r>
            <a:r>
              <a:rPr sz="2950" b="1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new</a:t>
            </a:r>
            <a:r>
              <a:rPr sz="2950" b="1" spc="-1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latin typeface="Arial"/>
                <a:cs typeface="Arial"/>
              </a:rPr>
              <a:t>ArrayList&lt;&gt;();</a:t>
            </a:r>
            <a:endParaRPr sz="295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766445" marR="4340225">
              <a:lnSpc>
                <a:spcPct val="200300"/>
              </a:lnSpc>
            </a:pPr>
            <a:r>
              <a:rPr sz="2950" b="1" spc="5" dirty="0">
                <a:solidFill>
                  <a:srgbClr val="0326CC"/>
                </a:solidFill>
                <a:latin typeface="Arial"/>
                <a:cs typeface="Arial"/>
              </a:rPr>
              <a:t>courses</a:t>
            </a:r>
            <a:r>
              <a:rPr sz="2950" b="1" spc="5" dirty="0">
                <a:latin typeface="Arial"/>
                <a:cs typeface="Arial"/>
              </a:rPr>
              <a:t>.add(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sz="2950" b="1" spc="5" dirty="0">
                <a:latin typeface="Arial"/>
                <a:cs typeface="Arial"/>
              </a:rPr>
              <a:t>); 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7E504F"/>
                </a:solidFill>
                <a:latin typeface="Arial"/>
                <a:cs typeface="Arial"/>
              </a:rPr>
              <a:t>tempCourse</a:t>
            </a:r>
            <a:r>
              <a:rPr sz="2950" b="1" spc="5" dirty="0">
                <a:latin typeface="Arial"/>
                <a:cs typeface="Arial"/>
              </a:rPr>
              <a:t>.setInstructor(</a:t>
            </a:r>
            <a:r>
              <a:rPr sz="2950" b="1" spc="5" dirty="0">
                <a:solidFill>
                  <a:srgbClr val="931A68"/>
                </a:solidFill>
                <a:latin typeface="Arial"/>
                <a:cs typeface="Arial"/>
              </a:rPr>
              <a:t>this</a:t>
            </a:r>
            <a:r>
              <a:rPr sz="2950" b="1" spc="5" dirty="0">
                <a:latin typeface="Arial"/>
                <a:cs typeface="Arial"/>
              </a:rPr>
              <a:t>);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5" dirty="0"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2950" b="1" spc="15" dirty="0">
                <a:latin typeface="Arial"/>
                <a:cs typeface="Arial"/>
              </a:rPr>
              <a:t>…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950" b="1" spc="5" dirty="0">
                <a:solidFill>
                  <a:srgbClr val="777777"/>
                </a:solidFill>
                <a:latin typeface="Arial"/>
                <a:cs typeface="Arial"/>
              </a:rPr>
              <a:t>}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2552" y="4921316"/>
            <a:ext cx="18814415" cy="3797300"/>
            <a:chOff x="902552" y="4921316"/>
            <a:chExt cx="18814415" cy="3797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9548" y="5015554"/>
              <a:ext cx="6460536" cy="26700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2956" y="4921316"/>
              <a:ext cx="6753721" cy="30470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49671" y="6929624"/>
              <a:ext cx="9862185" cy="1742439"/>
            </a:xfrm>
            <a:custGeom>
              <a:avLst/>
              <a:gdLst/>
              <a:ahLst/>
              <a:cxnLst/>
              <a:rect l="l" t="t" r="r" b="b"/>
              <a:pathLst>
                <a:path w="9862185" h="1742440">
                  <a:moveTo>
                    <a:pt x="240097" y="0"/>
                  </a:moveTo>
                  <a:lnTo>
                    <a:pt x="9621916" y="0"/>
                  </a:lnTo>
                  <a:lnTo>
                    <a:pt x="9667753" y="183"/>
                  </a:lnTo>
                  <a:lnTo>
                    <a:pt x="9734829" y="4963"/>
                  </a:lnTo>
                  <a:lnTo>
                    <a:pt x="9791549" y="25950"/>
                  </a:lnTo>
                  <a:lnTo>
                    <a:pt x="9836063" y="70465"/>
                  </a:lnTo>
                  <a:lnTo>
                    <a:pt x="9857050" y="127201"/>
                  </a:lnTo>
                  <a:lnTo>
                    <a:pt x="9861830" y="194710"/>
                  </a:lnTo>
                  <a:lnTo>
                    <a:pt x="9862013" y="241164"/>
                  </a:lnTo>
                  <a:lnTo>
                    <a:pt x="9862013" y="1501755"/>
                  </a:lnTo>
                  <a:lnTo>
                    <a:pt x="9861830" y="1547591"/>
                  </a:lnTo>
                  <a:lnTo>
                    <a:pt x="9857050" y="1614667"/>
                  </a:lnTo>
                  <a:lnTo>
                    <a:pt x="9836063" y="1671387"/>
                  </a:lnTo>
                  <a:lnTo>
                    <a:pt x="9791549" y="1715902"/>
                  </a:lnTo>
                  <a:lnTo>
                    <a:pt x="9734812" y="1736888"/>
                  </a:lnTo>
                  <a:lnTo>
                    <a:pt x="9667303" y="1741667"/>
                  </a:lnTo>
                  <a:lnTo>
                    <a:pt x="9620849" y="1741851"/>
                  </a:lnTo>
                  <a:lnTo>
                    <a:pt x="240097" y="1741851"/>
                  </a:lnTo>
                  <a:lnTo>
                    <a:pt x="194260" y="1741667"/>
                  </a:lnTo>
                  <a:lnTo>
                    <a:pt x="127184" y="1736888"/>
                  </a:lnTo>
                  <a:lnTo>
                    <a:pt x="70465" y="1715902"/>
                  </a:lnTo>
                  <a:lnTo>
                    <a:pt x="25950" y="1671387"/>
                  </a:lnTo>
                  <a:lnTo>
                    <a:pt x="4963" y="1614650"/>
                  </a:lnTo>
                  <a:lnTo>
                    <a:pt x="183" y="1547141"/>
                  </a:lnTo>
                  <a:lnTo>
                    <a:pt x="0" y="1500687"/>
                  </a:lnTo>
                  <a:lnTo>
                    <a:pt x="0" y="240097"/>
                  </a:lnTo>
                  <a:lnTo>
                    <a:pt x="183" y="194260"/>
                  </a:lnTo>
                  <a:lnTo>
                    <a:pt x="4963" y="127184"/>
                  </a:lnTo>
                  <a:lnTo>
                    <a:pt x="25950" y="70465"/>
                  </a:lnTo>
                  <a:lnTo>
                    <a:pt x="70465" y="25950"/>
                  </a:lnTo>
                  <a:lnTo>
                    <a:pt x="127201" y="4963"/>
                  </a:lnTo>
                  <a:lnTo>
                    <a:pt x="194710" y="183"/>
                  </a:lnTo>
                  <a:lnTo>
                    <a:pt x="241164" y="0"/>
                  </a:lnTo>
                  <a:lnTo>
                    <a:pt x="240097" y="0"/>
                  </a:lnTo>
                  <a:close/>
                </a:path>
              </a:pathLst>
            </a:custGeom>
            <a:ln w="94237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05002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65" dirty="0"/>
              <a:t>Mai</a:t>
            </a:r>
            <a:r>
              <a:rPr spc="195" dirty="0"/>
              <a:t>n</a:t>
            </a:r>
            <a:r>
              <a:rPr spc="-430" dirty="0"/>
              <a:t> </a:t>
            </a:r>
            <a:r>
              <a:rPr spc="120" dirty="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9812" y="2705919"/>
            <a:ext cx="18904585" cy="6463665"/>
            <a:chOff x="599812" y="2705919"/>
            <a:chExt cx="18904585" cy="6463665"/>
          </a:xfrm>
        </p:grpSpPr>
        <p:sp>
          <p:nvSpPr>
            <p:cNvPr id="4" name="object 4"/>
            <p:cNvSpPr/>
            <p:nvPr/>
          </p:nvSpPr>
          <p:spPr>
            <a:xfrm>
              <a:off x="777817" y="2821099"/>
              <a:ext cx="18548985" cy="6002655"/>
            </a:xfrm>
            <a:custGeom>
              <a:avLst/>
              <a:gdLst/>
              <a:ahLst/>
              <a:cxnLst/>
              <a:rect l="l" t="t" r="r" b="b"/>
              <a:pathLst>
                <a:path w="18548985" h="6002655">
                  <a:moveTo>
                    <a:pt x="0" y="0"/>
                  </a:moveTo>
                  <a:lnTo>
                    <a:pt x="18548462" y="0"/>
                  </a:lnTo>
                  <a:lnTo>
                    <a:pt x="18548462" y="6002435"/>
                  </a:lnTo>
                  <a:lnTo>
                    <a:pt x="0" y="600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12" y="2705919"/>
              <a:ext cx="18904471" cy="646315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12393" y="2866793"/>
            <a:ext cx="11138535" cy="5885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70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static </a:t>
            </a:r>
            <a:r>
              <a:rPr sz="2700" b="1" spc="10" dirty="0">
                <a:solidFill>
                  <a:srgbClr val="931A68"/>
                </a:solidFill>
                <a:latin typeface="Arial"/>
                <a:cs typeface="Arial"/>
              </a:rPr>
              <a:t>void</a:t>
            </a: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main(String[]</a:t>
            </a:r>
            <a:r>
              <a:rPr sz="2700" b="1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args</a:t>
            </a:r>
            <a:r>
              <a:rPr sz="2700" b="1" spc="5" dirty="0">
                <a:latin typeface="Arial"/>
                <a:cs typeface="Arial"/>
              </a:rPr>
              <a:t>) {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2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get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instructor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object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5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270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2700" b="1" spc="-1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=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1;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latin typeface="Arial"/>
                <a:cs typeface="Arial"/>
              </a:rPr>
              <a:t>Instructor</a:t>
            </a:r>
            <a:r>
              <a:rPr sz="2700" b="1" spc="25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tempInstructor</a:t>
            </a:r>
            <a:r>
              <a:rPr sz="2700" b="1" spc="25" dirty="0">
                <a:solidFill>
                  <a:srgbClr val="7E504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=</a:t>
            </a:r>
            <a:r>
              <a:rPr sz="2700" b="1" spc="25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7E504F"/>
                </a:solidFill>
                <a:latin typeface="Arial"/>
                <a:cs typeface="Arial"/>
              </a:rPr>
              <a:t>session</a:t>
            </a:r>
            <a:r>
              <a:rPr sz="2700" b="1" dirty="0">
                <a:latin typeface="Arial"/>
                <a:cs typeface="Arial"/>
              </a:rPr>
              <a:t>.get(Instructor.</a:t>
            </a:r>
            <a:r>
              <a:rPr sz="2700" b="1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700" b="1" dirty="0">
                <a:latin typeface="Arial"/>
                <a:cs typeface="Arial"/>
              </a:rPr>
              <a:t>,</a:t>
            </a:r>
            <a:r>
              <a:rPr sz="2700" b="1" spc="3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theId</a:t>
            </a:r>
            <a:r>
              <a:rPr sz="2700" b="1" spc="5" dirty="0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</a:t>
            </a:r>
            <a:r>
              <a:rPr sz="2700" spc="-15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sz="2700" spc="-1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instructor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latin typeface="Arial"/>
                <a:cs typeface="Arial"/>
              </a:rPr>
              <a:t>System.</a:t>
            </a:r>
            <a:r>
              <a:rPr sz="2700" b="1" i="1" spc="5" dirty="0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sz="2700" b="1" spc="5" dirty="0">
                <a:latin typeface="Arial"/>
                <a:cs typeface="Arial"/>
              </a:rPr>
              <a:t>.println(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"tempInstructor:</a:t>
            </a:r>
            <a:r>
              <a:rPr sz="2700" b="1" spc="1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700" b="1" spc="2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+</a:t>
            </a:r>
            <a:r>
              <a:rPr sz="2700" b="1" spc="20" dirty="0"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7E504F"/>
                </a:solidFill>
                <a:latin typeface="Arial"/>
                <a:cs typeface="Arial"/>
              </a:rPr>
              <a:t>tempInstructor</a:t>
            </a:r>
            <a:r>
              <a:rPr sz="2700" b="1" spc="5" dirty="0">
                <a:latin typeface="Arial"/>
                <a:cs typeface="Arial"/>
              </a:rPr>
              <a:t>);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</a:pP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//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print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the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5" dirty="0">
                <a:solidFill>
                  <a:srgbClr val="4E9072"/>
                </a:solidFill>
                <a:latin typeface="Arial MT"/>
                <a:cs typeface="Arial MT"/>
              </a:rPr>
              <a:t>associated</a:t>
            </a:r>
            <a:r>
              <a:rPr sz="2700" dirty="0">
                <a:solidFill>
                  <a:srgbClr val="4E9072"/>
                </a:solidFill>
                <a:latin typeface="Arial MT"/>
                <a:cs typeface="Arial MT"/>
              </a:rPr>
              <a:t> </a:t>
            </a:r>
            <a:r>
              <a:rPr sz="2700" spc="10" dirty="0">
                <a:solidFill>
                  <a:srgbClr val="4E9072"/>
                </a:solidFill>
                <a:latin typeface="Arial MT"/>
                <a:cs typeface="Arial MT"/>
              </a:rPr>
              <a:t>courses</a:t>
            </a:r>
            <a:endParaRPr sz="2700">
              <a:latin typeface="Arial MT"/>
              <a:cs typeface="Arial MT"/>
            </a:endParaRPr>
          </a:p>
          <a:p>
            <a:pPr marL="766445">
              <a:lnSpc>
                <a:spcPct val="100000"/>
              </a:lnSpc>
              <a:spcBef>
                <a:spcPts val="55"/>
              </a:spcBef>
            </a:pPr>
            <a:r>
              <a:rPr sz="2700" b="1" spc="5" dirty="0">
                <a:latin typeface="Arial"/>
                <a:cs typeface="Arial"/>
              </a:rPr>
              <a:t>System.</a:t>
            </a:r>
            <a:r>
              <a:rPr sz="2700" b="1" i="1" spc="5" dirty="0">
                <a:solidFill>
                  <a:srgbClr val="0326CC"/>
                </a:solidFill>
                <a:latin typeface="Arial"/>
                <a:cs typeface="Arial"/>
              </a:rPr>
              <a:t>out</a:t>
            </a:r>
            <a:r>
              <a:rPr sz="2700" b="1" spc="5" dirty="0">
                <a:latin typeface="Arial"/>
                <a:cs typeface="Arial"/>
              </a:rPr>
              <a:t>.println(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"courses:</a:t>
            </a:r>
            <a:r>
              <a:rPr sz="2700" b="1" spc="25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5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700" b="1" spc="30" dirty="0">
                <a:solidFill>
                  <a:srgbClr val="3933FF"/>
                </a:solidFill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+</a:t>
            </a:r>
            <a:r>
              <a:rPr sz="2700" b="1" spc="25" dirty="0"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7E504F"/>
                </a:solidFill>
                <a:latin typeface="Arial"/>
                <a:cs typeface="Arial"/>
              </a:rPr>
              <a:t>tempInstructor</a:t>
            </a:r>
            <a:r>
              <a:rPr sz="2700" b="1" dirty="0">
                <a:latin typeface="Arial"/>
                <a:cs typeface="Arial"/>
              </a:rPr>
              <a:t>.getCourses());</a:t>
            </a:r>
            <a:endParaRPr sz="2700">
              <a:latin typeface="Arial"/>
              <a:cs typeface="Arial"/>
            </a:endParaRPr>
          </a:p>
          <a:p>
            <a:pPr marL="766445">
              <a:lnSpc>
                <a:spcPct val="100000"/>
              </a:lnSpc>
              <a:spcBef>
                <a:spcPts val="60"/>
              </a:spcBef>
            </a:pPr>
            <a:r>
              <a:rPr sz="2700" b="1" spc="20" dirty="0">
                <a:latin typeface="Arial"/>
                <a:cs typeface="Arial"/>
              </a:rPr>
              <a:t>…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700" b="1" spc="5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067664" y="858612"/>
            <a:ext cx="6753859" cy="3047365"/>
            <a:chOff x="13067664" y="858612"/>
            <a:chExt cx="6753859" cy="30473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4256" y="952850"/>
              <a:ext cx="6460536" cy="26700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7664" y="858612"/>
              <a:ext cx="6753721" cy="30470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766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5" dirty="0"/>
              <a:t>One-to-Many</a:t>
            </a:r>
            <a:r>
              <a:rPr spc="-95" dirty="0"/>
              <a:t> </a:t>
            </a:r>
            <a:r>
              <a:rPr spc="85" dirty="0"/>
              <a:t>Mapping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4072" y="5016151"/>
            <a:ext cx="3463127" cy="21796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88231" y="5725345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38209" y="386208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7105" y="2050064"/>
            <a:ext cx="12711430" cy="2725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32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603250" algn="l"/>
                <a:tab pos="6038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  <a:p>
            <a:pPr marL="10223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21715" algn="l"/>
                <a:tab pos="1022985" algn="l"/>
              </a:tabLst>
            </a:pPr>
            <a:r>
              <a:rPr sz="4250" spc="5" dirty="0">
                <a:latin typeface="Palatino Linotype"/>
                <a:cs typeface="Palatino Linotype"/>
              </a:rPr>
              <a:t>Bi-directional</a:t>
            </a:r>
            <a:endParaRPr sz="4250">
              <a:latin typeface="Palatino Linotype"/>
              <a:cs typeface="Palatino Linotype"/>
            </a:endParaRPr>
          </a:p>
          <a:p>
            <a:pPr marR="17780" algn="r">
              <a:lnSpc>
                <a:spcPct val="100000"/>
              </a:lnSpc>
              <a:spcBef>
                <a:spcPts val="171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29446" y="512641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9" y="47117"/>
                </a:lnTo>
                <a:lnTo>
                  <a:pt x="114631" y="77486"/>
                </a:lnTo>
                <a:lnTo>
                  <a:pt x="77377" y="114739"/>
                </a:lnTo>
                <a:lnTo>
                  <a:pt x="47006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8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8"/>
                </a:lnTo>
                <a:lnTo>
                  <a:pt x="24378" y="970819"/>
                </a:lnTo>
                <a:lnTo>
                  <a:pt x="47006" y="1019265"/>
                </a:lnTo>
                <a:lnTo>
                  <a:pt x="77377" y="1062543"/>
                </a:lnTo>
                <a:lnTo>
                  <a:pt x="114631" y="1099796"/>
                </a:lnTo>
                <a:lnTo>
                  <a:pt x="157909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6"/>
                </a:lnTo>
                <a:lnTo>
                  <a:pt x="328264" y="1174222"/>
                </a:lnTo>
                <a:lnTo>
                  <a:pt x="377122" y="1176376"/>
                </a:lnTo>
                <a:lnTo>
                  <a:pt x="433566" y="1177170"/>
                </a:lnTo>
                <a:lnTo>
                  <a:pt x="499682" y="1177283"/>
                </a:lnTo>
                <a:lnTo>
                  <a:pt x="2961231" y="1177283"/>
                </a:lnTo>
                <a:lnTo>
                  <a:pt x="3028282" y="1177170"/>
                </a:lnTo>
                <a:lnTo>
                  <a:pt x="3085353" y="1176376"/>
                </a:lnTo>
                <a:lnTo>
                  <a:pt x="3134592" y="1174222"/>
                </a:lnTo>
                <a:lnTo>
                  <a:pt x="3178145" y="1170026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6"/>
                </a:lnTo>
                <a:lnTo>
                  <a:pt x="3385759" y="1062543"/>
                </a:lnTo>
                <a:lnTo>
                  <a:pt x="3416128" y="1019265"/>
                </a:lnTo>
                <a:lnTo>
                  <a:pt x="3438755" y="970819"/>
                </a:lnTo>
                <a:lnTo>
                  <a:pt x="3449075" y="932198"/>
                </a:lnTo>
                <a:lnTo>
                  <a:pt x="3455998" y="892184"/>
                </a:lnTo>
                <a:lnTo>
                  <a:pt x="3460185" y="848909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57071" y="5337922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16220" y="640999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2" y="1174223"/>
                </a:lnTo>
                <a:lnTo>
                  <a:pt x="377119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4" y="1130165"/>
                </a:lnTo>
                <a:lnTo>
                  <a:pt x="3348501" y="1099797"/>
                </a:lnTo>
                <a:lnTo>
                  <a:pt x="3385754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4" y="114740"/>
                </a:lnTo>
                <a:lnTo>
                  <a:pt x="3348501" y="77487"/>
                </a:lnTo>
                <a:lnTo>
                  <a:pt x="3305224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7467" y="7674330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4" y="47117"/>
                </a:lnTo>
                <a:lnTo>
                  <a:pt x="114624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4" y="1099796"/>
                </a:lnTo>
                <a:lnTo>
                  <a:pt x="157904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42945" y="6615370"/>
            <a:ext cx="2997835" cy="1971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Arial MT"/>
              <a:cs typeface="Arial MT"/>
            </a:endParaRPr>
          </a:p>
          <a:p>
            <a:pPr marL="1007110">
              <a:lnSpc>
                <a:spcPct val="100000"/>
              </a:lnSpc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34771" y="4568246"/>
            <a:ext cx="4404360" cy="1440815"/>
            <a:chOff x="7134771" y="4568246"/>
            <a:chExt cx="4404360" cy="14408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4771" y="4568246"/>
              <a:ext cx="3464926" cy="999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488" y="5543939"/>
              <a:ext cx="4284103" cy="46502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9234" y="6061726"/>
            <a:ext cx="4427808" cy="18944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847661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25" dirty="0"/>
              <a:t>Many-to-One</a:t>
            </a:r>
            <a:r>
              <a:rPr spc="-95" dirty="0"/>
              <a:t> </a:t>
            </a:r>
            <a:r>
              <a:rPr spc="85" dirty="0"/>
              <a:t>Mapping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972566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20" dirty="0">
                <a:latin typeface="Palatino Linotype"/>
                <a:cs typeface="Palatino Linotype"/>
              </a:rPr>
              <a:t>Many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courses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have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endParaRPr sz="4250">
              <a:latin typeface="Palatino Linotype"/>
              <a:cs typeface="Palatino Linotype"/>
            </a:endParaRPr>
          </a:p>
          <a:p>
            <a:pPr marL="1009650" lvl="1" indent="-566420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1009015" algn="l"/>
                <a:tab pos="10102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Inverse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235" dirty="0">
                <a:latin typeface="Palatino Linotype"/>
                <a:cs typeface="Palatino Linotype"/>
              </a:rPr>
              <a:t>/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opposite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of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One-to-Many</a:t>
            </a:r>
            <a:endParaRPr sz="425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758" y="5709856"/>
            <a:ext cx="3463127" cy="21796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65679" y="6426894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18892" y="455578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2" y="1174223"/>
                </a:lnTo>
                <a:lnTo>
                  <a:pt x="377119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8" y="1130165"/>
                </a:lnTo>
                <a:lnTo>
                  <a:pt x="3348499" y="1099797"/>
                </a:lnTo>
                <a:lnTo>
                  <a:pt x="3385753" y="1062544"/>
                </a:lnTo>
                <a:lnTo>
                  <a:pt x="3416121" y="1019266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21" y="158018"/>
                </a:lnTo>
                <a:lnTo>
                  <a:pt x="3385753" y="114740"/>
                </a:lnTo>
                <a:lnTo>
                  <a:pt x="3348499" y="77487"/>
                </a:lnTo>
                <a:lnTo>
                  <a:pt x="3305218" y="47118"/>
                </a:lnTo>
                <a:lnTo>
                  <a:pt x="3256771" y="24492"/>
                </a:lnTo>
                <a:lnTo>
                  <a:pt x="3218162" y="14173"/>
                </a:lnTo>
                <a:lnTo>
                  <a:pt x="3178221" y="7257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50256" y="4762023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10140" y="582011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0" y="113"/>
                </a:lnTo>
                <a:lnTo>
                  <a:pt x="377769" y="907"/>
                </a:lnTo>
                <a:lnTo>
                  <a:pt x="328531" y="3061"/>
                </a:lnTo>
                <a:lnTo>
                  <a:pt x="284978" y="7256"/>
                </a:lnTo>
                <a:lnTo>
                  <a:pt x="244963" y="14173"/>
                </a:lnTo>
                <a:lnTo>
                  <a:pt x="206341" y="24491"/>
                </a:lnTo>
                <a:lnTo>
                  <a:pt x="157899" y="47117"/>
                </a:lnTo>
                <a:lnTo>
                  <a:pt x="114621" y="77486"/>
                </a:lnTo>
                <a:lnTo>
                  <a:pt x="77369" y="114739"/>
                </a:lnTo>
                <a:lnTo>
                  <a:pt x="47001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1" y="1019265"/>
                </a:lnTo>
                <a:lnTo>
                  <a:pt x="77369" y="1062543"/>
                </a:lnTo>
                <a:lnTo>
                  <a:pt x="114621" y="1099796"/>
                </a:lnTo>
                <a:lnTo>
                  <a:pt x="157899" y="1130165"/>
                </a:lnTo>
                <a:lnTo>
                  <a:pt x="206341" y="1152792"/>
                </a:lnTo>
                <a:lnTo>
                  <a:pt x="244953" y="1163110"/>
                </a:lnTo>
                <a:lnTo>
                  <a:pt x="284895" y="1170027"/>
                </a:lnTo>
                <a:lnTo>
                  <a:pt x="328253" y="1174223"/>
                </a:lnTo>
                <a:lnTo>
                  <a:pt x="377111" y="1176377"/>
                </a:lnTo>
                <a:lnTo>
                  <a:pt x="433556" y="1177171"/>
                </a:lnTo>
                <a:lnTo>
                  <a:pt x="499672" y="1177284"/>
                </a:lnTo>
                <a:lnTo>
                  <a:pt x="2961220" y="1177284"/>
                </a:lnTo>
                <a:lnTo>
                  <a:pt x="3028271" y="1177171"/>
                </a:lnTo>
                <a:lnTo>
                  <a:pt x="3085343" y="1176377"/>
                </a:lnTo>
                <a:lnTo>
                  <a:pt x="3134581" y="1174223"/>
                </a:lnTo>
                <a:lnTo>
                  <a:pt x="3178134" y="1170027"/>
                </a:lnTo>
                <a:lnTo>
                  <a:pt x="3218148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39"/>
                </a:lnTo>
                <a:lnTo>
                  <a:pt x="3348496" y="77486"/>
                </a:lnTo>
                <a:lnTo>
                  <a:pt x="3305217" y="47117"/>
                </a:lnTo>
                <a:lnTo>
                  <a:pt x="3256771" y="24491"/>
                </a:lnTo>
                <a:lnTo>
                  <a:pt x="3218159" y="14173"/>
                </a:lnTo>
                <a:lnTo>
                  <a:pt x="3178217" y="7256"/>
                </a:lnTo>
                <a:lnTo>
                  <a:pt x="3134860" y="3061"/>
                </a:lnTo>
                <a:lnTo>
                  <a:pt x="3086004" y="907"/>
                </a:lnTo>
                <a:lnTo>
                  <a:pt x="3029562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34519" y="6029000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96904" y="710370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7"/>
                </a:lnTo>
                <a:lnTo>
                  <a:pt x="244974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4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6"/>
                </a:lnTo>
                <a:lnTo>
                  <a:pt x="206351" y="1152793"/>
                </a:lnTo>
                <a:lnTo>
                  <a:pt x="244964" y="1163111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1"/>
                </a:lnTo>
                <a:lnTo>
                  <a:pt x="3256782" y="1152793"/>
                </a:lnTo>
                <a:lnTo>
                  <a:pt x="3305224" y="1130166"/>
                </a:lnTo>
                <a:lnTo>
                  <a:pt x="3348502" y="1099797"/>
                </a:lnTo>
                <a:lnTo>
                  <a:pt x="3385756" y="1062544"/>
                </a:lnTo>
                <a:lnTo>
                  <a:pt x="3416127" y="1019266"/>
                </a:lnTo>
                <a:lnTo>
                  <a:pt x="3438755" y="970820"/>
                </a:lnTo>
                <a:lnTo>
                  <a:pt x="3449075" y="932199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2"/>
                </a:lnTo>
                <a:lnTo>
                  <a:pt x="3455976" y="285017"/>
                </a:lnTo>
                <a:lnTo>
                  <a:pt x="3449071" y="245075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40"/>
                </a:lnTo>
                <a:lnTo>
                  <a:pt x="3348502" y="77487"/>
                </a:lnTo>
                <a:lnTo>
                  <a:pt x="3305224" y="47118"/>
                </a:lnTo>
                <a:lnTo>
                  <a:pt x="3256782" y="24492"/>
                </a:lnTo>
                <a:lnTo>
                  <a:pt x="3218169" y="14173"/>
                </a:lnTo>
                <a:lnTo>
                  <a:pt x="3178227" y="7257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88150" y="836803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6"/>
                </a:lnTo>
                <a:lnTo>
                  <a:pt x="244970" y="14173"/>
                </a:lnTo>
                <a:lnTo>
                  <a:pt x="206351" y="24491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6"/>
                </a:lnTo>
                <a:lnTo>
                  <a:pt x="3385748" y="1062543"/>
                </a:lnTo>
                <a:lnTo>
                  <a:pt x="3416117" y="1019265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1"/>
                </a:lnTo>
                <a:lnTo>
                  <a:pt x="3455965" y="285016"/>
                </a:lnTo>
                <a:lnTo>
                  <a:pt x="3449060" y="245074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1"/>
                </a:lnTo>
                <a:lnTo>
                  <a:pt x="3218162" y="14173"/>
                </a:lnTo>
                <a:lnTo>
                  <a:pt x="3178221" y="7256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630864" y="7316920"/>
            <a:ext cx="298767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 marL="996950">
              <a:lnSpc>
                <a:spcPct val="100000"/>
              </a:lnSpc>
              <a:spcBef>
                <a:spcPts val="4555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415456" y="5261950"/>
            <a:ext cx="4404360" cy="1440815"/>
            <a:chOff x="8415456" y="5261950"/>
            <a:chExt cx="4404360" cy="144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456" y="5261950"/>
              <a:ext cx="3464924" cy="999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5173" y="6237644"/>
              <a:ext cx="4284100" cy="46502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39919" y="6755431"/>
            <a:ext cx="4427817" cy="189441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21646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Real-World</a:t>
            </a:r>
            <a:r>
              <a:rPr spc="-114" dirty="0"/>
              <a:t> </a:t>
            </a:r>
            <a:r>
              <a:rPr spc="105" dirty="0"/>
              <a:t>Project</a:t>
            </a:r>
            <a:r>
              <a:rPr spc="-114" dirty="0"/>
              <a:t> </a:t>
            </a:r>
            <a:r>
              <a:rPr spc="155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805" y="2050064"/>
            <a:ext cx="1369949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0" indent="-565785">
              <a:lnSpc>
                <a:spcPct val="100000"/>
              </a:lnSpc>
              <a:spcBef>
                <a:spcPts val="135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an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20" dirty="0">
                <a:latin typeface="Palatino Linotype"/>
                <a:cs typeface="Palatino Linotype"/>
              </a:rPr>
              <a:t>instructor,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DO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NOT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courses</a:t>
            </a:r>
            <a:endParaRPr sz="4250">
              <a:latin typeface="Palatino Linotype"/>
              <a:cs typeface="Palatino Linotype"/>
            </a:endParaRPr>
          </a:p>
          <a:p>
            <a:pPr marL="590550" indent="-565785">
              <a:lnSpc>
                <a:spcPct val="100000"/>
              </a:lnSpc>
              <a:spcBef>
                <a:spcPts val="3970"/>
              </a:spcBef>
              <a:buClr>
                <a:srgbClr val="5C86B9"/>
              </a:buClr>
              <a:buSzPct val="70588"/>
              <a:buFont typeface="Trebuchet MS"/>
              <a:buChar char="•"/>
              <a:tabLst>
                <a:tab pos="590550" algn="l"/>
                <a:tab pos="591185" algn="l"/>
              </a:tabLst>
            </a:pPr>
            <a:r>
              <a:rPr sz="4250" spc="10" dirty="0">
                <a:latin typeface="Palatino Linotype"/>
                <a:cs typeface="Palatino Linotype"/>
              </a:rPr>
              <a:t>If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you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a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course,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DO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25" dirty="0">
                <a:latin typeface="Palatino Linotype"/>
                <a:cs typeface="Palatino Linotype"/>
              </a:rPr>
              <a:t>NOT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delete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the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19641" y="1211623"/>
            <a:ext cx="6284595" cy="4652645"/>
            <a:chOff x="13819641" y="1211623"/>
            <a:chExt cx="6284595" cy="4652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9641" y="1211623"/>
              <a:ext cx="6284457" cy="46521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251953" y="2364880"/>
              <a:ext cx="5517515" cy="2333625"/>
            </a:xfrm>
            <a:custGeom>
              <a:avLst/>
              <a:gdLst/>
              <a:ahLst/>
              <a:cxnLst/>
              <a:rect l="l" t="t" r="r" b="b"/>
              <a:pathLst>
                <a:path w="5517515" h="2333625">
                  <a:moveTo>
                    <a:pt x="5447153" y="0"/>
                  </a:moveTo>
                  <a:lnTo>
                    <a:pt x="1226402" y="0"/>
                  </a:lnTo>
                  <a:lnTo>
                    <a:pt x="1199044" y="5535"/>
                  </a:lnTo>
                  <a:lnTo>
                    <a:pt x="1176682" y="20625"/>
                  </a:lnTo>
                  <a:lnTo>
                    <a:pt x="1161594" y="42989"/>
                  </a:lnTo>
                  <a:lnTo>
                    <a:pt x="1156059" y="70351"/>
                  </a:lnTo>
                  <a:lnTo>
                    <a:pt x="1156059" y="1638693"/>
                  </a:lnTo>
                  <a:lnTo>
                    <a:pt x="0" y="2333044"/>
                  </a:lnTo>
                  <a:lnTo>
                    <a:pt x="1481305" y="1838949"/>
                  </a:lnTo>
                  <a:lnTo>
                    <a:pt x="5447153" y="1838949"/>
                  </a:lnTo>
                  <a:lnTo>
                    <a:pt x="5474517" y="1833413"/>
                  </a:lnTo>
                  <a:lnTo>
                    <a:pt x="5496882" y="1818324"/>
                  </a:lnTo>
                  <a:lnTo>
                    <a:pt x="5511971" y="1795960"/>
                  </a:lnTo>
                  <a:lnTo>
                    <a:pt x="5517507" y="1768598"/>
                  </a:lnTo>
                  <a:lnTo>
                    <a:pt x="5517507" y="70351"/>
                  </a:lnTo>
                  <a:lnTo>
                    <a:pt x="5511971" y="42989"/>
                  </a:lnTo>
                  <a:lnTo>
                    <a:pt x="5496882" y="20625"/>
                  </a:lnTo>
                  <a:lnTo>
                    <a:pt x="5474517" y="5535"/>
                  </a:lnTo>
                  <a:lnTo>
                    <a:pt x="5447153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51961" y="2364880"/>
              <a:ext cx="5517515" cy="2333625"/>
            </a:xfrm>
            <a:custGeom>
              <a:avLst/>
              <a:gdLst/>
              <a:ahLst/>
              <a:cxnLst/>
              <a:rect l="l" t="t" r="r" b="b"/>
              <a:pathLst>
                <a:path w="5517515" h="2333625">
                  <a:moveTo>
                    <a:pt x="1226401" y="0"/>
                  </a:moveTo>
                  <a:lnTo>
                    <a:pt x="1199039" y="5535"/>
                  </a:lnTo>
                  <a:lnTo>
                    <a:pt x="1176675" y="20624"/>
                  </a:lnTo>
                  <a:lnTo>
                    <a:pt x="1161586" y="42989"/>
                  </a:lnTo>
                  <a:lnTo>
                    <a:pt x="1156050" y="70351"/>
                  </a:lnTo>
                  <a:lnTo>
                    <a:pt x="1156050" y="1638693"/>
                  </a:lnTo>
                  <a:lnTo>
                    <a:pt x="0" y="2333044"/>
                  </a:lnTo>
                  <a:lnTo>
                    <a:pt x="1481302" y="1838949"/>
                  </a:lnTo>
                  <a:lnTo>
                    <a:pt x="5447150" y="1838949"/>
                  </a:lnTo>
                  <a:lnTo>
                    <a:pt x="5474512" y="1833413"/>
                  </a:lnTo>
                  <a:lnTo>
                    <a:pt x="5496876" y="1818324"/>
                  </a:lnTo>
                  <a:lnTo>
                    <a:pt x="5511965" y="1795959"/>
                  </a:lnTo>
                  <a:lnTo>
                    <a:pt x="5517501" y="1768597"/>
                  </a:lnTo>
                  <a:lnTo>
                    <a:pt x="5517501" y="70351"/>
                  </a:lnTo>
                  <a:lnTo>
                    <a:pt x="5511965" y="42989"/>
                  </a:lnTo>
                  <a:lnTo>
                    <a:pt x="5496876" y="20624"/>
                  </a:lnTo>
                  <a:lnTo>
                    <a:pt x="5474512" y="5535"/>
                  </a:lnTo>
                  <a:lnTo>
                    <a:pt x="5447150" y="0"/>
                  </a:lnTo>
                  <a:lnTo>
                    <a:pt x="1226401" y="0"/>
                  </a:lnTo>
                  <a:close/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609861" y="2720201"/>
            <a:ext cx="3961129" cy="1056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638175">
              <a:lnSpc>
                <a:spcPts val="3960"/>
              </a:lnSpc>
              <a:spcBef>
                <a:spcPts val="39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not apply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 cascading</a:t>
            </a:r>
            <a:r>
              <a:rPr sz="34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deletes!</a:t>
            </a:r>
            <a:endParaRPr sz="3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6855" y="5856601"/>
            <a:ext cx="3463127" cy="21796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62084" y="6573487"/>
            <a:ext cx="27514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20" dirty="0">
                <a:solidFill>
                  <a:srgbClr val="FFFFFF"/>
                </a:solidFill>
                <a:latin typeface="Arial MT"/>
                <a:cs typeface="Arial MT"/>
              </a:rPr>
              <a:t>Inst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31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4450" spc="340" dirty="0">
                <a:solidFill>
                  <a:srgbClr val="FFFFFF"/>
                </a:solidFill>
                <a:latin typeface="Arial MT"/>
                <a:cs typeface="Arial MT"/>
              </a:rPr>
              <a:t>tor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10989" y="4702532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89">
                <a:moveTo>
                  <a:pt x="2963456" y="0"/>
                </a:moveTo>
                <a:lnTo>
                  <a:pt x="501898" y="0"/>
                </a:lnTo>
                <a:lnTo>
                  <a:pt x="434848" y="113"/>
                </a:lnTo>
                <a:lnTo>
                  <a:pt x="377777" y="907"/>
                </a:lnTo>
                <a:lnTo>
                  <a:pt x="328538" y="3061"/>
                </a:lnTo>
                <a:lnTo>
                  <a:pt x="284986" y="7256"/>
                </a:lnTo>
                <a:lnTo>
                  <a:pt x="244972" y="14173"/>
                </a:lnTo>
                <a:lnTo>
                  <a:pt x="206350" y="24491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9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3" y="932209"/>
                </a:lnTo>
                <a:lnTo>
                  <a:pt x="24379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0" y="1152792"/>
                </a:lnTo>
                <a:lnTo>
                  <a:pt x="244961" y="1163110"/>
                </a:lnTo>
                <a:lnTo>
                  <a:pt x="284903" y="1170027"/>
                </a:lnTo>
                <a:lnTo>
                  <a:pt x="328261" y="1174223"/>
                </a:lnTo>
                <a:lnTo>
                  <a:pt x="377119" y="1176377"/>
                </a:lnTo>
                <a:lnTo>
                  <a:pt x="433562" y="1177171"/>
                </a:lnTo>
                <a:lnTo>
                  <a:pt x="499676" y="1177284"/>
                </a:lnTo>
                <a:lnTo>
                  <a:pt x="2961225" y="1177284"/>
                </a:lnTo>
                <a:lnTo>
                  <a:pt x="3028277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4" y="1163110"/>
                </a:lnTo>
                <a:lnTo>
                  <a:pt x="3256776" y="1152792"/>
                </a:lnTo>
                <a:lnTo>
                  <a:pt x="3305223" y="1130165"/>
                </a:lnTo>
                <a:lnTo>
                  <a:pt x="3348501" y="1099796"/>
                </a:lnTo>
                <a:lnTo>
                  <a:pt x="3385754" y="1062543"/>
                </a:lnTo>
                <a:lnTo>
                  <a:pt x="3416123" y="1019265"/>
                </a:lnTo>
                <a:lnTo>
                  <a:pt x="3438750" y="970820"/>
                </a:lnTo>
                <a:lnTo>
                  <a:pt x="3449070" y="932198"/>
                </a:lnTo>
                <a:lnTo>
                  <a:pt x="3455993" y="892185"/>
                </a:lnTo>
                <a:lnTo>
                  <a:pt x="3460180" y="848910"/>
                </a:lnTo>
                <a:lnTo>
                  <a:pt x="3462334" y="800052"/>
                </a:lnTo>
                <a:lnTo>
                  <a:pt x="3463128" y="743608"/>
                </a:lnTo>
                <a:lnTo>
                  <a:pt x="3463110" y="433675"/>
                </a:lnTo>
                <a:lnTo>
                  <a:pt x="3462334" y="377890"/>
                </a:lnTo>
                <a:lnTo>
                  <a:pt x="3460180" y="328651"/>
                </a:lnTo>
                <a:lnTo>
                  <a:pt x="3455970" y="285016"/>
                </a:lnTo>
                <a:lnTo>
                  <a:pt x="3449065" y="245074"/>
                </a:lnTo>
                <a:lnTo>
                  <a:pt x="3438750" y="206463"/>
                </a:lnTo>
                <a:lnTo>
                  <a:pt x="3416123" y="158018"/>
                </a:lnTo>
                <a:lnTo>
                  <a:pt x="3385754" y="114740"/>
                </a:lnTo>
                <a:lnTo>
                  <a:pt x="3348501" y="77487"/>
                </a:lnTo>
                <a:lnTo>
                  <a:pt x="3305223" y="47118"/>
                </a:lnTo>
                <a:lnTo>
                  <a:pt x="3256776" y="24491"/>
                </a:lnTo>
                <a:lnTo>
                  <a:pt x="3218164" y="14173"/>
                </a:lnTo>
                <a:lnTo>
                  <a:pt x="3178222" y="7256"/>
                </a:lnTo>
                <a:lnTo>
                  <a:pt x="3134865" y="3061"/>
                </a:lnTo>
                <a:lnTo>
                  <a:pt x="3086009" y="907"/>
                </a:lnTo>
                <a:lnTo>
                  <a:pt x="3029567" y="113"/>
                </a:lnTo>
                <a:lnTo>
                  <a:pt x="2963456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36190" y="4908615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02231" y="5966864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5" y="47117"/>
                </a:lnTo>
                <a:lnTo>
                  <a:pt x="114627" y="77486"/>
                </a:lnTo>
                <a:lnTo>
                  <a:pt x="77374" y="114739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1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5"/>
                </a:lnTo>
                <a:lnTo>
                  <a:pt x="77374" y="1062543"/>
                </a:lnTo>
                <a:lnTo>
                  <a:pt x="114627" y="1099796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4" y="1130165"/>
                </a:lnTo>
                <a:lnTo>
                  <a:pt x="3348502" y="1099796"/>
                </a:lnTo>
                <a:lnTo>
                  <a:pt x="3385756" y="1062543"/>
                </a:lnTo>
                <a:lnTo>
                  <a:pt x="3416127" y="1019265"/>
                </a:lnTo>
                <a:lnTo>
                  <a:pt x="3438755" y="970820"/>
                </a:lnTo>
                <a:lnTo>
                  <a:pt x="3449075" y="932198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7" y="158018"/>
                </a:lnTo>
                <a:lnTo>
                  <a:pt x="3385756" y="114739"/>
                </a:lnTo>
                <a:lnTo>
                  <a:pt x="3348502" y="77486"/>
                </a:lnTo>
                <a:lnTo>
                  <a:pt x="3305224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0924" y="6175593"/>
            <a:ext cx="200342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89005" y="7250447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892" y="0"/>
                </a:lnTo>
                <a:lnTo>
                  <a:pt x="434844" y="113"/>
                </a:lnTo>
                <a:lnTo>
                  <a:pt x="377774" y="907"/>
                </a:lnTo>
                <a:lnTo>
                  <a:pt x="328536" y="3061"/>
                </a:lnTo>
                <a:lnTo>
                  <a:pt x="284983" y="7257"/>
                </a:lnTo>
                <a:lnTo>
                  <a:pt x="244970" y="14173"/>
                </a:lnTo>
                <a:lnTo>
                  <a:pt x="206351" y="24492"/>
                </a:lnTo>
                <a:lnTo>
                  <a:pt x="157905" y="47118"/>
                </a:lnTo>
                <a:lnTo>
                  <a:pt x="114627" y="77487"/>
                </a:lnTo>
                <a:lnTo>
                  <a:pt x="77374" y="114740"/>
                </a:lnTo>
                <a:lnTo>
                  <a:pt x="47005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5" y="1019266"/>
                </a:lnTo>
                <a:lnTo>
                  <a:pt x="77374" y="1062544"/>
                </a:lnTo>
                <a:lnTo>
                  <a:pt x="114627" y="1099797"/>
                </a:lnTo>
                <a:lnTo>
                  <a:pt x="157905" y="1130165"/>
                </a:lnTo>
                <a:lnTo>
                  <a:pt x="206351" y="1152792"/>
                </a:lnTo>
                <a:lnTo>
                  <a:pt x="244960" y="1163110"/>
                </a:lnTo>
                <a:lnTo>
                  <a:pt x="284901" y="1170027"/>
                </a:lnTo>
                <a:lnTo>
                  <a:pt x="328258" y="1174223"/>
                </a:lnTo>
                <a:lnTo>
                  <a:pt x="377116" y="1176377"/>
                </a:lnTo>
                <a:lnTo>
                  <a:pt x="433560" y="1177171"/>
                </a:lnTo>
                <a:lnTo>
                  <a:pt x="499672" y="1177284"/>
                </a:lnTo>
                <a:lnTo>
                  <a:pt x="2961231" y="1177284"/>
                </a:lnTo>
                <a:lnTo>
                  <a:pt x="3028278" y="1177171"/>
                </a:lnTo>
                <a:lnTo>
                  <a:pt x="3085348" y="1176377"/>
                </a:lnTo>
                <a:lnTo>
                  <a:pt x="3134586" y="1174223"/>
                </a:lnTo>
                <a:lnTo>
                  <a:pt x="3178139" y="1170027"/>
                </a:lnTo>
                <a:lnTo>
                  <a:pt x="3218152" y="1163110"/>
                </a:lnTo>
                <a:lnTo>
                  <a:pt x="3256771" y="1152792"/>
                </a:lnTo>
                <a:lnTo>
                  <a:pt x="3305217" y="1130165"/>
                </a:lnTo>
                <a:lnTo>
                  <a:pt x="3348496" y="1099797"/>
                </a:lnTo>
                <a:lnTo>
                  <a:pt x="3385748" y="1062544"/>
                </a:lnTo>
                <a:lnTo>
                  <a:pt x="3416117" y="1019266"/>
                </a:lnTo>
                <a:lnTo>
                  <a:pt x="3438745" y="970820"/>
                </a:lnTo>
                <a:lnTo>
                  <a:pt x="3449065" y="932198"/>
                </a:lnTo>
                <a:lnTo>
                  <a:pt x="3455987" y="892185"/>
                </a:lnTo>
                <a:lnTo>
                  <a:pt x="3460175" y="848910"/>
                </a:lnTo>
                <a:lnTo>
                  <a:pt x="3462329" y="800052"/>
                </a:lnTo>
                <a:lnTo>
                  <a:pt x="3463123" y="743608"/>
                </a:lnTo>
                <a:lnTo>
                  <a:pt x="3463105" y="433675"/>
                </a:lnTo>
                <a:lnTo>
                  <a:pt x="3462329" y="377890"/>
                </a:lnTo>
                <a:lnTo>
                  <a:pt x="3460175" y="328652"/>
                </a:lnTo>
                <a:lnTo>
                  <a:pt x="3455965" y="285017"/>
                </a:lnTo>
                <a:lnTo>
                  <a:pt x="3449060" y="245075"/>
                </a:lnTo>
                <a:lnTo>
                  <a:pt x="3438745" y="206463"/>
                </a:lnTo>
                <a:lnTo>
                  <a:pt x="3416117" y="158018"/>
                </a:lnTo>
                <a:lnTo>
                  <a:pt x="3385748" y="114740"/>
                </a:lnTo>
                <a:lnTo>
                  <a:pt x="3348496" y="77487"/>
                </a:lnTo>
                <a:lnTo>
                  <a:pt x="3305217" y="47118"/>
                </a:lnTo>
                <a:lnTo>
                  <a:pt x="3256771" y="24492"/>
                </a:lnTo>
                <a:lnTo>
                  <a:pt x="3218162" y="14173"/>
                </a:lnTo>
                <a:lnTo>
                  <a:pt x="3178221" y="7257"/>
                </a:lnTo>
                <a:lnTo>
                  <a:pt x="3134864" y="3061"/>
                </a:lnTo>
                <a:lnTo>
                  <a:pt x="3086006" y="907"/>
                </a:lnTo>
                <a:lnTo>
                  <a:pt x="3029563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580242" y="8514779"/>
            <a:ext cx="3463290" cy="1177290"/>
          </a:xfrm>
          <a:custGeom>
            <a:avLst/>
            <a:gdLst/>
            <a:ahLst/>
            <a:cxnLst/>
            <a:rect l="l" t="t" r="r" b="b"/>
            <a:pathLst>
              <a:path w="3463290" h="1177290">
                <a:moveTo>
                  <a:pt x="2963450" y="0"/>
                </a:moveTo>
                <a:lnTo>
                  <a:pt x="501902" y="0"/>
                </a:lnTo>
                <a:lnTo>
                  <a:pt x="434851" y="113"/>
                </a:lnTo>
                <a:lnTo>
                  <a:pt x="377780" y="907"/>
                </a:lnTo>
                <a:lnTo>
                  <a:pt x="328541" y="3061"/>
                </a:lnTo>
                <a:lnTo>
                  <a:pt x="284988" y="7256"/>
                </a:lnTo>
                <a:lnTo>
                  <a:pt x="244974" y="14173"/>
                </a:lnTo>
                <a:lnTo>
                  <a:pt x="206351" y="24491"/>
                </a:lnTo>
                <a:lnTo>
                  <a:pt x="157909" y="47117"/>
                </a:lnTo>
                <a:lnTo>
                  <a:pt x="114631" y="77486"/>
                </a:lnTo>
                <a:lnTo>
                  <a:pt x="77377" y="114739"/>
                </a:lnTo>
                <a:lnTo>
                  <a:pt x="47006" y="158018"/>
                </a:lnTo>
                <a:lnTo>
                  <a:pt x="24378" y="206463"/>
                </a:lnTo>
                <a:lnTo>
                  <a:pt x="14058" y="245085"/>
                </a:lnTo>
                <a:lnTo>
                  <a:pt x="7135" y="285099"/>
                </a:lnTo>
                <a:lnTo>
                  <a:pt x="2948" y="328374"/>
                </a:lnTo>
                <a:lnTo>
                  <a:pt x="793" y="377232"/>
                </a:lnTo>
                <a:lnTo>
                  <a:pt x="0" y="433675"/>
                </a:lnTo>
                <a:lnTo>
                  <a:pt x="0" y="742322"/>
                </a:lnTo>
                <a:lnTo>
                  <a:pt x="793" y="799393"/>
                </a:lnTo>
                <a:lnTo>
                  <a:pt x="2948" y="848632"/>
                </a:lnTo>
                <a:lnTo>
                  <a:pt x="7157" y="892267"/>
                </a:lnTo>
                <a:lnTo>
                  <a:pt x="14062" y="932209"/>
                </a:lnTo>
                <a:lnTo>
                  <a:pt x="24378" y="970820"/>
                </a:lnTo>
                <a:lnTo>
                  <a:pt x="47006" y="1019265"/>
                </a:lnTo>
                <a:lnTo>
                  <a:pt x="77377" y="1062543"/>
                </a:lnTo>
                <a:lnTo>
                  <a:pt x="114631" y="1099796"/>
                </a:lnTo>
                <a:lnTo>
                  <a:pt x="157909" y="1130165"/>
                </a:lnTo>
                <a:lnTo>
                  <a:pt x="206351" y="1152792"/>
                </a:lnTo>
                <a:lnTo>
                  <a:pt x="244964" y="1163110"/>
                </a:lnTo>
                <a:lnTo>
                  <a:pt x="284906" y="1170027"/>
                </a:lnTo>
                <a:lnTo>
                  <a:pt x="328264" y="1174223"/>
                </a:lnTo>
                <a:lnTo>
                  <a:pt x="377122" y="1176377"/>
                </a:lnTo>
                <a:lnTo>
                  <a:pt x="433566" y="1177171"/>
                </a:lnTo>
                <a:lnTo>
                  <a:pt x="499682" y="1177284"/>
                </a:lnTo>
                <a:lnTo>
                  <a:pt x="2961231" y="1177284"/>
                </a:lnTo>
                <a:lnTo>
                  <a:pt x="3028282" y="1177171"/>
                </a:lnTo>
                <a:lnTo>
                  <a:pt x="3085353" y="1176377"/>
                </a:lnTo>
                <a:lnTo>
                  <a:pt x="3134592" y="1174223"/>
                </a:lnTo>
                <a:lnTo>
                  <a:pt x="3178145" y="1170027"/>
                </a:lnTo>
                <a:lnTo>
                  <a:pt x="3218159" y="1163110"/>
                </a:lnTo>
                <a:lnTo>
                  <a:pt x="3256782" y="1152792"/>
                </a:lnTo>
                <a:lnTo>
                  <a:pt x="3305228" y="1130165"/>
                </a:lnTo>
                <a:lnTo>
                  <a:pt x="3348506" y="1099796"/>
                </a:lnTo>
                <a:lnTo>
                  <a:pt x="3385759" y="1062543"/>
                </a:lnTo>
                <a:lnTo>
                  <a:pt x="3416128" y="1019265"/>
                </a:lnTo>
                <a:lnTo>
                  <a:pt x="3438755" y="970820"/>
                </a:lnTo>
                <a:lnTo>
                  <a:pt x="3449075" y="932198"/>
                </a:lnTo>
                <a:lnTo>
                  <a:pt x="3455998" y="892185"/>
                </a:lnTo>
                <a:lnTo>
                  <a:pt x="3460185" y="848910"/>
                </a:lnTo>
                <a:lnTo>
                  <a:pt x="3462340" y="800052"/>
                </a:lnTo>
                <a:lnTo>
                  <a:pt x="3463133" y="743608"/>
                </a:lnTo>
                <a:lnTo>
                  <a:pt x="3463115" y="433675"/>
                </a:lnTo>
                <a:lnTo>
                  <a:pt x="3462340" y="377890"/>
                </a:lnTo>
                <a:lnTo>
                  <a:pt x="3460185" y="328651"/>
                </a:lnTo>
                <a:lnTo>
                  <a:pt x="3455976" y="285016"/>
                </a:lnTo>
                <a:lnTo>
                  <a:pt x="3449071" y="245074"/>
                </a:lnTo>
                <a:lnTo>
                  <a:pt x="3438755" y="206463"/>
                </a:lnTo>
                <a:lnTo>
                  <a:pt x="3416128" y="158018"/>
                </a:lnTo>
                <a:lnTo>
                  <a:pt x="3385759" y="114739"/>
                </a:lnTo>
                <a:lnTo>
                  <a:pt x="3348506" y="77486"/>
                </a:lnTo>
                <a:lnTo>
                  <a:pt x="3305228" y="47117"/>
                </a:lnTo>
                <a:lnTo>
                  <a:pt x="3256782" y="24491"/>
                </a:lnTo>
                <a:lnTo>
                  <a:pt x="3218169" y="14173"/>
                </a:lnTo>
                <a:lnTo>
                  <a:pt x="3178227" y="7256"/>
                </a:lnTo>
                <a:lnTo>
                  <a:pt x="3134869" y="3061"/>
                </a:lnTo>
                <a:lnTo>
                  <a:pt x="3086011" y="907"/>
                </a:lnTo>
                <a:lnTo>
                  <a:pt x="3029566" y="113"/>
                </a:lnTo>
                <a:lnTo>
                  <a:pt x="2963450" y="0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16798" y="7463512"/>
            <a:ext cx="299783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00" dirty="0">
                <a:solidFill>
                  <a:srgbClr val="FFFFFF"/>
                </a:solidFill>
                <a:latin typeface="Arial MT"/>
                <a:cs typeface="Arial MT"/>
              </a:rPr>
              <a:t>Course</a:t>
            </a:r>
            <a:endParaRPr sz="4450">
              <a:latin typeface="Arial MT"/>
              <a:cs typeface="Arial MT"/>
            </a:endParaRPr>
          </a:p>
          <a:p>
            <a:pPr marL="1007110">
              <a:lnSpc>
                <a:spcPct val="100000"/>
              </a:lnSpc>
              <a:spcBef>
                <a:spcPts val="4555"/>
              </a:spcBef>
            </a:pPr>
            <a:r>
              <a:rPr sz="4450" spc="7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4450" spc="210" dirty="0">
                <a:solidFill>
                  <a:srgbClr val="FFFFFF"/>
                </a:solidFill>
                <a:latin typeface="Arial MT"/>
                <a:cs typeface="Arial MT"/>
              </a:rPr>
              <a:t>ou</a:t>
            </a:r>
            <a:r>
              <a:rPr sz="4450" spc="35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4450" spc="175" dirty="0">
                <a:solidFill>
                  <a:srgbClr val="FFFFFF"/>
                </a:solidFill>
                <a:latin typeface="Arial MT"/>
                <a:cs typeface="Arial MT"/>
              </a:rPr>
              <a:t>se</a:t>
            </a:r>
            <a:endParaRPr sz="44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07554" y="5408696"/>
            <a:ext cx="4404360" cy="1440815"/>
            <a:chOff x="6107554" y="5408696"/>
            <a:chExt cx="4404360" cy="144081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7554" y="5408696"/>
              <a:ext cx="3464924" cy="9997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271" y="6384389"/>
              <a:ext cx="4284094" cy="46502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2017" y="6902176"/>
            <a:ext cx="4427813" cy="189441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7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323276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84" dirty="0"/>
              <a:t>D</a:t>
            </a:r>
            <a:r>
              <a:rPr spc="180" dirty="0"/>
              <a:t>e</a:t>
            </a:r>
            <a:r>
              <a:rPr spc="-430" dirty="0"/>
              <a:t>v</a:t>
            </a:r>
            <a:r>
              <a:rPr spc="225" dirty="0"/>
              <a:t>elopmen</a:t>
            </a:r>
            <a:r>
              <a:rPr spc="235" dirty="0"/>
              <a:t>t</a:t>
            </a:r>
            <a:r>
              <a:rPr spc="-75" dirty="0"/>
              <a:t> </a:t>
            </a:r>
            <a:r>
              <a:rPr spc="50" dirty="0"/>
              <a:t>Process</a:t>
            </a:r>
            <a:r>
              <a:rPr spc="135" dirty="0"/>
              <a:t>:</a:t>
            </a:r>
            <a:r>
              <a:rPr spc="-430" dirty="0"/>
              <a:t> </a:t>
            </a:r>
            <a:r>
              <a:rPr spc="155" dirty="0"/>
              <a:t>One-to-Ma</a:t>
            </a:r>
            <a:r>
              <a:rPr spc="110" dirty="0"/>
              <a:t>n</a:t>
            </a:r>
            <a:r>
              <a:rPr spc="-11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5961050" y="2070675"/>
            <a:ext cx="3492500" cy="1538605"/>
          </a:xfrm>
          <a:custGeom>
            <a:avLst/>
            <a:gdLst/>
            <a:ahLst/>
            <a:cxnLst/>
            <a:rect l="l" t="t" r="r" b="b"/>
            <a:pathLst>
              <a:path w="3492500" h="1538604">
                <a:moveTo>
                  <a:pt x="305302" y="0"/>
                </a:moveTo>
                <a:lnTo>
                  <a:pt x="230816" y="9799"/>
                </a:lnTo>
                <a:lnTo>
                  <a:pt x="195470" y="27026"/>
                </a:lnTo>
                <a:lnTo>
                  <a:pt x="164659" y="51455"/>
                </a:lnTo>
                <a:lnTo>
                  <a:pt x="139579" y="82332"/>
                </a:lnTo>
                <a:lnTo>
                  <a:pt x="110989" y="150421"/>
                </a:lnTo>
                <a:lnTo>
                  <a:pt x="99381" y="194282"/>
                </a:lnTo>
                <a:lnTo>
                  <a:pt x="86544" y="249740"/>
                </a:lnTo>
                <a:lnTo>
                  <a:pt x="25352" y="518963"/>
                </a:lnTo>
                <a:lnTo>
                  <a:pt x="12792" y="575271"/>
                </a:lnTo>
                <a:lnTo>
                  <a:pt x="4214" y="620224"/>
                </a:lnTo>
                <a:lnTo>
                  <a:pt x="0" y="658341"/>
                </a:lnTo>
                <a:lnTo>
                  <a:pt x="526" y="694142"/>
                </a:lnTo>
                <a:lnTo>
                  <a:pt x="9798" y="732826"/>
                </a:lnTo>
                <a:lnTo>
                  <a:pt x="27028" y="768173"/>
                </a:lnTo>
                <a:lnTo>
                  <a:pt x="51459" y="798987"/>
                </a:lnTo>
                <a:lnTo>
                  <a:pt x="82335" y="824068"/>
                </a:lnTo>
                <a:lnTo>
                  <a:pt x="150423" y="852655"/>
                </a:lnTo>
                <a:lnTo>
                  <a:pt x="194285" y="864262"/>
                </a:lnTo>
                <a:lnTo>
                  <a:pt x="3103973" y="1525555"/>
                </a:lnTo>
                <a:lnTo>
                  <a:pt x="3148926" y="1534133"/>
                </a:lnTo>
                <a:lnTo>
                  <a:pt x="3187045" y="1538348"/>
                </a:lnTo>
                <a:lnTo>
                  <a:pt x="3222847" y="1537821"/>
                </a:lnTo>
                <a:lnTo>
                  <a:pt x="3261528" y="1528549"/>
                </a:lnTo>
                <a:lnTo>
                  <a:pt x="3296875" y="1511321"/>
                </a:lnTo>
                <a:lnTo>
                  <a:pt x="3327688" y="1486892"/>
                </a:lnTo>
                <a:lnTo>
                  <a:pt x="3352769" y="1456016"/>
                </a:lnTo>
                <a:lnTo>
                  <a:pt x="3381360" y="1387926"/>
                </a:lnTo>
                <a:lnTo>
                  <a:pt x="3392968" y="1344064"/>
                </a:lnTo>
                <a:lnTo>
                  <a:pt x="3405805" y="1288606"/>
                </a:lnTo>
                <a:lnTo>
                  <a:pt x="3466986" y="1019384"/>
                </a:lnTo>
                <a:lnTo>
                  <a:pt x="3479553" y="963077"/>
                </a:lnTo>
                <a:lnTo>
                  <a:pt x="3488133" y="918124"/>
                </a:lnTo>
                <a:lnTo>
                  <a:pt x="3492349" y="880006"/>
                </a:lnTo>
                <a:lnTo>
                  <a:pt x="3491823" y="844205"/>
                </a:lnTo>
                <a:lnTo>
                  <a:pt x="3482546" y="805521"/>
                </a:lnTo>
                <a:lnTo>
                  <a:pt x="3465317" y="770174"/>
                </a:lnTo>
                <a:lnTo>
                  <a:pt x="3440889" y="739361"/>
                </a:lnTo>
                <a:lnTo>
                  <a:pt x="3410014" y="714279"/>
                </a:lnTo>
                <a:lnTo>
                  <a:pt x="3341926" y="685692"/>
                </a:lnTo>
                <a:lnTo>
                  <a:pt x="3298064" y="674085"/>
                </a:lnTo>
                <a:lnTo>
                  <a:pt x="444682" y="25354"/>
                </a:lnTo>
                <a:lnTo>
                  <a:pt x="388372" y="12792"/>
                </a:lnTo>
                <a:lnTo>
                  <a:pt x="343419" y="4214"/>
                </a:lnTo>
                <a:lnTo>
                  <a:pt x="305302" y="0"/>
                </a:lnTo>
                <a:close/>
              </a:path>
              <a:path w="3492500" h="1538604">
                <a:moveTo>
                  <a:pt x="443392" y="25061"/>
                </a:moveTo>
                <a:lnTo>
                  <a:pt x="444680" y="25354"/>
                </a:lnTo>
                <a:lnTo>
                  <a:pt x="443392" y="25061"/>
                </a:lnTo>
                <a:close/>
              </a:path>
            </a:pathLst>
          </a:custGeom>
          <a:solidFill>
            <a:srgbClr val="5F84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720000">
            <a:off x="16307447" y="2613859"/>
            <a:ext cx="2802727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65"/>
              </a:lnSpc>
            </a:pPr>
            <a:r>
              <a:rPr sz="5175" b="1" spc="-30" baseline="4830" dirty="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5175" b="1" spc="-30" baseline="32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175" b="1" spc="-30" baseline="2415" dirty="0">
                <a:solidFill>
                  <a:srgbClr val="FFFFFF"/>
                </a:solidFill>
                <a:latin typeface="Arial"/>
                <a:cs typeface="Arial"/>
              </a:rPr>
              <a:t>-B</a:t>
            </a:r>
            <a:r>
              <a:rPr sz="5175" b="1" spc="-30" baseline="1610" dirty="0">
                <a:solidFill>
                  <a:srgbClr val="FFFFFF"/>
                </a:solidFill>
                <a:latin typeface="Arial"/>
                <a:cs typeface="Arial"/>
              </a:rPr>
              <a:t>y-Ste</a:t>
            </a:r>
            <a:r>
              <a:rPr sz="3450" b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3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2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2034" y="3358925"/>
            <a:ext cx="9152890" cy="4134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4695" indent="-7226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-5" dirty="0">
                <a:latin typeface="Palatino Linotype"/>
                <a:cs typeface="Palatino Linotype"/>
              </a:rPr>
              <a:t>Prep</a:t>
            </a:r>
            <a:r>
              <a:rPr sz="4250" dirty="0">
                <a:latin typeface="Palatino Linotype"/>
                <a:cs typeface="Palatino Linotype"/>
              </a:rPr>
              <a:t> </a:t>
            </a:r>
            <a:r>
              <a:rPr sz="4250" spc="-80" dirty="0">
                <a:latin typeface="Palatino Linotype"/>
                <a:cs typeface="Palatino Linotype"/>
              </a:rPr>
              <a:t>Work</a:t>
            </a:r>
            <a:r>
              <a:rPr sz="4250" spc="10" dirty="0">
                <a:latin typeface="Palatino Linotype"/>
                <a:cs typeface="Palatino Linotype"/>
              </a:rPr>
              <a:t> -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Define </a:t>
            </a:r>
            <a:r>
              <a:rPr sz="4250" spc="15" dirty="0">
                <a:latin typeface="Palatino Linotype"/>
                <a:cs typeface="Palatino Linotype"/>
              </a:rPr>
              <a:t>database</a:t>
            </a:r>
            <a:r>
              <a:rPr sz="4250" spc="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tables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5" dirty="0">
                <a:latin typeface="Palatino Linotype"/>
                <a:cs typeface="Palatino Linotype"/>
              </a:rPr>
              <a:t>Course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spc="15" dirty="0">
                <a:latin typeface="Palatino Linotype"/>
                <a:cs typeface="Palatino Linotype"/>
              </a:rPr>
              <a:t>Update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Instructor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10" dirty="0">
                <a:latin typeface="Palatino Linotype"/>
                <a:cs typeface="Palatino Linotype"/>
              </a:rPr>
              <a:t>class</a:t>
            </a:r>
            <a:endParaRPr sz="4250">
              <a:latin typeface="Palatino Linotype"/>
              <a:cs typeface="Palatino Linotype"/>
            </a:endParaRPr>
          </a:p>
          <a:p>
            <a:pPr marL="734695" indent="-722630">
              <a:lnSpc>
                <a:spcPct val="100000"/>
              </a:lnSpc>
              <a:spcBef>
                <a:spcPts val="3970"/>
              </a:spcBef>
              <a:buAutoNum type="arabicPeriod"/>
              <a:tabLst>
                <a:tab pos="734695" algn="l"/>
                <a:tab pos="735330" algn="l"/>
              </a:tabLst>
            </a:pPr>
            <a:r>
              <a:rPr sz="4250" dirty="0">
                <a:latin typeface="Palatino Linotype"/>
                <a:cs typeface="Palatino Linotype"/>
              </a:rPr>
              <a:t>Create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Main</a:t>
            </a:r>
            <a:r>
              <a:rPr sz="4250" spc="-165" dirty="0">
                <a:latin typeface="Palatino Linotype"/>
                <a:cs typeface="Palatino Linotype"/>
              </a:rPr>
              <a:t> </a:t>
            </a:r>
            <a:r>
              <a:rPr sz="4250" spc="20" dirty="0">
                <a:latin typeface="Palatino Linotype"/>
                <a:cs typeface="Palatino Linotype"/>
              </a:rPr>
              <a:t>App</a:t>
            </a:r>
            <a:endParaRPr sz="42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463740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table</a:t>
            </a:r>
            <a:r>
              <a:rPr spc="125" dirty="0"/>
              <a:t>:</a:t>
            </a:r>
            <a:r>
              <a:rPr spc="-430" dirty="0"/>
              <a:t> </a:t>
            </a:r>
            <a:r>
              <a:rPr spc="140" dirty="0"/>
              <a:t>course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8026" y="2695448"/>
            <a:ext cx="12837795" cy="6651625"/>
            <a:chOff x="508026" y="2695448"/>
            <a:chExt cx="12837795" cy="6651625"/>
          </a:xfrm>
        </p:grpSpPr>
        <p:sp>
          <p:nvSpPr>
            <p:cNvPr id="4" name="object 4"/>
            <p:cNvSpPr/>
            <p:nvPr/>
          </p:nvSpPr>
          <p:spPr>
            <a:xfrm>
              <a:off x="686031" y="2810628"/>
              <a:ext cx="12481560" cy="6191250"/>
            </a:xfrm>
            <a:custGeom>
              <a:avLst/>
              <a:gdLst/>
              <a:ahLst/>
              <a:cxnLst/>
              <a:rect l="l" t="t" r="r" b="b"/>
              <a:pathLst>
                <a:path w="12481560" h="6191250">
                  <a:moveTo>
                    <a:pt x="0" y="0"/>
                  </a:moveTo>
                  <a:lnTo>
                    <a:pt x="12481305" y="0"/>
                  </a:lnTo>
                  <a:lnTo>
                    <a:pt x="12481305" y="6190910"/>
                  </a:lnTo>
                  <a:lnTo>
                    <a:pt x="0" y="6190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26" y="2695448"/>
              <a:ext cx="12837315" cy="66516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1203" y="7065618"/>
            <a:ext cx="7228840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ts val="3645"/>
              </a:lnSpc>
              <a:spcBef>
                <a:spcPts val="100"/>
              </a:spcBef>
            </a:pP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UNIQUE</a:t>
            </a:r>
            <a:r>
              <a:rPr sz="30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3050" b="1" spc="-6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`TITLE_UNIQUE` (`title`),</a:t>
            </a:r>
            <a:endParaRPr sz="3050">
              <a:latin typeface="Arial"/>
              <a:cs typeface="Arial"/>
            </a:endParaRPr>
          </a:p>
          <a:p>
            <a:pPr marL="389255">
              <a:lnSpc>
                <a:spcPts val="3629"/>
              </a:lnSpc>
            </a:pPr>
            <a:r>
              <a:rPr sz="3050" b="1" spc="-5" dirty="0">
                <a:latin typeface="Arial"/>
                <a:cs typeface="Arial"/>
              </a:rPr>
              <a:t>...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ts val="3645"/>
              </a:lnSpc>
            </a:pPr>
            <a:r>
              <a:rPr sz="3050" b="1" dirty="0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203" y="2259482"/>
            <a:ext cx="7918450" cy="437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Arial"/>
                <a:cs typeface="Arial"/>
              </a:rPr>
              <a:t>File: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50" b="1" spc="-40" dirty="0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sz="30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0" dirty="0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sz="30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`course`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</a:pPr>
            <a:r>
              <a:rPr sz="3050" b="1" spc="-5" dirty="0">
                <a:latin typeface="Arial"/>
                <a:cs typeface="Arial"/>
              </a:rPr>
              <a:t>`id` </a:t>
            </a:r>
            <a:r>
              <a:rPr sz="3050" b="1" spc="-30" dirty="0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sz="3050" b="1" spc="-30" dirty="0">
                <a:latin typeface="Arial"/>
                <a:cs typeface="Arial"/>
              </a:rPr>
              <a:t>(11)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NOT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170" dirty="0">
                <a:solidFill>
                  <a:srgbClr val="5329D2"/>
                </a:solidFill>
                <a:latin typeface="Arial"/>
                <a:cs typeface="Arial"/>
              </a:rPr>
              <a:t> </a:t>
            </a:r>
            <a:r>
              <a:rPr sz="3050" b="1" spc="-30" dirty="0">
                <a:latin typeface="Arial"/>
                <a:cs typeface="Arial"/>
              </a:rPr>
              <a:t>AUTO_INCREMENT,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29"/>
              </a:lnSpc>
            </a:pPr>
            <a:r>
              <a:rPr sz="3050" b="1" spc="-5" dirty="0">
                <a:latin typeface="Arial"/>
                <a:cs typeface="Arial"/>
              </a:rPr>
              <a:t>`title`</a:t>
            </a:r>
            <a:r>
              <a:rPr sz="3050" b="1" spc="5" dirty="0"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varchar</a:t>
            </a:r>
            <a:r>
              <a:rPr sz="3050" b="1" spc="-5" dirty="0">
                <a:latin typeface="Arial"/>
                <a:cs typeface="Arial"/>
              </a:rPr>
              <a:t>(128)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-6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30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5" dirty="0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45"/>
              </a:lnSpc>
            </a:pPr>
            <a:r>
              <a:rPr sz="3050" b="1" spc="-5" dirty="0">
                <a:latin typeface="Arial"/>
                <a:cs typeface="Arial"/>
              </a:rPr>
              <a:t>`instructor_id`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-30" dirty="0">
                <a:solidFill>
                  <a:srgbClr val="5329D2"/>
                </a:solidFill>
                <a:latin typeface="Arial"/>
                <a:cs typeface="Arial"/>
              </a:rPr>
              <a:t>int</a:t>
            </a:r>
            <a:r>
              <a:rPr sz="3050" b="1" spc="-30" dirty="0">
                <a:latin typeface="Arial"/>
                <a:cs typeface="Arial"/>
              </a:rPr>
              <a:t>(11)</a:t>
            </a:r>
            <a:r>
              <a:rPr sz="3050" b="1" dirty="0">
                <a:latin typeface="Arial"/>
                <a:cs typeface="Arial"/>
              </a:rPr>
              <a:t> </a:t>
            </a:r>
            <a:r>
              <a:rPr sz="3050" b="1" spc="-60" dirty="0">
                <a:solidFill>
                  <a:srgbClr val="931A68"/>
                </a:solidFill>
                <a:latin typeface="Arial"/>
                <a:cs typeface="Arial"/>
              </a:rPr>
              <a:t>DEFAULT</a:t>
            </a:r>
            <a:r>
              <a:rPr sz="3050" b="1" spc="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solidFill>
                  <a:srgbClr val="5329D2"/>
                </a:solidFill>
                <a:latin typeface="Arial"/>
                <a:cs typeface="Arial"/>
              </a:rPr>
              <a:t>NULL</a:t>
            </a:r>
            <a:r>
              <a:rPr sz="3050" b="1" spc="-5" dirty="0">
                <a:latin typeface="Arial"/>
                <a:cs typeface="Arial"/>
              </a:rPr>
              <a:t>,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sz="3050" b="1" spc="-20" dirty="0">
                <a:solidFill>
                  <a:srgbClr val="931A68"/>
                </a:solidFill>
                <a:latin typeface="Arial"/>
                <a:cs typeface="Arial"/>
              </a:rPr>
              <a:t>PRIMARY</a:t>
            </a:r>
            <a:r>
              <a:rPr sz="3050" b="1" spc="-7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3050" b="1" spc="-7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(`id`),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504238" y="1673580"/>
            <a:ext cx="4576445" cy="4379595"/>
            <a:chOff x="14504238" y="1673580"/>
            <a:chExt cx="4576445" cy="43795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8768" y="1769579"/>
              <a:ext cx="4282592" cy="39998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04238" y="1673580"/>
              <a:ext cx="4576213" cy="43794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7773" y="6889842"/>
            <a:ext cx="9356390" cy="1483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27269" y="7327390"/>
            <a:ext cx="64046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Prevent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34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spc="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34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50" b="1" dirty="0">
                <a:solidFill>
                  <a:srgbClr val="FFFFFF"/>
                </a:solidFill>
                <a:latin typeface="Arial"/>
                <a:cs typeface="Arial"/>
              </a:rPr>
              <a:t>titles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6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45705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table</a:t>
            </a:r>
            <a:r>
              <a:rPr spc="125" dirty="0"/>
              <a:t>:</a:t>
            </a:r>
            <a:r>
              <a:rPr spc="-430" dirty="0"/>
              <a:t> </a:t>
            </a:r>
            <a:r>
              <a:rPr spc="140" dirty="0"/>
              <a:t>cours</a:t>
            </a:r>
            <a:r>
              <a:rPr spc="265" dirty="0"/>
              <a:t>e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-70" dirty="0"/>
              <a:t>f</a:t>
            </a:r>
            <a:r>
              <a:rPr spc="145" dirty="0"/>
              <a:t>oreig</a:t>
            </a:r>
            <a:r>
              <a:rPr spc="360" dirty="0"/>
              <a:t>n</a:t>
            </a:r>
            <a:r>
              <a:rPr spc="-75" dirty="0"/>
              <a:t> </a:t>
            </a:r>
            <a:r>
              <a:rPr spc="55" dirty="0"/>
              <a:t>k</a:t>
            </a:r>
            <a:r>
              <a:rPr spc="145" dirty="0"/>
              <a:t>e</a:t>
            </a:r>
            <a:r>
              <a:rPr spc="-110" dirty="0"/>
              <a:t>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0703" y="2945817"/>
            <a:ext cx="12837795" cy="5269865"/>
            <a:chOff x="440703" y="2945817"/>
            <a:chExt cx="12837795" cy="5269865"/>
          </a:xfrm>
        </p:grpSpPr>
        <p:sp>
          <p:nvSpPr>
            <p:cNvPr id="4" name="object 4"/>
            <p:cNvSpPr/>
            <p:nvPr/>
          </p:nvSpPr>
          <p:spPr>
            <a:xfrm>
              <a:off x="618708" y="3060996"/>
              <a:ext cx="12481560" cy="4808855"/>
            </a:xfrm>
            <a:custGeom>
              <a:avLst/>
              <a:gdLst/>
              <a:ahLst/>
              <a:cxnLst/>
              <a:rect l="l" t="t" r="r" b="b"/>
              <a:pathLst>
                <a:path w="12481560" h="4808855">
                  <a:moveTo>
                    <a:pt x="0" y="0"/>
                  </a:moveTo>
                  <a:lnTo>
                    <a:pt x="12481311" y="0"/>
                  </a:lnTo>
                  <a:lnTo>
                    <a:pt x="12481311" y="4808754"/>
                  </a:lnTo>
                  <a:lnTo>
                    <a:pt x="0" y="4808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703" y="2945817"/>
              <a:ext cx="12837315" cy="52694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8378" y="3620696"/>
            <a:ext cx="8360409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100"/>
              </a:spcBef>
            </a:pPr>
            <a:r>
              <a:rPr sz="3050" b="1" spc="-40" dirty="0">
                <a:solidFill>
                  <a:srgbClr val="931A68"/>
                </a:solidFill>
                <a:latin typeface="Arial"/>
                <a:cs typeface="Arial"/>
              </a:rPr>
              <a:t>CREATE</a:t>
            </a:r>
            <a:r>
              <a:rPr sz="3050" b="1" spc="-2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0" dirty="0">
                <a:solidFill>
                  <a:srgbClr val="931A68"/>
                </a:solidFill>
                <a:latin typeface="Arial"/>
                <a:cs typeface="Arial"/>
              </a:rPr>
              <a:t>TABLE</a:t>
            </a:r>
            <a:r>
              <a:rPr sz="30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b="1" spc="-5" dirty="0">
                <a:latin typeface="Arial"/>
                <a:cs typeface="Arial"/>
              </a:rPr>
              <a:t>`course`</a:t>
            </a:r>
            <a:r>
              <a:rPr sz="3050" b="1" spc="-10" dirty="0">
                <a:latin typeface="Arial"/>
                <a:cs typeface="Arial"/>
              </a:rPr>
              <a:t> </a:t>
            </a:r>
            <a:r>
              <a:rPr sz="3050" b="1" dirty="0">
                <a:latin typeface="Arial"/>
                <a:cs typeface="Arial"/>
              </a:rPr>
              <a:t>(</a:t>
            </a:r>
            <a:endParaRPr sz="3050">
              <a:latin typeface="Arial"/>
              <a:cs typeface="Arial"/>
            </a:endParaRPr>
          </a:p>
          <a:p>
            <a:pPr marL="227329">
              <a:lnSpc>
                <a:spcPts val="3629"/>
              </a:lnSpc>
            </a:pPr>
            <a:r>
              <a:rPr sz="3050" dirty="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KEY </a:t>
            </a:r>
            <a:r>
              <a:rPr sz="3050" spc="-5" dirty="0">
                <a:latin typeface="Arial MT"/>
                <a:cs typeface="Arial MT"/>
              </a:rPr>
              <a:t>`FK_INSTRUCTOR_idx`</a:t>
            </a:r>
            <a:r>
              <a:rPr sz="3050" dirty="0">
                <a:latin typeface="Arial MT"/>
                <a:cs typeface="Arial MT"/>
              </a:rPr>
              <a:t> </a:t>
            </a:r>
            <a:r>
              <a:rPr sz="3050" spc="-5" dirty="0">
                <a:latin typeface="Arial MT"/>
                <a:cs typeface="Arial MT"/>
              </a:rPr>
              <a:t>(`instructor_id`),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CONSTRAINT</a:t>
            </a:r>
            <a:r>
              <a:rPr sz="3050" b="1" spc="-3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spc="-5" dirty="0">
                <a:latin typeface="Arial MT"/>
                <a:cs typeface="Arial MT"/>
              </a:rPr>
              <a:t>`FK_INSTRUCTOR`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FOREIGN </a:t>
            </a:r>
            <a:r>
              <a:rPr sz="3050" b="1" dirty="0">
                <a:solidFill>
                  <a:srgbClr val="931A68"/>
                </a:solidFill>
                <a:latin typeface="Arial"/>
                <a:cs typeface="Arial"/>
              </a:rPr>
              <a:t>KEY</a:t>
            </a: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spc="-5" dirty="0">
                <a:latin typeface="Arial MT"/>
                <a:cs typeface="Arial MT"/>
              </a:rPr>
              <a:t>(`instructor_id`)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sz="3050" b="1" spc="-5" dirty="0">
                <a:solidFill>
                  <a:srgbClr val="931A68"/>
                </a:solidFill>
                <a:latin typeface="Arial"/>
                <a:cs typeface="Arial"/>
              </a:rPr>
              <a:t>REFERENCES</a:t>
            </a:r>
            <a:r>
              <a:rPr sz="30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3050" spc="-5" dirty="0">
                <a:latin typeface="Arial MT"/>
                <a:cs typeface="Arial MT"/>
              </a:rPr>
              <a:t>`instructor`</a:t>
            </a:r>
            <a:r>
              <a:rPr sz="3050" dirty="0">
                <a:latin typeface="Arial MT"/>
                <a:cs typeface="Arial MT"/>
              </a:rPr>
              <a:t> (`id`)</a:t>
            </a:r>
            <a:endParaRPr sz="3050">
              <a:latin typeface="Arial MT"/>
              <a:cs typeface="Arial MT"/>
            </a:endParaRPr>
          </a:p>
          <a:p>
            <a:pPr marL="389255">
              <a:lnSpc>
                <a:spcPts val="3629"/>
              </a:lnSpc>
            </a:pPr>
            <a:r>
              <a:rPr sz="3050" dirty="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ts val="3645"/>
              </a:lnSpc>
            </a:pPr>
            <a:r>
              <a:rPr sz="3050" b="1" dirty="0">
                <a:latin typeface="Arial"/>
                <a:cs typeface="Arial"/>
              </a:rPr>
              <a:t>);</a:t>
            </a:r>
            <a:endParaRPr sz="3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674" y="2039593"/>
            <a:ext cx="280352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Arial"/>
                <a:cs typeface="Arial"/>
              </a:rPr>
              <a:t>File:</a:t>
            </a:r>
            <a:r>
              <a:rPr sz="2550" b="1" spc="-55" dirty="0">
                <a:latin typeface="Arial"/>
                <a:cs typeface="Arial"/>
              </a:rPr>
              <a:t> </a:t>
            </a:r>
            <a:r>
              <a:rPr sz="2550" b="1" dirty="0">
                <a:latin typeface="Arial"/>
                <a:cs typeface="Arial"/>
              </a:rPr>
              <a:t>create-db.sql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11776" y="5486743"/>
            <a:ext cx="10617835" cy="4418965"/>
            <a:chOff x="8711776" y="5486743"/>
            <a:chExt cx="10617835" cy="4418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369" y="5580981"/>
              <a:ext cx="10324293" cy="40417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1776" y="5486743"/>
              <a:ext cx="10617477" cy="44187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057422" y="6658295"/>
              <a:ext cx="5033010" cy="1270000"/>
            </a:xfrm>
            <a:custGeom>
              <a:avLst/>
              <a:gdLst/>
              <a:ahLst/>
              <a:cxnLst/>
              <a:rect l="l" t="t" r="r" b="b"/>
              <a:pathLst>
                <a:path w="5033009" h="1270000">
                  <a:moveTo>
                    <a:pt x="5032946" y="1269826"/>
                  </a:moveTo>
                  <a:lnTo>
                    <a:pt x="30458" y="7684"/>
                  </a:lnTo>
                  <a:lnTo>
                    <a:pt x="0" y="0"/>
                  </a:lnTo>
                </a:path>
              </a:pathLst>
            </a:custGeom>
            <a:ln w="62825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44214" y="6544147"/>
              <a:ext cx="274955" cy="243840"/>
            </a:xfrm>
            <a:custGeom>
              <a:avLst/>
              <a:gdLst/>
              <a:ahLst/>
              <a:cxnLst/>
              <a:rect l="l" t="t" r="r" b="b"/>
              <a:pathLst>
                <a:path w="274954" h="243840">
                  <a:moveTo>
                    <a:pt x="274400" y="0"/>
                  </a:moveTo>
                  <a:lnTo>
                    <a:pt x="0" y="60355"/>
                  </a:lnTo>
                  <a:lnTo>
                    <a:pt x="212925" y="243664"/>
                  </a:lnTo>
                  <a:lnTo>
                    <a:pt x="274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49" y="10397589"/>
            <a:ext cx="2020880" cy="82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1076706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table</a:t>
            </a:r>
            <a:r>
              <a:rPr spc="125" dirty="0"/>
              <a:t>:</a:t>
            </a:r>
            <a:r>
              <a:rPr spc="-430" dirty="0"/>
              <a:t> </a:t>
            </a:r>
            <a:r>
              <a:rPr spc="114" dirty="0"/>
              <a:t>instructo</a:t>
            </a:r>
            <a:r>
              <a:rPr spc="260" dirty="0"/>
              <a:t>r</a:t>
            </a:r>
            <a:r>
              <a:rPr spc="-75" dirty="0"/>
              <a:t> </a:t>
            </a:r>
            <a:r>
              <a:rPr spc="250" dirty="0"/>
              <a:t>-</a:t>
            </a:r>
            <a:r>
              <a:rPr spc="-75" dirty="0"/>
              <a:t> </a:t>
            </a:r>
            <a:r>
              <a:rPr spc="325" dirty="0"/>
              <a:t>n</a:t>
            </a:r>
            <a:r>
              <a:rPr spc="415" dirty="0"/>
              <a:t>o</a:t>
            </a:r>
            <a:r>
              <a:rPr spc="-75" dirty="0"/>
              <a:t> </a:t>
            </a:r>
            <a:r>
              <a:rPr spc="55" dirty="0"/>
              <a:t>c</a:t>
            </a:r>
            <a:r>
              <a:rPr spc="200" dirty="0"/>
              <a:t>hanges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85255" y="2869022"/>
            <a:ext cx="14774544" cy="6052185"/>
            <a:chOff x="2785255" y="2869022"/>
            <a:chExt cx="14774544" cy="60521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847" y="2963260"/>
              <a:ext cx="14481234" cy="56752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5255" y="2869022"/>
              <a:ext cx="14774419" cy="60521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5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034" y="487808"/>
            <a:ext cx="993394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5" dirty="0"/>
              <a:t>Ste</a:t>
            </a:r>
            <a:r>
              <a:rPr spc="440" dirty="0"/>
              <a:t>p</a:t>
            </a:r>
            <a:r>
              <a:rPr spc="-75" dirty="0"/>
              <a:t> </a:t>
            </a:r>
            <a:r>
              <a:rPr spc="-120" dirty="0"/>
              <a:t>2</a:t>
            </a:r>
            <a:r>
              <a:rPr spc="10" dirty="0"/>
              <a:t>:</a:t>
            </a:r>
            <a:r>
              <a:rPr spc="-430" dirty="0"/>
              <a:t> </a:t>
            </a:r>
            <a:r>
              <a:rPr spc="65" dirty="0"/>
              <a:t>Creat</a:t>
            </a:r>
            <a:r>
              <a:rPr spc="180" dirty="0"/>
              <a:t>e</a:t>
            </a:r>
            <a:r>
              <a:rPr spc="-75" dirty="0"/>
              <a:t> </a:t>
            </a:r>
            <a:r>
              <a:rPr spc="105" dirty="0"/>
              <a:t>Cours</a:t>
            </a:r>
            <a:r>
              <a:rPr spc="204" dirty="0"/>
              <a:t>e</a:t>
            </a:r>
            <a:r>
              <a:rPr spc="-75" dirty="0"/>
              <a:t> </a:t>
            </a:r>
            <a:r>
              <a:rPr spc="95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4878" y="2319013"/>
            <a:ext cx="10443210" cy="6254115"/>
            <a:chOff x="1004878" y="2319013"/>
            <a:chExt cx="10443210" cy="6254115"/>
          </a:xfrm>
        </p:grpSpPr>
        <p:sp>
          <p:nvSpPr>
            <p:cNvPr id="4" name="object 4"/>
            <p:cNvSpPr/>
            <p:nvPr/>
          </p:nvSpPr>
          <p:spPr>
            <a:xfrm>
              <a:off x="1182883" y="2434192"/>
              <a:ext cx="10086975" cy="5793105"/>
            </a:xfrm>
            <a:custGeom>
              <a:avLst/>
              <a:gdLst/>
              <a:ahLst/>
              <a:cxnLst/>
              <a:rect l="l" t="t" r="r" b="b"/>
              <a:pathLst>
                <a:path w="10086975" h="5793105">
                  <a:moveTo>
                    <a:pt x="0" y="0"/>
                  </a:moveTo>
                  <a:lnTo>
                    <a:pt x="10086899" y="0"/>
                  </a:lnTo>
                  <a:lnTo>
                    <a:pt x="10086899" y="5793016"/>
                  </a:lnTo>
                  <a:lnTo>
                    <a:pt x="0" y="5793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878" y="2319013"/>
              <a:ext cx="10442912" cy="62537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43806" y="2479370"/>
            <a:ext cx="8585200" cy="5680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19345">
              <a:lnSpc>
                <a:spcPct val="101000"/>
              </a:lnSpc>
              <a:spcBef>
                <a:spcPts val="95"/>
              </a:spcBef>
            </a:pPr>
            <a:r>
              <a:rPr sz="2450" b="1" spc="10" dirty="0">
                <a:latin typeface="Arial"/>
                <a:cs typeface="Arial"/>
              </a:rPr>
              <a:t>@Entity </a:t>
            </a:r>
            <a:r>
              <a:rPr sz="2450" b="1" spc="15" dirty="0">
                <a:latin typeface="Arial"/>
                <a:cs typeface="Arial"/>
              </a:rPr>
              <a:t> </a:t>
            </a:r>
            <a:r>
              <a:rPr sz="2450" b="1" spc="20" dirty="0">
                <a:latin typeface="Arial"/>
                <a:cs typeface="Arial"/>
              </a:rPr>
              <a:t>@</a:t>
            </a:r>
            <a:r>
              <a:rPr sz="2450" b="1" spc="-175" dirty="0">
                <a:latin typeface="Arial"/>
                <a:cs typeface="Arial"/>
              </a:rPr>
              <a:t>T</a:t>
            </a:r>
            <a:r>
              <a:rPr sz="2450" b="1" spc="10" dirty="0">
                <a:latin typeface="Arial"/>
                <a:cs typeface="Arial"/>
              </a:rPr>
              <a:t>a</a:t>
            </a:r>
            <a:r>
              <a:rPr sz="2450" b="1" spc="5" dirty="0">
                <a:latin typeface="Arial"/>
                <a:cs typeface="Arial"/>
              </a:rPr>
              <a:t>bl</a:t>
            </a:r>
            <a:r>
              <a:rPr sz="2450" b="1" spc="10" dirty="0">
                <a:latin typeface="Arial"/>
                <a:cs typeface="Arial"/>
              </a:rPr>
              <a:t>e(</a:t>
            </a:r>
            <a:r>
              <a:rPr sz="2450" b="1" spc="5" dirty="0">
                <a:latin typeface="Arial"/>
                <a:cs typeface="Arial"/>
              </a:rPr>
              <a:t>n</a:t>
            </a:r>
            <a:r>
              <a:rPr sz="2450" b="1" spc="15" dirty="0">
                <a:latin typeface="Arial"/>
                <a:cs typeface="Arial"/>
              </a:rPr>
              <a:t>ame=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"course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"</a:t>
            </a:r>
            <a:r>
              <a:rPr sz="2450" b="1" spc="5" dirty="0">
                <a:latin typeface="Arial"/>
                <a:cs typeface="Arial"/>
              </a:rPr>
              <a:t>) 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public</a:t>
            </a:r>
            <a:r>
              <a:rPr sz="2450" b="1" spc="-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10" dirty="0">
                <a:solidFill>
                  <a:srgbClr val="931A68"/>
                </a:solidFill>
                <a:latin typeface="Arial"/>
                <a:cs typeface="Arial"/>
              </a:rPr>
              <a:t>class</a:t>
            </a:r>
            <a:r>
              <a:rPr sz="2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Course {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Arial"/>
              <a:cs typeface="Arial"/>
            </a:endParaRPr>
          </a:p>
          <a:p>
            <a:pPr marL="389255" marR="5080">
              <a:lnSpc>
                <a:spcPct val="101000"/>
              </a:lnSpc>
            </a:pPr>
            <a:r>
              <a:rPr sz="2450" b="1" spc="10" dirty="0">
                <a:latin typeface="Arial"/>
                <a:cs typeface="Arial"/>
              </a:rPr>
              <a:t>@Id </a:t>
            </a:r>
            <a:r>
              <a:rPr sz="2450" b="1" spc="15" dirty="0">
                <a:latin typeface="Arial"/>
                <a:cs typeface="Arial"/>
              </a:rPr>
              <a:t> </a:t>
            </a:r>
            <a:r>
              <a:rPr sz="2450" b="1" dirty="0">
                <a:latin typeface="Arial"/>
                <a:cs typeface="Arial"/>
              </a:rPr>
              <a:t>@GeneratedValue(strategy=GenerationType.</a:t>
            </a:r>
            <a:r>
              <a:rPr sz="2450" b="1" i="1" dirty="0">
                <a:solidFill>
                  <a:srgbClr val="0326CC"/>
                </a:solidFill>
                <a:latin typeface="Arial"/>
                <a:cs typeface="Arial"/>
              </a:rPr>
              <a:t>IDENTITY</a:t>
            </a:r>
            <a:r>
              <a:rPr sz="2450" b="1" dirty="0">
                <a:latin typeface="Arial"/>
                <a:cs typeface="Arial"/>
              </a:rPr>
              <a:t>) </a:t>
            </a:r>
            <a:r>
              <a:rPr sz="2450" b="1" spc="-670" dirty="0">
                <a:latin typeface="Arial"/>
                <a:cs typeface="Arial"/>
              </a:rPr>
              <a:t> </a:t>
            </a:r>
            <a:r>
              <a:rPr sz="2450" b="1" spc="10" dirty="0">
                <a:latin typeface="Arial"/>
                <a:cs typeface="Arial"/>
              </a:rPr>
              <a:t>@Column(name=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"id"</a:t>
            </a:r>
            <a:r>
              <a:rPr sz="2450" b="1" spc="10" dirty="0">
                <a:latin typeface="Arial"/>
                <a:cs typeface="Arial"/>
              </a:rPr>
              <a:t>)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450" b="1" spc="-15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int</a:t>
            </a:r>
            <a:r>
              <a:rPr sz="2450" b="1" spc="-10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0326CC"/>
                </a:solidFill>
                <a:latin typeface="Arial"/>
                <a:cs typeface="Arial"/>
              </a:rPr>
              <a:t>id</a:t>
            </a:r>
            <a:r>
              <a:rPr sz="2450" b="1" spc="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389255" marR="4641850">
              <a:lnSpc>
                <a:spcPct val="101000"/>
              </a:lnSpc>
            </a:pPr>
            <a:r>
              <a:rPr sz="2450" b="1" spc="15" dirty="0">
                <a:latin typeface="Arial"/>
                <a:cs typeface="Arial"/>
              </a:rPr>
              <a:t>@C</a:t>
            </a:r>
            <a:r>
              <a:rPr sz="2450" b="1" spc="5" dirty="0">
                <a:latin typeface="Arial"/>
                <a:cs typeface="Arial"/>
              </a:rPr>
              <a:t>olu</a:t>
            </a:r>
            <a:r>
              <a:rPr sz="2450" b="1" spc="20" dirty="0">
                <a:latin typeface="Arial"/>
                <a:cs typeface="Arial"/>
              </a:rPr>
              <a:t>m</a:t>
            </a:r>
            <a:r>
              <a:rPr sz="2450" b="1" spc="5" dirty="0">
                <a:latin typeface="Arial"/>
                <a:cs typeface="Arial"/>
              </a:rPr>
              <a:t>n(n</a:t>
            </a:r>
            <a:r>
              <a:rPr sz="2450" b="1" spc="15" dirty="0">
                <a:latin typeface="Arial"/>
                <a:cs typeface="Arial"/>
              </a:rPr>
              <a:t>ame=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"t</a:t>
            </a:r>
            <a:r>
              <a:rPr sz="2450" b="1" dirty="0">
                <a:solidFill>
                  <a:srgbClr val="3933FF"/>
                </a:solidFill>
                <a:latin typeface="Arial"/>
                <a:cs typeface="Arial"/>
              </a:rPr>
              <a:t>i</a:t>
            </a:r>
            <a:r>
              <a:rPr sz="2450" b="1" spc="5" dirty="0">
                <a:solidFill>
                  <a:srgbClr val="3933FF"/>
                </a:solidFill>
                <a:latin typeface="Arial"/>
                <a:cs typeface="Arial"/>
              </a:rPr>
              <a:t>t</a:t>
            </a:r>
            <a:r>
              <a:rPr sz="2450" b="1" dirty="0">
                <a:solidFill>
                  <a:srgbClr val="3933FF"/>
                </a:solidFill>
                <a:latin typeface="Arial"/>
                <a:cs typeface="Arial"/>
              </a:rPr>
              <a:t>l</a:t>
            </a:r>
            <a:r>
              <a:rPr sz="2450" b="1" spc="10" dirty="0">
                <a:solidFill>
                  <a:srgbClr val="3933FF"/>
                </a:solidFill>
                <a:latin typeface="Arial"/>
                <a:cs typeface="Arial"/>
              </a:rPr>
              <a:t>e"</a:t>
            </a:r>
            <a:r>
              <a:rPr sz="2450" b="1" spc="5" dirty="0">
                <a:latin typeface="Arial"/>
                <a:cs typeface="Arial"/>
              </a:rPr>
              <a:t>)  </a:t>
            </a:r>
            <a:r>
              <a:rPr sz="2450" b="1" spc="5" dirty="0">
                <a:solidFill>
                  <a:srgbClr val="931A68"/>
                </a:solidFill>
                <a:latin typeface="Arial"/>
                <a:cs typeface="Arial"/>
              </a:rPr>
              <a:t>private</a:t>
            </a:r>
            <a:r>
              <a:rPr sz="2450" b="1" dirty="0">
                <a:solidFill>
                  <a:srgbClr val="931A68"/>
                </a:solidFill>
                <a:latin typeface="Arial"/>
                <a:cs typeface="Arial"/>
              </a:rPr>
              <a:t> </a:t>
            </a:r>
            <a:r>
              <a:rPr sz="2450" b="1" spc="5" dirty="0">
                <a:latin typeface="Arial"/>
                <a:cs typeface="Arial"/>
              </a:rPr>
              <a:t>String</a:t>
            </a:r>
            <a:r>
              <a:rPr sz="2450" b="1" dirty="0">
                <a:latin typeface="Arial"/>
                <a:cs typeface="Arial"/>
              </a:rPr>
              <a:t> </a:t>
            </a:r>
            <a:r>
              <a:rPr sz="2450" b="1" spc="5" dirty="0">
                <a:solidFill>
                  <a:srgbClr val="0326CC"/>
                </a:solidFill>
                <a:latin typeface="Arial"/>
                <a:cs typeface="Arial"/>
              </a:rPr>
              <a:t>title</a:t>
            </a:r>
            <a:r>
              <a:rPr sz="2450" b="1" spc="5" dirty="0">
                <a:latin typeface="Arial"/>
                <a:cs typeface="Arial"/>
              </a:rPr>
              <a:t>;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</a:pPr>
            <a:r>
              <a:rPr sz="2450" i="1" spc="20" dirty="0">
                <a:latin typeface="Arial"/>
                <a:cs typeface="Arial"/>
              </a:rPr>
              <a:t>…</a:t>
            </a:r>
            <a:endParaRPr sz="245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30"/>
              </a:spcBef>
            </a:pPr>
            <a:r>
              <a:rPr sz="2450" i="1" dirty="0">
                <a:latin typeface="Arial"/>
                <a:cs typeface="Arial"/>
              </a:rPr>
              <a:t>//</a:t>
            </a:r>
            <a:r>
              <a:rPr sz="2450" i="1" spc="5" dirty="0">
                <a:latin typeface="Arial"/>
                <a:cs typeface="Arial"/>
              </a:rPr>
              <a:t> constructors,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getters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/</a:t>
            </a:r>
            <a:r>
              <a:rPr sz="2450" i="1" spc="10" dirty="0">
                <a:latin typeface="Arial"/>
                <a:cs typeface="Arial"/>
              </a:rPr>
              <a:t> </a:t>
            </a:r>
            <a:r>
              <a:rPr sz="2450" i="1" spc="5" dirty="0">
                <a:latin typeface="Arial"/>
                <a:cs typeface="Arial"/>
              </a:rPr>
              <a:t>setters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50" b="1" spc="5" dirty="0">
                <a:latin typeface="Arial"/>
                <a:cs typeface="Arial"/>
              </a:rPr>
              <a:t>}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05787" y="2970167"/>
            <a:ext cx="8071484" cy="3134360"/>
            <a:chOff x="5005787" y="2970167"/>
            <a:chExt cx="8071484" cy="31343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787" y="2970167"/>
              <a:ext cx="8071457" cy="8214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522" y="4892603"/>
              <a:ext cx="8034933" cy="2921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2631" y="5710173"/>
              <a:ext cx="7436912" cy="3942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3122082" y="3306018"/>
            <a:ext cx="5752465" cy="5478780"/>
            <a:chOff x="13122082" y="3306018"/>
            <a:chExt cx="5752465" cy="54787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66612" y="3403037"/>
              <a:ext cx="5465802" cy="50993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22082" y="3306018"/>
              <a:ext cx="5752180" cy="547834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562954" y="10643225"/>
            <a:ext cx="298132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600" dirty="0">
                <a:latin typeface="Palatino Linotype"/>
                <a:cs typeface="Palatino Linotype"/>
                <a:hlinkClick r:id="rId8"/>
              </a:rPr>
              <a:t>www.luv2code.com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Custom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Palatino Linotype</vt:lpstr>
      <vt:lpstr>Times New Roman</vt:lpstr>
      <vt:lpstr>Trebuchet MS</vt:lpstr>
      <vt:lpstr>Office Theme</vt:lpstr>
      <vt:lpstr>Hibernate One-to-Many  Bi-Directional</vt:lpstr>
      <vt:lpstr>One-to-Many Mapping</vt:lpstr>
      <vt:lpstr>Many-to-One Mapping</vt:lpstr>
      <vt:lpstr>Real-World Project Requirement</vt:lpstr>
      <vt:lpstr>Development Process: One-to-Many</vt:lpstr>
      <vt:lpstr>table: course</vt:lpstr>
      <vt:lpstr>table: course - foreign key</vt:lpstr>
      <vt:lpstr>table: instructor - no changes</vt:lpstr>
      <vt:lpstr>Step 2: Create Course class</vt:lpstr>
      <vt:lpstr>Step 2: Create Course class - @ManyToOne</vt:lpstr>
      <vt:lpstr>Step 3: Update Instructor - reference courses</vt:lpstr>
      <vt:lpstr>Add @OneToMany annotation</vt:lpstr>
      <vt:lpstr>&gt;</vt:lpstr>
      <vt:lpstr>Add support for Cascading</vt:lpstr>
      <vt:lpstr>Add support for Cascading</vt:lpstr>
      <vt:lpstr>Add convenience methods for bi-directional</vt:lpstr>
      <vt:lpstr>Step 2: Create Main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24-hibernate-one-to-many-overview.pdf</dc:title>
  <dc:subject>luv2code</dc:subject>
  <dc:creator>www.luv2code.com</dc:creator>
  <cp:keywords>luv2code</cp:keywords>
  <cp:lastModifiedBy>Shaurya Jaiswal</cp:lastModifiedBy>
  <cp:revision>1</cp:revision>
  <dcterms:created xsi:type="dcterms:W3CDTF">2022-08-22T11:44:12Z</dcterms:created>
  <dcterms:modified xsi:type="dcterms:W3CDTF">2022-08-22T12:22:37Z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2017-08-14T00:00:00Z</vt:filetime>
  </property>
  <property fmtid="{D5CDD505-2E9C-101B-9397-08002B2CF9AE}" pid="3" name="Creator">
    <vt:lpwstr>luv2code</vt:lpwstr>
  </property>
  <property fmtid="{D5CDD505-2E9C-101B-9397-08002B2CF9AE}" pid="4" name="LastSaved">
    <vt:filetime>2022-08-22T00:00:00Z</vt:filetime>
  </property>
</Properties>
</file>