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23917" y="2730671"/>
            <a:ext cx="6542405" cy="6331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393" y="2866793"/>
            <a:ext cx="17679312" cy="2534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0.png"/><Relationship Id="rId7" Type="http://schemas.openxmlformats.org/officeDocument/2006/relationships/image" Target="../media/image30.png"/><Relationship Id="rId8" Type="http://schemas.openxmlformats.org/officeDocument/2006/relationships/hyperlink" Target="http://www.luv2code.com/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hyperlink" Target="http://www.luv2code.com/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3" Type="http://schemas.openxmlformats.org/officeDocument/2006/relationships/image" Target="../media/image34.png"/><Relationship Id="rId4" Type="http://schemas.openxmlformats.org/officeDocument/2006/relationships/hyperlink" Target="http://www.luv2code.com/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14.png"/><Relationship Id="rId4" Type="http://schemas.openxmlformats.org/officeDocument/2006/relationships/image" Target="../media/image36.png"/><Relationship Id="rId5" Type="http://schemas.openxmlformats.org/officeDocument/2006/relationships/hyperlink" Target="http://www.luv2code.com/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hyperlink" Target="http://www.luv2code.com/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9.png"/><Relationship Id="rId4" Type="http://schemas.openxmlformats.org/officeDocument/2006/relationships/hyperlink" Target="http://www.luv2code.com/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hyperlink" Target="http://www.luv2code.com/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32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hyperlink" Target="http://www.luv2code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://www.luv2code.com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hyperlink" Target="http://www.luv2code.com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hyperlink" Target="http://www.luv2code.com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hyperlink" Target="http://www.luv2code.com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uv2code.com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hyperlink" Target="http://www.luv2code.com/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hyperlink" Target="http://www.luv2code.com/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hyperlink" Target="http://www.luv2code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6261" y="175775"/>
            <a:ext cx="10229215" cy="233362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823720" marR="10795" indent="-1811655">
              <a:lnSpc>
                <a:spcPct val="100000"/>
              </a:lnSpc>
              <a:spcBef>
                <a:spcPts val="135"/>
              </a:spcBef>
            </a:pPr>
            <a:r>
              <a:rPr dirty="0" sz="7550" spc="-120">
                <a:latin typeface="Arial"/>
                <a:cs typeface="Arial"/>
              </a:rPr>
              <a:t>Hibernate</a:t>
            </a:r>
            <a:r>
              <a:rPr dirty="0" sz="7550" spc="-345">
                <a:latin typeface="Arial"/>
                <a:cs typeface="Arial"/>
              </a:rPr>
              <a:t> </a:t>
            </a:r>
            <a:r>
              <a:rPr dirty="0" sz="7550" spc="-135">
                <a:latin typeface="Arial"/>
                <a:cs typeface="Arial"/>
              </a:rPr>
              <a:t>One-to-Many </a:t>
            </a:r>
            <a:r>
              <a:rPr dirty="0" sz="7550" spc="-2080">
                <a:latin typeface="Arial"/>
                <a:cs typeface="Arial"/>
              </a:rPr>
              <a:t> </a:t>
            </a:r>
            <a:r>
              <a:rPr dirty="0" sz="7550" spc="-140">
                <a:latin typeface="Arial"/>
                <a:cs typeface="Arial"/>
              </a:rPr>
              <a:t>Uni-Directional</a:t>
            </a:r>
            <a:endParaRPr sz="75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42875" y="2475667"/>
            <a:ext cx="16439515" cy="8295640"/>
            <a:chOff x="1842875" y="2475667"/>
            <a:chExt cx="16439515" cy="8295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875" y="2475667"/>
              <a:ext cx="16439290" cy="82952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09917" y="3826236"/>
              <a:ext cx="6608445" cy="4248785"/>
            </a:xfrm>
            <a:custGeom>
              <a:avLst/>
              <a:gdLst/>
              <a:ahLst/>
              <a:cxnLst/>
              <a:rect l="l" t="t" r="r" b="b"/>
              <a:pathLst>
                <a:path w="6608444" h="4248784">
                  <a:moveTo>
                    <a:pt x="0" y="0"/>
                  </a:moveTo>
                  <a:lnTo>
                    <a:pt x="6608009" y="0"/>
                  </a:lnTo>
                  <a:lnTo>
                    <a:pt x="6608009" y="4248419"/>
                  </a:lnTo>
                  <a:lnTo>
                    <a:pt x="0" y="4248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902190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15"/>
              <a:t>Ste</a:t>
            </a:r>
            <a:r>
              <a:rPr dirty="0" spc="440"/>
              <a:t>p</a:t>
            </a:r>
            <a:r>
              <a:rPr dirty="0" spc="-75"/>
              <a:t> </a:t>
            </a:r>
            <a:r>
              <a:rPr dirty="0" spc="-120"/>
              <a:t>2</a:t>
            </a:r>
            <a:r>
              <a:rPr dirty="0" spc="10"/>
              <a:t>:</a:t>
            </a:r>
            <a:r>
              <a:rPr dirty="0" spc="-430"/>
              <a:t> </a:t>
            </a:r>
            <a:r>
              <a:rPr dirty="0" spc="65"/>
              <a:t>Creat</a:t>
            </a:r>
            <a:r>
              <a:rPr dirty="0" spc="180"/>
              <a:t>e</a:t>
            </a:r>
            <a:r>
              <a:rPr dirty="0" spc="-75"/>
              <a:t> </a:t>
            </a:r>
            <a:r>
              <a:rPr dirty="0" spc="110"/>
              <a:t>R</a:t>
            </a:r>
            <a:r>
              <a:rPr dirty="0" spc="-50"/>
              <a:t>e</a:t>
            </a:r>
            <a:r>
              <a:rPr dirty="0" spc="-10"/>
              <a:t>vi</a:t>
            </a:r>
            <a:r>
              <a:rPr dirty="0" spc="-55"/>
              <a:t>e</a:t>
            </a:r>
            <a:r>
              <a:rPr dirty="0" spc="140"/>
              <a:t>w</a:t>
            </a:r>
            <a:r>
              <a:rPr dirty="0" spc="-75"/>
              <a:t> </a:t>
            </a:r>
            <a:r>
              <a:rPr dirty="0" spc="95"/>
              <a:t>class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1451" y="2316143"/>
            <a:ext cx="10443210" cy="6254115"/>
            <a:chOff x="831451" y="2316143"/>
            <a:chExt cx="10443210" cy="6254115"/>
          </a:xfrm>
        </p:grpSpPr>
        <p:sp>
          <p:nvSpPr>
            <p:cNvPr id="4" name="object 4"/>
            <p:cNvSpPr/>
            <p:nvPr/>
          </p:nvSpPr>
          <p:spPr>
            <a:xfrm>
              <a:off x="1009456" y="2431322"/>
              <a:ext cx="10086975" cy="5793105"/>
            </a:xfrm>
            <a:custGeom>
              <a:avLst/>
              <a:gdLst/>
              <a:ahLst/>
              <a:cxnLst/>
              <a:rect l="l" t="t" r="r" b="b"/>
              <a:pathLst>
                <a:path w="10086975" h="5793105">
                  <a:moveTo>
                    <a:pt x="0" y="0"/>
                  </a:moveTo>
                  <a:lnTo>
                    <a:pt x="10086906" y="0"/>
                  </a:lnTo>
                  <a:lnTo>
                    <a:pt x="10086906" y="5793017"/>
                  </a:lnTo>
                  <a:lnTo>
                    <a:pt x="0" y="5793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451" y="2316143"/>
              <a:ext cx="10442912" cy="625373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65801" y="2479370"/>
            <a:ext cx="8585200" cy="5680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971415">
              <a:lnSpc>
                <a:spcPct val="101000"/>
              </a:lnSpc>
              <a:spcBef>
                <a:spcPts val="95"/>
              </a:spcBef>
            </a:pPr>
            <a:r>
              <a:rPr dirty="0" sz="2450" spc="10" b="1">
                <a:latin typeface="Arial"/>
                <a:cs typeface="Arial"/>
              </a:rPr>
              <a:t>@Entity </a:t>
            </a:r>
            <a:r>
              <a:rPr dirty="0" sz="2450" spc="15" b="1">
                <a:latin typeface="Arial"/>
                <a:cs typeface="Arial"/>
              </a:rPr>
              <a:t> </a:t>
            </a:r>
            <a:r>
              <a:rPr dirty="0" sz="2450" spc="20" b="1">
                <a:latin typeface="Arial"/>
                <a:cs typeface="Arial"/>
              </a:rPr>
              <a:t>@</a:t>
            </a:r>
            <a:r>
              <a:rPr dirty="0" sz="2450" spc="-175" b="1">
                <a:latin typeface="Arial"/>
                <a:cs typeface="Arial"/>
              </a:rPr>
              <a:t>T</a:t>
            </a:r>
            <a:r>
              <a:rPr dirty="0" sz="2450" spc="10" b="1">
                <a:latin typeface="Arial"/>
                <a:cs typeface="Arial"/>
              </a:rPr>
              <a:t>a</a:t>
            </a:r>
            <a:r>
              <a:rPr dirty="0" sz="2450" spc="5" b="1">
                <a:latin typeface="Arial"/>
                <a:cs typeface="Arial"/>
              </a:rPr>
              <a:t>bl</a:t>
            </a:r>
            <a:r>
              <a:rPr dirty="0" sz="2450" spc="10" b="1">
                <a:latin typeface="Arial"/>
                <a:cs typeface="Arial"/>
              </a:rPr>
              <a:t>e(</a:t>
            </a:r>
            <a:r>
              <a:rPr dirty="0" sz="2450" spc="5" b="1">
                <a:latin typeface="Arial"/>
                <a:cs typeface="Arial"/>
              </a:rPr>
              <a:t>n</a:t>
            </a:r>
            <a:r>
              <a:rPr dirty="0" sz="2450" spc="15" b="1">
                <a:latin typeface="Arial"/>
                <a:cs typeface="Arial"/>
              </a:rPr>
              <a:t>ame=</a:t>
            </a:r>
            <a:r>
              <a:rPr dirty="0" sz="2450" spc="5" b="1">
                <a:solidFill>
                  <a:srgbClr val="3933FF"/>
                </a:solidFill>
                <a:latin typeface="Arial"/>
                <a:cs typeface="Arial"/>
              </a:rPr>
              <a:t>"review</a:t>
            </a:r>
            <a:r>
              <a:rPr dirty="0" sz="2450" spc="10" b="1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dirty="0" sz="2450" spc="5" b="1">
                <a:latin typeface="Arial"/>
                <a:cs typeface="Arial"/>
              </a:rPr>
              <a:t>)  </a:t>
            </a:r>
            <a:r>
              <a:rPr dirty="0" sz="2450" spc="5" b="1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dirty="0" sz="2450" spc="-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450" spc="10" b="1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dirty="0" sz="245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450" spc="5" b="1">
                <a:latin typeface="Arial"/>
                <a:cs typeface="Arial"/>
              </a:rPr>
              <a:t>Review {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L="389255" marR="5080">
              <a:lnSpc>
                <a:spcPct val="101000"/>
              </a:lnSpc>
            </a:pPr>
            <a:r>
              <a:rPr dirty="0" sz="2450" spc="10" b="1">
                <a:latin typeface="Arial"/>
                <a:cs typeface="Arial"/>
              </a:rPr>
              <a:t>@Id </a:t>
            </a:r>
            <a:r>
              <a:rPr dirty="0" sz="2450" spc="15" b="1">
                <a:latin typeface="Arial"/>
                <a:cs typeface="Arial"/>
              </a:rPr>
              <a:t> </a:t>
            </a:r>
            <a:r>
              <a:rPr dirty="0" sz="2450" b="1">
                <a:latin typeface="Arial"/>
                <a:cs typeface="Arial"/>
              </a:rPr>
              <a:t>@GeneratedValue(strategy=GenerationType.</a:t>
            </a:r>
            <a:r>
              <a:rPr dirty="0" sz="2450" b="1" i="1">
                <a:solidFill>
                  <a:srgbClr val="0326CC"/>
                </a:solidFill>
                <a:latin typeface="Arial"/>
                <a:cs typeface="Arial"/>
              </a:rPr>
              <a:t>IDENTITY</a:t>
            </a:r>
            <a:r>
              <a:rPr dirty="0" sz="2450" b="1">
                <a:latin typeface="Arial"/>
                <a:cs typeface="Arial"/>
              </a:rPr>
              <a:t>) </a:t>
            </a:r>
            <a:r>
              <a:rPr dirty="0" sz="2450" spc="-670" b="1">
                <a:latin typeface="Arial"/>
                <a:cs typeface="Arial"/>
              </a:rPr>
              <a:t> </a:t>
            </a:r>
            <a:r>
              <a:rPr dirty="0" sz="2450" spc="10" b="1">
                <a:latin typeface="Arial"/>
                <a:cs typeface="Arial"/>
              </a:rPr>
              <a:t>@Column(name=</a:t>
            </a:r>
            <a:r>
              <a:rPr dirty="0" sz="2450" spc="10" b="1">
                <a:solidFill>
                  <a:srgbClr val="3933FF"/>
                </a:solidFill>
                <a:latin typeface="Arial"/>
                <a:cs typeface="Arial"/>
              </a:rPr>
              <a:t>"id"</a:t>
            </a:r>
            <a:r>
              <a:rPr dirty="0" sz="2450" spc="10" b="1"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30"/>
              </a:spcBef>
            </a:pPr>
            <a:r>
              <a:rPr dirty="0" sz="2450" spc="5" b="1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dirty="0" sz="2450" spc="-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450" spc="5" b="1">
                <a:solidFill>
                  <a:srgbClr val="931A68"/>
                </a:solidFill>
                <a:latin typeface="Arial"/>
                <a:cs typeface="Arial"/>
              </a:rPr>
              <a:t>int</a:t>
            </a:r>
            <a:r>
              <a:rPr dirty="0" sz="2450" spc="-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450" spc="5" b="1">
                <a:solidFill>
                  <a:srgbClr val="0326CC"/>
                </a:solidFill>
                <a:latin typeface="Arial"/>
                <a:cs typeface="Arial"/>
              </a:rPr>
              <a:t>id</a:t>
            </a:r>
            <a:r>
              <a:rPr dirty="0" sz="2450" spc="5" b="1">
                <a:latin typeface="Arial"/>
                <a:cs typeface="Arial"/>
              </a:rPr>
              <a:t>;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389255" marR="3804285">
              <a:lnSpc>
                <a:spcPct val="101000"/>
              </a:lnSpc>
            </a:pPr>
            <a:r>
              <a:rPr dirty="0" sz="2450" spc="15" b="1">
                <a:latin typeface="Arial"/>
                <a:cs typeface="Arial"/>
              </a:rPr>
              <a:t>@C</a:t>
            </a:r>
            <a:r>
              <a:rPr dirty="0" sz="2450" spc="5" b="1">
                <a:latin typeface="Arial"/>
                <a:cs typeface="Arial"/>
              </a:rPr>
              <a:t>olu</a:t>
            </a:r>
            <a:r>
              <a:rPr dirty="0" sz="2450" spc="20" b="1">
                <a:latin typeface="Arial"/>
                <a:cs typeface="Arial"/>
              </a:rPr>
              <a:t>m</a:t>
            </a:r>
            <a:r>
              <a:rPr dirty="0" sz="2450" spc="5" b="1">
                <a:latin typeface="Arial"/>
                <a:cs typeface="Arial"/>
              </a:rPr>
              <a:t>n</a:t>
            </a:r>
            <a:r>
              <a:rPr dirty="0" sz="2450" spc="5" b="1">
                <a:latin typeface="Arial"/>
                <a:cs typeface="Arial"/>
              </a:rPr>
              <a:t>(</a:t>
            </a:r>
            <a:r>
              <a:rPr dirty="0" sz="2450" spc="5" b="1">
                <a:latin typeface="Arial"/>
                <a:cs typeface="Arial"/>
              </a:rPr>
              <a:t>n</a:t>
            </a:r>
            <a:r>
              <a:rPr dirty="0" sz="2450" spc="15" b="1">
                <a:latin typeface="Arial"/>
                <a:cs typeface="Arial"/>
              </a:rPr>
              <a:t>ame=</a:t>
            </a:r>
            <a:r>
              <a:rPr dirty="0" sz="2450" spc="5" b="1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dirty="0" sz="2450" spc="10" b="1">
                <a:solidFill>
                  <a:srgbClr val="3933FF"/>
                </a:solidFill>
                <a:latin typeface="Arial"/>
                <a:cs typeface="Arial"/>
              </a:rPr>
              <a:t>c</a:t>
            </a:r>
            <a:r>
              <a:rPr dirty="0" sz="2450" spc="5" b="1">
                <a:solidFill>
                  <a:srgbClr val="3933FF"/>
                </a:solidFill>
                <a:latin typeface="Arial"/>
                <a:cs typeface="Arial"/>
              </a:rPr>
              <a:t>o</a:t>
            </a:r>
            <a:r>
              <a:rPr dirty="0" sz="2450" spc="15" b="1">
                <a:solidFill>
                  <a:srgbClr val="3933FF"/>
                </a:solidFill>
                <a:latin typeface="Arial"/>
                <a:cs typeface="Arial"/>
              </a:rPr>
              <a:t>mme</a:t>
            </a:r>
            <a:r>
              <a:rPr dirty="0" sz="2450" spc="5" b="1">
                <a:solidFill>
                  <a:srgbClr val="3933FF"/>
                </a:solidFill>
                <a:latin typeface="Arial"/>
                <a:cs typeface="Arial"/>
              </a:rPr>
              <a:t>n</a:t>
            </a:r>
            <a:r>
              <a:rPr dirty="0" sz="2450" spc="5" b="1">
                <a:solidFill>
                  <a:srgbClr val="3933FF"/>
                </a:solidFill>
                <a:latin typeface="Arial"/>
                <a:cs typeface="Arial"/>
              </a:rPr>
              <a:t>t</a:t>
            </a:r>
            <a:r>
              <a:rPr dirty="0" sz="2450" spc="5" b="1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dirty="0" sz="2450" spc="5" b="1">
                <a:latin typeface="Arial"/>
                <a:cs typeface="Arial"/>
              </a:rPr>
              <a:t>)  </a:t>
            </a:r>
            <a:r>
              <a:rPr dirty="0" sz="2450" spc="5" b="1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dirty="0" sz="245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450" spc="5" b="1">
                <a:latin typeface="Arial"/>
                <a:cs typeface="Arial"/>
              </a:rPr>
              <a:t>String </a:t>
            </a:r>
            <a:r>
              <a:rPr dirty="0" sz="2450" spc="10" b="1">
                <a:solidFill>
                  <a:srgbClr val="0326CC"/>
                </a:solidFill>
                <a:latin typeface="Arial"/>
                <a:cs typeface="Arial"/>
              </a:rPr>
              <a:t>comment</a:t>
            </a:r>
            <a:r>
              <a:rPr dirty="0" sz="2450" spc="10" b="1">
                <a:latin typeface="Arial"/>
                <a:cs typeface="Arial"/>
              </a:rPr>
              <a:t>;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dirty="0" sz="2450" spc="20" i="1">
                <a:latin typeface="Arial"/>
                <a:cs typeface="Arial"/>
              </a:rPr>
              <a:t>…</a:t>
            </a:r>
            <a:endParaRPr sz="24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30"/>
              </a:spcBef>
            </a:pPr>
            <a:r>
              <a:rPr dirty="0" sz="2450" i="1">
                <a:latin typeface="Arial"/>
                <a:cs typeface="Arial"/>
              </a:rPr>
              <a:t>//</a:t>
            </a:r>
            <a:r>
              <a:rPr dirty="0" sz="2450" spc="5" i="1">
                <a:latin typeface="Arial"/>
                <a:cs typeface="Arial"/>
              </a:rPr>
              <a:t> constructors,</a:t>
            </a:r>
            <a:r>
              <a:rPr dirty="0" sz="2450" spc="10" i="1">
                <a:latin typeface="Arial"/>
                <a:cs typeface="Arial"/>
              </a:rPr>
              <a:t> </a:t>
            </a:r>
            <a:r>
              <a:rPr dirty="0" sz="2450" spc="5" i="1">
                <a:latin typeface="Arial"/>
                <a:cs typeface="Arial"/>
              </a:rPr>
              <a:t>getters</a:t>
            </a:r>
            <a:r>
              <a:rPr dirty="0" sz="2450" spc="10" i="1">
                <a:latin typeface="Arial"/>
                <a:cs typeface="Arial"/>
              </a:rPr>
              <a:t> </a:t>
            </a:r>
            <a:r>
              <a:rPr dirty="0" sz="2450" spc="5" i="1">
                <a:latin typeface="Arial"/>
                <a:cs typeface="Arial"/>
              </a:rPr>
              <a:t>/</a:t>
            </a:r>
            <a:r>
              <a:rPr dirty="0" sz="2450" spc="10" i="1">
                <a:latin typeface="Arial"/>
                <a:cs typeface="Arial"/>
              </a:rPr>
              <a:t> </a:t>
            </a:r>
            <a:r>
              <a:rPr dirty="0" sz="2450" spc="5" i="1">
                <a:latin typeface="Arial"/>
                <a:cs typeface="Arial"/>
              </a:rPr>
              <a:t>setters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450" spc="5" b="1">
                <a:latin typeface="Arial"/>
                <a:cs typeface="Arial"/>
              </a:rPr>
              <a:t>}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05787" y="2970167"/>
            <a:ext cx="8071484" cy="2214880"/>
            <a:chOff x="5005787" y="2970167"/>
            <a:chExt cx="8071484" cy="22148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5787" y="2970167"/>
              <a:ext cx="8071457" cy="8214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522" y="4892603"/>
              <a:ext cx="8034933" cy="2921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2631" y="5710173"/>
            <a:ext cx="7436912" cy="39425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3130490" y="3371625"/>
            <a:ext cx="6837680" cy="5267325"/>
            <a:chOff x="13130490" y="3371625"/>
            <a:chExt cx="6837680" cy="526732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77082" y="3465863"/>
              <a:ext cx="6544303" cy="48899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0490" y="3371625"/>
              <a:ext cx="6837488" cy="526685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32191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15"/>
              <a:t>Ste</a:t>
            </a:r>
            <a:r>
              <a:rPr dirty="0" spc="440"/>
              <a:t>p</a:t>
            </a:r>
            <a:r>
              <a:rPr dirty="0" spc="-75"/>
              <a:t> </a:t>
            </a:r>
            <a:r>
              <a:rPr dirty="0" spc="-120"/>
              <a:t>3</a:t>
            </a:r>
            <a:r>
              <a:rPr dirty="0" spc="10"/>
              <a:t>:</a:t>
            </a:r>
            <a:r>
              <a:rPr dirty="0" spc="-430"/>
              <a:t> </a:t>
            </a:r>
            <a:r>
              <a:rPr dirty="0" spc="150"/>
              <a:t>Updat</a:t>
            </a:r>
            <a:r>
              <a:rPr dirty="0" spc="235"/>
              <a:t>e</a:t>
            </a:r>
            <a:r>
              <a:rPr dirty="0" spc="-75"/>
              <a:t> </a:t>
            </a:r>
            <a:r>
              <a:rPr dirty="0" spc="105"/>
              <a:t>Cours</a:t>
            </a:r>
            <a:r>
              <a:rPr dirty="0" spc="204"/>
              <a:t>e</a:t>
            </a:r>
            <a:r>
              <a:rPr dirty="0" spc="-75"/>
              <a:t> </a:t>
            </a:r>
            <a:r>
              <a:rPr dirty="0" spc="250"/>
              <a:t>-</a:t>
            </a:r>
            <a:r>
              <a:rPr dirty="0" spc="-75"/>
              <a:t> </a:t>
            </a:r>
            <a:r>
              <a:rPr dirty="0" spc="135"/>
              <a:t>referenc</a:t>
            </a:r>
            <a:r>
              <a:rPr dirty="0" spc="270"/>
              <a:t>e</a:t>
            </a:r>
            <a:r>
              <a:rPr dirty="0" spc="-75"/>
              <a:t> </a:t>
            </a:r>
            <a:r>
              <a:rPr dirty="0" spc="60"/>
              <a:t>r</a:t>
            </a:r>
            <a:r>
              <a:rPr dirty="0" spc="-5"/>
              <a:t>e</a:t>
            </a:r>
            <a:r>
              <a:rPr dirty="0" spc="-10"/>
              <a:t>vi</a:t>
            </a:r>
            <a:r>
              <a:rPr dirty="0" spc="-55"/>
              <a:t>e</a:t>
            </a:r>
            <a:r>
              <a:rPr dirty="0" spc="60"/>
              <a:t>ws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2745" y="2569797"/>
            <a:ext cx="18519140" cy="6903084"/>
            <a:chOff x="792745" y="2569797"/>
            <a:chExt cx="18519140" cy="6903084"/>
          </a:xfrm>
        </p:grpSpPr>
        <p:sp>
          <p:nvSpPr>
            <p:cNvPr id="4" name="object 4"/>
            <p:cNvSpPr/>
            <p:nvPr/>
          </p:nvSpPr>
          <p:spPr>
            <a:xfrm>
              <a:off x="970750" y="2684976"/>
              <a:ext cx="18162905" cy="6442710"/>
            </a:xfrm>
            <a:custGeom>
              <a:avLst/>
              <a:gdLst/>
              <a:ahLst/>
              <a:cxnLst/>
              <a:rect l="l" t="t" r="r" b="b"/>
              <a:pathLst>
                <a:path w="18162905" h="6442709">
                  <a:moveTo>
                    <a:pt x="0" y="0"/>
                  </a:moveTo>
                  <a:lnTo>
                    <a:pt x="18162604" y="0"/>
                  </a:lnTo>
                  <a:lnTo>
                    <a:pt x="18162604" y="6442213"/>
                  </a:lnTo>
                  <a:lnTo>
                    <a:pt x="0" y="6442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5" y="2569797"/>
              <a:ext cx="18518609" cy="690293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3917" y="2730671"/>
            <a:ext cx="4399280" cy="1828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2950" spc="5" b="1">
                <a:latin typeface="Arial"/>
                <a:cs typeface="Arial"/>
              </a:rPr>
              <a:t>@Entity </a:t>
            </a:r>
            <a:r>
              <a:rPr dirty="0" sz="2950" spc="10" b="1">
                <a:latin typeface="Arial"/>
                <a:cs typeface="Arial"/>
              </a:rPr>
              <a:t> </a:t>
            </a:r>
            <a:r>
              <a:rPr dirty="0" sz="2950" spc="15" b="1">
                <a:latin typeface="Arial"/>
                <a:cs typeface="Arial"/>
              </a:rPr>
              <a:t>@</a:t>
            </a:r>
            <a:r>
              <a:rPr dirty="0" sz="2950" spc="-210" b="1">
                <a:latin typeface="Arial"/>
                <a:cs typeface="Arial"/>
              </a:rPr>
              <a:t>T</a:t>
            </a:r>
            <a:r>
              <a:rPr dirty="0" sz="2950" spc="10" b="1">
                <a:latin typeface="Arial"/>
                <a:cs typeface="Arial"/>
              </a:rPr>
              <a:t>a</a:t>
            </a:r>
            <a:r>
              <a:rPr dirty="0" sz="2950" b="1">
                <a:latin typeface="Arial"/>
                <a:cs typeface="Arial"/>
              </a:rPr>
              <a:t>bl</a:t>
            </a:r>
            <a:r>
              <a:rPr dirty="0" sz="2950" spc="5" b="1">
                <a:latin typeface="Arial"/>
                <a:cs typeface="Arial"/>
              </a:rPr>
              <a:t>e(</a:t>
            </a:r>
            <a:r>
              <a:rPr dirty="0" sz="2950" spc="5" b="1">
                <a:latin typeface="Arial"/>
                <a:cs typeface="Arial"/>
              </a:rPr>
              <a:t>n</a:t>
            </a:r>
            <a:r>
              <a:rPr dirty="0" sz="2950" spc="10" b="1">
                <a:latin typeface="Arial"/>
                <a:cs typeface="Arial"/>
              </a:rPr>
              <a:t>ame=</a:t>
            </a:r>
            <a:r>
              <a:rPr dirty="0" sz="2950" b="1">
                <a:solidFill>
                  <a:srgbClr val="3933FF"/>
                </a:solidFill>
                <a:latin typeface="Arial"/>
                <a:cs typeface="Arial"/>
              </a:rPr>
              <a:t>"course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dirty="0" sz="2950" spc="5" b="1">
                <a:latin typeface="Arial"/>
                <a:cs typeface="Arial"/>
              </a:rPr>
              <a:t>)  </a:t>
            </a:r>
            <a:r>
              <a:rPr dirty="0" sz="2950" b="1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dirty="0" sz="2950" spc="-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Course 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6332656"/>
            <a:ext cx="5766435" cy="27292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114"/>
              </a:spcBef>
            </a:pP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dirty="0" sz="2950" spc="-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List&lt;Review&gt;</a:t>
            </a:r>
            <a:r>
              <a:rPr dirty="0" sz="2950" spc="-10" b="1">
                <a:latin typeface="Arial"/>
                <a:cs typeface="Arial"/>
              </a:rPr>
              <a:t> </a:t>
            </a:r>
            <a:r>
              <a:rPr dirty="0" sz="2950" spc="5" b="1">
                <a:solidFill>
                  <a:srgbClr val="0326CC"/>
                </a:solidFill>
                <a:latin typeface="Arial"/>
                <a:cs typeface="Arial"/>
              </a:rPr>
              <a:t>reviews</a:t>
            </a:r>
            <a:r>
              <a:rPr dirty="0" sz="2950" spc="5" b="1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dirty="0" sz="2950" b="1" i="1">
                <a:solidFill>
                  <a:srgbClr val="615F5C"/>
                </a:solidFill>
                <a:latin typeface="Arial"/>
                <a:cs typeface="Arial"/>
              </a:rPr>
              <a:t>//</a:t>
            </a:r>
            <a:r>
              <a:rPr dirty="0" sz="2950" spc="-15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getter</a:t>
            </a:r>
            <a:r>
              <a:rPr dirty="0" sz="2950" spc="-10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/</a:t>
            </a:r>
            <a:r>
              <a:rPr dirty="0" sz="2950" spc="-10" b="1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615F5C"/>
                </a:solidFill>
                <a:latin typeface="Arial"/>
                <a:cs typeface="Arial"/>
              </a:rPr>
              <a:t>setters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950" spc="5" b="1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9211" y="3183149"/>
            <a:ext cx="18649950" cy="3903979"/>
            <a:chOff x="889211" y="3183149"/>
            <a:chExt cx="18649950" cy="3903979"/>
          </a:xfrm>
        </p:grpSpPr>
        <p:sp>
          <p:nvSpPr>
            <p:cNvPr id="9" name="object 9"/>
            <p:cNvSpPr/>
            <p:nvPr/>
          </p:nvSpPr>
          <p:spPr>
            <a:xfrm>
              <a:off x="936330" y="5992839"/>
              <a:ext cx="7625715" cy="1047115"/>
            </a:xfrm>
            <a:custGeom>
              <a:avLst/>
              <a:gdLst/>
              <a:ahLst/>
              <a:cxnLst/>
              <a:rect l="l" t="t" r="r" b="b"/>
              <a:pathLst>
                <a:path w="7625715" h="1047115">
                  <a:moveTo>
                    <a:pt x="240097" y="0"/>
                  </a:moveTo>
                  <a:lnTo>
                    <a:pt x="7385602" y="0"/>
                  </a:lnTo>
                  <a:lnTo>
                    <a:pt x="7431439" y="183"/>
                  </a:lnTo>
                  <a:lnTo>
                    <a:pt x="7498514" y="4963"/>
                  </a:lnTo>
                  <a:lnTo>
                    <a:pt x="7555234" y="25950"/>
                  </a:lnTo>
                  <a:lnTo>
                    <a:pt x="7599749" y="70465"/>
                  </a:lnTo>
                  <a:lnTo>
                    <a:pt x="7620735" y="127201"/>
                  </a:lnTo>
                  <a:lnTo>
                    <a:pt x="7625515" y="194710"/>
                  </a:lnTo>
                  <a:lnTo>
                    <a:pt x="7625699" y="241164"/>
                  </a:lnTo>
                  <a:lnTo>
                    <a:pt x="7625699" y="806991"/>
                  </a:lnTo>
                  <a:lnTo>
                    <a:pt x="7625515" y="852828"/>
                  </a:lnTo>
                  <a:lnTo>
                    <a:pt x="7620735" y="919903"/>
                  </a:lnTo>
                  <a:lnTo>
                    <a:pt x="7599749" y="976623"/>
                  </a:lnTo>
                  <a:lnTo>
                    <a:pt x="7555234" y="1021138"/>
                  </a:lnTo>
                  <a:lnTo>
                    <a:pt x="7498498" y="1042124"/>
                  </a:lnTo>
                  <a:lnTo>
                    <a:pt x="7430988" y="1046904"/>
                  </a:lnTo>
                  <a:lnTo>
                    <a:pt x="7384535" y="1047088"/>
                  </a:lnTo>
                  <a:lnTo>
                    <a:pt x="240097" y="1047088"/>
                  </a:lnTo>
                  <a:lnTo>
                    <a:pt x="194260" y="1046904"/>
                  </a:lnTo>
                  <a:lnTo>
                    <a:pt x="127184" y="1042124"/>
                  </a:lnTo>
                  <a:lnTo>
                    <a:pt x="70465" y="1021138"/>
                  </a:lnTo>
                  <a:lnTo>
                    <a:pt x="25950" y="976623"/>
                  </a:lnTo>
                  <a:lnTo>
                    <a:pt x="4963" y="919887"/>
                  </a:lnTo>
                  <a:lnTo>
                    <a:pt x="183" y="852377"/>
                  </a:lnTo>
                  <a:lnTo>
                    <a:pt x="0" y="805923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01184" y="3277387"/>
              <a:ext cx="6690895" cy="29109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4591" y="3183149"/>
              <a:ext cx="6984080" cy="328785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745" y="2569797"/>
            <a:ext cx="18519140" cy="6903084"/>
            <a:chOff x="792745" y="2569797"/>
            <a:chExt cx="18519140" cy="6903084"/>
          </a:xfrm>
        </p:grpSpPr>
        <p:sp>
          <p:nvSpPr>
            <p:cNvPr id="3" name="object 3"/>
            <p:cNvSpPr/>
            <p:nvPr/>
          </p:nvSpPr>
          <p:spPr>
            <a:xfrm>
              <a:off x="970750" y="2684976"/>
              <a:ext cx="18162905" cy="6442710"/>
            </a:xfrm>
            <a:custGeom>
              <a:avLst/>
              <a:gdLst/>
              <a:ahLst/>
              <a:cxnLst/>
              <a:rect l="l" t="t" r="r" b="b"/>
              <a:pathLst>
                <a:path w="18162905" h="6442709">
                  <a:moveTo>
                    <a:pt x="0" y="0"/>
                  </a:moveTo>
                  <a:lnTo>
                    <a:pt x="18162604" y="0"/>
                  </a:lnTo>
                  <a:lnTo>
                    <a:pt x="18162604" y="6442213"/>
                  </a:lnTo>
                  <a:lnTo>
                    <a:pt x="0" y="6442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5" y="2569797"/>
              <a:ext cx="18518609" cy="69029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 marR="214757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@Entity </a:t>
            </a:r>
            <a:r>
              <a:rPr dirty="0" spc="10"/>
              <a:t> </a:t>
            </a:r>
            <a:r>
              <a:rPr dirty="0" spc="15"/>
              <a:t>@</a:t>
            </a:r>
            <a:r>
              <a:rPr dirty="0" spc="-210"/>
              <a:t>T</a:t>
            </a:r>
            <a:r>
              <a:rPr dirty="0" spc="10"/>
              <a:t>a</a:t>
            </a:r>
            <a:r>
              <a:rPr dirty="0"/>
              <a:t>bl</a:t>
            </a:r>
            <a:r>
              <a:rPr dirty="0" spc="5"/>
              <a:t>e(</a:t>
            </a:r>
            <a:r>
              <a:rPr dirty="0" spc="5"/>
              <a:t>n</a:t>
            </a:r>
            <a:r>
              <a:rPr dirty="0" spc="10"/>
              <a:t>ame=</a:t>
            </a:r>
            <a:r>
              <a:rPr dirty="0">
                <a:solidFill>
                  <a:srgbClr val="3933FF"/>
                </a:solidFill>
              </a:rPr>
              <a:t>"course</a:t>
            </a:r>
            <a:r>
              <a:rPr dirty="0" spc="5">
                <a:solidFill>
                  <a:srgbClr val="3933FF"/>
                </a:solidFill>
              </a:rPr>
              <a:t>"</a:t>
            </a:r>
            <a:r>
              <a:rPr dirty="0" spc="5"/>
              <a:t>)  </a:t>
            </a:r>
            <a:r>
              <a:rPr dirty="0">
                <a:solidFill>
                  <a:srgbClr val="931A68"/>
                </a:solidFill>
              </a:rPr>
              <a:t>public </a:t>
            </a:r>
            <a:r>
              <a:rPr dirty="0" spc="5">
                <a:solidFill>
                  <a:srgbClr val="931A68"/>
                </a:solidFill>
              </a:rPr>
              <a:t>class</a:t>
            </a:r>
            <a:r>
              <a:rPr dirty="0" spc="-5">
                <a:solidFill>
                  <a:srgbClr val="931A68"/>
                </a:solidFill>
              </a:rPr>
              <a:t> </a:t>
            </a:r>
            <a:r>
              <a:rPr dirty="0" spc="5"/>
              <a:t>Course {</a:t>
            </a: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dirty="0" spc="15"/>
              <a:t>…</a:t>
            </a:r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/>
          </a:p>
          <a:p>
            <a:pPr marL="389255" marR="5080">
              <a:lnSpc>
                <a:spcPct val="100000"/>
              </a:lnSpc>
            </a:pPr>
            <a:r>
              <a:rPr dirty="0" spc="-15"/>
              <a:t>@OneToMany </a:t>
            </a:r>
            <a:r>
              <a:rPr dirty="0" spc="-10"/>
              <a:t> </a:t>
            </a:r>
            <a:r>
              <a:rPr dirty="0" spc="5"/>
              <a:t>@JoinColumn(name=</a:t>
            </a:r>
            <a:r>
              <a:rPr dirty="0" spc="5">
                <a:solidFill>
                  <a:srgbClr val="3933FF"/>
                </a:solidFill>
              </a:rPr>
              <a:t>"course_id"</a:t>
            </a:r>
            <a:r>
              <a:rPr dirty="0" spc="5"/>
              <a:t>) </a:t>
            </a:r>
            <a:r>
              <a:rPr dirty="0" spc="-805"/>
              <a:t> </a:t>
            </a:r>
            <a:r>
              <a:rPr dirty="0" spc="5">
                <a:solidFill>
                  <a:srgbClr val="931A68"/>
                </a:solidFill>
              </a:rPr>
              <a:t>private</a:t>
            </a:r>
            <a:r>
              <a:rPr dirty="0" spc="-5">
                <a:solidFill>
                  <a:srgbClr val="931A68"/>
                </a:solidFill>
              </a:rPr>
              <a:t> </a:t>
            </a:r>
            <a:r>
              <a:rPr dirty="0" spc="5"/>
              <a:t>List&lt;Review&gt;</a:t>
            </a:r>
            <a:r>
              <a:rPr dirty="0"/>
              <a:t> </a:t>
            </a:r>
            <a:r>
              <a:rPr dirty="0" spc="5">
                <a:solidFill>
                  <a:srgbClr val="0326CC"/>
                </a:solidFill>
              </a:rPr>
              <a:t>reviews</a:t>
            </a:r>
            <a:r>
              <a:rPr dirty="0" spc="5"/>
              <a:t>;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/>
          </a:p>
          <a:p>
            <a:pPr marL="389255">
              <a:lnSpc>
                <a:spcPct val="100000"/>
              </a:lnSpc>
            </a:pPr>
            <a:r>
              <a:rPr dirty="0" i="1">
                <a:solidFill>
                  <a:srgbClr val="615F5C"/>
                </a:solidFill>
                <a:latin typeface="Arial"/>
                <a:cs typeface="Arial"/>
              </a:rPr>
              <a:t>//</a:t>
            </a:r>
            <a:r>
              <a:rPr dirty="0" spc="-15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pc="5" i="1">
                <a:solidFill>
                  <a:srgbClr val="615F5C"/>
                </a:solidFill>
                <a:latin typeface="Arial"/>
                <a:cs typeface="Arial"/>
              </a:rPr>
              <a:t>getter</a:t>
            </a:r>
            <a:r>
              <a:rPr dirty="0" spc="-10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pc="5" i="1">
                <a:solidFill>
                  <a:srgbClr val="615F5C"/>
                </a:solidFill>
                <a:latin typeface="Arial"/>
                <a:cs typeface="Arial"/>
              </a:rPr>
              <a:t>/</a:t>
            </a:r>
            <a:r>
              <a:rPr dirty="0" spc="-10" i="1">
                <a:solidFill>
                  <a:srgbClr val="615F5C"/>
                </a:solidFill>
                <a:latin typeface="Arial"/>
                <a:cs typeface="Arial"/>
              </a:rPr>
              <a:t> </a:t>
            </a:r>
            <a:r>
              <a:rPr dirty="0" spc="5" i="1">
                <a:solidFill>
                  <a:srgbClr val="615F5C"/>
                </a:solidFill>
                <a:latin typeface="Arial"/>
                <a:cs typeface="Arial"/>
              </a:rPr>
              <a:t>setters</a:t>
            </a: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dirty="0" spc="15"/>
              <a:t>…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/>
          </a:p>
          <a:p>
            <a:pPr marL="12700">
              <a:lnSpc>
                <a:spcPct val="100000"/>
              </a:lnSpc>
            </a:pPr>
            <a:r>
              <a:rPr dirty="0" spc="5"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286490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65"/>
              <a:t>Add</a:t>
            </a:r>
            <a:r>
              <a:rPr dirty="0" spc="-100"/>
              <a:t> </a:t>
            </a:r>
            <a:r>
              <a:rPr dirty="0" spc="-35"/>
              <a:t>@OneToMany</a:t>
            </a:r>
            <a:r>
              <a:rPr dirty="0" spc="-100"/>
              <a:t> </a:t>
            </a:r>
            <a:r>
              <a:rPr dirty="0" spc="190"/>
              <a:t>annotation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30285" y="1585626"/>
            <a:ext cx="15220315" cy="5480050"/>
            <a:chOff x="930285" y="1585626"/>
            <a:chExt cx="15220315" cy="5480050"/>
          </a:xfrm>
        </p:grpSpPr>
        <p:sp>
          <p:nvSpPr>
            <p:cNvPr id="8" name="object 8"/>
            <p:cNvSpPr/>
            <p:nvPr/>
          </p:nvSpPr>
          <p:spPr>
            <a:xfrm>
              <a:off x="977404" y="5248737"/>
              <a:ext cx="9219565" cy="1762760"/>
            </a:xfrm>
            <a:custGeom>
              <a:avLst/>
              <a:gdLst/>
              <a:ahLst/>
              <a:cxnLst/>
              <a:rect l="l" t="t" r="r" b="b"/>
              <a:pathLst>
                <a:path w="9219565" h="1762759">
                  <a:moveTo>
                    <a:pt x="240097" y="0"/>
                  </a:moveTo>
                  <a:lnTo>
                    <a:pt x="8979397" y="0"/>
                  </a:lnTo>
                  <a:lnTo>
                    <a:pt x="9025234" y="183"/>
                  </a:lnTo>
                  <a:lnTo>
                    <a:pt x="9092310" y="4963"/>
                  </a:lnTo>
                  <a:lnTo>
                    <a:pt x="9149029" y="25950"/>
                  </a:lnTo>
                  <a:lnTo>
                    <a:pt x="9193544" y="70465"/>
                  </a:lnTo>
                  <a:lnTo>
                    <a:pt x="9214531" y="127201"/>
                  </a:lnTo>
                  <a:lnTo>
                    <a:pt x="9219311" y="194710"/>
                  </a:lnTo>
                  <a:lnTo>
                    <a:pt x="9219495" y="241164"/>
                  </a:lnTo>
                  <a:lnTo>
                    <a:pt x="9219495" y="1522386"/>
                  </a:lnTo>
                  <a:lnTo>
                    <a:pt x="9219311" y="1568222"/>
                  </a:lnTo>
                  <a:lnTo>
                    <a:pt x="9214531" y="1635298"/>
                  </a:lnTo>
                  <a:lnTo>
                    <a:pt x="9193544" y="1692018"/>
                  </a:lnTo>
                  <a:lnTo>
                    <a:pt x="9149029" y="1736533"/>
                  </a:lnTo>
                  <a:lnTo>
                    <a:pt x="9092293" y="1757519"/>
                  </a:lnTo>
                  <a:lnTo>
                    <a:pt x="9024784" y="1762299"/>
                  </a:lnTo>
                  <a:lnTo>
                    <a:pt x="8978330" y="1762483"/>
                  </a:lnTo>
                  <a:lnTo>
                    <a:pt x="240097" y="1762483"/>
                  </a:lnTo>
                  <a:lnTo>
                    <a:pt x="194260" y="1762299"/>
                  </a:lnTo>
                  <a:lnTo>
                    <a:pt x="127184" y="1757519"/>
                  </a:lnTo>
                  <a:lnTo>
                    <a:pt x="70465" y="1736533"/>
                  </a:lnTo>
                  <a:lnTo>
                    <a:pt x="25950" y="1692018"/>
                  </a:lnTo>
                  <a:lnTo>
                    <a:pt x="4963" y="1635281"/>
                  </a:lnTo>
                  <a:lnTo>
                    <a:pt x="183" y="1567772"/>
                  </a:lnTo>
                  <a:lnTo>
                    <a:pt x="0" y="1521319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6589" y="1585626"/>
              <a:ext cx="9743727" cy="54797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44317" y="2894062"/>
              <a:ext cx="8861425" cy="2854325"/>
            </a:xfrm>
            <a:custGeom>
              <a:avLst/>
              <a:gdLst/>
              <a:ahLst/>
              <a:cxnLst/>
              <a:rect l="l" t="t" r="r" b="b"/>
              <a:pathLst>
                <a:path w="8861425" h="2854325">
                  <a:moveTo>
                    <a:pt x="8790630" y="0"/>
                  </a:moveTo>
                  <a:lnTo>
                    <a:pt x="1243417" y="0"/>
                  </a:lnTo>
                  <a:lnTo>
                    <a:pt x="1216055" y="5535"/>
                  </a:lnTo>
                  <a:lnTo>
                    <a:pt x="1193691" y="20624"/>
                  </a:lnTo>
                  <a:lnTo>
                    <a:pt x="1178602" y="42988"/>
                  </a:lnTo>
                  <a:lnTo>
                    <a:pt x="1173066" y="70350"/>
                  </a:lnTo>
                  <a:lnTo>
                    <a:pt x="1173066" y="1630840"/>
                  </a:lnTo>
                  <a:lnTo>
                    <a:pt x="0" y="2853970"/>
                  </a:lnTo>
                  <a:lnTo>
                    <a:pt x="1395245" y="1838949"/>
                  </a:lnTo>
                  <a:lnTo>
                    <a:pt x="8790630" y="1838949"/>
                  </a:lnTo>
                  <a:lnTo>
                    <a:pt x="8817994" y="1833413"/>
                  </a:lnTo>
                  <a:lnTo>
                    <a:pt x="8840359" y="1818324"/>
                  </a:lnTo>
                  <a:lnTo>
                    <a:pt x="8855448" y="1795959"/>
                  </a:lnTo>
                  <a:lnTo>
                    <a:pt x="8860984" y="1768597"/>
                  </a:lnTo>
                  <a:lnTo>
                    <a:pt x="8860984" y="70350"/>
                  </a:lnTo>
                  <a:lnTo>
                    <a:pt x="8855448" y="42988"/>
                  </a:lnTo>
                  <a:lnTo>
                    <a:pt x="8840359" y="20624"/>
                  </a:lnTo>
                  <a:lnTo>
                    <a:pt x="8817994" y="5535"/>
                  </a:lnTo>
                  <a:lnTo>
                    <a:pt x="879063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44318" y="2894062"/>
              <a:ext cx="8861425" cy="2854325"/>
            </a:xfrm>
            <a:custGeom>
              <a:avLst/>
              <a:gdLst/>
              <a:ahLst/>
              <a:cxnLst/>
              <a:rect l="l" t="t" r="r" b="b"/>
              <a:pathLst>
                <a:path w="8861425" h="2854325">
                  <a:moveTo>
                    <a:pt x="1243417" y="0"/>
                  </a:moveTo>
                  <a:lnTo>
                    <a:pt x="1216055" y="5535"/>
                  </a:lnTo>
                  <a:lnTo>
                    <a:pt x="1193690" y="20624"/>
                  </a:lnTo>
                  <a:lnTo>
                    <a:pt x="1178601" y="42989"/>
                  </a:lnTo>
                  <a:lnTo>
                    <a:pt x="1173065" y="70351"/>
                  </a:lnTo>
                  <a:lnTo>
                    <a:pt x="1173065" y="1630840"/>
                  </a:lnTo>
                  <a:lnTo>
                    <a:pt x="0" y="2853970"/>
                  </a:lnTo>
                  <a:lnTo>
                    <a:pt x="1395244" y="1838949"/>
                  </a:lnTo>
                  <a:lnTo>
                    <a:pt x="8790634" y="1838949"/>
                  </a:lnTo>
                  <a:lnTo>
                    <a:pt x="8817996" y="1833413"/>
                  </a:lnTo>
                  <a:lnTo>
                    <a:pt x="8840361" y="1818324"/>
                  </a:lnTo>
                  <a:lnTo>
                    <a:pt x="8855450" y="1795959"/>
                  </a:lnTo>
                  <a:lnTo>
                    <a:pt x="8860986" y="1768597"/>
                  </a:lnTo>
                  <a:lnTo>
                    <a:pt x="8860986" y="70351"/>
                  </a:lnTo>
                  <a:lnTo>
                    <a:pt x="8855451" y="42989"/>
                  </a:lnTo>
                  <a:lnTo>
                    <a:pt x="8840361" y="20624"/>
                  </a:lnTo>
                  <a:lnTo>
                    <a:pt x="8817997" y="5535"/>
                  </a:lnTo>
                  <a:lnTo>
                    <a:pt x="8790634" y="0"/>
                  </a:lnTo>
                  <a:lnTo>
                    <a:pt x="1243417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730489" y="3090870"/>
            <a:ext cx="6257290" cy="1219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4460" marR="5080" indent="-1382395">
              <a:lnSpc>
                <a:spcPct val="113500"/>
              </a:lnSpc>
              <a:spcBef>
                <a:spcPts val="95"/>
              </a:spcBef>
            </a:pP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Refers to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“course_id” 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column </a:t>
            </a:r>
            <a:r>
              <a:rPr dirty="0" sz="3450" spc="-9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4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“review”</a:t>
            </a:r>
            <a:r>
              <a:rPr dirty="0" sz="345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592059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65"/>
              <a:t>More</a:t>
            </a:r>
            <a:r>
              <a:rPr dirty="0" spc="40"/>
              <a:t>:</a:t>
            </a:r>
            <a:r>
              <a:rPr dirty="0" spc="-430"/>
              <a:t> </a:t>
            </a:r>
            <a:r>
              <a:rPr dirty="0" spc="-745"/>
              <a:t>@</a:t>
            </a:r>
            <a:r>
              <a:rPr dirty="0" spc="-285"/>
              <a:t>J</a:t>
            </a:r>
            <a:r>
              <a:rPr dirty="0" spc="200"/>
              <a:t>oinColumn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854" y="2567326"/>
            <a:ext cx="222885" cy="4476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50" spc="11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282" y="2447957"/>
            <a:ext cx="1043114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>
                <a:latin typeface="Palatino Linotype"/>
                <a:cs typeface="Palatino Linotype"/>
              </a:rPr>
              <a:t>In this scenario, </a:t>
            </a:r>
            <a:r>
              <a:rPr dirty="0" sz="3950" b="1">
                <a:solidFill>
                  <a:srgbClr val="FF2600"/>
                </a:solidFill>
                <a:latin typeface="Arial"/>
                <a:cs typeface="Arial"/>
              </a:rPr>
              <a:t>@JoinColumn</a:t>
            </a:r>
            <a:r>
              <a:rPr dirty="0" sz="3950" spc="-110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tells</a:t>
            </a:r>
            <a:r>
              <a:rPr dirty="0" sz="3950" spc="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Hibernate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689" y="3656297"/>
            <a:ext cx="222885" cy="4476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50" spc="11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1117" y="3536929"/>
            <a:ext cx="1111694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>
                <a:latin typeface="Palatino Linotype"/>
                <a:cs typeface="Palatino Linotype"/>
              </a:rPr>
              <a:t>Look at the </a:t>
            </a:r>
            <a:r>
              <a:rPr dirty="0" sz="3950" b="1">
                <a:solidFill>
                  <a:srgbClr val="FF2600"/>
                </a:solidFill>
                <a:latin typeface="Arial"/>
                <a:cs typeface="Arial"/>
              </a:rPr>
              <a:t>course_id</a:t>
            </a:r>
            <a:r>
              <a:rPr dirty="0" sz="3950" spc="-110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column in the </a:t>
            </a:r>
            <a:r>
              <a:rPr dirty="0" sz="3950" b="1">
                <a:latin typeface="Arial"/>
                <a:cs typeface="Arial"/>
              </a:rPr>
              <a:t>review</a:t>
            </a:r>
            <a:r>
              <a:rPr dirty="0" sz="3950" spc="-110" b="1">
                <a:latin typeface="Arial"/>
                <a:cs typeface="Arial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table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5689" y="4745270"/>
            <a:ext cx="222885" cy="4476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50" spc="11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1117" y="4625902"/>
            <a:ext cx="1427861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>
                <a:latin typeface="Palatino Linotype"/>
                <a:cs typeface="Palatino Linotype"/>
              </a:rPr>
              <a:t>Use</a:t>
            </a:r>
            <a:r>
              <a:rPr dirty="0" sz="3950" spc="-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this</a:t>
            </a:r>
            <a:r>
              <a:rPr dirty="0" sz="3950" spc="-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information to</a:t>
            </a:r>
            <a:r>
              <a:rPr dirty="0" sz="3950" spc="-5">
                <a:latin typeface="Palatino Linotype"/>
                <a:cs typeface="Palatino Linotype"/>
              </a:rPr>
              <a:t> help</a:t>
            </a:r>
            <a:r>
              <a:rPr dirty="0" sz="3950">
                <a:latin typeface="Palatino Linotype"/>
                <a:cs typeface="Palatino Linotype"/>
              </a:rPr>
              <a:t> </a:t>
            </a:r>
            <a:r>
              <a:rPr dirty="0" sz="3950" spc="-20">
                <a:latin typeface="Palatino Linotype"/>
                <a:cs typeface="Palatino Linotype"/>
              </a:rPr>
              <a:t>find</a:t>
            </a:r>
            <a:r>
              <a:rPr dirty="0" sz="3950" spc="-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associated </a:t>
            </a:r>
            <a:r>
              <a:rPr dirty="0" sz="3950" spc="-10">
                <a:latin typeface="Palatino Linotype"/>
                <a:cs typeface="Palatino Linotype"/>
              </a:rPr>
              <a:t>reviews</a:t>
            </a:r>
            <a:r>
              <a:rPr dirty="0" sz="3950" spc="-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for a</a:t>
            </a:r>
            <a:r>
              <a:rPr dirty="0" sz="3950" spc="-5">
                <a:latin typeface="Palatino Linotype"/>
                <a:cs typeface="Palatino Linotype"/>
              </a:rPr>
              <a:t> </a:t>
            </a:r>
            <a:r>
              <a:rPr dirty="0" sz="3950">
                <a:latin typeface="Palatino Linotype"/>
                <a:cs typeface="Palatino Linotype"/>
              </a:rPr>
              <a:t>course</a:t>
            </a:r>
            <a:endParaRPr sz="395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434648" y="331759"/>
            <a:ext cx="6456680" cy="3782695"/>
            <a:chOff x="13434648" y="331759"/>
            <a:chExt cx="6456680" cy="3782695"/>
          </a:xfrm>
        </p:grpSpPr>
        <p:sp>
          <p:nvSpPr>
            <p:cNvPr id="10" name="object 10"/>
            <p:cNvSpPr/>
            <p:nvPr/>
          </p:nvSpPr>
          <p:spPr>
            <a:xfrm>
              <a:off x="13612653" y="446939"/>
              <a:ext cx="6100445" cy="3322320"/>
            </a:xfrm>
            <a:custGeom>
              <a:avLst/>
              <a:gdLst/>
              <a:ahLst/>
              <a:cxnLst/>
              <a:rect l="l" t="t" r="r" b="b"/>
              <a:pathLst>
                <a:path w="6100444" h="3322320">
                  <a:moveTo>
                    <a:pt x="0" y="0"/>
                  </a:moveTo>
                  <a:lnTo>
                    <a:pt x="6100233" y="0"/>
                  </a:lnTo>
                  <a:lnTo>
                    <a:pt x="6100233" y="3321884"/>
                  </a:lnTo>
                  <a:lnTo>
                    <a:pt x="0" y="3321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34648" y="331759"/>
              <a:ext cx="6456245" cy="378260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72746" y="887795"/>
            <a:ext cx="3415029" cy="8255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0" b="1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dirty="0" sz="260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600" spc="15" b="1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dirty="0" sz="260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600" spc="15" b="1">
                <a:latin typeface="Arial"/>
                <a:cs typeface="Arial"/>
              </a:rPr>
              <a:t>Course</a:t>
            </a:r>
            <a:r>
              <a:rPr dirty="0" sz="2600" spc="5" b="1">
                <a:latin typeface="Arial"/>
                <a:cs typeface="Arial"/>
              </a:rPr>
              <a:t> </a:t>
            </a:r>
            <a:r>
              <a:rPr dirty="0" sz="2600" spc="10" b="1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dirty="0" sz="2600" spc="35" i="1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49699" y="2081477"/>
            <a:ext cx="5483225" cy="1223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25"/>
              </a:spcBef>
            </a:pPr>
            <a:r>
              <a:rPr dirty="0" sz="2600" b="1">
                <a:latin typeface="Arial"/>
                <a:cs typeface="Arial"/>
              </a:rPr>
              <a:t>@OneToMany </a:t>
            </a:r>
            <a:r>
              <a:rPr dirty="0" sz="2600" spc="5" b="1">
                <a:latin typeface="Arial"/>
                <a:cs typeface="Arial"/>
              </a:rPr>
              <a:t> </a:t>
            </a:r>
            <a:r>
              <a:rPr dirty="0" sz="2600" spc="15" b="1">
                <a:solidFill>
                  <a:srgbClr val="FF2600"/>
                </a:solidFill>
                <a:latin typeface="Arial"/>
                <a:cs typeface="Arial"/>
              </a:rPr>
              <a:t>@JoinColumn(name="course_id") </a:t>
            </a:r>
            <a:r>
              <a:rPr dirty="0" sz="2600" spc="-710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2600" spc="15" b="1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dirty="0" sz="2600" spc="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600" spc="15" b="1">
                <a:latin typeface="Arial"/>
                <a:cs typeface="Arial"/>
              </a:rPr>
              <a:t>List&lt;Review&gt;</a:t>
            </a:r>
            <a:r>
              <a:rPr dirty="0" sz="2600" spc="10" b="1">
                <a:latin typeface="Arial"/>
                <a:cs typeface="Arial"/>
              </a:rPr>
              <a:t> </a:t>
            </a:r>
            <a:r>
              <a:rPr dirty="0" sz="2600" spc="15" b="1">
                <a:solidFill>
                  <a:srgbClr val="0326CC"/>
                </a:solidFill>
                <a:latin typeface="Arial"/>
                <a:cs typeface="Arial"/>
              </a:rPr>
              <a:t>reviews</a:t>
            </a:r>
            <a:r>
              <a:rPr dirty="0" sz="2600" spc="15" b="1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32901" y="5999817"/>
            <a:ext cx="11895455" cy="4052570"/>
            <a:chOff x="2732901" y="5999817"/>
            <a:chExt cx="11895455" cy="405257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9493" y="6094055"/>
              <a:ext cx="11601741" cy="36752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2901" y="5999817"/>
              <a:ext cx="11894925" cy="40522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77310" y="7342843"/>
              <a:ext cx="4924425" cy="918844"/>
            </a:xfrm>
            <a:custGeom>
              <a:avLst/>
              <a:gdLst/>
              <a:ahLst/>
              <a:cxnLst/>
              <a:rect l="l" t="t" r="r" b="b"/>
              <a:pathLst>
                <a:path w="4924425" h="918845">
                  <a:moveTo>
                    <a:pt x="4923894" y="918234"/>
                  </a:moveTo>
                  <a:lnTo>
                    <a:pt x="30880" y="5758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61148" y="7225081"/>
              <a:ext cx="270510" cy="247650"/>
            </a:xfrm>
            <a:custGeom>
              <a:avLst/>
              <a:gdLst/>
              <a:ahLst/>
              <a:cxnLst/>
              <a:rect l="l" t="t" r="r" b="b"/>
              <a:pathLst>
                <a:path w="270510" h="247650">
                  <a:moveTo>
                    <a:pt x="270077" y="0"/>
                  </a:moveTo>
                  <a:lnTo>
                    <a:pt x="0" y="77451"/>
                  </a:lnTo>
                  <a:lnTo>
                    <a:pt x="224007" y="247041"/>
                  </a:lnTo>
                  <a:lnTo>
                    <a:pt x="27007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94473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65"/>
              <a:t>Add</a:t>
            </a:r>
            <a:r>
              <a:rPr dirty="0" spc="-90"/>
              <a:t> </a:t>
            </a:r>
            <a:r>
              <a:rPr dirty="0" spc="135"/>
              <a:t>support</a:t>
            </a:r>
            <a:r>
              <a:rPr dirty="0" spc="-90"/>
              <a:t> </a:t>
            </a:r>
            <a:r>
              <a:rPr dirty="0" spc="60"/>
              <a:t>for</a:t>
            </a:r>
            <a:r>
              <a:rPr dirty="0" spc="-85"/>
              <a:t> </a:t>
            </a:r>
            <a:r>
              <a:rPr dirty="0" spc="95"/>
              <a:t>Cascading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0039" y="2526447"/>
            <a:ext cx="15286990" cy="6002655"/>
            <a:chOff x="1770039" y="2526447"/>
            <a:chExt cx="15286990" cy="6002655"/>
          </a:xfrm>
        </p:grpSpPr>
        <p:sp>
          <p:nvSpPr>
            <p:cNvPr id="4" name="object 4"/>
            <p:cNvSpPr/>
            <p:nvPr/>
          </p:nvSpPr>
          <p:spPr>
            <a:xfrm>
              <a:off x="1948044" y="2641627"/>
              <a:ext cx="14930755" cy="5542280"/>
            </a:xfrm>
            <a:custGeom>
              <a:avLst/>
              <a:gdLst/>
              <a:ahLst/>
              <a:cxnLst/>
              <a:rect l="l" t="t" r="r" b="b"/>
              <a:pathLst>
                <a:path w="14930755" h="5542280">
                  <a:moveTo>
                    <a:pt x="0" y="0"/>
                  </a:moveTo>
                  <a:lnTo>
                    <a:pt x="14930761" y="0"/>
                  </a:lnTo>
                  <a:lnTo>
                    <a:pt x="14930761" y="5541716"/>
                  </a:lnTo>
                  <a:lnTo>
                    <a:pt x="0" y="5541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0039" y="2526447"/>
              <a:ext cx="15286780" cy="600243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008180" y="2688788"/>
            <a:ext cx="8098790" cy="5430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3704590">
              <a:lnSpc>
                <a:spcPct val="100000"/>
              </a:lnSpc>
              <a:spcBef>
                <a:spcPts val="114"/>
              </a:spcBef>
            </a:pPr>
            <a:r>
              <a:rPr dirty="0" sz="2950" spc="5" b="1">
                <a:latin typeface="Arial"/>
                <a:cs typeface="Arial"/>
              </a:rPr>
              <a:t>@Entity </a:t>
            </a:r>
            <a:r>
              <a:rPr dirty="0" sz="2950" spc="10" b="1">
                <a:latin typeface="Arial"/>
                <a:cs typeface="Arial"/>
              </a:rPr>
              <a:t> </a:t>
            </a:r>
            <a:r>
              <a:rPr dirty="0" sz="2950" spc="15" b="1">
                <a:latin typeface="Arial"/>
                <a:cs typeface="Arial"/>
              </a:rPr>
              <a:t>@</a:t>
            </a:r>
            <a:r>
              <a:rPr dirty="0" sz="2950" spc="-210" b="1">
                <a:latin typeface="Arial"/>
                <a:cs typeface="Arial"/>
              </a:rPr>
              <a:t>T</a:t>
            </a:r>
            <a:r>
              <a:rPr dirty="0" sz="2950" spc="10" b="1">
                <a:latin typeface="Arial"/>
                <a:cs typeface="Arial"/>
              </a:rPr>
              <a:t>a</a:t>
            </a:r>
            <a:r>
              <a:rPr dirty="0" sz="2950" b="1">
                <a:latin typeface="Arial"/>
                <a:cs typeface="Arial"/>
              </a:rPr>
              <a:t>bl</a:t>
            </a:r>
            <a:r>
              <a:rPr dirty="0" sz="2950" spc="5" b="1">
                <a:latin typeface="Arial"/>
                <a:cs typeface="Arial"/>
              </a:rPr>
              <a:t>e(</a:t>
            </a:r>
            <a:r>
              <a:rPr dirty="0" sz="2950" spc="5" b="1">
                <a:latin typeface="Arial"/>
                <a:cs typeface="Arial"/>
              </a:rPr>
              <a:t>n</a:t>
            </a:r>
            <a:r>
              <a:rPr dirty="0" sz="2950" spc="10" b="1">
                <a:latin typeface="Arial"/>
                <a:cs typeface="Arial"/>
              </a:rPr>
              <a:t>ame=</a:t>
            </a:r>
            <a:r>
              <a:rPr dirty="0" sz="2950" b="1">
                <a:solidFill>
                  <a:srgbClr val="3933FF"/>
                </a:solidFill>
                <a:latin typeface="Arial"/>
                <a:cs typeface="Arial"/>
              </a:rPr>
              <a:t>"course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dirty="0" sz="2950" spc="5" b="1">
                <a:latin typeface="Arial"/>
                <a:cs typeface="Arial"/>
              </a:rPr>
              <a:t>)  </a:t>
            </a:r>
            <a:r>
              <a:rPr dirty="0" sz="2950" b="1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dirty="0" sz="2950" spc="-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Course 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 marR="5080">
              <a:lnSpc>
                <a:spcPct val="100000"/>
              </a:lnSpc>
            </a:pPr>
            <a:r>
              <a:rPr dirty="0" sz="2950" spc="-5" b="1">
                <a:latin typeface="Arial"/>
                <a:cs typeface="Arial"/>
              </a:rPr>
              <a:t>@OneToMany(cascade=</a:t>
            </a:r>
            <a:r>
              <a:rPr dirty="0" sz="2950" spc="-5" b="1">
                <a:solidFill>
                  <a:srgbClr val="3933FF"/>
                </a:solidFill>
                <a:latin typeface="Arial"/>
                <a:cs typeface="Arial"/>
              </a:rPr>
              <a:t>CascadeType.ALL</a:t>
            </a:r>
            <a:r>
              <a:rPr dirty="0" sz="2950" spc="-5" b="1">
                <a:latin typeface="Arial"/>
                <a:cs typeface="Arial"/>
              </a:rPr>
              <a:t>) </a:t>
            </a:r>
            <a:r>
              <a:rPr dirty="0" sz="2950" spc="-805" b="1"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@JoinColumn(name=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"course_id"</a:t>
            </a:r>
            <a:r>
              <a:rPr dirty="0" sz="2950" spc="5" b="1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dirty="0" sz="2950" spc="-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List&lt;Review&gt;</a:t>
            </a:r>
            <a:r>
              <a:rPr dirty="0" sz="2950" spc="-5" b="1">
                <a:latin typeface="Arial"/>
                <a:cs typeface="Arial"/>
              </a:rPr>
              <a:t> </a:t>
            </a:r>
            <a:r>
              <a:rPr dirty="0" sz="2950" spc="5" b="1">
                <a:solidFill>
                  <a:srgbClr val="0326CC"/>
                </a:solidFill>
                <a:latin typeface="Arial"/>
                <a:cs typeface="Arial"/>
              </a:rPr>
              <a:t>reviews</a:t>
            </a:r>
            <a:r>
              <a:rPr dirty="0" sz="2950" spc="5" b="1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950" spc="5" b="1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695925" y="608198"/>
            <a:ext cx="8450580" cy="5593715"/>
            <a:chOff x="8695925" y="608198"/>
            <a:chExt cx="8450580" cy="55937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5925" y="608198"/>
              <a:ext cx="8450162" cy="55936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30953" y="1937986"/>
              <a:ext cx="7570470" cy="2924175"/>
            </a:xfrm>
            <a:custGeom>
              <a:avLst/>
              <a:gdLst/>
              <a:ahLst/>
              <a:cxnLst/>
              <a:rect l="l" t="t" r="r" b="b"/>
              <a:pathLst>
                <a:path w="7570469" h="2924175">
                  <a:moveTo>
                    <a:pt x="7499775" y="0"/>
                  </a:moveTo>
                  <a:lnTo>
                    <a:pt x="1701847" y="0"/>
                  </a:lnTo>
                  <a:lnTo>
                    <a:pt x="1674483" y="5535"/>
                  </a:lnTo>
                  <a:lnTo>
                    <a:pt x="1652118" y="20624"/>
                  </a:lnTo>
                  <a:lnTo>
                    <a:pt x="1637029" y="42988"/>
                  </a:lnTo>
                  <a:lnTo>
                    <a:pt x="1631493" y="70350"/>
                  </a:lnTo>
                  <a:lnTo>
                    <a:pt x="1631493" y="1639347"/>
                  </a:lnTo>
                  <a:lnTo>
                    <a:pt x="0" y="2923667"/>
                  </a:lnTo>
                  <a:lnTo>
                    <a:pt x="1869706" y="1838949"/>
                  </a:lnTo>
                  <a:lnTo>
                    <a:pt x="7499775" y="1838949"/>
                  </a:lnTo>
                  <a:lnTo>
                    <a:pt x="7527133" y="1833413"/>
                  </a:lnTo>
                  <a:lnTo>
                    <a:pt x="7549495" y="1818324"/>
                  </a:lnTo>
                  <a:lnTo>
                    <a:pt x="7564583" y="1795959"/>
                  </a:lnTo>
                  <a:lnTo>
                    <a:pt x="7570119" y="1768597"/>
                  </a:lnTo>
                  <a:lnTo>
                    <a:pt x="7570119" y="70350"/>
                  </a:lnTo>
                  <a:lnTo>
                    <a:pt x="7564583" y="42988"/>
                  </a:lnTo>
                  <a:lnTo>
                    <a:pt x="7549495" y="20624"/>
                  </a:lnTo>
                  <a:lnTo>
                    <a:pt x="7527133" y="5535"/>
                  </a:lnTo>
                  <a:lnTo>
                    <a:pt x="7499775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30952" y="1937986"/>
              <a:ext cx="7570470" cy="2924175"/>
            </a:xfrm>
            <a:custGeom>
              <a:avLst/>
              <a:gdLst/>
              <a:ahLst/>
              <a:cxnLst/>
              <a:rect l="l" t="t" r="r" b="b"/>
              <a:pathLst>
                <a:path w="7570469" h="2924175">
                  <a:moveTo>
                    <a:pt x="1701846" y="0"/>
                  </a:moveTo>
                  <a:lnTo>
                    <a:pt x="1674484" y="5535"/>
                  </a:lnTo>
                  <a:lnTo>
                    <a:pt x="1652119" y="20624"/>
                  </a:lnTo>
                  <a:lnTo>
                    <a:pt x="1637030" y="42989"/>
                  </a:lnTo>
                  <a:lnTo>
                    <a:pt x="1631494" y="70351"/>
                  </a:lnTo>
                  <a:lnTo>
                    <a:pt x="1631494" y="1639347"/>
                  </a:lnTo>
                  <a:lnTo>
                    <a:pt x="0" y="2923668"/>
                  </a:lnTo>
                  <a:lnTo>
                    <a:pt x="1869707" y="1838949"/>
                  </a:lnTo>
                  <a:lnTo>
                    <a:pt x="7499771" y="1838949"/>
                  </a:lnTo>
                  <a:lnTo>
                    <a:pt x="7527133" y="1833413"/>
                  </a:lnTo>
                  <a:lnTo>
                    <a:pt x="7549498" y="1818324"/>
                  </a:lnTo>
                  <a:lnTo>
                    <a:pt x="7564586" y="1795959"/>
                  </a:lnTo>
                  <a:lnTo>
                    <a:pt x="7570122" y="1768597"/>
                  </a:lnTo>
                  <a:lnTo>
                    <a:pt x="7570122" y="70351"/>
                  </a:lnTo>
                  <a:lnTo>
                    <a:pt x="7564586" y="42989"/>
                  </a:lnTo>
                  <a:lnTo>
                    <a:pt x="7549497" y="20624"/>
                  </a:lnTo>
                  <a:lnTo>
                    <a:pt x="7527133" y="5535"/>
                  </a:lnTo>
                  <a:lnTo>
                    <a:pt x="7499771" y="0"/>
                  </a:lnTo>
                  <a:lnTo>
                    <a:pt x="1701846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1327269" y="2301365"/>
            <a:ext cx="4816475" cy="105600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535940" marR="5080" indent="-523875">
              <a:lnSpc>
                <a:spcPts val="3960"/>
              </a:lnSpc>
              <a:spcBef>
                <a:spcPts val="390"/>
              </a:spcBef>
            </a:pP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Cascade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all operations </a:t>
            </a:r>
            <a:r>
              <a:rPr dirty="0" sz="3450" spc="-9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including</a:t>
            </a:r>
            <a:r>
              <a:rPr dirty="0" sz="34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deletes!</a:t>
            </a:r>
            <a:endParaRPr sz="3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87818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65"/>
              <a:t>Add</a:t>
            </a:r>
            <a:r>
              <a:rPr dirty="0" spc="-85"/>
              <a:t> </a:t>
            </a:r>
            <a:r>
              <a:rPr dirty="0" spc="135"/>
              <a:t>support</a:t>
            </a:r>
            <a:r>
              <a:rPr dirty="0" spc="-85"/>
              <a:t> </a:t>
            </a:r>
            <a:r>
              <a:rPr dirty="0" spc="60"/>
              <a:t>for</a:t>
            </a:r>
            <a:r>
              <a:rPr dirty="0" spc="-85"/>
              <a:t> </a:t>
            </a:r>
            <a:r>
              <a:rPr dirty="0" spc="35"/>
              <a:t>Lazy</a:t>
            </a:r>
            <a:r>
              <a:rPr dirty="0" spc="-80"/>
              <a:t> </a:t>
            </a:r>
            <a:r>
              <a:rPr dirty="0" spc="155"/>
              <a:t>loading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0039" y="2526447"/>
            <a:ext cx="15286990" cy="6002655"/>
            <a:chOff x="1770039" y="2526447"/>
            <a:chExt cx="15286990" cy="6002655"/>
          </a:xfrm>
        </p:grpSpPr>
        <p:sp>
          <p:nvSpPr>
            <p:cNvPr id="4" name="object 4"/>
            <p:cNvSpPr/>
            <p:nvPr/>
          </p:nvSpPr>
          <p:spPr>
            <a:xfrm>
              <a:off x="1948044" y="2641627"/>
              <a:ext cx="14930755" cy="5542280"/>
            </a:xfrm>
            <a:custGeom>
              <a:avLst/>
              <a:gdLst/>
              <a:ahLst/>
              <a:cxnLst/>
              <a:rect l="l" t="t" r="r" b="b"/>
              <a:pathLst>
                <a:path w="14930755" h="5542280">
                  <a:moveTo>
                    <a:pt x="0" y="0"/>
                  </a:moveTo>
                  <a:lnTo>
                    <a:pt x="14930761" y="0"/>
                  </a:lnTo>
                  <a:lnTo>
                    <a:pt x="14930761" y="5541716"/>
                  </a:lnTo>
                  <a:lnTo>
                    <a:pt x="0" y="5541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0039" y="2526447"/>
              <a:ext cx="15286780" cy="600243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008180" y="2688788"/>
            <a:ext cx="4399280" cy="1828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2950" spc="5" b="1">
                <a:latin typeface="Arial"/>
                <a:cs typeface="Arial"/>
              </a:rPr>
              <a:t>@Entity </a:t>
            </a:r>
            <a:r>
              <a:rPr dirty="0" sz="2950" spc="10" b="1">
                <a:latin typeface="Arial"/>
                <a:cs typeface="Arial"/>
              </a:rPr>
              <a:t> </a:t>
            </a:r>
            <a:r>
              <a:rPr dirty="0" sz="2950" spc="15" b="1">
                <a:latin typeface="Arial"/>
                <a:cs typeface="Arial"/>
              </a:rPr>
              <a:t>@</a:t>
            </a:r>
            <a:r>
              <a:rPr dirty="0" sz="2950" spc="-210" b="1">
                <a:latin typeface="Arial"/>
                <a:cs typeface="Arial"/>
              </a:rPr>
              <a:t>T</a:t>
            </a:r>
            <a:r>
              <a:rPr dirty="0" sz="2950" spc="10" b="1">
                <a:latin typeface="Arial"/>
                <a:cs typeface="Arial"/>
              </a:rPr>
              <a:t>a</a:t>
            </a:r>
            <a:r>
              <a:rPr dirty="0" sz="2950" b="1">
                <a:latin typeface="Arial"/>
                <a:cs typeface="Arial"/>
              </a:rPr>
              <a:t>bl</a:t>
            </a:r>
            <a:r>
              <a:rPr dirty="0" sz="2950" spc="5" b="1">
                <a:latin typeface="Arial"/>
                <a:cs typeface="Arial"/>
              </a:rPr>
              <a:t>e(</a:t>
            </a:r>
            <a:r>
              <a:rPr dirty="0" sz="2950" spc="5" b="1">
                <a:latin typeface="Arial"/>
                <a:cs typeface="Arial"/>
              </a:rPr>
              <a:t>n</a:t>
            </a:r>
            <a:r>
              <a:rPr dirty="0" sz="2950" spc="10" b="1">
                <a:latin typeface="Arial"/>
                <a:cs typeface="Arial"/>
              </a:rPr>
              <a:t>ame=</a:t>
            </a:r>
            <a:r>
              <a:rPr dirty="0" sz="2950" b="1">
                <a:solidFill>
                  <a:srgbClr val="3933FF"/>
                </a:solidFill>
                <a:latin typeface="Arial"/>
                <a:cs typeface="Arial"/>
              </a:rPr>
              <a:t>"course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dirty="0" sz="2950" spc="5" b="1">
                <a:latin typeface="Arial"/>
                <a:cs typeface="Arial"/>
              </a:rPr>
              <a:t>)  </a:t>
            </a:r>
            <a:r>
              <a:rPr dirty="0" sz="2950" b="1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dirty="0" sz="2950" spc="-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Course 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8180" y="4940028"/>
            <a:ext cx="12333605" cy="31794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9255" marR="5080">
              <a:lnSpc>
                <a:spcPct val="100000"/>
              </a:lnSpc>
              <a:spcBef>
                <a:spcPts val="114"/>
              </a:spcBef>
            </a:pPr>
            <a:r>
              <a:rPr dirty="0" sz="2950" spc="-20" b="1">
                <a:latin typeface="Arial"/>
                <a:cs typeface="Arial"/>
              </a:rPr>
              <a:t>@OneToMany(fetch=</a:t>
            </a:r>
            <a:r>
              <a:rPr dirty="0" sz="2950" spc="-20" b="1">
                <a:solidFill>
                  <a:srgbClr val="3933FF"/>
                </a:solidFill>
                <a:latin typeface="Arial"/>
                <a:cs typeface="Arial"/>
              </a:rPr>
              <a:t>FetchType.LAZY,</a:t>
            </a:r>
            <a:r>
              <a:rPr dirty="0" sz="2950" spc="45" b="1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dirty="0" sz="2950" b="1">
                <a:latin typeface="Arial"/>
                <a:cs typeface="Arial"/>
              </a:rPr>
              <a:t>cascade=</a:t>
            </a:r>
            <a:r>
              <a:rPr dirty="0" sz="2950" b="1">
                <a:solidFill>
                  <a:srgbClr val="3933FF"/>
                </a:solidFill>
                <a:latin typeface="Arial"/>
                <a:cs typeface="Arial"/>
              </a:rPr>
              <a:t>CascadeType.ALL</a:t>
            </a:r>
            <a:r>
              <a:rPr dirty="0" sz="2950" b="1">
                <a:latin typeface="Arial"/>
                <a:cs typeface="Arial"/>
              </a:rPr>
              <a:t>) </a:t>
            </a:r>
            <a:r>
              <a:rPr dirty="0" sz="2950" spc="-805" b="1"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@JoinColumn(name=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"course_id"</a:t>
            </a:r>
            <a:r>
              <a:rPr dirty="0" sz="2950" spc="5" b="1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dirty="0" sz="2950" spc="-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List&lt;Review&gt;</a:t>
            </a:r>
            <a:r>
              <a:rPr dirty="0" sz="2950" spc="-5" b="1">
                <a:latin typeface="Arial"/>
                <a:cs typeface="Arial"/>
              </a:rPr>
              <a:t> </a:t>
            </a:r>
            <a:r>
              <a:rPr dirty="0" sz="2950" spc="5" b="1">
                <a:solidFill>
                  <a:srgbClr val="0326CC"/>
                </a:solidFill>
                <a:latin typeface="Arial"/>
                <a:cs typeface="Arial"/>
              </a:rPr>
              <a:t>reviews</a:t>
            </a:r>
            <a:r>
              <a:rPr dirty="0" sz="2950" spc="5" b="1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950" spc="5" b="1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80766" y="662327"/>
            <a:ext cx="6034405" cy="5480050"/>
            <a:chOff x="7980766" y="662327"/>
            <a:chExt cx="6034405" cy="54800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0766" y="662327"/>
              <a:ext cx="6034089" cy="54797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18494" y="1970763"/>
              <a:ext cx="5151755" cy="2854325"/>
            </a:xfrm>
            <a:custGeom>
              <a:avLst/>
              <a:gdLst/>
              <a:ahLst/>
              <a:cxnLst/>
              <a:rect l="l" t="t" r="r" b="b"/>
              <a:pathLst>
                <a:path w="5151755" h="2854325">
                  <a:moveTo>
                    <a:pt x="5081000" y="0"/>
                  </a:moveTo>
                  <a:lnTo>
                    <a:pt x="1243417" y="0"/>
                  </a:lnTo>
                  <a:lnTo>
                    <a:pt x="1216055" y="5535"/>
                  </a:lnTo>
                  <a:lnTo>
                    <a:pt x="1193690" y="20624"/>
                  </a:lnTo>
                  <a:lnTo>
                    <a:pt x="1178601" y="42989"/>
                  </a:lnTo>
                  <a:lnTo>
                    <a:pt x="1173065" y="70351"/>
                  </a:lnTo>
                  <a:lnTo>
                    <a:pt x="1173065" y="1630840"/>
                  </a:lnTo>
                  <a:lnTo>
                    <a:pt x="0" y="2853970"/>
                  </a:lnTo>
                  <a:lnTo>
                    <a:pt x="1395245" y="1838949"/>
                  </a:lnTo>
                  <a:lnTo>
                    <a:pt x="5081000" y="1838949"/>
                  </a:lnTo>
                  <a:lnTo>
                    <a:pt x="5108357" y="1833413"/>
                  </a:lnTo>
                  <a:lnTo>
                    <a:pt x="5130719" y="1818324"/>
                  </a:lnTo>
                  <a:lnTo>
                    <a:pt x="5145808" y="1795960"/>
                  </a:lnTo>
                  <a:lnTo>
                    <a:pt x="5151343" y="1768598"/>
                  </a:lnTo>
                  <a:lnTo>
                    <a:pt x="5151343" y="70351"/>
                  </a:lnTo>
                  <a:lnTo>
                    <a:pt x="5145808" y="42989"/>
                  </a:lnTo>
                  <a:lnTo>
                    <a:pt x="5130719" y="20624"/>
                  </a:lnTo>
                  <a:lnTo>
                    <a:pt x="5108357" y="5535"/>
                  </a:lnTo>
                  <a:lnTo>
                    <a:pt x="50810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18494" y="1970763"/>
              <a:ext cx="5151755" cy="2854325"/>
            </a:xfrm>
            <a:custGeom>
              <a:avLst/>
              <a:gdLst/>
              <a:ahLst/>
              <a:cxnLst/>
              <a:rect l="l" t="t" r="r" b="b"/>
              <a:pathLst>
                <a:path w="5151755" h="2854325">
                  <a:moveTo>
                    <a:pt x="1243417" y="0"/>
                  </a:moveTo>
                  <a:lnTo>
                    <a:pt x="1216055" y="5535"/>
                  </a:lnTo>
                  <a:lnTo>
                    <a:pt x="1193690" y="20624"/>
                  </a:lnTo>
                  <a:lnTo>
                    <a:pt x="1178601" y="42989"/>
                  </a:lnTo>
                  <a:lnTo>
                    <a:pt x="1173065" y="70351"/>
                  </a:lnTo>
                  <a:lnTo>
                    <a:pt x="1173065" y="1630840"/>
                  </a:lnTo>
                  <a:lnTo>
                    <a:pt x="0" y="2853970"/>
                  </a:lnTo>
                  <a:lnTo>
                    <a:pt x="1395244" y="1838949"/>
                  </a:lnTo>
                  <a:lnTo>
                    <a:pt x="5080997" y="1838949"/>
                  </a:lnTo>
                  <a:lnTo>
                    <a:pt x="5108358" y="1833413"/>
                  </a:lnTo>
                  <a:lnTo>
                    <a:pt x="5130722" y="1818324"/>
                  </a:lnTo>
                  <a:lnTo>
                    <a:pt x="5145811" y="1795959"/>
                  </a:lnTo>
                  <a:lnTo>
                    <a:pt x="5151347" y="1768597"/>
                  </a:lnTo>
                  <a:lnTo>
                    <a:pt x="5151347" y="70351"/>
                  </a:lnTo>
                  <a:lnTo>
                    <a:pt x="5145812" y="42989"/>
                  </a:lnTo>
                  <a:lnTo>
                    <a:pt x="5130723" y="20624"/>
                  </a:lnTo>
                  <a:lnTo>
                    <a:pt x="5108359" y="5535"/>
                  </a:lnTo>
                  <a:lnTo>
                    <a:pt x="5080997" y="0"/>
                  </a:lnTo>
                  <a:lnTo>
                    <a:pt x="1243417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175471" y="2332778"/>
            <a:ext cx="2811145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Lazy</a:t>
            </a:r>
            <a:r>
              <a:rPr dirty="0" sz="345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r>
              <a:rPr dirty="0" sz="34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61840" y="2835381"/>
            <a:ext cx="163957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reviews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98231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65"/>
              <a:t>Add</a:t>
            </a:r>
            <a:r>
              <a:rPr dirty="0" spc="-70"/>
              <a:t> </a:t>
            </a:r>
            <a:r>
              <a:rPr dirty="0" spc="190"/>
              <a:t>convenience</a:t>
            </a:r>
            <a:r>
              <a:rPr dirty="0" spc="-70"/>
              <a:t> </a:t>
            </a:r>
            <a:r>
              <a:rPr dirty="0" spc="245"/>
              <a:t>method</a:t>
            </a:r>
            <a:r>
              <a:rPr dirty="0" spc="-70"/>
              <a:t> </a:t>
            </a:r>
            <a:r>
              <a:rPr dirty="0" spc="60"/>
              <a:t>for</a:t>
            </a:r>
            <a:r>
              <a:rPr dirty="0" spc="-70"/>
              <a:t> </a:t>
            </a:r>
            <a:r>
              <a:rPr dirty="0" spc="160"/>
              <a:t>adding</a:t>
            </a:r>
            <a:r>
              <a:rPr dirty="0" spc="-70"/>
              <a:t> </a:t>
            </a:r>
            <a:r>
              <a:rPr dirty="0" spc="20"/>
              <a:t>review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2745" y="1831600"/>
            <a:ext cx="18519140" cy="8484235"/>
            <a:chOff x="792745" y="1831600"/>
            <a:chExt cx="18519140" cy="8484235"/>
          </a:xfrm>
        </p:grpSpPr>
        <p:sp>
          <p:nvSpPr>
            <p:cNvPr id="4" name="object 4"/>
            <p:cNvSpPr/>
            <p:nvPr/>
          </p:nvSpPr>
          <p:spPr>
            <a:xfrm>
              <a:off x="970750" y="1946780"/>
              <a:ext cx="18162905" cy="8023859"/>
            </a:xfrm>
            <a:custGeom>
              <a:avLst/>
              <a:gdLst/>
              <a:ahLst/>
              <a:cxnLst/>
              <a:rect l="l" t="t" r="r" b="b"/>
              <a:pathLst>
                <a:path w="18162905" h="8023859">
                  <a:moveTo>
                    <a:pt x="0" y="0"/>
                  </a:moveTo>
                  <a:lnTo>
                    <a:pt x="18162604" y="0"/>
                  </a:lnTo>
                  <a:lnTo>
                    <a:pt x="18162604" y="8023315"/>
                  </a:lnTo>
                  <a:lnTo>
                    <a:pt x="0" y="8023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5" y="1831600"/>
              <a:ext cx="18518609" cy="84840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3917" y="1987239"/>
            <a:ext cx="8886190" cy="7912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4491355">
              <a:lnSpc>
                <a:spcPct val="100000"/>
              </a:lnSpc>
              <a:spcBef>
                <a:spcPts val="114"/>
              </a:spcBef>
            </a:pPr>
            <a:r>
              <a:rPr dirty="0" sz="2950" spc="5" b="1">
                <a:latin typeface="Arial"/>
                <a:cs typeface="Arial"/>
              </a:rPr>
              <a:t>@Entity </a:t>
            </a:r>
            <a:r>
              <a:rPr dirty="0" sz="2950" spc="10" b="1">
                <a:latin typeface="Arial"/>
                <a:cs typeface="Arial"/>
              </a:rPr>
              <a:t> </a:t>
            </a:r>
            <a:r>
              <a:rPr dirty="0" sz="2950" spc="15" b="1">
                <a:latin typeface="Arial"/>
                <a:cs typeface="Arial"/>
              </a:rPr>
              <a:t>@</a:t>
            </a:r>
            <a:r>
              <a:rPr dirty="0" sz="2950" spc="-210" b="1">
                <a:latin typeface="Arial"/>
                <a:cs typeface="Arial"/>
              </a:rPr>
              <a:t>T</a:t>
            </a:r>
            <a:r>
              <a:rPr dirty="0" sz="2950" spc="10" b="1">
                <a:latin typeface="Arial"/>
                <a:cs typeface="Arial"/>
              </a:rPr>
              <a:t>a</a:t>
            </a:r>
            <a:r>
              <a:rPr dirty="0" sz="2950" b="1">
                <a:latin typeface="Arial"/>
                <a:cs typeface="Arial"/>
              </a:rPr>
              <a:t>bl</a:t>
            </a:r>
            <a:r>
              <a:rPr dirty="0" sz="2950" spc="5" b="1">
                <a:latin typeface="Arial"/>
                <a:cs typeface="Arial"/>
              </a:rPr>
              <a:t>e(</a:t>
            </a:r>
            <a:r>
              <a:rPr dirty="0" sz="2950" spc="5" b="1">
                <a:latin typeface="Arial"/>
                <a:cs typeface="Arial"/>
              </a:rPr>
              <a:t>n</a:t>
            </a:r>
            <a:r>
              <a:rPr dirty="0" sz="2950" spc="10" b="1">
                <a:latin typeface="Arial"/>
                <a:cs typeface="Arial"/>
              </a:rPr>
              <a:t>ame=</a:t>
            </a:r>
            <a:r>
              <a:rPr dirty="0" sz="2950" b="1">
                <a:solidFill>
                  <a:srgbClr val="3933FF"/>
                </a:solidFill>
                <a:latin typeface="Arial"/>
                <a:cs typeface="Arial"/>
              </a:rPr>
              <a:t>"course</a:t>
            </a:r>
            <a:r>
              <a:rPr dirty="0" sz="2950" spc="5" b="1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dirty="0" sz="2950" spc="5" b="1">
                <a:latin typeface="Arial"/>
                <a:cs typeface="Arial"/>
              </a:rPr>
              <a:t>)  </a:t>
            </a:r>
            <a:r>
              <a:rPr dirty="0" sz="2950" b="1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dirty="0" sz="2950" spc="-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Course 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dirty="0" sz="2950" b="1" i="1">
                <a:solidFill>
                  <a:srgbClr val="4E9072"/>
                </a:solidFill>
                <a:latin typeface="Arial"/>
                <a:cs typeface="Arial"/>
              </a:rPr>
              <a:t>// </a:t>
            </a:r>
            <a:r>
              <a:rPr dirty="0" sz="2950" spc="5" b="1" i="1">
                <a:solidFill>
                  <a:srgbClr val="4E9072"/>
                </a:solidFill>
                <a:latin typeface="Arial"/>
                <a:cs typeface="Arial"/>
              </a:rPr>
              <a:t>add</a:t>
            </a:r>
            <a:r>
              <a:rPr dirty="0" sz="2950" b="1" i="1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4E9072"/>
                </a:solidFill>
                <a:latin typeface="Arial"/>
                <a:cs typeface="Arial"/>
              </a:rPr>
              <a:t>convenience methods for</a:t>
            </a:r>
            <a:r>
              <a:rPr dirty="0" sz="2950" spc="10" b="1" i="1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4E9072"/>
                </a:solidFill>
                <a:latin typeface="Arial"/>
                <a:cs typeface="Arial"/>
              </a:rPr>
              <a:t>adding</a:t>
            </a:r>
            <a:r>
              <a:rPr dirty="0" sz="2950" b="1" i="1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dirty="0" sz="2950" spc="5" b="1" i="1">
                <a:solidFill>
                  <a:srgbClr val="4E9072"/>
                </a:solidFill>
                <a:latin typeface="Arial"/>
                <a:cs typeface="Arial"/>
              </a:rPr>
              <a:t>reviews</a:t>
            </a:r>
            <a:endParaRPr sz="2950">
              <a:latin typeface="Arial"/>
              <a:cs typeface="Arial"/>
            </a:endParaRPr>
          </a:p>
          <a:p>
            <a:pPr marL="766445" marR="1618615" indent="-377190">
              <a:lnSpc>
                <a:spcPct val="200300"/>
              </a:lnSpc>
            </a:pPr>
            <a:r>
              <a:rPr dirty="0" sz="2950" b="1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dirty="0" sz="2950" spc="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void </a:t>
            </a:r>
            <a:r>
              <a:rPr dirty="0" sz="2950" spc="5" b="1">
                <a:latin typeface="Arial"/>
                <a:cs typeface="Arial"/>
              </a:rPr>
              <a:t>add(Review </a:t>
            </a:r>
            <a:r>
              <a:rPr dirty="0" sz="2950" spc="5" b="1">
                <a:solidFill>
                  <a:srgbClr val="7E504F"/>
                </a:solidFill>
                <a:latin typeface="Arial"/>
                <a:cs typeface="Arial"/>
              </a:rPr>
              <a:t>tempReview</a:t>
            </a:r>
            <a:r>
              <a:rPr dirty="0" sz="2950" spc="5" b="1">
                <a:latin typeface="Arial"/>
                <a:cs typeface="Arial"/>
              </a:rPr>
              <a:t>) { </a:t>
            </a:r>
            <a:r>
              <a:rPr dirty="0" sz="2950" spc="-805" b="1"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931A68"/>
                </a:solidFill>
                <a:latin typeface="Arial"/>
                <a:cs typeface="Arial"/>
              </a:rPr>
              <a:t>if </a:t>
            </a:r>
            <a:r>
              <a:rPr dirty="0" sz="2950" spc="5" b="1">
                <a:latin typeface="Arial"/>
                <a:cs typeface="Arial"/>
              </a:rPr>
              <a:t>(</a:t>
            </a:r>
            <a:r>
              <a:rPr dirty="0" sz="2950" spc="5" b="1">
                <a:solidFill>
                  <a:srgbClr val="0326CC"/>
                </a:solidFill>
                <a:latin typeface="Arial"/>
                <a:cs typeface="Arial"/>
              </a:rPr>
              <a:t>reviews</a:t>
            </a:r>
            <a:r>
              <a:rPr dirty="0" sz="2950" b="1">
                <a:solidFill>
                  <a:srgbClr val="0326CC"/>
                </a:solidFill>
                <a:latin typeface="Arial"/>
                <a:cs typeface="Arial"/>
              </a:rPr>
              <a:t> </a:t>
            </a:r>
            <a:r>
              <a:rPr dirty="0" sz="2950" spc="10" b="1">
                <a:latin typeface="Arial"/>
                <a:cs typeface="Arial"/>
              </a:rPr>
              <a:t>==</a:t>
            </a:r>
            <a:r>
              <a:rPr dirty="0" sz="2950" spc="5" b="1"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931A68"/>
                </a:solidFill>
                <a:latin typeface="Arial"/>
                <a:cs typeface="Arial"/>
              </a:rPr>
              <a:t>null</a:t>
            </a:r>
            <a:r>
              <a:rPr dirty="0" sz="2950" b="1">
                <a:latin typeface="Arial"/>
                <a:cs typeface="Arial"/>
              </a:rPr>
              <a:t>) </a:t>
            </a:r>
            <a:r>
              <a:rPr dirty="0" sz="2950" spc="5" b="1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1143000">
              <a:lnSpc>
                <a:spcPct val="100000"/>
              </a:lnSpc>
              <a:spcBef>
                <a:spcPts val="5"/>
              </a:spcBef>
            </a:pPr>
            <a:r>
              <a:rPr dirty="0" sz="2950" spc="5" b="1">
                <a:solidFill>
                  <a:srgbClr val="0326CC"/>
                </a:solidFill>
                <a:latin typeface="Arial"/>
                <a:cs typeface="Arial"/>
              </a:rPr>
              <a:t>reviews</a:t>
            </a:r>
            <a:r>
              <a:rPr dirty="0" sz="2950" spc="-5" b="1">
                <a:solidFill>
                  <a:srgbClr val="0326CC"/>
                </a:solidFill>
                <a:latin typeface="Arial"/>
                <a:cs typeface="Arial"/>
              </a:rPr>
              <a:t> </a:t>
            </a:r>
            <a:r>
              <a:rPr dirty="0" sz="2950" spc="10" b="1">
                <a:latin typeface="Arial"/>
                <a:cs typeface="Arial"/>
              </a:rPr>
              <a:t>=</a:t>
            </a:r>
            <a:r>
              <a:rPr dirty="0" sz="2950" b="1">
                <a:latin typeface="Arial"/>
                <a:cs typeface="Arial"/>
              </a:rPr>
              <a:t> </a:t>
            </a:r>
            <a:r>
              <a:rPr dirty="0" sz="2950" spc="5" b="1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dirty="0" sz="2950" spc="-1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950" spc="5" b="1">
                <a:latin typeface="Arial"/>
                <a:cs typeface="Arial"/>
              </a:rPr>
              <a:t>ArrayList&lt;&gt;();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dirty="0" sz="2950" spc="5" b="1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</a:pPr>
            <a:r>
              <a:rPr dirty="0" sz="2950" spc="5" b="1">
                <a:solidFill>
                  <a:srgbClr val="0326CC"/>
                </a:solidFill>
                <a:latin typeface="Arial"/>
                <a:cs typeface="Arial"/>
              </a:rPr>
              <a:t>reviews</a:t>
            </a:r>
            <a:r>
              <a:rPr dirty="0" sz="2950" spc="5" b="1">
                <a:latin typeface="Arial"/>
                <a:cs typeface="Arial"/>
              </a:rPr>
              <a:t>.add(</a:t>
            </a:r>
            <a:r>
              <a:rPr dirty="0" sz="2950" spc="5" b="1">
                <a:solidFill>
                  <a:srgbClr val="7E504F"/>
                </a:solidFill>
                <a:latin typeface="Arial"/>
                <a:cs typeface="Arial"/>
              </a:rPr>
              <a:t>tempReview</a:t>
            </a:r>
            <a:r>
              <a:rPr dirty="0" sz="2950" spc="5" b="1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dirty="0" sz="2950" spc="5" b="1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dirty="0" sz="2950" spc="15" b="1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950" spc="5" b="1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05892" y="4732840"/>
            <a:ext cx="6984365" cy="3288029"/>
            <a:chOff x="12805892" y="4732840"/>
            <a:chExt cx="6984365" cy="328802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2485" y="4827078"/>
              <a:ext cx="6690895" cy="29109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5892" y="4732840"/>
              <a:ext cx="6984080" cy="328785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050020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15"/>
              <a:t>Ste</a:t>
            </a:r>
            <a:r>
              <a:rPr dirty="0" spc="440"/>
              <a:t>p</a:t>
            </a:r>
            <a:r>
              <a:rPr dirty="0" spc="-75"/>
              <a:t> </a:t>
            </a:r>
            <a:r>
              <a:rPr dirty="0" spc="-120"/>
              <a:t>4</a:t>
            </a:r>
            <a:r>
              <a:rPr dirty="0" spc="10"/>
              <a:t>:</a:t>
            </a:r>
            <a:r>
              <a:rPr dirty="0" spc="-430"/>
              <a:t> </a:t>
            </a:r>
            <a:r>
              <a:rPr dirty="0" spc="65"/>
              <a:t>Creat</a:t>
            </a:r>
            <a:r>
              <a:rPr dirty="0" spc="180"/>
              <a:t>e</a:t>
            </a:r>
            <a:r>
              <a:rPr dirty="0" spc="-75"/>
              <a:t> </a:t>
            </a:r>
            <a:r>
              <a:rPr dirty="0" spc="65"/>
              <a:t>Mai</a:t>
            </a:r>
            <a:r>
              <a:rPr dirty="0" spc="195"/>
              <a:t>n</a:t>
            </a:r>
            <a:r>
              <a:rPr dirty="0" spc="-430"/>
              <a:t> </a:t>
            </a:r>
            <a:r>
              <a:rPr dirty="0" spc="120"/>
              <a:t>App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9812" y="2705919"/>
            <a:ext cx="18904585" cy="6463665"/>
            <a:chOff x="599812" y="2705919"/>
            <a:chExt cx="18904585" cy="6463665"/>
          </a:xfrm>
        </p:grpSpPr>
        <p:sp>
          <p:nvSpPr>
            <p:cNvPr id="4" name="object 4"/>
            <p:cNvSpPr/>
            <p:nvPr/>
          </p:nvSpPr>
          <p:spPr>
            <a:xfrm>
              <a:off x="777817" y="2821099"/>
              <a:ext cx="18548985" cy="6002655"/>
            </a:xfrm>
            <a:custGeom>
              <a:avLst/>
              <a:gdLst/>
              <a:ahLst/>
              <a:cxnLst/>
              <a:rect l="l" t="t" r="r" b="b"/>
              <a:pathLst>
                <a:path w="18548985" h="6002655">
                  <a:moveTo>
                    <a:pt x="0" y="0"/>
                  </a:moveTo>
                  <a:lnTo>
                    <a:pt x="18548462" y="0"/>
                  </a:lnTo>
                  <a:lnTo>
                    <a:pt x="18548462" y="6002435"/>
                  </a:lnTo>
                  <a:lnTo>
                    <a:pt x="0" y="6002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812" y="2705919"/>
              <a:ext cx="18904471" cy="646315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12393" y="2866793"/>
            <a:ext cx="9890760" cy="25342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00" spc="5" b="1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dirty="0" sz="270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931A68"/>
                </a:solidFill>
                <a:latin typeface="Arial"/>
                <a:cs typeface="Arial"/>
              </a:rPr>
              <a:t>static </a:t>
            </a:r>
            <a:r>
              <a:rPr dirty="0" sz="2700" spc="10" b="1">
                <a:solidFill>
                  <a:srgbClr val="931A68"/>
                </a:solidFill>
                <a:latin typeface="Arial"/>
                <a:cs typeface="Arial"/>
              </a:rPr>
              <a:t>void</a:t>
            </a:r>
            <a:r>
              <a:rPr dirty="0" sz="2700" spc="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700" spc="5" b="1">
                <a:latin typeface="Arial"/>
                <a:cs typeface="Arial"/>
              </a:rPr>
              <a:t>main(String[]</a:t>
            </a:r>
            <a:r>
              <a:rPr dirty="0" sz="2700" b="1"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7E504F"/>
                </a:solidFill>
                <a:latin typeface="Arial"/>
                <a:cs typeface="Arial"/>
              </a:rPr>
              <a:t>args</a:t>
            </a:r>
            <a:r>
              <a:rPr dirty="0" sz="2700" spc="5" b="1">
                <a:latin typeface="Arial"/>
                <a:cs typeface="Arial"/>
              </a:rPr>
              <a:t>) {</a:t>
            </a: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5"/>
              </a:spcBef>
            </a:pPr>
            <a:r>
              <a:rPr dirty="0" sz="2700" spc="20" b="1">
                <a:latin typeface="Arial"/>
                <a:cs typeface="Arial"/>
              </a:rPr>
              <a:t>…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dirty="0" sz="2700">
                <a:solidFill>
                  <a:srgbClr val="4E9072"/>
                </a:solidFill>
                <a:latin typeface="Arial MT"/>
                <a:cs typeface="Arial MT"/>
              </a:rPr>
              <a:t>//</a:t>
            </a:r>
            <a:r>
              <a:rPr dirty="0" sz="2700" spc="-5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get</a:t>
            </a:r>
            <a:r>
              <a:rPr dirty="0" sz="2700" spc="-5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the</a:t>
            </a:r>
            <a:r>
              <a:rPr dirty="0" sz="270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10">
                <a:solidFill>
                  <a:srgbClr val="4E9072"/>
                </a:solidFill>
                <a:latin typeface="Arial MT"/>
                <a:cs typeface="Arial MT"/>
              </a:rPr>
              <a:t>course</a:t>
            </a:r>
            <a:r>
              <a:rPr dirty="0" sz="2700" spc="-5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object</a:t>
            </a:r>
            <a:endParaRPr sz="2700">
              <a:latin typeface="Arial MT"/>
              <a:cs typeface="Arial MT"/>
            </a:endParaRPr>
          </a:p>
          <a:p>
            <a:pPr marL="766445">
              <a:lnSpc>
                <a:spcPct val="100000"/>
              </a:lnSpc>
              <a:spcBef>
                <a:spcPts val="55"/>
              </a:spcBef>
            </a:pPr>
            <a:r>
              <a:rPr dirty="0" sz="2700" spc="5" b="1">
                <a:solidFill>
                  <a:srgbClr val="931A68"/>
                </a:solidFill>
                <a:latin typeface="Arial"/>
                <a:cs typeface="Arial"/>
              </a:rPr>
              <a:t>int</a:t>
            </a:r>
            <a:r>
              <a:rPr dirty="0" sz="2700" spc="-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dirty="0" sz="2700" spc="-15" b="1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dirty="0" sz="2700" spc="10" b="1">
                <a:latin typeface="Arial"/>
                <a:cs typeface="Arial"/>
              </a:rPr>
              <a:t>=</a:t>
            </a:r>
            <a:r>
              <a:rPr dirty="0" sz="2700" spc="-15" b="1">
                <a:latin typeface="Arial"/>
                <a:cs typeface="Arial"/>
              </a:rPr>
              <a:t> </a:t>
            </a:r>
            <a:r>
              <a:rPr dirty="0" sz="2700" spc="10" b="1">
                <a:latin typeface="Arial"/>
                <a:cs typeface="Arial"/>
              </a:rPr>
              <a:t>10;</a:t>
            </a: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60"/>
              </a:spcBef>
            </a:pPr>
            <a:r>
              <a:rPr dirty="0" sz="2700" spc="5" b="1">
                <a:latin typeface="Arial"/>
                <a:cs typeface="Arial"/>
              </a:rPr>
              <a:t>Course</a:t>
            </a:r>
            <a:r>
              <a:rPr dirty="0" sz="2700" spc="10" b="1">
                <a:latin typeface="Arial"/>
                <a:cs typeface="Arial"/>
              </a:rPr>
              <a:t> </a:t>
            </a:r>
            <a:r>
              <a:rPr dirty="0" sz="2700" spc="10" b="1">
                <a:solidFill>
                  <a:srgbClr val="7E504F"/>
                </a:solidFill>
                <a:latin typeface="Arial"/>
                <a:cs typeface="Arial"/>
              </a:rPr>
              <a:t>tempCourse</a:t>
            </a:r>
            <a:r>
              <a:rPr dirty="0" sz="2700" spc="15" b="1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dirty="0" sz="2700" spc="10" b="1">
                <a:latin typeface="Arial"/>
                <a:cs typeface="Arial"/>
              </a:rPr>
              <a:t>=</a:t>
            </a:r>
            <a:r>
              <a:rPr dirty="0" sz="2700" spc="15" b="1"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dirty="0" sz="2700" spc="5" b="1">
                <a:latin typeface="Arial"/>
                <a:cs typeface="Arial"/>
              </a:rPr>
              <a:t>.get(Course.class,</a:t>
            </a:r>
            <a:r>
              <a:rPr dirty="0" sz="2700" spc="10" b="1"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dirty="0" sz="2700" spc="5" b="1">
                <a:latin typeface="Arial"/>
                <a:cs typeface="Arial"/>
              </a:rPr>
              <a:t>);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6297" y="5798641"/>
            <a:ext cx="8368665" cy="859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00">
                <a:solidFill>
                  <a:srgbClr val="4E9072"/>
                </a:solidFill>
                <a:latin typeface="Arial MT"/>
                <a:cs typeface="Arial MT"/>
              </a:rPr>
              <a:t>//</a:t>
            </a:r>
            <a:r>
              <a:rPr dirty="0" sz="2700" spc="-15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print</a:t>
            </a:r>
            <a:r>
              <a:rPr dirty="0" sz="2700" spc="-1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the</a:t>
            </a:r>
            <a:r>
              <a:rPr dirty="0" sz="2700" spc="-1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10">
                <a:solidFill>
                  <a:srgbClr val="4E9072"/>
                </a:solidFill>
                <a:latin typeface="Arial MT"/>
                <a:cs typeface="Arial MT"/>
              </a:rPr>
              <a:t>course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2700" spc="5" b="1">
                <a:latin typeface="Arial"/>
                <a:cs typeface="Arial"/>
              </a:rPr>
              <a:t>System.</a:t>
            </a:r>
            <a:r>
              <a:rPr dirty="0" sz="2700" spc="5" b="1" i="1">
                <a:solidFill>
                  <a:srgbClr val="0326CC"/>
                </a:solidFill>
                <a:latin typeface="Arial"/>
                <a:cs typeface="Arial"/>
              </a:rPr>
              <a:t>out</a:t>
            </a:r>
            <a:r>
              <a:rPr dirty="0" sz="2700" spc="5" b="1">
                <a:latin typeface="Arial"/>
                <a:cs typeface="Arial"/>
              </a:rPr>
              <a:t>.println(</a:t>
            </a:r>
            <a:r>
              <a:rPr dirty="0" sz="2700" spc="5" b="1">
                <a:solidFill>
                  <a:srgbClr val="3933FF"/>
                </a:solidFill>
                <a:latin typeface="Arial"/>
                <a:cs typeface="Arial"/>
              </a:rPr>
              <a:t>"tempCourse:</a:t>
            </a:r>
            <a:r>
              <a:rPr dirty="0" sz="2700" spc="25" b="1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dirty="0" sz="2700" spc="25" b="1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dirty="0" sz="2700" spc="10" b="1">
                <a:latin typeface="Arial"/>
                <a:cs typeface="Arial"/>
              </a:rPr>
              <a:t>+</a:t>
            </a:r>
            <a:r>
              <a:rPr dirty="0" sz="2700" spc="25" b="1"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7E504F"/>
                </a:solidFill>
                <a:latin typeface="Arial"/>
                <a:cs typeface="Arial"/>
              </a:rPr>
              <a:t>tempCourse</a:t>
            </a:r>
            <a:r>
              <a:rPr dirty="0" sz="2700" spc="5" b="1">
                <a:latin typeface="Arial"/>
                <a:cs typeface="Arial"/>
              </a:rPr>
              <a:t>);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2393" y="7055147"/>
            <a:ext cx="10601960" cy="16967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66445">
              <a:lnSpc>
                <a:spcPct val="100000"/>
              </a:lnSpc>
              <a:spcBef>
                <a:spcPts val="120"/>
              </a:spcBef>
            </a:pPr>
            <a:r>
              <a:rPr dirty="0" sz="2700">
                <a:solidFill>
                  <a:srgbClr val="4E9072"/>
                </a:solidFill>
                <a:latin typeface="Arial MT"/>
                <a:cs typeface="Arial MT"/>
              </a:rPr>
              <a:t>// 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print</a:t>
            </a:r>
            <a:r>
              <a:rPr dirty="0" sz="270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the</a:t>
            </a:r>
            <a:r>
              <a:rPr dirty="0" sz="270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5">
                <a:solidFill>
                  <a:srgbClr val="4E9072"/>
                </a:solidFill>
                <a:latin typeface="Arial MT"/>
                <a:cs typeface="Arial MT"/>
              </a:rPr>
              <a:t>associated</a:t>
            </a:r>
            <a:r>
              <a:rPr dirty="0" sz="270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dirty="0" sz="2700" spc="10">
                <a:solidFill>
                  <a:srgbClr val="4E9072"/>
                </a:solidFill>
                <a:latin typeface="Arial MT"/>
                <a:cs typeface="Arial MT"/>
              </a:rPr>
              <a:t>reviews</a:t>
            </a:r>
            <a:endParaRPr sz="2700">
              <a:latin typeface="Arial MT"/>
              <a:cs typeface="Arial MT"/>
            </a:endParaRPr>
          </a:p>
          <a:p>
            <a:pPr marL="766445">
              <a:lnSpc>
                <a:spcPct val="100000"/>
              </a:lnSpc>
              <a:spcBef>
                <a:spcPts val="55"/>
              </a:spcBef>
            </a:pPr>
            <a:r>
              <a:rPr dirty="0" sz="2700" spc="5" b="1">
                <a:latin typeface="Arial"/>
                <a:cs typeface="Arial"/>
              </a:rPr>
              <a:t>System.</a:t>
            </a:r>
            <a:r>
              <a:rPr dirty="0" sz="2700" spc="5" b="1" i="1">
                <a:solidFill>
                  <a:srgbClr val="0326CC"/>
                </a:solidFill>
                <a:latin typeface="Arial"/>
                <a:cs typeface="Arial"/>
              </a:rPr>
              <a:t>out</a:t>
            </a:r>
            <a:r>
              <a:rPr dirty="0" sz="2700" spc="5" b="1">
                <a:latin typeface="Arial"/>
                <a:cs typeface="Arial"/>
              </a:rPr>
              <a:t>.println(</a:t>
            </a:r>
            <a:r>
              <a:rPr dirty="0" sz="2700" spc="5" b="1">
                <a:solidFill>
                  <a:srgbClr val="3933FF"/>
                </a:solidFill>
                <a:latin typeface="Arial"/>
                <a:cs typeface="Arial"/>
              </a:rPr>
              <a:t>"reviews:</a:t>
            </a:r>
            <a:r>
              <a:rPr dirty="0" sz="2700" spc="30" b="1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dirty="0" sz="2700" spc="35" b="1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dirty="0" sz="2700" spc="10" b="1">
                <a:latin typeface="Arial"/>
                <a:cs typeface="Arial"/>
              </a:rPr>
              <a:t>+</a:t>
            </a:r>
            <a:r>
              <a:rPr dirty="0" sz="2700" spc="35" b="1"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7E504F"/>
                </a:solidFill>
                <a:latin typeface="Arial"/>
                <a:cs typeface="Arial"/>
              </a:rPr>
              <a:t>tempCourse</a:t>
            </a:r>
            <a:r>
              <a:rPr dirty="0" sz="2700" spc="5" b="1">
                <a:latin typeface="Arial"/>
                <a:cs typeface="Arial"/>
              </a:rPr>
              <a:t>.getReviews());</a:t>
            </a: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60"/>
              </a:spcBef>
            </a:pPr>
            <a:r>
              <a:rPr dirty="0" sz="2700" spc="20" b="1">
                <a:latin typeface="Arial"/>
                <a:cs typeface="Arial"/>
              </a:rPr>
              <a:t>…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2700" spc="5" b="1">
                <a:latin typeface="Arial"/>
                <a:cs typeface="Arial"/>
              </a:rPr>
              <a:t>}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361643" y="1340273"/>
            <a:ext cx="8386445" cy="7157720"/>
            <a:chOff x="11361643" y="1340273"/>
            <a:chExt cx="8386445" cy="71577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21568" y="1434511"/>
              <a:ext cx="5779928" cy="25130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74976" y="1340273"/>
              <a:ext cx="6073113" cy="28899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61643" y="4010290"/>
              <a:ext cx="7220290" cy="44874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801054" y="5132660"/>
              <a:ext cx="6336030" cy="2234565"/>
            </a:xfrm>
            <a:custGeom>
              <a:avLst/>
              <a:gdLst/>
              <a:ahLst/>
              <a:cxnLst/>
              <a:rect l="l" t="t" r="r" b="b"/>
              <a:pathLst>
                <a:path w="6336030" h="2234565">
                  <a:moveTo>
                    <a:pt x="6265516" y="0"/>
                  </a:moveTo>
                  <a:lnTo>
                    <a:pt x="923071" y="0"/>
                  </a:lnTo>
                  <a:lnTo>
                    <a:pt x="895707" y="5535"/>
                  </a:lnTo>
                  <a:lnTo>
                    <a:pt x="873342" y="20625"/>
                  </a:lnTo>
                  <a:lnTo>
                    <a:pt x="858253" y="42989"/>
                  </a:lnTo>
                  <a:lnTo>
                    <a:pt x="852717" y="70351"/>
                  </a:lnTo>
                  <a:lnTo>
                    <a:pt x="852717" y="1150488"/>
                  </a:lnTo>
                  <a:lnTo>
                    <a:pt x="0" y="2234552"/>
                  </a:lnTo>
                  <a:lnTo>
                    <a:pt x="1070648" y="1370050"/>
                  </a:lnTo>
                  <a:lnTo>
                    <a:pt x="6265516" y="1370050"/>
                  </a:lnTo>
                  <a:lnTo>
                    <a:pt x="6292873" y="1364514"/>
                  </a:lnTo>
                  <a:lnTo>
                    <a:pt x="6315235" y="1349425"/>
                  </a:lnTo>
                  <a:lnTo>
                    <a:pt x="6330323" y="1327060"/>
                  </a:lnTo>
                  <a:lnTo>
                    <a:pt x="6335859" y="1299698"/>
                  </a:lnTo>
                  <a:lnTo>
                    <a:pt x="6335859" y="70351"/>
                  </a:lnTo>
                  <a:lnTo>
                    <a:pt x="6330323" y="42989"/>
                  </a:lnTo>
                  <a:lnTo>
                    <a:pt x="6315235" y="20625"/>
                  </a:lnTo>
                  <a:lnTo>
                    <a:pt x="6292873" y="5535"/>
                  </a:lnTo>
                  <a:lnTo>
                    <a:pt x="6265516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801049" y="5132660"/>
              <a:ext cx="6336030" cy="2234565"/>
            </a:xfrm>
            <a:custGeom>
              <a:avLst/>
              <a:gdLst/>
              <a:ahLst/>
              <a:cxnLst/>
              <a:rect l="l" t="t" r="r" b="b"/>
              <a:pathLst>
                <a:path w="6336030" h="2234565">
                  <a:moveTo>
                    <a:pt x="923073" y="0"/>
                  </a:moveTo>
                  <a:lnTo>
                    <a:pt x="895711" y="5535"/>
                  </a:lnTo>
                  <a:lnTo>
                    <a:pt x="873347" y="20624"/>
                  </a:lnTo>
                  <a:lnTo>
                    <a:pt x="858258" y="42989"/>
                  </a:lnTo>
                  <a:lnTo>
                    <a:pt x="852722" y="70351"/>
                  </a:lnTo>
                  <a:lnTo>
                    <a:pt x="852722" y="1150488"/>
                  </a:lnTo>
                  <a:lnTo>
                    <a:pt x="0" y="2234551"/>
                  </a:lnTo>
                  <a:lnTo>
                    <a:pt x="1070648" y="1370050"/>
                  </a:lnTo>
                  <a:lnTo>
                    <a:pt x="6265516" y="1370050"/>
                  </a:lnTo>
                  <a:lnTo>
                    <a:pt x="6292877" y="1364514"/>
                  </a:lnTo>
                  <a:lnTo>
                    <a:pt x="6315242" y="1349425"/>
                  </a:lnTo>
                  <a:lnTo>
                    <a:pt x="6330330" y="1327060"/>
                  </a:lnTo>
                  <a:lnTo>
                    <a:pt x="6335866" y="1299698"/>
                  </a:lnTo>
                  <a:lnTo>
                    <a:pt x="6335866" y="70351"/>
                  </a:lnTo>
                  <a:lnTo>
                    <a:pt x="6330331" y="42989"/>
                  </a:lnTo>
                  <a:lnTo>
                    <a:pt x="6315242" y="20624"/>
                  </a:lnTo>
                  <a:lnTo>
                    <a:pt x="6292878" y="5535"/>
                  </a:lnTo>
                  <a:lnTo>
                    <a:pt x="6265516" y="0"/>
                  </a:lnTo>
                  <a:lnTo>
                    <a:pt x="92307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117790" y="5515927"/>
            <a:ext cx="4547235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Lazy</a:t>
            </a:r>
            <a:r>
              <a:rPr dirty="0" sz="34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r>
              <a:rPr dirty="0" sz="34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4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reviews</a:t>
            </a:r>
            <a:endParaRPr sz="3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47661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25"/>
              <a:t>One-to-Many</a:t>
            </a:r>
            <a:r>
              <a:rPr dirty="0" spc="-95"/>
              <a:t> </a:t>
            </a:r>
            <a:r>
              <a:rPr dirty="0" spc="85"/>
              <a:t>Mapping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0732" y="5616474"/>
            <a:ext cx="3463127" cy="21796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597" y="5168567"/>
            <a:ext cx="3464761" cy="9306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3216" y="6144261"/>
            <a:ext cx="4282035" cy="3572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47775" y="6756143"/>
            <a:ext cx="4425928" cy="18003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844820" y="4178327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6"/>
                </a:lnTo>
                <a:lnTo>
                  <a:pt x="244974" y="14173"/>
                </a:lnTo>
                <a:lnTo>
                  <a:pt x="206351" y="24491"/>
                </a:lnTo>
                <a:lnTo>
                  <a:pt x="157909" y="47117"/>
                </a:lnTo>
                <a:lnTo>
                  <a:pt x="114631" y="77486"/>
                </a:lnTo>
                <a:lnTo>
                  <a:pt x="77377" y="114739"/>
                </a:lnTo>
                <a:lnTo>
                  <a:pt x="47006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1"/>
                </a:lnTo>
                <a:lnTo>
                  <a:pt x="7157" y="892266"/>
                </a:lnTo>
                <a:lnTo>
                  <a:pt x="14062" y="932208"/>
                </a:lnTo>
                <a:lnTo>
                  <a:pt x="24378" y="970819"/>
                </a:lnTo>
                <a:lnTo>
                  <a:pt x="47006" y="1019265"/>
                </a:lnTo>
                <a:lnTo>
                  <a:pt x="77377" y="1062543"/>
                </a:lnTo>
                <a:lnTo>
                  <a:pt x="114631" y="1099796"/>
                </a:lnTo>
                <a:lnTo>
                  <a:pt x="157909" y="1130165"/>
                </a:lnTo>
                <a:lnTo>
                  <a:pt x="206351" y="1152792"/>
                </a:lnTo>
                <a:lnTo>
                  <a:pt x="244964" y="1163110"/>
                </a:lnTo>
                <a:lnTo>
                  <a:pt x="284906" y="1170026"/>
                </a:lnTo>
                <a:lnTo>
                  <a:pt x="328264" y="1174222"/>
                </a:lnTo>
                <a:lnTo>
                  <a:pt x="377122" y="1176376"/>
                </a:lnTo>
                <a:lnTo>
                  <a:pt x="433566" y="1177170"/>
                </a:lnTo>
                <a:lnTo>
                  <a:pt x="499682" y="1177283"/>
                </a:lnTo>
                <a:lnTo>
                  <a:pt x="2961231" y="1177283"/>
                </a:lnTo>
                <a:lnTo>
                  <a:pt x="3028282" y="1177170"/>
                </a:lnTo>
                <a:lnTo>
                  <a:pt x="3085353" y="1176376"/>
                </a:lnTo>
                <a:lnTo>
                  <a:pt x="3134592" y="1174222"/>
                </a:lnTo>
                <a:lnTo>
                  <a:pt x="3178145" y="1170026"/>
                </a:lnTo>
                <a:lnTo>
                  <a:pt x="3218159" y="1163110"/>
                </a:lnTo>
                <a:lnTo>
                  <a:pt x="3256782" y="1152792"/>
                </a:lnTo>
                <a:lnTo>
                  <a:pt x="3305228" y="1130165"/>
                </a:lnTo>
                <a:lnTo>
                  <a:pt x="3348506" y="1099796"/>
                </a:lnTo>
                <a:lnTo>
                  <a:pt x="3385759" y="1062543"/>
                </a:lnTo>
                <a:lnTo>
                  <a:pt x="3416128" y="1019265"/>
                </a:lnTo>
                <a:lnTo>
                  <a:pt x="3438755" y="970819"/>
                </a:lnTo>
                <a:lnTo>
                  <a:pt x="3449075" y="932198"/>
                </a:lnTo>
                <a:lnTo>
                  <a:pt x="3455998" y="892184"/>
                </a:lnTo>
                <a:lnTo>
                  <a:pt x="3460185" y="848909"/>
                </a:lnTo>
                <a:lnTo>
                  <a:pt x="3462340" y="800051"/>
                </a:lnTo>
                <a:lnTo>
                  <a:pt x="3463133" y="743608"/>
                </a:lnTo>
                <a:lnTo>
                  <a:pt x="3463115" y="433675"/>
                </a:lnTo>
                <a:lnTo>
                  <a:pt x="3462340" y="377890"/>
                </a:lnTo>
                <a:lnTo>
                  <a:pt x="3460185" y="328651"/>
                </a:lnTo>
                <a:lnTo>
                  <a:pt x="3455976" y="285016"/>
                </a:lnTo>
                <a:lnTo>
                  <a:pt x="3449071" y="245074"/>
                </a:lnTo>
                <a:lnTo>
                  <a:pt x="3438755" y="206463"/>
                </a:lnTo>
                <a:lnTo>
                  <a:pt x="3416128" y="158018"/>
                </a:lnTo>
                <a:lnTo>
                  <a:pt x="3385759" y="114739"/>
                </a:lnTo>
                <a:lnTo>
                  <a:pt x="3348506" y="77486"/>
                </a:lnTo>
                <a:lnTo>
                  <a:pt x="3305228" y="47117"/>
                </a:lnTo>
                <a:lnTo>
                  <a:pt x="3256782" y="24491"/>
                </a:lnTo>
                <a:lnTo>
                  <a:pt x="3218169" y="14173"/>
                </a:lnTo>
                <a:lnTo>
                  <a:pt x="3178227" y="7256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85518" y="5531377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7"/>
                </a:lnTo>
                <a:lnTo>
                  <a:pt x="244974" y="14173"/>
                </a:lnTo>
                <a:lnTo>
                  <a:pt x="206351" y="24492"/>
                </a:lnTo>
                <a:lnTo>
                  <a:pt x="157905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4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6"/>
                </a:lnTo>
                <a:lnTo>
                  <a:pt x="77374" y="1062544"/>
                </a:lnTo>
                <a:lnTo>
                  <a:pt x="114627" y="1099797"/>
                </a:lnTo>
                <a:lnTo>
                  <a:pt x="157905" y="1130166"/>
                </a:lnTo>
                <a:lnTo>
                  <a:pt x="206351" y="1152793"/>
                </a:lnTo>
                <a:lnTo>
                  <a:pt x="244964" y="1163111"/>
                </a:lnTo>
                <a:lnTo>
                  <a:pt x="284906" y="1170027"/>
                </a:lnTo>
                <a:lnTo>
                  <a:pt x="328262" y="1174223"/>
                </a:lnTo>
                <a:lnTo>
                  <a:pt x="377119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82" y="1177171"/>
                </a:lnTo>
                <a:lnTo>
                  <a:pt x="3085353" y="1176377"/>
                </a:lnTo>
                <a:lnTo>
                  <a:pt x="3134592" y="1174223"/>
                </a:lnTo>
                <a:lnTo>
                  <a:pt x="3178145" y="1170027"/>
                </a:lnTo>
                <a:lnTo>
                  <a:pt x="3218159" y="1163111"/>
                </a:lnTo>
                <a:lnTo>
                  <a:pt x="3256782" y="1152793"/>
                </a:lnTo>
                <a:lnTo>
                  <a:pt x="3305224" y="1130166"/>
                </a:lnTo>
                <a:lnTo>
                  <a:pt x="3348501" y="1099797"/>
                </a:lnTo>
                <a:lnTo>
                  <a:pt x="3385754" y="1062544"/>
                </a:lnTo>
                <a:lnTo>
                  <a:pt x="3416121" y="1019266"/>
                </a:lnTo>
                <a:lnTo>
                  <a:pt x="3438745" y="970820"/>
                </a:lnTo>
                <a:lnTo>
                  <a:pt x="3449069" y="932199"/>
                </a:lnTo>
                <a:lnTo>
                  <a:pt x="3455995" y="892185"/>
                </a:lnTo>
                <a:lnTo>
                  <a:pt x="3460184" y="848910"/>
                </a:lnTo>
                <a:lnTo>
                  <a:pt x="3462339" y="800052"/>
                </a:lnTo>
                <a:lnTo>
                  <a:pt x="3463133" y="743608"/>
                </a:lnTo>
                <a:lnTo>
                  <a:pt x="3463115" y="433675"/>
                </a:lnTo>
                <a:lnTo>
                  <a:pt x="3462339" y="377890"/>
                </a:lnTo>
                <a:lnTo>
                  <a:pt x="3460184" y="328652"/>
                </a:lnTo>
                <a:lnTo>
                  <a:pt x="3455973" y="285017"/>
                </a:lnTo>
                <a:lnTo>
                  <a:pt x="3449065" y="245075"/>
                </a:lnTo>
                <a:lnTo>
                  <a:pt x="3438745" y="206463"/>
                </a:lnTo>
                <a:lnTo>
                  <a:pt x="3416121" y="158018"/>
                </a:lnTo>
                <a:lnTo>
                  <a:pt x="3385754" y="114740"/>
                </a:lnTo>
                <a:lnTo>
                  <a:pt x="3348501" y="77487"/>
                </a:lnTo>
                <a:lnTo>
                  <a:pt x="3305224" y="47118"/>
                </a:lnTo>
                <a:lnTo>
                  <a:pt x="3256782" y="24492"/>
                </a:lnTo>
                <a:lnTo>
                  <a:pt x="3218169" y="14173"/>
                </a:lnTo>
                <a:lnTo>
                  <a:pt x="3178227" y="7257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563195" y="6884429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8" y="1130165"/>
                </a:lnTo>
                <a:lnTo>
                  <a:pt x="3348499" y="1099796"/>
                </a:lnTo>
                <a:lnTo>
                  <a:pt x="3385753" y="1062543"/>
                </a:lnTo>
                <a:lnTo>
                  <a:pt x="3416121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21" y="158018"/>
                </a:lnTo>
                <a:lnTo>
                  <a:pt x="3385753" y="114739"/>
                </a:lnTo>
                <a:lnTo>
                  <a:pt x="3348499" y="77486"/>
                </a:lnTo>
                <a:lnTo>
                  <a:pt x="3305218" y="47117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407840" y="8250820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7"/>
                </a:lnTo>
                <a:lnTo>
                  <a:pt x="244974" y="14173"/>
                </a:lnTo>
                <a:lnTo>
                  <a:pt x="206351" y="24492"/>
                </a:lnTo>
                <a:lnTo>
                  <a:pt x="157905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4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6"/>
                </a:lnTo>
                <a:lnTo>
                  <a:pt x="77374" y="1062544"/>
                </a:lnTo>
                <a:lnTo>
                  <a:pt x="114627" y="1099797"/>
                </a:lnTo>
                <a:lnTo>
                  <a:pt x="157905" y="1130166"/>
                </a:lnTo>
                <a:lnTo>
                  <a:pt x="206351" y="1152793"/>
                </a:lnTo>
                <a:lnTo>
                  <a:pt x="244964" y="1163111"/>
                </a:lnTo>
                <a:lnTo>
                  <a:pt x="284906" y="1170027"/>
                </a:lnTo>
                <a:lnTo>
                  <a:pt x="328264" y="1174223"/>
                </a:lnTo>
                <a:lnTo>
                  <a:pt x="377122" y="1176377"/>
                </a:lnTo>
                <a:lnTo>
                  <a:pt x="433566" y="1177171"/>
                </a:lnTo>
                <a:lnTo>
                  <a:pt x="499682" y="1177284"/>
                </a:lnTo>
                <a:lnTo>
                  <a:pt x="2961231" y="1177284"/>
                </a:lnTo>
                <a:lnTo>
                  <a:pt x="3028282" y="1177171"/>
                </a:lnTo>
                <a:lnTo>
                  <a:pt x="3085353" y="1176377"/>
                </a:lnTo>
                <a:lnTo>
                  <a:pt x="3134592" y="1174223"/>
                </a:lnTo>
                <a:lnTo>
                  <a:pt x="3178145" y="1170027"/>
                </a:lnTo>
                <a:lnTo>
                  <a:pt x="3218159" y="1163111"/>
                </a:lnTo>
                <a:lnTo>
                  <a:pt x="3256782" y="1152793"/>
                </a:lnTo>
                <a:lnTo>
                  <a:pt x="3305228" y="1130166"/>
                </a:lnTo>
                <a:lnTo>
                  <a:pt x="3348506" y="1099797"/>
                </a:lnTo>
                <a:lnTo>
                  <a:pt x="3385759" y="1062544"/>
                </a:lnTo>
                <a:lnTo>
                  <a:pt x="3416128" y="1019266"/>
                </a:lnTo>
                <a:lnTo>
                  <a:pt x="3438755" y="970820"/>
                </a:lnTo>
                <a:lnTo>
                  <a:pt x="3449075" y="932199"/>
                </a:lnTo>
                <a:lnTo>
                  <a:pt x="3455998" y="892185"/>
                </a:lnTo>
                <a:lnTo>
                  <a:pt x="3460185" y="848910"/>
                </a:lnTo>
                <a:lnTo>
                  <a:pt x="3462340" y="800052"/>
                </a:lnTo>
                <a:lnTo>
                  <a:pt x="3463133" y="743608"/>
                </a:lnTo>
                <a:lnTo>
                  <a:pt x="3463115" y="433675"/>
                </a:lnTo>
                <a:lnTo>
                  <a:pt x="3462340" y="377890"/>
                </a:lnTo>
                <a:lnTo>
                  <a:pt x="3460185" y="328652"/>
                </a:lnTo>
                <a:lnTo>
                  <a:pt x="3455976" y="285017"/>
                </a:lnTo>
                <a:lnTo>
                  <a:pt x="3449071" y="245075"/>
                </a:lnTo>
                <a:lnTo>
                  <a:pt x="3438755" y="206463"/>
                </a:lnTo>
                <a:lnTo>
                  <a:pt x="3416128" y="158018"/>
                </a:lnTo>
                <a:lnTo>
                  <a:pt x="3385759" y="114740"/>
                </a:lnTo>
                <a:lnTo>
                  <a:pt x="3348506" y="77487"/>
                </a:lnTo>
                <a:lnTo>
                  <a:pt x="3305228" y="47118"/>
                </a:lnTo>
                <a:lnTo>
                  <a:pt x="3256782" y="24492"/>
                </a:lnTo>
                <a:lnTo>
                  <a:pt x="3218169" y="14173"/>
                </a:lnTo>
                <a:lnTo>
                  <a:pt x="3178227" y="7257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6305" y="2050064"/>
            <a:ext cx="14234160" cy="71126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540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54050" algn="l"/>
                <a:tab pos="654685" algn="l"/>
              </a:tabLst>
            </a:pPr>
            <a:r>
              <a:rPr dirty="0" sz="4250" spc="25">
                <a:latin typeface="Palatino Linotype"/>
                <a:cs typeface="Palatino Linotype"/>
              </a:rPr>
              <a:t>A</a:t>
            </a:r>
            <a:r>
              <a:rPr dirty="0" sz="4250" spc="-235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course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can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have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20">
                <a:latin typeface="Palatino Linotype"/>
                <a:cs typeface="Palatino Linotype"/>
              </a:rPr>
              <a:t>many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>
                <a:latin typeface="Palatino Linotype"/>
                <a:cs typeface="Palatino Linotype"/>
              </a:rPr>
              <a:t>reviews</a:t>
            </a:r>
            <a:endParaRPr sz="4250">
              <a:latin typeface="Palatino Linotype"/>
              <a:cs typeface="Palatino Linotype"/>
            </a:endParaRPr>
          </a:p>
          <a:p>
            <a:pPr lvl="1" marL="1073150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72515" algn="l"/>
                <a:tab pos="1073785" algn="l"/>
              </a:tabLst>
            </a:pPr>
            <a:r>
              <a:rPr dirty="0" sz="4250" spc="5">
                <a:latin typeface="Palatino Linotype"/>
                <a:cs typeface="Palatino Linotype"/>
              </a:rPr>
              <a:t>Uni-directional</a:t>
            </a:r>
            <a:endParaRPr sz="4250">
              <a:latin typeface="Palatino Linotype"/>
              <a:cs typeface="Palatino Linotype"/>
            </a:endParaRPr>
          </a:p>
          <a:p>
            <a:pPr algn="r" marR="1588135">
              <a:lnSpc>
                <a:spcPct val="100000"/>
              </a:lnSpc>
              <a:spcBef>
                <a:spcPts val="4180"/>
              </a:spcBef>
            </a:pPr>
            <a:r>
              <a:rPr dirty="0" sz="4450" spc="140">
                <a:solidFill>
                  <a:srgbClr val="FFFFFF"/>
                </a:solidFill>
                <a:latin typeface="Arial MT"/>
                <a:cs typeface="Arial MT"/>
              </a:rPr>
              <a:t>Review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>
              <a:latin typeface="Arial MT"/>
              <a:cs typeface="Arial MT"/>
            </a:endParaRPr>
          </a:p>
          <a:p>
            <a:pPr marL="11816080">
              <a:lnSpc>
                <a:spcPts val="5020"/>
              </a:lnSpc>
              <a:spcBef>
                <a:spcPts val="5"/>
              </a:spcBef>
            </a:pPr>
            <a:r>
              <a:rPr dirty="0" sz="4450" spc="140">
                <a:solidFill>
                  <a:srgbClr val="FFFFFF"/>
                </a:solidFill>
                <a:latin typeface="Arial MT"/>
                <a:cs typeface="Arial MT"/>
              </a:rPr>
              <a:t>Review</a:t>
            </a:r>
            <a:endParaRPr sz="4450">
              <a:latin typeface="Arial MT"/>
              <a:cs typeface="Arial MT"/>
            </a:endParaRPr>
          </a:p>
          <a:p>
            <a:pPr marL="3250565">
              <a:lnSpc>
                <a:spcPts val="5020"/>
              </a:lnSpc>
            </a:pPr>
            <a:r>
              <a:rPr dirty="0" sz="4450" spc="200">
                <a:solidFill>
                  <a:srgbClr val="FFFFFF"/>
                </a:solidFill>
                <a:latin typeface="Arial MT"/>
                <a:cs typeface="Arial MT"/>
              </a:rPr>
              <a:t>Course</a:t>
            </a:r>
            <a:endParaRPr sz="4450">
              <a:latin typeface="Arial MT"/>
              <a:cs typeface="Arial MT"/>
            </a:endParaRPr>
          </a:p>
          <a:p>
            <a:pPr marL="11396980">
              <a:lnSpc>
                <a:spcPct val="100000"/>
              </a:lnSpc>
              <a:spcBef>
                <a:spcPts val="675"/>
              </a:spcBef>
            </a:pPr>
            <a:r>
              <a:rPr dirty="0" sz="4450" spc="140">
                <a:solidFill>
                  <a:srgbClr val="FFFFFF"/>
                </a:solidFill>
                <a:latin typeface="Arial MT"/>
                <a:cs typeface="Arial MT"/>
              </a:rPr>
              <a:t>Review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 MT"/>
              <a:cs typeface="Arial MT"/>
            </a:endParaRPr>
          </a:p>
          <a:p>
            <a:pPr algn="r" marR="17780">
              <a:lnSpc>
                <a:spcPct val="100000"/>
              </a:lnSpc>
              <a:spcBef>
                <a:spcPts val="5"/>
              </a:spcBef>
            </a:pPr>
            <a:r>
              <a:rPr dirty="0" sz="4450" spc="140">
                <a:solidFill>
                  <a:srgbClr val="FFFFFF"/>
                </a:solidFill>
                <a:latin typeface="Arial MT"/>
                <a:cs typeface="Arial MT"/>
              </a:rPr>
              <a:t>Review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16469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35"/>
              <a:t>Real-World</a:t>
            </a:r>
            <a:r>
              <a:rPr dirty="0" spc="-114"/>
              <a:t> </a:t>
            </a:r>
            <a:r>
              <a:rPr dirty="0" spc="105"/>
              <a:t>Project</a:t>
            </a:r>
            <a:r>
              <a:rPr dirty="0" spc="-114"/>
              <a:t> </a:t>
            </a:r>
            <a:r>
              <a:rPr dirty="0" spc="155"/>
              <a:t>Requirement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3408" y="6003348"/>
            <a:ext cx="3463127" cy="21796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19147" y="6720079"/>
            <a:ext cx="200342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7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4450" spc="21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4450" spc="35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17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17499" y="4565200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46" y="0"/>
                </a:moveTo>
                <a:lnTo>
                  <a:pt x="501898" y="0"/>
                </a:lnTo>
                <a:lnTo>
                  <a:pt x="434848" y="113"/>
                </a:lnTo>
                <a:lnTo>
                  <a:pt x="377777" y="907"/>
                </a:lnTo>
                <a:lnTo>
                  <a:pt x="328538" y="3061"/>
                </a:lnTo>
                <a:lnTo>
                  <a:pt x="284986" y="7257"/>
                </a:lnTo>
                <a:lnTo>
                  <a:pt x="244972" y="14173"/>
                </a:lnTo>
                <a:lnTo>
                  <a:pt x="206350" y="24492"/>
                </a:lnTo>
                <a:lnTo>
                  <a:pt x="157905" y="47118"/>
                </a:lnTo>
                <a:lnTo>
                  <a:pt x="114626" y="77487"/>
                </a:lnTo>
                <a:lnTo>
                  <a:pt x="77373" y="114740"/>
                </a:lnTo>
                <a:lnTo>
                  <a:pt x="47005" y="158018"/>
                </a:lnTo>
                <a:lnTo>
                  <a:pt x="24379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4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3" y="932209"/>
                </a:lnTo>
                <a:lnTo>
                  <a:pt x="24379" y="970820"/>
                </a:lnTo>
                <a:lnTo>
                  <a:pt x="47005" y="1019266"/>
                </a:lnTo>
                <a:lnTo>
                  <a:pt x="77373" y="1062544"/>
                </a:lnTo>
                <a:lnTo>
                  <a:pt x="114626" y="1099797"/>
                </a:lnTo>
                <a:lnTo>
                  <a:pt x="157905" y="1130166"/>
                </a:lnTo>
                <a:lnTo>
                  <a:pt x="206350" y="1152793"/>
                </a:lnTo>
                <a:lnTo>
                  <a:pt x="244961" y="1163111"/>
                </a:lnTo>
                <a:lnTo>
                  <a:pt x="284903" y="1170027"/>
                </a:lnTo>
                <a:lnTo>
                  <a:pt x="328261" y="1174223"/>
                </a:lnTo>
                <a:lnTo>
                  <a:pt x="377119" y="1176377"/>
                </a:lnTo>
                <a:lnTo>
                  <a:pt x="433562" y="1177171"/>
                </a:lnTo>
                <a:lnTo>
                  <a:pt x="499676" y="1177284"/>
                </a:lnTo>
                <a:lnTo>
                  <a:pt x="2961226" y="1177284"/>
                </a:lnTo>
                <a:lnTo>
                  <a:pt x="3028278" y="1177171"/>
                </a:lnTo>
                <a:lnTo>
                  <a:pt x="3085349" y="1176377"/>
                </a:lnTo>
                <a:lnTo>
                  <a:pt x="3134588" y="1174223"/>
                </a:lnTo>
                <a:lnTo>
                  <a:pt x="3178140" y="1170027"/>
                </a:lnTo>
                <a:lnTo>
                  <a:pt x="3218155" y="1163111"/>
                </a:lnTo>
                <a:lnTo>
                  <a:pt x="3256778" y="1152793"/>
                </a:lnTo>
                <a:lnTo>
                  <a:pt x="3305224" y="1130166"/>
                </a:lnTo>
                <a:lnTo>
                  <a:pt x="3348502" y="1099797"/>
                </a:lnTo>
                <a:lnTo>
                  <a:pt x="3385755" y="1062544"/>
                </a:lnTo>
                <a:lnTo>
                  <a:pt x="3416124" y="1019266"/>
                </a:lnTo>
                <a:lnTo>
                  <a:pt x="3438751" y="970820"/>
                </a:lnTo>
                <a:lnTo>
                  <a:pt x="3449071" y="932199"/>
                </a:lnTo>
                <a:lnTo>
                  <a:pt x="3455994" y="892185"/>
                </a:lnTo>
                <a:lnTo>
                  <a:pt x="3460181" y="848910"/>
                </a:lnTo>
                <a:lnTo>
                  <a:pt x="3462335" y="800052"/>
                </a:lnTo>
                <a:lnTo>
                  <a:pt x="3463129" y="743608"/>
                </a:lnTo>
                <a:lnTo>
                  <a:pt x="3463111" y="433675"/>
                </a:lnTo>
                <a:lnTo>
                  <a:pt x="3462335" y="377890"/>
                </a:lnTo>
                <a:lnTo>
                  <a:pt x="3460181" y="328652"/>
                </a:lnTo>
                <a:lnTo>
                  <a:pt x="3455971" y="285017"/>
                </a:lnTo>
                <a:lnTo>
                  <a:pt x="3449066" y="245075"/>
                </a:lnTo>
                <a:lnTo>
                  <a:pt x="3438751" y="206463"/>
                </a:lnTo>
                <a:lnTo>
                  <a:pt x="3416124" y="158018"/>
                </a:lnTo>
                <a:lnTo>
                  <a:pt x="3385755" y="114740"/>
                </a:lnTo>
                <a:lnTo>
                  <a:pt x="3348502" y="77487"/>
                </a:lnTo>
                <a:lnTo>
                  <a:pt x="3305224" y="47118"/>
                </a:lnTo>
                <a:lnTo>
                  <a:pt x="3256778" y="24492"/>
                </a:lnTo>
                <a:lnTo>
                  <a:pt x="3218165" y="14173"/>
                </a:lnTo>
                <a:lnTo>
                  <a:pt x="3178223" y="7257"/>
                </a:lnTo>
                <a:lnTo>
                  <a:pt x="3134865" y="3061"/>
                </a:lnTo>
                <a:lnTo>
                  <a:pt x="3086007" y="907"/>
                </a:lnTo>
                <a:lnTo>
                  <a:pt x="3029562" y="113"/>
                </a:lnTo>
                <a:lnTo>
                  <a:pt x="2963446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9805" y="2050064"/>
            <a:ext cx="11786870" cy="34264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dirty="0" sz="4250" spc="10">
                <a:latin typeface="Palatino Linotype"/>
                <a:cs typeface="Palatino Linotype"/>
              </a:rPr>
              <a:t>If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20">
                <a:latin typeface="Palatino Linotype"/>
                <a:cs typeface="Palatino Linotype"/>
              </a:rPr>
              <a:t>you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delete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a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course,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also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delete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the</a:t>
            </a:r>
            <a:r>
              <a:rPr dirty="0" sz="4250">
                <a:latin typeface="Palatino Linotype"/>
                <a:cs typeface="Palatino Linotype"/>
              </a:rPr>
              <a:t> reviews</a:t>
            </a:r>
            <a:endParaRPr sz="4250">
              <a:latin typeface="Palatino Linotype"/>
              <a:cs typeface="Palatino Linotype"/>
            </a:endParaRPr>
          </a:p>
          <a:p>
            <a:pPr marL="5905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dirty="0" sz="4250" spc="15">
                <a:latin typeface="Palatino Linotype"/>
                <a:cs typeface="Palatino Linotype"/>
              </a:rPr>
              <a:t>Reviews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without</a:t>
            </a:r>
            <a:r>
              <a:rPr dirty="0" sz="4250" spc="10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a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course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35">
                <a:latin typeface="Palatino Linotype"/>
                <a:cs typeface="Palatino Linotype"/>
              </a:rPr>
              <a:t>…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have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no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5">
                <a:latin typeface="Palatino Linotype"/>
                <a:cs typeface="Palatino Linotype"/>
              </a:rPr>
              <a:t>meaning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350">
              <a:latin typeface="Palatino Linotype"/>
              <a:cs typeface="Palatino Linotype"/>
            </a:endParaRPr>
          </a:p>
          <a:p>
            <a:pPr algn="r" marR="429259">
              <a:lnSpc>
                <a:spcPct val="100000"/>
              </a:lnSpc>
            </a:pPr>
            <a:r>
              <a:rPr dirty="0" sz="4450" spc="140">
                <a:solidFill>
                  <a:srgbClr val="FFFFFF"/>
                </a:solidFill>
                <a:latin typeface="Arial MT"/>
                <a:cs typeface="Arial MT"/>
              </a:rPr>
              <a:t>Review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58194" y="5918251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7"/>
                </a:lnTo>
                <a:lnTo>
                  <a:pt x="244974" y="14173"/>
                </a:lnTo>
                <a:lnTo>
                  <a:pt x="206351" y="24492"/>
                </a:lnTo>
                <a:lnTo>
                  <a:pt x="157905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6"/>
                </a:lnTo>
                <a:lnTo>
                  <a:pt x="77374" y="1062544"/>
                </a:lnTo>
                <a:lnTo>
                  <a:pt x="114627" y="1099797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4" y="1163110"/>
                </a:lnTo>
                <a:lnTo>
                  <a:pt x="284906" y="1170027"/>
                </a:lnTo>
                <a:lnTo>
                  <a:pt x="328262" y="1174223"/>
                </a:lnTo>
                <a:lnTo>
                  <a:pt x="377119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82" y="1177171"/>
                </a:lnTo>
                <a:lnTo>
                  <a:pt x="3085353" y="1176377"/>
                </a:lnTo>
                <a:lnTo>
                  <a:pt x="3134592" y="1174223"/>
                </a:lnTo>
                <a:lnTo>
                  <a:pt x="3178145" y="1170027"/>
                </a:lnTo>
                <a:lnTo>
                  <a:pt x="3218159" y="1163110"/>
                </a:lnTo>
                <a:lnTo>
                  <a:pt x="3256782" y="1152792"/>
                </a:lnTo>
                <a:lnTo>
                  <a:pt x="3305224" y="1130165"/>
                </a:lnTo>
                <a:lnTo>
                  <a:pt x="3348501" y="1099797"/>
                </a:lnTo>
                <a:lnTo>
                  <a:pt x="3385754" y="1062544"/>
                </a:lnTo>
                <a:lnTo>
                  <a:pt x="3416121" y="1019266"/>
                </a:lnTo>
                <a:lnTo>
                  <a:pt x="3438745" y="970820"/>
                </a:lnTo>
                <a:lnTo>
                  <a:pt x="3449069" y="932198"/>
                </a:lnTo>
                <a:lnTo>
                  <a:pt x="3455995" y="892185"/>
                </a:lnTo>
                <a:lnTo>
                  <a:pt x="3460184" y="848910"/>
                </a:lnTo>
                <a:lnTo>
                  <a:pt x="3462339" y="800052"/>
                </a:lnTo>
                <a:lnTo>
                  <a:pt x="3463133" y="743608"/>
                </a:lnTo>
                <a:lnTo>
                  <a:pt x="3463115" y="433675"/>
                </a:lnTo>
                <a:lnTo>
                  <a:pt x="3462339" y="377890"/>
                </a:lnTo>
                <a:lnTo>
                  <a:pt x="3460184" y="328652"/>
                </a:lnTo>
                <a:lnTo>
                  <a:pt x="3455973" y="285017"/>
                </a:lnTo>
                <a:lnTo>
                  <a:pt x="3449065" y="245075"/>
                </a:lnTo>
                <a:lnTo>
                  <a:pt x="3438745" y="206463"/>
                </a:lnTo>
                <a:lnTo>
                  <a:pt x="3416121" y="158018"/>
                </a:lnTo>
                <a:lnTo>
                  <a:pt x="3385754" y="114740"/>
                </a:lnTo>
                <a:lnTo>
                  <a:pt x="3348501" y="77487"/>
                </a:lnTo>
                <a:lnTo>
                  <a:pt x="3305224" y="47118"/>
                </a:lnTo>
                <a:lnTo>
                  <a:pt x="3256782" y="24492"/>
                </a:lnTo>
                <a:lnTo>
                  <a:pt x="3218169" y="14173"/>
                </a:lnTo>
                <a:lnTo>
                  <a:pt x="3178227" y="7257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94803" y="6123238"/>
            <a:ext cx="198818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3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5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4450" spc="160">
                <a:solidFill>
                  <a:srgbClr val="FFFFFF"/>
                </a:solidFill>
                <a:latin typeface="Arial MT"/>
                <a:cs typeface="Arial MT"/>
              </a:rPr>
              <a:t>vi</a:t>
            </a:r>
            <a:r>
              <a:rPr dirty="0" sz="4450" spc="19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4450" spc="405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35869" y="7271301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2" y="0"/>
                </a:moveTo>
                <a:lnTo>
                  <a:pt x="501894" y="0"/>
                </a:lnTo>
                <a:lnTo>
                  <a:pt x="434846" y="113"/>
                </a:lnTo>
                <a:lnTo>
                  <a:pt x="377776" y="907"/>
                </a:lnTo>
                <a:lnTo>
                  <a:pt x="328538" y="3061"/>
                </a:lnTo>
                <a:lnTo>
                  <a:pt x="284985" y="7257"/>
                </a:lnTo>
                <a:lnTo>
                  <a:pt x="244972" y="14173"/>
                </a:lnTo>
                <a:lnTo>
                  <a:pt x="206353" y="24492"/>
                </a:lnTo>
                <a:lnTo>
                  <a:pt x="157907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9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4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3" y="932209"/>
                </a:lnTo>
                <a:lnTo>
                  <a:pt x="24379" y="970820"/>
                </a:lnTo>
                <a:lnTo>
                  <a:pt x="47005" y="1019266"/>
                </a:lnTo>
                <a:lnTo>
                  <a:pt x="77374" y="1062544"/>
                </a:lnTo>
                <a:lnTo>
                  <a:pt x="114627" y="1099797"/>
                </a:lnTo>
                <a:lnTo>
                  <a:pt x="157907" y="1130166"/>
                </a:lnTo>
                <a:lnTo>
                  <a:pt x="206353" y="1152793"/>
                </a:lnTo>
                <a:lnTo>
                  <a:pt x="244962" y="1163111"/>
                </a:lnTo>
                <a:lnTo>
                  <a:pt x="284903" y="1170027"/>
                </a:lnTo>
                <a:lnTo>
                  <a:pt x="328260" y="1174223"/>
                </a:lnTo>
                <a:lnTo>
                  <a:pt x="377119" y="1176377"/>
                </a:lnTo>
                <a:lnTo>
                  <a:pt x="433562" y="1177171"/>
                </a:lnTo>
                <a:lnTo>
                  <a:pt x="499674" y="1177284"/>
                </a:lnTo>
                <a:lnTo>
                  <a:pt x="2961233" y="1177284"/>
                </a:lnTo>
                <a:lnTo>
                  <a:pt x="3028280" y="1177171"/>
                </a:lnTo>
                <a:lnTo>
                  <a:pt x="3085350" y="1176377"/>
                </a:lnTo>
                <a:lnTo>
                  <a:pt x="3134589" y="1174223"/>
                </a:lnTo>
                <a:lnTo>
                  <a:pt x="3178141" y="1170027"/>
                </a:lnTo>
                <a:lnTo>
                  <a:pt x="3218154" y="1163111"/>
                </a:lnTo>
                <a:lnTo>
                  <a:pt x="3256773" y="1152793"/>
                </a:lnTo>
                <a:lnTo>
                  <a:pt x="3305220" y="1130166"/>
                </a:lnTo>
                <a:lnTo>
                  <a:pt x="3348501" y="1099797"/>
                </a:lnTo>
                <a:lnTo>
                  <a:pt x="3385755" y="1062544"/>
                </a:lnTo>
                <a:lnTo>
                  <a:pt x="3416123" y="1019266"/>
                </a:lnTo>
                <a:lnTo>
                  <a:pt x="3438747" y="970820"/>
                </a:lnTo>
                <a:lnTo>
                  <a:pt x="3449067" y="932199"/>
                </a:lnTo>
                <a:lnTo>
                  <a:pt x="3455990" y="892185"/>
                </a:lnTo>
                <a:lnTo>
                  <a:pt x="3460177" y="848910"/>
                </a:lnTo>
                <a:lnTo>
                  <a:pt x="3462331" y="800052"/>
                </a:lnTo>
                <a:lnTo>
                  <a:pt x="3463125" y="743609"/>
                </a:lnTo>
                <a:lnTo>
                  <a:pt x="3463107" y="433675"/>
                </a:lnTo>
                <a:lnTo>
                  <a:pt x="3462331" y="377890"/>
                </a:lnTo>
                <a:lnTo>
                  <a:pt x="3460177" y="328652"/>
                </a:lnTo>
                <a:lnTo>
                  <a:pt x="3455967" y="285017"/>
                </a:lnTo>
                <a:lnTo>
                  <a:pt x="3449062" y="245075"/>
                </a:lnTo>
                <a:lnTo>
                  <a:pt x="3438747" y="206463"/>
                </a:lnTo>
                <a:lnTo>
                  <a:pt x="3416123" y="158018"/>
                </a:lnTo>
                <a:lnTo>
                  <a:pt x="3385755" y="114740"/>
                </a:lnTo>
                <a:lnTo>
                  <a:pt x="3348501" y="77487"/>
                </a:lnTo>
                <a:lnTo>
                  <a:pt x="3305220" y="47118"/>
                </a:lnTo>
                <a:lnTo>
                  <a:pt x="3256773" y="24492"/>
                </a:lnTo>
                <a:lnTo>
                  <a:pt x="3218164" y="14173"/>
                </a:lnTo>
                <a:lnTo>
                  <a:pt x="3178223" y="7257"/>
                </a:lnTo>
                <a:lnTo>
                  <a:pt x="3134866" y="3061"/>
                </a:lnTo>
                <a:lnTo>
                  <a:pt x="3086008" y="907"/>
                </a:lnTo>
                <a:lnTo>
                  <a:pt x="3029565" y="113"/>
                </a:lnTo>
                <a:lnTo>
                  <a:pt x="2963452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80516" y="8637694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6"/>
                </a:lnTo>
                <a:lnTo>
                  <a:pt x="244974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4" y="1163110"/>
                </a:lnTo>
                <a:lnTo>
                  <a:pt x="284906" y="1170027"/>
                </a:lnTo>
                <a:lnTo>
                  <a:pt x="328264" y="1174223"/>
                </a:lnTo>
                <a:lnTo>
                  <a:pt x="377122" y="1176377"/>
                </a:lnTo>
                <a:lnTo>
                  <a:pt x="433566" y="1177171"/>
                </a:lnTo>
                <a:lnTo>
                  <a:pt x="499682" y="1177284"/>
                </a:lnTo>
                <a:lnTo>
                  <a:pt x="2961231" y="1177284"/>
                </a:lnTo>
                <a:lnTo>
                  <a:pt x="3028282" y="1177171"/>
                </a:lnTo>
                <a:lnTo>
                  <a:pt x="3085353" y="1176377"/>
                </a:lnTo>
                <a:lnTo>
                  <a:pt x="3134592" y="1174223"/>
                </a:lnTo>
                <a:lnTo>
                  <a:pt x="3178145" y="1170027"/>
                </a:lnTo>
                <a:lnTo>
                  <a:pt x="3218159" y="1163110"/>
                </a:lnTo>
                <a:lnTo>
                  <a:pt x="3256782" y="1152792"/>
                </a:lnTo>
                <a:lnTo>
                  <a:pt x="3305228" y="1130165"/>
                </a:lnTo>
                <a:lnTo>
                  <a:pt x="3348506" y="1099796"/>
                </a:lnTo>
                <a:lnTo>
                  <a:pt x="3385759" y="1062543"/>
                </a:lnTo>
                <a:lnTo>
                  <a:pt x="3416128" y="1019265"/>
                </a:lnTo>
                <a:lnTo>
                  <a:pt x="3438755" y="970820"/>
                </a:lnTo>
                <a:lnTo>
                  <a:pt x="3449075" y="932198"/>
                </a:lnTo>
                <a:lnTo>
                  <a:pt x="3455998" y="892185"/>
                </a:lnTo>
                <a:lnTo>
                  <a:pt x="3460185" y="848910"/>
                </a:lnTo>
                <a:lnTo>
                  <a:pt x="3462340" y="800052"/>
                </a:lnTo>
                <a:lnTo>
                  <a:pt x="3463133" y="743608"/>
                </a:lnTo>
                <a:lnTo>
                  <a:pt x="3463115" y="433675"/>
                </a:lnTo>
                <a:lnTo>
                  <a:pt x="3462340" y="377890"/>
                </a:lnTo>
                <a:lnTo>
                  <a:pt x="3460185" y="328651"/>
                </a:lnTo>
                <a:lnTo>
                  <a:pt x="3455976" y="285016"/>
                </a:lnTo>
                <a:lnTo>
                  <a:pt x="3449071" y="245074"/>
                </a:lnTo>
                <a:lnTo>
                  <a:pt x="3438755" y="206463"/>
                </a:lnTo>
                <a:lnTo>
                  <a:pt x="3416128" y="158018"/>
                </a:lnTo>
                <a:lnTo>
                  <a:pt x="3385759" y="114739"/>
                </a:lnTo>
                <a:lnTo>
                  <a:pt x="3348506" y="77486"/>
                </a:lnTo>
                <a:lnTo>
                  <a:pt x="3305228" y="47117"/>
                </a:lnTo>
                <a:lnTo>
                  <a:pt x="3256782" y="24491"/>
                </a:lnTo>
                <a:lnTo>
                  <a:pt x="3218169" y="14173"/>
                </a:lnTo>
                <a:lnTo>
                  <a:pt x="3178227" y="7256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075967" y="7484454"/>
            <a:ext cx="2825750" cy="2065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140">
                <a:solidFill>
                  <a:srgbClr val="FFFFFF"/>
                </a:solidFill>
                <a:latin typeface="Arial MT"/>
                <a:cs typeface="Arial MT"/>
              </a:rPr>
              <a:t>Review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 MT"/>
              <a:cs typeface="Arial MT"/>
            </a:endParaRPr>
          </a:p>
          <a:p>
            <a:pPr marL="850265">
              <a:lnSpc>
                <a:spcPct val="100000"/>
              </a:lnSpc>
            </a:pPr>
            <a:r>
              <a:rPr dirty="0" sz="4450" spc="-13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450" spc="5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4450" spc="160">
                <a:solidFill>
                  <a:srgbClr val="FFFFFF"/>
                </a:solidFill>
                <a:latin typeface="Arial MT"/>
                <a:cs typeface="Arial MT"/>
              </a:rPr>
              <a:t>vi</a:t>
            </a:r>
            <a:r>
              <a:rPr dirty="0" sz="4450" spc="19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4450" spc="405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8574" y="5568781"/>
            <a:ext cx="3464759" cy="93063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0194" y="6544474"/>
            <a:ext cx="4282030" cy="35725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4752" y="7156356"/>
            <a:ext cx="4425932" cy="180032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3098659" y="1718090"/>
            <a:ext cx="7005955" cy="4512945"/>
            <a:chOff x="13098659" y="1718090"/>
            <a:chExt cx="7005955" cy="451294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8659" y="1718090"/>
              <a:ext cx="7005441" cy="451237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525463" y="2845138"/>
              <a:ext cx="6257925" cy="2244725"/>
            </a:xfrm>
            <a:custGeom>
              <a:avLst/>
              <a:gdLst/>
              <a:ahLst/>
              <a:cxnLst/>
              <a:rect l="l" t="t" r="r" b="b"/>
              <a:pathLst>
                <a:path w="6257925" h="2244725">
                  <a:moveTo>
                    <a:pt x="6186984" y="0"/>
                  </a:moveTo>
                  <a:lnTo>
                    <a:pt x="1966233" y="0"/>
                  </a:lnTo>
                  <a:lnTo>
                    <a:pt x="1938875" y="5535"/>
                  </a:lnTo>
                  <a:lnTo>
                    <a:pt x="1916513" y="20624"/>
                  </a:lnTo>
                  <a:lnTo>
                    <a:pt x="1901425" y="42988"/>
                  </a:lnTo>
                  <a:lnTo>
                    <a:pt x="1895889" y="70350"/>
                  </a:lnTo>
                  <a:lnTo>
                    <a:pt x="1895889" y="1638693"/>
                  </a:lnTo>
                  <a:lnTo>
                    <a:pt x="0" y="2244696"/>
                  </a:lnTo>
                  <a:lnTo>
                    <a:pt x="2426952" y="1838949"/>
                  </a:lnTo>
                  <a:lnTo>
                    <a:pt x="6186984" y="1838949"/>
                  </a:lnTo>
                  <a:lnTo>
                    <a:pt x="6214348" y="1833413"/>
                  </a:lnTo>
                  <a:lnTo>
                    <a:pt x="6236713" y="1818324"/>
                  </a:lnTo>
                  <a:lnTo>
                    <a:pt x="6251802" y="1795959"/>
                  </a:lnTo>
                  <a:lnTo>
                    <a:pt x="6257338" y="1768597"/>
                  </a:lnTo>
                  <a:lnTo>
                    <a:pt x="6257338" y="70350"/>
                  </a:lnTo>
                  <a:lnTo>
                    <a:pt x="6251802" y="42988"/>
                  </a:lnTo>
                  <a:lnTo>
                    <a:pt x="6236713" y="20624"/>
                  </a:lnTo>
                  <a:lnTo>
                    <a:pt x="6214348" y="5535"/>
                  </a:lnTo>
                  <a:lnTo>
                    <a:pt x="6186984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525468" y="2845138"/>
              <a:ext cx="6257925" cy="2244725"/>
            </a:xfrm>
            <a:custGeom>
              <a:avLst/>
              <a:gdLst/>
              <a:ahLst/>
              <a:cxnLst/>
              <a:rect l="l" t="t" r="r" b="b"/>
              <a:pathLst>
                <a:path w="6257925" h="2244725">
                  <a:moveTo>
                    <a:pt x="1966235" y="0"/>
                  </a:moveTo>
                  <a:lnTo>
                    <a:pt x="1938873" y="5535"/>
                  </a:lnTo>
                  <a:lnTo>
                    <a:pt x="1916509" y="20624"/>
                  </a:lnTo>
                  <a:lnTo>
                    <a:pt x="1901420" y="42989"/>
                  </a:lnTo>
                  <a:lnTo>
                    <a:pt x="1895884" y="70351"/>
                  </a:lnTo>
                  <a:lnTo>
                    <a:pt x="1895884" y="1638693"/>
                  </a:lnTo>
                  <a:lnTo>
                    <a:pt x="0" y="2244696"/>
                  </a:lnTo>
                  <a:lnTo>
                    <a:pt x="2426954" y="1838949"/>
                  </a:lnTo>
                  <a:lnTo>
                    <a:pt x="6186984" y="1838949"/>
                  </a:lnTo>
                  <a:lnTo>
                    <a:pt x="6214346" y="1833413"/>
                  </a:lnTo>
                  <a:lnTo>
                    <a:pt x="6236710" y="1818324"/>
                  </a:lnTo>
                  <a:lnTo>
                    <a:pt x="6251799" y="1795959"/>
                  </a:lnTo>
                  <a:lnTo>
                    <a:pt x="6257335" y="1768597"/>
                  </a:lnTo>
                  <a:lnTo>
                    <a:pt x="6257335" y="70351"/>
                  </a:lnTo>
                  <a:lnTo>
                    <a:pt x="6251799" y="42989"/>
                  </a:lnTo>
                  <a:lnTo>
                    <a:pt x="6236710" y="20624"/>
                  </a:lnTo>
                  <a:lnTo>
                    <a:pt x="6214346" y="5535"/>
                  </a:lnTo>
                  <a:lnTo>
                    <a:pt x="6186984" y="0"/>
                  </a:lnTo>
                  <a:lnTo>
                    <a:pt x="1966235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840220" y="3201861"/>
            <a:ext cx="3519804" cy="105600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934085" marR="5080" indent="-922019">
              <a:lnSpc>
                <a:spcPts val="3960"/>
              </a:lnSpc>
              <a:spcBef>
                <a:spcPts val="390"/>
              </a:spcBef>
            </a:pP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Apply cascading </a:t>
            </a:r>
            <a:r>
              <a:rPr dirty="0" sz="3450" spc="-9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deletes!</a:t>
            </a:r>
            <a:endParaRPr sz="3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7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248910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5"/>
              <a:t>@One</a:t>
            </a:r>
            <a:r>
              <a:rPr dirty="0" spc="-685"/>
              <a:t>T</a:t>
            </a:r>
            <a:r>
              <a:rPr dirty="0" spc="105"/>
              <a:t>oMa</a:t>
            </a:r>
            <a:r>
              <a:rPr dirty="0" spc="5"/>
              <a:t>n</a:t>
            </a:r>
            <a:r>
              <a:rPr dirty="0" spc="-110"/>
              <a:t>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52789" y="2931847"/>
            <a:ext cx="13183235" cy="4460875"/>
            <a:chOff x="2952789" y="2931847"/>
            <a:chExt cx="13183235" cy="4460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9382" y="3026085"/>
              <a:ext cx="12889659" cy="40836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89" y="2931847"/>
              <a:ext cx="13182844" cy="446059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57750" y="4091887"/>
            <a:ext cx="3063875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b="1">
                <a:solidFill>
                  <a:srgbClr val="FF2600"/>
                </a:solidFill>
                <a:latin typeface="Arial"/>
                <a:cs typeface="Arial"/>
              </a:rPr>
              <a:t>@OneToMany</a:t>
            </a:r>
            <a:r>
              <a:rPr dirty="0" sz="2600" spc="-25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2600" spc="10" b="1">
                <a:solidFill>
                  <a:srgbClr val="FF2600"/>
                </a:solidFill>
                <a:latin typeface="Arial"/>
                <a:cs typeface="Arial"/>
              </a:rPr>
              <a:t>(uni)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0161" y="2094177"/>
            <a:ext cx="17225010" cy="7863840"/>
            <a:chOff x="1560161" y="2094177"/>
            <a:chExt cx="17225010" cy="7863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754" y="2188414"/>
              <a:ext cx="16931421" cy="74866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0161" y="2094177"/>
              <a:ext cx="17224606" cy="786363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680440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45"/>
              <a:t>Look</a:t>
            </a:r>
            <a:r>
              <a:rPr dirty="0" spc="-85"/>
              <a:t> </a:t>
            </a:r>
            <a:r>
              <a:rPr dirty="0" spc="135"/>
              <a:t>Mom</a:t>
            </a:r>
            <a:r>
              <a:rPr dirty="0" spc="-80"/>
              <a:t> </a:t>
            </a:r>
            <a:r>
              <a:rPr dirty="0" spc="25"/>
              <a:t>…</a:t>
            </a:r>
            <a:r>
              <a:rPr dirty="0" spc="-80"/>
              <a:t> </a:t>
            </a:r>
            <a:r>
              <a:rPr dirty="0" spc="165"/>
              <a:t>our</a:t>
            </a:r>
            <a:r>
              <a:rPr dirty="0" spc="-80"/>
              <a:t> </a:t>
            </a:r>
            <a:r>
              <a:rPr dirty="0" spc="105"/>
              <a:t>project</a:t>
            </a:r>
            <a:r>
              <a:rPr dirty="0" spc="-80"/>
              <a:t> </a:t>
            </a:r>
            <a:r>
              <a:rPr dirty="0" spc="180"/>
              <a:t>is</a:t>
            </a:r>
            <a:r>
              <a:rPr dirty="0" spc="-80"/>
              <a:t> </a:t>
            </a:r>
            <a:r>
              <a:rPr dirty="0" spc="50"/>
              <a:t>growing!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0078" y="3254216"/>
            <a:ext cx="2040889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b="1">
                <a:solidFill>
                  <a:srgbClr val="FF2600"/>
                </a:solidFill>
                <a:latin typeface="Arial"/>
                <a:cs typeface="Arial"/>
              </a:rPr>
              <a:t>@OneToOne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3932" y="5987117"/>
            <a:ext cx="2859405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b="1">
                <a:solidFill>
                  <a:srgbClr val="FF2600"/>
                </a:solidFill>
                <a:latin typeface="Arial"/>
                <a:cs typeface="Arial"/>
              </a:rPr>
              <a:t>@OneToMany</a:t>
            </a:r>
            <a:r>
              <a:rPr dirty="0" sz="2600" spc="-35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2600" spc="10" b="1">
                <a:solidFill>
                  <a:srgbClr val="FF2600"/>
                </a:solidFill>
                <a:latin typeface="Arial"/>
                <a:cs typeface="Arial"/>
              </a:rPr>
              <a:t>(bi)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4069" y="8175531"/>
            <a:ext cx="2245360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b="1">
                <a:solidFill>
                  <a:srgbClr val="FF2600"/>
                </a:solidFill>
                <a:latin typeface="Arial"/>
                <a:cs typeface="Arial"/>
              </a:rPr>
              <a:t>@ManyToOne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6575" y="7473982"/>
            <a:ext cx="3063875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b="1">
                <a:solidFill>
                  <a:srgbClr val="FF2600"/>
                </a:solidFill>
                <a:latin typeface="Arial"/>
                <a:cs typeface="Arial"/>
              </a:rPr>
              <a:t>@OneToMany</a:t>
            </a:r>
            <a:r>
              <a:rPr dirty="0" sz="2600" spc="-25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2600" spc="10" b="1">
                <a:solidFill>
                  <a:srgbClr val="FF2600"/>
                </a:solidFill>
                <a:latin typeface="Arial"/>
                <a:cs typeface="Arial"/>
              </a:rPr>
              <a:t>(uni)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789570" y="2414881"/>
            <a:ext cx="5252085" cy="5495290"/>
            <a:chOff x="14789570" y="2414881"/>
            <a:chExt cx="5252085" cy="549529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9570" y="2414881"/>
              <a:ext cx="5251475" cy="549513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234582" y="3726196"/>
              <a:ext cx="4361815" cy="2882265"/>
            </a:xfrm>
            <a:custGeom>
              <a:avLst/>
              <a:gdLst/>
              <a:ahLst/>
              <a:cxnLst/>
              <a:rect l="l" t="t" r="r" b="b"/>
              <a:pathLst>
                <a:path w="4361815" h="2882265">
                  <a:moveTo>
                    <a:pt x="1067705" y="1486865"/>
                  </a:moveTo>
                  <a:lnTo>
                    <a:pt x="786625" y="1486865"/>
                  </a:lnTo>
                  <a:lnTo>
                    <a:pt x="927322" y="2882111"/>
                  </a:lnTo>
                  <a:lnTo>
                    <a:pt x="1067705" y="1486865"/>
                  </a:lnTo>
                  <a:close/>
                </a:path>
                <a:path w="4361815" h="2882265">
                  <a:moveTo>
                    <a:pt x="4291094" y="0"/>
                  </a:moveTo>
                  <a:lnTo>
                    <a:pt x="70353" y="0"/>
                  </a:lnTo>
                  <a:lnTo>
                    <a:pt x="42990" y="5535"/>
                  </a:lnTo>
                  <a:lnTo>
                    <a:pt x="20625" y="20624"/>
                  </a:lnTo>
                  <a:lnTo>
                    <a:pt x="5535" y="42989"/>
                  </a:lnTo>
                  <a:lnTo>
                    <a:pt x="0" y="70351"/>
                  </a:lnTo>
                  <a:lnTo>
                    <a:pt x="0" y="1416841"/>
                  </a:lnTo>
                  <a:lnTo>
                    <a:pt x="5535" y="1444152"/>
                  </a:lnTo>
                  <a:lnTo>
                    <a:pt x="20625" y="1466404"/>
                  </a:lnTo>
                  <a:lnTo>
                    <a:pt x="42990" y="1481380"/>
                  </a:lnTo>
                  <a:lnTo>
                    <a:pt x="70353" y="1486865"/>
                  </a:lnTo>
                  <a:lnTo>
                    <a:pt x="4291094" y="1486865"/>
                  </a:lnTo>
                  <a:lnTo>
                    <a:pt x="4318458" y="1481380"/>
                  </a:lnTo>
                  <a:lnTo>
                    <a:pt x="4340823" y="1466404"/>
                  </a:lnTo>
                  <a:lnTo>
                    <a:pt x="4355912" y="1444152"/>
                  </a:lnTo>
                  <a:lnTo>
                    <a:pt x="4361448" y="1416841"/>
                  </a:lnTo>
                  <a:lnTo>
                    <a:pt x="4361448" y="70351"/>
                  </a:lnTo>
                  <a:lnTo>
                    <a:pt x="4355912" y="42989"/>
                  </a:lnTo>
                  <a:lnTo>
                    <a:pt x="4340823" y="20624"/>
                  </a:lnTo>
                  <a:lnTo>
                    <a:pt x="4318458" y="5535"/>
                  </a:lnTo>
                  <a:lnTo>
                    <a:pt x="429109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234582" y="3726196"/>
              <a:ext cx="4361815" cy="2882265"/>
            </a:xfrm>
            <a:custGeom>
              <a:avLst/>
              <a:gdLst/>
              <a:ahLst/>
              <a:cxnLst/>
              <a:rect l="l" t="t" r="r" b="b"/>
              <a:pathLst>
                <a:path w="4361815" h="2882265">
                  <a:moveTo>
                    <a:pt x="70351" y="0"/>
                  </a:moveTo>
                  <a:lnTo>
                    <a:pt x="42989" y="5535"/>
                  </a:lnTo>
                  <a:lnTo>
                    <a:pt x="20624" y="20624"/>
                  </a:lnTo>
                  <a:lnTo>
                    <a:pt x="5535" y="42989"/>
                  </a:lnTo>
                  <a:lnTo>
                    <a:pt x="0" y="70351"/>
                  </a:lnTo>
                  <a:lnTo>
                    <a:pt x="0" y="1416841"/>
                  </a:lnTo>
                  <a:lnTo>
                    <a:pt x="5535" y="1444152"/>
                  </a:lnTo>
                  <a:lnTo>
                    <a:pt x="20624" y="1466404"/>
                  </a:lnTo>
                  <a:lnTo>
                    <a:pt x="42989" y="1481380"/>
                  </a:lnTo>
                  <a:lnTo>
                    <a:pt x="70351" y="1486865"/>
                  </a:lnTo>
                  <a:lnTo>
                    <a:pt x="786625" y="1486865"/>
                  </a:lnTo>
                  <a:lnTo>
                    <a:pt x="927327" y="2882111"/>
                  </a:lnTo>
                  <a:lnTo>
                    <a:pt x="1067703" y="1486865"/>
                  </a:lnTo>
                  <a:lnTo>
                    <a:pt x="4291099" y="1486865"/>
                  </a:lnTo>
                  <a:lnTo>
                    <a:pt x="4318461" y="1481380"/>
                  </a:lnTo>
                  <a:lnTo>
                    <a:pt x="4340825" y="1466404"/>
                  </a:lnTo>
                  <a:lnTo>
                    <a:pt x="4355914" y="1444152"/>
                  </a:lnTo>
                  <a:lnTo>
                    <a:pt x="4361450" y="1416841"/>
                  </a:lnTo>
                  <a:lnTo>
                    <a:pt x="4361450" y="70351"/>
                  </a:lnTo>
                  <a:lnTo>
                    <a:pt x="4355914" y="42989"/>
                  </a:lnTo>
                  <a:lnTo>
                    <a:pt x="4340825" y="20624"/>
                  </a:lnTo>
                  <a:lnTo>
                    <a:pt x="4318461" y="5535"/>
                  </a:lnTo>
                  <a:lnTo>
                    <a:pt x="4291099" y="0"/>
                  </a:lnTo>
                  <a:lnTo>
                    <a:pt x="70351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6122933" y="3913882"/>
            <a:ext cx="2591435" cy="105600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546100" marR="5080" indent="-534035">
              <a:lnSpc>
                <a:spcPts val="3960"/>
              </a:lnSpc>
              <a:spcBef>
                <a:spcPts val="390"/>
              </a:spcBef>
            </a:pP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345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dirty="0" sz="3450" spc="-9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4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new!</a:t>
            </a:r>
            <a:endParaRPr sz="3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23276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84"/>
              <a:t>D</a:t>
            </a:r>
            <a:r>
              <a:rPr dirty="0" spc="180"/>
              <a:t>e</a:t>
            </a:r>
            <a:r>
              <a:rPr dirty="0" spc="-430"/>
              <a:t>v</a:t>
            </a:r>
            <a:r>
              <a:rPr dirty="0" spc="225"/>
              <a:t>elopmen</a:t>
            </a:r>
            <a:r>
              <a:rPr dirty="0" spc="235"/>
              <a:t>t</a:t>
            </a:r>
            <a:r>
              <a:rPr dirty="0" spc="-75"/>
              <a:t> </a:t>
            </a:r>
            <a:r>
              <a:rPr dirty="0" spc="50"/>
              <a:t>Process</a:t>
            </a:r>
            <a:r>
              <a:rPr dirty="0" spc="135"/>
              <a:t>:</a:t>
            </a:r>
            <a:r>
              <a:rPr dirty="0" spc="-430"/>
              <a:t> </a:t>
            </a:r>
            <a:r>
              <a:rPr dirty="0" spc="155"/>
              <a:t>One-to-Ma</a:t>
            </a:r>
            <a:r>
              <a:rPr dirty="0" spc="110"/>
              <a:t>n</a:t>
            </a:r>
            <a:r>
              <a:rPr dirty="0" spc="-11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5961050" y="2070675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4">
                <a:moveTo>
                  <a:pt x="305302" y="0"/>
                </a:moveTo>
                <a:lnTo>
                  <a:pt x="230816" y="9799"/>
                </a:lnTo>
                <a:lnTo>
                  <a:pt x="195470" y="27026"/>
                </a:lnTo>
                <a:lnTo>
                  <a:pt x="164659" y="51455"/>
                </a:lnTo>
                <a:lnTo>
                  <a:pt x="139579" y="82332"/>
                </a:lnTo>
                <a:lnTo>
                  <a:pt x="110989" y="150421"/>
                </a:lnTo>
                <a:lnTo>
                  <a:pt x="99381" y="194282"/>
                </a:lnTo>
                <a:lnTo>
                  <a:pt x="86544" y="249740"/>
                </a:lnTo>
                <a:lnTo>
                  <a:pt x="25352" y="518963"/>
                </a:lnTo>
                <a:lnTo>
                  <a:pt x="12792" y="575271"/>
                </a:lnTo>
                <a:lnTo>
                  <a:pt x="4214" y="620224"/>
                </a:lnTo>
                <a:lnTo>
                  <a:pt x="0" y="658341"/>
                </a:lnTo>
                <a:lnTo>
                  <a:pt x="526" y="694142"/>
                </a:lnTo>
                <a:lnTo>
                  <a:pt x="9798" y="732826"/>
                </a:lnTo>
                <a:lnTo>
                  <a:pt x="27028" y="768173"/>
                </a:lnTo>
                <a:lnTo>
                  <a:pt x="51459" y="798987"/>
                </a:lnTo>
                <a:lnTo>
                  <a:pt x="82335" y="824068"/>
                </a:lnTo>
                <a:lnTo>
                  <a:pt x="150423" y="852655"/>
                </a:lnTo>
                <a:lnTo>
                  <a:pt x="194285" y="864262"/>
                </a:lnTo>
                <a:lnTo>
                  <a:pt x="3103973" y="1525555"/>
                </a:lnTo>
                <a:lnTo>
                  <a:pt x="3148926" y="1534133"/>
                </a:lnTo>
                <a:lnTo>
                  <a:pt x="3187045" y="1538348"/>
                </a:lnTo>
                <a:lnTo>
                  <a:pt x="3222847" y="1537821"/>
                </a:lnTo>
                <a:lnTo>
                  <a:pt x="3261528" y="1528549"/>
                </a:lnTo>
                <a:lnTo>
                  <a:pt x="3296875" y="1511321"/>
                </a:lnTo>
                <a:lnTo>
                  <a:pt x="3327688" y="1486892"/>
                </a:lnTo>
                <a:lnTo>
                  <a:pt x="3352769" y="1456016"/>
                </a:lnTo>
                <a:lnTo>
                  <a:pt x="3381360" y="1387926"/>
                </a:lnTo>
                <a:lnTo>
                  <a:pt x="3392968" y="1344064"/>
                </a:lnTo>
                <a:lnTo>
                  <a:pt x="3405805" y="1288606"/>
                </a:lnTo>
                <a:lnTo>
                  <a:pt x="3466986" y="1019384"/>
                </a:lnTo>
                <a:lnTo>
                  <a:pt x="3479553" y="963077"/>
                </a:lnTo>
                <a:lnTo>
                  <a:pt x="3488133" y="918124"/>
                </a:lnTo>
                <a:lnTo>
                  <a:pt x="3492349" y="880006"/>
                </a:lnTo>
                <a:lnTo>
                  <a:pt x="3491823" y="844205"/>
                </a:lnTo>
                <a:lnTo>
                  <a:pt x="3482546" y="805521"/>
                </a:lnTo>
                <a:lnTo>
                  <a:pt x="3465317" y="770174"/>
                </a:lnTo>
                <a:lnTo>
                  <a:pt x="3440889" y="739361"/>
                </a:lnTo>
                <a:lnTo>
                  <a:pt x="3410014" y="714279"/>
                </a:lnTo>
                <a:lnTo>
                  <a:pt x="3341926" y="685692"/>
                </a:lnTo>
                <a:lnTo>
                  <a:pt x="3298064" y="674085"/>
                </a:lnTo>
                <a:lnTo>
                  <a:pt x="444682" y="25354"/>
                </a:lnTo>
                <a:lnTo>
                  <a:pt x="388372" y="12792"/>
                </a:lnTo>
                <a:lnTo>
                  <a:pt x="343419" y="4214"/>
                </a:lnTo>
                <a:lnTo>
                  <a:pt x="305302" y="0"/>
                </a:lnTo>
                <a:close/>
              </a:path>
              <a:path w="3492500" h="1538604">
                <a:moveTo>
                  <a:pt x="443392" y="25061"/>
                </a:moveTo>
                <a:lnTo>
                  <a:pt x="444680" y="25354"/>
                </a:lnTo>
                <a:lnTo>
                  <a:pt x="443392" y="25061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 rot="720000">
            <a:off x="16307447" y="2613859"/>
            <a:ext cx="2802727" cy="440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65"/>
              </a:lnSpc>
            </a:pPr>
            <a:r>
              <a:rPr dirty="0" baseline="4830" sz="5175" spc="-30" b="1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dirty="0" baseline="3220" sz="5175" spc="-3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2415" sz="5175" spc="-30" b="1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dirty="0" baseline="1610" sz="5175" spc="-30" b="1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dirty="0" sz="3450" spc="-2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3358925"/>
            <a:ext cx="9152890" cy="41344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dirty="0" sz="4250" spc="-5">
                <a:latin typeface="Palatino Linotype"/>
                <a:cs typeface="Palatino Linotype"/>
              </a:rPr>
              <a:t>Prep</a:t>
            </a:r>
            <a:r>
              <a:rPr dirty="0" sz="4250">
                <a:latin typeface="Palatino Linotype"/>
                <a:cs typeface="Palatino Linotype"/>
              </a:rPr>
              <a:t> </a:t>
            </a:r>
            <a:r>
              <a:rPr dirty="0" sz="4250" spc="-80">
                <a:latin typeface="Palatino Linotype"/>
                <a:cs typeface="Palatino Linotype"/>
              </a:rPr>
              <a:t>Work</a:t>
            </a:r>
            <a:r>
              <a:rPr dirty="0" sz="4250" spc="10">
                <a:latin typeface="Palatino Linotype"/>
                <a:cs typeface="Palatino Linotype"/>
              </a:rPr>
              <a:t> -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>
                <a:latin typeface="Palatino Linotype"/>
                <a:cs typeface="Palatino Linotype"/>
              </a:rPr>
              <a:t>Define </a:t>
            </a:r>
            <a:r>
              <a:rPr dirty="0" sz="4250" spc="15">
                <a:latin typeface="Palatino Linotype"/>
                <a:cs typeface="Palatino Linotype"/>
              </a:rPr>
              <a:t>database</a:t>
            </a:r>
            <a:r>
              <a:rPr dirty="0" sz="4250" spc="5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tables</a:t>
            </a:r>
            <a:endParaRPr sz="425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dirty="0" sz="4250">
                <a:latin typeface="Palatino Linotype"/>
                <a:cs typeface="Palatino Linotype"/>
              </a:rPr>
              <a:t>Create</a:t>
            </a:r>
            <a:r>
              <a:rPr dirty="0" sz="4250" spc="-10">
                <a:latin typeface="Palatino Linotype"/>
                <a:cs typeface="Palatino Linotype"/>
              </a:rPr>
              <a:t> </a:t>
            </a:r>
            <a:r>
              <a:rPr dirty="0" sz="4250" spc="25" b="1">
                <a:latin typeface="Palatino Linotype"/>
                <a:cs typeface="Palatino Linotype"/>
              </a:rPr>
              <a:t>Review</a:t>
            </a:r>
            <a:r>
              <a:rPr dirty="0" sz="4250" spc="-10" b="1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class</a:t>
            </a:r>
            <a:endParaRPr sz="425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dirty="0" sz="4250" spc="15">
                <a:latin typeface="Palatino Linotype"/>
                <a:cs typeface="Palatino Linotype"/>
              </a:rPr>
              <a:t>Update</a:t>
            </a:r>
            <a:r>
              <a:rPr dirty="0" sz="4250" spc="-20">
                <a:latin typeface="Palatino Linotype"/>
                <a:cs typeface="Palatino Linotype"/>
              </a:rPr>
              <a:t> </a:t>
            </a:r>
            <a:r>
              <a:rPr dirty="0" sz="4250" spc="20" b="1">
                <a:latin typeface="Palatino Linotype"/>
                <a:cs typeface="Palatino Linotype"/>
              </a:rPr>
              <a:t>Course</a:t>
            </a:r>
            <a:r>
              <a:rPr dirty="0" sz="4250" spc="-15" b="1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class</a:t>
            </a:r>
            <a:endParaRPr sz="425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dirty="0" sz="4250">
                <a:latin typeface="Palatino Linotype"/>
                <a:cs typeface="Palatino Linotype"/>
              </a:rPr>
              <a:t>Create</a:t>
            </a:r>
            <a:r>
              <a:rPr dirty="0" sz="4250" spc="-15">
                <a:latin typeface="Palatino Linotype"/>
                <a:cs typeface="Palatino Linotype"/>
              </a:rPr>
              <a:t> </a:t>
            </a:r>
            <a:r>
              <a:rPr dirty="0" sz="4250" spc="20">
                <a:latin typeface="Palatino Linotype"/>
                <a:cs typeface="Palatino Linotype"/>
              </a:rPr>
              <a:t>Main</a:t>
            </a:r>
            <a:r>
              <a:rPr dirty="0" sz="4250" spc="-165">
                <a:latin typeface="Palatino Linotype"/>
                <a:cs typeface="Palatino Linotype"/>
              </a:rPr>
              <a:t> </a:t>
            </a:r>
            <a:r>
              <a:rPr dirty="0" sz="4250" spc="20">
                <a:latin typeface="Palatino Linotype"/>
                <a:cs typeface="Palatino Linotype"/>
              </a:rPr>
              <a:t>App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58787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5"/>
              <a:t>table</a:t>
            </a:r>
            <a:r>
              <a:rPr dirty="0" spc="125"/>
              <a:t>:</a:t>
            </a:r>
            <a:r>
              <a:rPr dirty="0" spc="-430"/>
              <a:t> </a:t>
            </a:r>
            <a:r>
              <a:rPr dirty="0" spc="60"/>
              <a:t>r</a:t>
            </a:r>
            <a:r>
              <a:rPr dirty="0" spc="-5"/>
              <a:t>e</a:t>
            </a:r>
            <a:r>
              <a:rPr dirty="0" spc="-10"/>
              <a:t>vi</a:t>
            </a:r>
            <a:r>
              <a:rPr dirty="0" spc="-55"/>
              <a:t>e</a:t>
            </a:r>
            <a:r>
              <a:rPr dirty="0" spc="140"/>
              <a:t>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4664" y="2786205"/>
            <a:ext cx="12837795" cy="5269865"/>
            <a:chOff x="454664" y="2786205"/>
            <a:chExt cx="12837795" cy="5269865"/>
          </a:xfrm>
        </p:grpSpPr>
        <p:sp>
          <p:nvSpPr>
            <p:cNvPr id="4" name="object 4"/>
            <p:cNvSpPr/>
            <p:nvPr/>
          </p:nvSpPr>
          <p:spPr>
            <a:xfrm>
              <a:off x="632669" y="2901385"/>
              <a:ext cx="12481560" cy="4808855"/>
            </a:xfrm>
            <a:custGeom>
              <a:avLst/>
              <a:gdLst/>
              <a:ahLst/>
              <a:cxnLst/>
              <a:rect l="l" t="t" r="r" b="b"/>
              <a:pathLst>
                <a:path w="12481560" h="4808855">
                  <a:moveTo>
                    <a:pt x="0" y="0"/>
                  </a:moveTo>
                  <a:lnTo>
                    <a:pt x="12481307" y="0"/>
                  </a:lnTo>
                  <a:lnTo>
                    <a:pt x="12481307" y="4808754"/>
                  </a:lnTo>
                  <a:lnTo>
                    <a:pt x="0" y="4808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664" y="2786205"/>
              <a:ext cx="12837315" cy="52694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8849" y="3463633"/>
            <a:ext cx="7918450" cy="3715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-40" b="1">
                <a:solidFill>
                  <a:srgbClr val="931A68"/>
                </a:solidFill>
                <a:latin typeface="Arial"/>
                <a:cs typeface="Arial"/>
              </a:rPr>
              <a:t>CREATE</a:t>
            </a:r>
            <a:r>
              <a:rPr dirty="0" sz="3050" spc="-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0" b="1">
                <a:solidFill>
                  <a:srgbClr val="931A68"/>
                </a:solidFill>
                <a:latin typeface="Arial"/>
                <a:cs typeface="Arial"/>
              </a:rPr>
              <a:t>TABLE</a:t>
            </a:r>
            <a:r>
              <a:rPr dirty="0" sz="3050" spc="-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" b="1">
                <a:latin typeface="Arial"/>
                <a:cs typeface="Arial"/>
              </a:rPr>
              <a:t>`review`</a:t>
            </a:r>
            <a:r>
              <a:rPr dirty="0" sz="3050" spc="-10" b="1">
                <a:latin typeface="Arial"/>
                <a:cs typeface="Arial"/>
              </a:rPr>
              <a:t> </a:t>
            </a:r>
            <a:r>
              <a:rPr dirty="0" sz="3050" b="1">
                <a:latin typeface="Arial"/>
                <a:cs typeface="Arial"/>
              </a:rPr>
              <a:t>(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"/>
              <a:cs typeface="Arial"/>
            </a:endParaRPr>
          </a:p>
          <a:p>
            <a:pPr marL="227329">
              <a:lnSpc>
                <a:spcPts val="3645"/>
              </a:lnSpc>
            </a:pPr>
            <a:r>
              <a:rPr dirty="0" sz="3050" spc="-5" b="1">
                <a:latin typeface="Arial"/>
                <a:cs typeface="Arial"/>
              </a:rPr>
              <a:t>`id` </a:t>
            </a:r>
            <a:r>
              <a:rPr dirty="0" sz="3050" spc="-30" b="1">
                <a:solidFill>
                  <a:srgbClr val="5329D2"/>
                </a:solidFill>
                <a:latin typeface="Arial"/>
                <a:cs typeface="Arial"/>
              </a:rPr>
              <a:t>int</a:t>
            </a:r>
            <a:r>
              <a:rPr dirty="0" sz="3050" spc="-30" b="1">
                <a:latin typeface="Arial"/>
                <a:cs typeface="Arial"/>
              </a:rPr>
              <a:t>(11)</a:t>
            </a:r>
            <a:r>
              <a:rPr dirty="0" sz="3050" spc="-10" b="1">
                <a:latin typeface="Arial"/>
                <a:cs typeface="Arial"/>
              </a:rPr>
              <a:t> </a:t>
            </a:r>
            <a:r>
              <a:rPr dirty="0" sz="3050" b="1">
                <a:solidFill>
                  <a:srgbClr val="931A68"/>
                </a:solidFill>
                <a:latin typeface="Arial"/>
                <a:cs typeface="Arial"/>
              </a:rPr>
              <a:t>NOT</a:t>
            </a:r>
            <a:r>
              <a:rPr dirty="0" sz="3050" spc="-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b="1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dirty="0" sz="3050" spc="-170" b="1">
                <a:solidFill>
                  <a:srgbClr val="5329D2"/>
                </a:solidFill>
                <a:latin typeface="Arial"/>
                <a:cs typeface="Arial"/>
              </a:rPr>
              <a:t> </a:t>
            </a:r>
            <a:r>
              <a:rPr dirty="0" sz="3050" spc="-30" b="1">
                <a:latin typeface="Arial"/>
                <a:cs typeface="Arial"/>
              </a:rPr>
              <a:t>AUTO_INCREMENT,</a:t>
            </a:r>
            <a:endParaRPr sz="3050">
              <a:latin typeface="Arial"/>
              <a:cs typeface="Arial"/>
            </a:endParaRPr>
          </a:p>
          <a:p>
            <a:pPr marL="227329">
              <a:lnSpc>
                <a:spcPts val="3629"/>
              </a:lnSpc>
            </a:pPr>
            <a:r>
              <a:rPr dirty="0" sz="3050" spc="-5" b="1">
                <a:latin typeface="Arial"/>
                <a:cs typeface="Arial"/>
              </a:rPr>
              <a:t>`comment`</a:t>
            </a:r>
            <a:r>
              <a:rPr dirty="0" sz="3050" b="1">
                <a:latin typeface="Arial"/>
                <a:cs typeface="Arial"/>
              </a:rPr>
              <a:t> </a:t>
            </a:r>
            <a:r>
              <a:rPr dirty="0" sz="3050" spc="-5" b="1">
                <a:solidFill>
                  <a:srgbClr val="931A68"/>
                </a:solidFill>
                <a:latin typeface="Arial"/>
                <a:cs typeface="Arial"/>
              </a:rPr>
              <a:t>varchar</a:t>
            </a:r>
            <a:r>
              <a:rPr dirty="0" sz="3050" spc="-5" b="1">
                <a:latin typeface="Arial"/>
                <a:cs typeface="Arial"/>
              </a:rPr>
              <a:t>(256)</a:t>
            </a:r>
            <a:r>
              <a:rPr dirty="0" sz="3050" spc="5" b="1">
                <a:latin typeface="Arial"/>
                <a:cs typeface="Arial"/>
              </a:rPr>
              <a:t> </a:t>
            </a:r>
            <a:r>
              <a:rPr dirty="0" sz="3050" spc="-60" b="1">
                <a:solidFill>
                  <a:srgbClr val="931A68"/>
                </a:solidFill>
                <a:latin typeface="Arial"/>
                <a:cs typeface="Arial"/>
              </a:rPr>
              <a:t>DEFAULT</a:t>
            </a:r>
            <a:r>
              <a:rPr dirty="0" sz="3050" spc="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" b="1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dirty="0" sz="3050" spc="-5" b="1">
                <a:latin typeface="Arial"/>
                <a:cs typeface="Arial"/>
              </a:rPr>
              <a:t>,</a:t>
            </a:r>
            <a:endParaRPr sz="3050">
              <a:latin typeface="Arial"/>
              <a:cs typeface="Arial"/>
            </a:endParaRPr>
          </a:p>
          <a:p>
            <a:pPr marL="227329">
              <a:lnSpc>
                <a:spcPts val="3645"/>
              </a:lnSpc>
            </a:pPr>
            <a:r>
              <a:rPr dirty="0" sz="3050" spc="-5" b="1">
                <a:latin typeface="Arial"/>
                <a:cs typeface="Arial"/>
              </a:rPr>
              <a:t>`course_id` </a:t>
            </a:r>
            <a:r>
              <a:rPr dirty="0" sz="3050" spc="-30" b="1">
                <a:solidFill>
                  <a:srgbClr val="5329D2"/>
                </a:solidFill>
                <a:latin typeface="Arial"/>
                <a:cs typeface="Arial"/>
              </a:rPr>
              <a:t>int</a:t>
            </a:r>
            <a:r>
              <a:rPr dirty="0" sz="3050" spc="-30" b="1">
                <a:latin typeface="Arial"/>
                <a:cs typeface="Arial"/>
              </a:rPr>
              <a:t>(11)</a:t>
            </a:r>
            <a:r>
              <a:rPr dirty="0" sz="3050" spc="-5" b="1">
                <a:latin typeface="Arial"/>
                <a:cs typeface="Arial"/>
              </a:rPr>
              <a:t> </a:t>
            </a:r>
            <a:r>
              <a:rPr dirty="0" sz="3050" spc="-60" b="1">
                <a:solidFill>
                  <a:srgbClr val="931A68"/>
                </a:solidFill>
                <a:latin typeface="Arial"/>
                <a:cs typeface="Arial"/>
              </a:rPr>
              <a:t>DEFAULT</a:t>
            </a:r>
            <a:r>
              <a:rPr dirty="0" sz="3050" spc="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" b="1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dirty="0" sz="3050" spc="-5" b="1">
                <a:latin typeface="Arial"/>
                <a:cs typeface="Arial"/>
              </a:rPr>
              <a:t>,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"/>
              <a:cs typeface="Arial"/>
            </a:endParaRPr>
          </a:p>
          <a:p>
            <a:pPr marL="389255">
              <a:lnSpc>
                <a:spcPts val="3645"/>
              </a:lnSpc>
            </a:pPr>
            <a:r>
              <a:rPr dirty="0" sz="3050" spc="-5" b="1">
                <a:latin typeface="Arial"/>
                <a:cs typeface="Arial"/>
              </a:rPr>
              <a:t>...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ts val="3645"/>
              </a:lnSpc>
            </a:pPr>
            <a:r>
              <a:rPr dirty="0" sz="3050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150" y="2259482"/>
            <a:ext cx="2803525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-5" b="1">
                <a:latin typeface="Arial"/>
                <a:cs typeface="Arial"/>
              </a:rPr>
              <a:t>File:</a:t>
            </a:r>
            <a:r>
              <a:rPr dirty="0" sz="2550" spc="-55" b="1">
                <a:latin typeface="Arial"/>
                <a:cs typeface="Arial"/>
              </a:rPr>
              <a:t> </a:t>
            </a:r>
            <a:r>
              <a:rPr dirty="0" sz="2550" b="1">
                <a:latin typeface="Arial"/>
                <a:cs typeface="Arial"/>
              </a:rPr>
              <a:t>create-db.sql</a:t>
            </a:r>
            <a:endParaRPr sz="25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11742" y="468787"/>
            <a:ext cx="14154150" cy="6798309"/>
            <a:chOff x="5311742" y="468787"/>
            <a:chExt cx="14154150" cy="679830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1346" y="3204091"/>
              <a:ext cx="5057437" cy="37799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14753" y="3109852"/>
              <a:ext cx="5350622" cy="41569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1742" y="468787"/>
              <a:ext cx="9460320" cy="589089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756754" y="1854309"/>
              <a:ext cx="8575675" cy="3114675"/>
            </a:xfrm>
            <a:custGeom>
              <a:avLst/>
              <a:gdLst/>
              <a:ahLst/>
              <a:cxnLst/>
              <a:rect l="l" t="t" r="r" b="b"/>
              <a:pathLst>
                <a:path w="8575675" h="3114675">
                  <a:moveTo>
                    <a:pt x="7114309" y="0"/>
                  </a:moveTo>
                  <a:lnTo>
                    <a:pt x="70351" y="0"/>
                  </a:lnTo>
                  <a:lnTo>
                    <a:pt x="42989" y="5535"/>
                  </a:lnTo>
                  <a:lnTo>
                    <a:pt x="20624" y="20624"/>
                  </a:lnTo>
                  <a:lnTo>
                    <a:pt x="5535" y="42988"/>
                  </a:lnTo>
                  <a:lnTo>
                    <a:pt x="0" y="70350"/>
                  </a:lnTo>
                  <a:lnTo>
                    <a:pt x="0" y="1357942"/>
                  </a:lnTo>
                  <a:lnTo>
                    <a:pt x="5535" y="1385253"/>
                  </a:lnTo>
                  <a:lnTo>
                    <a:pt x="20624" y="1407505"/>
                  </a:lnTo>
                  <a:lnTo>
                    <a:pt x="42989" y="1422482"/>
                  </a:lnTo>
                  <a:lnTo>
                    <a:pt x="70351" y="1427966"/>
                  </a:lnTo>
                  <a:lnTo>
                    <a:pt x="6981789" y="1427966"/>
                  </a:lnTo>
                  <a:lnTo>
                    <a:pt x="8575332" y="3114106"/>
                  </a:lnTo>
                  <a:lnTo>
                    <a:pt x="7184662" y="1208732"/>
                  </a:lnTo>
                  <a:lnTo>
                    <a:pt x="7184662" y="70350"/>
                  </a:lnTo>
                  <a:lnTo>
                    <a:pt x="7179127" y="42988"/>
                  </a:lnTo>
                  <a:lnTo>
                    <a:pt x="7164037" y="20624"/>
                  </a:lnTo>
                  <a:lnTo>
                    <a:pt x="7141672" y="5535"/>
                  </a:lnTo>
                  <a:lnTo>
                    <a:pt x="7114309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756754" y="1854308"/>
              <a:ext cx="8575675" cy="3114675"/>
            </a:xfrm>
            <a:custGeom>
              <a:avLst/>
              <a:gdLst/>
              <a:ahLst/>
              <a:cxnLst/>
              <a:rect l="l" t="t" r="r" b="b"/>
              <a:pathLst>
                <a:path w="8575675" h="3114675">
                  <a:moveTo>
                    <a:pt x="70351" y="0"/>
                  </a:moveTo>
                  <a:lnTo>
                    <a:pt x="42989" y="5535"/>
                  </a:lnTo>
                  <a:lnTo>
                    <a:pt x="20624" y="20624"/>
                  </a:lnTo>
                  <a:lnTo>
                    <a:pt x="5535" y="42989"/>
                  </a:lnTo>
                  <a:lnTo>
                    <a:pt x="0" y="70351"/>
                  </a:lnTo>
                  <a:lnTo>
                    <a:pt x="0" y="1357942"/>
                  </a:lnTo>
                  <a:lnTo>
                    <a:pt x="5535" y="1385253"/>
                  </a:lnTo>
                  <a:lnTo>
                    <a:pt x="20624" y="1407505"/>
                  </a:lnTo>
                  <a:lnTo>
                    <a:pt x="42989" y="1422482"/>
                  </a:lnTo>
                  <a:lnTo>
                    <a:pt x="70351" y="1427966"/>
                  </a:lnTo>
                  <a:lnTo>
                    <a:pt x="6981789" y="1427966"/>
                  </a:lnTo>
                  <a:lnTo>
                    <a:pt x="8575328" y="3114106"/>
                  </a:lnTo>
                  <a:lnTo>
                    <a:pt x="7184662" y="1208732"/>
                  </a:lnTo>
                  <a:lnTo>
                    <a:pt x="7184662" y="70351"/>
                  </a:lnTo>
                  <a:lnTo>
                    <a:pt x="7179127" y="42989"/>
                  </a:lnTo>
                  <a:lnTo>
                    <a:pt x="7164038" y="20624"/>
                  </a:lnTo>
                  <a:lnTo>
                    <a:pt x="7141674" y="5535"/>
                  </a:lnTo>
                  <a:lnTo>
                    <a:pt x="7114312" y="0"/>
                  </a:lnTo>
                  <a:lnTo>
                    <a:pt x="70351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322185" y="2091948"/>
            <a:ext cx="6047105" cy="884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905">
              <a:lnSpc>
                <a:spcPts val="3360"/>
              </a:lnSpc>
              <a:spcBef>
                <a:spcPts val="135"/>
              </a:spcBef>
            </a:pPr>
            <a:r>
              <a:rPr dirty="0" sz="2850" spc="20" b="1">
                <a:solidFill>
                  <a:srgbClr val="FFFFFF"/>
                </a:solidFill>
                <a:latin typeface="Arial"/>
                <a:cs typeface="Arial"/>
              </a:rPr>
              <a:t>comment:</a:t>
            </a:r>
            <a:endParaRPr sz="2850">
              <a:latin typeface="Arial"/>
              <a:cs typeface="Arial"/>
            </a:endParaRPr>
          </a:p>
          <a:p>
            <a:pPr algn="ctr">
              <a:lnSpc>
                <a:spcPts val="3360"/>
              </a:lnSpc>
            </a:pPr>
            <a:r>
              <a:rPr dirty="0" sz="2850" spc="10" b="1" i="1">
                <a:solidFill>
                  <a:srgbClr val="FFFFFF"/>
                </a:solidFill>
                <a:latin typeface="Arial"/>
                <a:cs typeface="Arial"/>
              </a:rPr>
              <a:t>“Wow</a:t>
            </a:r>
            <a:r>
              <a:rPr dirty="0" sz="2850" spc="-1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spc="35" b="1" i="1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dirty="0" sz="2850" spc="-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spc="10" b="1" i="1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850" spc="-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spc="15" b="1" i="1">
                <a:solidFill>
                  <a:srgbClr val="FFFFFF"/>
                </a:solidFill>
                <a:latin typeface="Arial"/>
                <a:cs typeface="Arial"/>
              </a:rPr>
              <a:t>course</a:t>
            </a:r>
            <a:r>
              <a:rPr dirty="0" sz="28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spc="10" b="1" i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8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spc="20" b="1" i="1">
                <a:solidFill>
                  <a:srgbClr val="FFFFFF"/>
                </a:solidFill>
                <a:latin typeface="Arial"/>
                <a:cs typeface="Arial"/>
              </a:rPr>
              <a:t>awesome!”</a:t>
            </a:r>
            <a:endParaRPr sz="2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39482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5"/>
              <a:t>table</a:t>
            </a:r>
            <a:r>
              <a:rPr dirty="0" spc="125"/>
              <a:t>:</a:t>
            </a:r>
            <a:r>
              <a:rPr dirty="0" spc="-430"/>
              <a:t> </a:t>
            </a:r>
            <a:r>
              <a:rPr dirty="0" spc="60"/>
              <a:t>r</a:t>
            </a:r>
            <a:r>
              <a:rPr dirty="0" spc="-5"/>
              <a:t>e</a:t>
            </a:r>
            <a:r>
              <a:rPr dirty="0" spc="-10"/>
              <a:t>vi</a:t>
            </a:r>
            <a:r>
              <a:rPr dirty="0" spc="-55"/>
              <a:t>e</a:t>
            </a:r>
            <a:r>
              <a:rPr dirty="0" spc="140"/>
              <a:t>w</a:t>
            </a:r>
            <a:r>
              <a:rPr dirty="0" spc="-75"/>
              <a:t> </a:t>
            </a:r>
            <a:r>
              <a:rPr dirty="0" spc="250"/>
              <a:t>-</a:t>
            </a:r>
            <a:r>
              <a:rPr dirty="0" spc="-75"/>
              <a:t> </a:t>
            </a:r>
            <a:r>
              <a:rPr dirty="0" spc="-70"/>
              <a:t>f</a:t>
            </a:r>
            <a:r>
              <a:rPr dirty="0" spc="145"/>
              <a:t>oreig</a:t>
            </a:r>
            <a:r>
              <a:rPr dirty="0" spc="360"/>
              <a:t>n</a:t>
            </a:r>
            <a:r>
              <a:rPr dirty="0" spc="-75"/>
              <a:t> </a:t>
            </a:r>
            <a:r>
              <a:rPr dirty="0" spc="55"/>
              <a:t>k</a:t>
            </a:r>
            <a:r>
              <a:rPr dirty="0" spc="145"/>
              <a:t>e</a:t>
            </a:r>
            <a:r>
              <a:rPr dirty="0" spc="-110"/>
              <a:t>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0703" y="2945816"/>
            <a:ext cx="12837795" cy="5269865"/>
            <a:chOff x="440703" y="2945816"/>
            <a:chExt cx="12837795" cy="5269865"/>
          </a:xfrm>
        </p:grpSpPr>
        <p:sp>
          <p:nvSpPr>
            <p:cNvPr id="4" name="object 4"/>
            <p:cNvSpPr/>
            <p:nvPr/>
          </p:nvSpPr>
          <p:spPr>
            <a:xfrm>
              <a:off x="618708" y="3060995"/>
              <a:ext cx="12481560" cy="4808855"/>
            </a:xfrm>
            <a:custGeom>
              <a:avLst/>
              <a:gdLst/>
              <a:ahLst/>
              <a:cxnLst/>
              <a:rect l="l" t="t" r="r" b="b"/>
              <a:pathLst>
                <a:path w="12481560" h="4808855">
                  <a:moveTo>
                    <a:pt x="0" y="0"/>
                  </a:moveTo>
                  <a:lnTo>
                    <a:pt x="12481311" y="0"/>
                  </a:lnTo>
                  <a:lnTo>
                    <a:pt x="12481311" y="4808755"/>
                  </a:lnTo>
                  <a:lnTo>
                    <a:pt x="0" y="4808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703" y="2945816"/>
              <a:ext cx="12837315" cy="52694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78378" y="2385132"/>
            <a:ext cx="7658100" cy="4951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dirty="0" sz="2550" spc="-5" b="1">
                <a:latin typeface="Arial"/>
                <a:cs typeface="Arial"/>
              </a:rPr>
              <a:t>File:</a:t>
            </a:r>
            <a:r>
              <a:rPr dirty="0" sz="2550" spc="-30" b="1">
                <a:latin typeface="Arial"/>
                <a:cs typeface="Arial"/>
              </a:rPr>
              <a:t> </a:t>
            </a:r>
            <a:r>
              <a:rPr dirty="0" sz="2550" b="1">
                <a:latin typeface="Arial"/>
                <a:cs typeface="Arial"/>
              </a:rPr>
              <a:t>create-db.sql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Arial"/>
              <a:cs typeface="Arial"/>
            </a:endParaRPr>
          </a:p>
          <a:p>
            <a:pPr marL="12700">
              <a:lnSpc>
                <a:spcPts val="3645"/>
              </a:lnSpc>
            </a:pPr>
            <a:r>
              <a:rPr dirty="0" sz="3050" spc="-40" b="1">
                <a:solidFill>
                  <a:srgbClr val="931A68"/>
                </a:solidFill>
                <a:latin typeface="Arial"/>
                <a:cs typeface="Arial"/>
              </a:rPr>
              <a:t>CREATE</a:t>
            </a:r>
            <a:r>
              <a:rPr dirty="0" sz="3050" spc="-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0" b="1">
                <a:solidFill>
                  <a:srgbClr val="931A68"/>
                </a:solidFill>
                <a:latin typeface="Arial"/>
                <a:cs typeface="Arial"/>
              </a:rPr>
              <a:t>TABLE</a:t>
            </a:r>
            <a:r>
              <a:rPr dirty="0" sz="3050" spc="-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" b="1">
                <a:latin typeface="Arial"/>
                <a:cs typeface="Arial"/>
              </a:rPr>
              <a:t>`review`</a:t>
            </a:r>
            <a:r>
              <a:rPr dirty="0" sz="3050" spc="-10" b="1">
                <a:latin typeface="Arial"/>
                <a:cs typeface="Arial"/>
              </a:rPr>
              <a:t> </a:t>
            </a:r>
            <a:r>
              <a:rPr dirty="0" sz="3050" b="1">
                <a:latin typeface="Arial"/>
                <a:cs typeface="Arial"/>
              </a:rPr>
              <a:t>(</a:t>
            </a:r>
            <a:endParaRPr sz="3050">
              <a:latin typeface="Arial"/>
              <a:cs typeface="Arial"/>
            </a:endParaRPr>
          </a:p>
          <a:p>
            <a:pPr marL="227329">
              <a:lnSpc>
                <a:spcPts val="3629"/>
              </a:lnSpc>
            </a:pPr>
            <a:r>
              <a:rPr dirty="0" sz="3050">
                <a:latin typeface="Arial MT"/>
                <a:cs typeface="Arial MT"/>
              </a:rPr>
              <a:t>…</a:t>
            </a:r>
            <a:endParaRPr sz="3050">
              <a:latin typeface="Arial MT"/>
              <a:cs typeface="Arial MT"/>
            </a:endParaRPr>
          </a:p>
          <a:p>
            <a:pPr marL="389255">
              <a:lnSpc>
                <a:spcPts val="3629"/>
              </a:lnSpc>
            </a:pPr>
            <a:r>
              <a:rPr dirty="0" sz="3050" b="1">
                <a:solidFill>
                  <a:srgbClr val="931A68"/>
                </a:solidFill>
                <a:latin typeface="Arial"/>
                <a:cs typeface="Arial"/>
              </a:rPr>
              <a:t>KEY</a:t>
            </a:r>
            <a:r>
              <a:rPr dirty="0" sz="3050" spc="1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">
                <a:latin typeface="Arial MT"/>
                <a:cs typeface="Arial MT"/>
              </a:rPr>
              <a:t>`FK_COURSE_ID_idx`</a:t>
            </a:r>
            <a:r>
              <a:rPr dirty="0" sz="3050" spc="20">
                <a:latin typeface="Arial MT"/>
                <a:cs typeface="Arial MT"/>
              </a:rPr>
              <a:t> </a:t>
            </a:r>
            <a:r>
              <a:rPr dirty="0" sz="3050" spc="-5">
                <a:latin typeface="Arial MT"/>
                <a:cs typeface="Arial MT"/>
              </a:rPr>
              <a:t>(`course_id`),</a:t>
            </a:r>
            <a:endParaRPr sz="3050">
              <a:latin typeface="Arial MT"/>
              <a:cs typeface="Arial MT"/>
            </a:endParaRPr>
          </a:p>
          <a:p>
            <a:pPr marL="389255">
              <a:lnSpc>
                <a:spcPts val="3629"/>
              </a:lnSpc>
            </a:pPr>
            <a:r>
              <a:rPr dirty="0" sz="3050" spc="-5" b="1">
                <a:solidFill>
                  <a:srgbClr val="931A68"/>
                </a:solidFill>
                <a:latin typeface="Arial"/>
                <a:cs typeface="Arial"/>
              </a:rPr>
              <a:t>CONSTRAINT</a:t>
            </a:r>
            <a:r>
              <a:rPr dirty="0" sz="3050" spc="-1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spc="-5">
                <a:latin typeface="Arial MT"/>
                <a:cs typeface="Arial MT"/>
              </a:rPr>
              <a:t>`FK_COURSE`</a:t>
            </a:r>
            <a:endParaRPr sz="3050">
              <a:latin typeface="Arial MT"/>
              <a:cs typeface="Arial MT"/>
            </a:endParaRPr>
          </a:p>
          <a:p>
            <a:pPr marL="389255">
              <a:lnSpc>
                <a:spcPts val="3629"/>
              </a:lnSpc>
            </a:pPr>
            <a:r>
              <a:rPr dirty="0" sz="3050" spc="-5" b="1">
                <a:solidFill>
                  <a:srgbClr val="931A68"/>
                </a:solidFill>
                <a:latin typeface="Arial"/>
                <a:cs typeface="Arial"/>
              </a:rPr>
              <a:t>FOREIGN</a:t>
            </a:r>
            <a:r>
              <a:rPr dirty="0" sz="3050" spc="-30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 b="1">
                <a:solidFill>
                  <a:srgbClr val="931A68"/>
                </a:solidFill>
                <a:latin typeface="Arial"/>
                <a:cs typeface="Arial"/>
              </a:rPr>
              <a:t>KEY</a:t>
            </a:r>
            <a:r>
              <a:rPr dirty="0" sz="3050" spc="-2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>
                <a:latin typeface="Arial MT"/>
                <a:cs typeface="Arial MT"/>
              </a:rPr>
              <a:t>(`course_id`)</a:t>
            </a:r>
            <a:endParaRPr sz="3050">
              <a:latin typeface="Arial MT"/>
              <a:cs typeface="Arial MT"/>
            </a:endParaRPr>
          </a:p>
          <a:p>
            <a:pPr marL="389255">
              <a:lnSpc>
                <a:spcPts val="3629"/>
              </a:lnSpc>
            </a:pPr>
            <a:r>
              <a:rPr dirty="0" sz="3050" spc="-5" b="1">
                <a:solidFill>
                  <a:srgbClr val="931A68"/>
                </a:solidFill>
                <a:latin typeface="Arial"/>
                <a:cs typeface="Arial"/>
              </a:rPr>
              <a:t>REFERENCES</a:t>
            </a:r>
            <a:r>
              <a:rPr dirty="0" sz="3050" spc="-25" b="1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dirty="0" sz="3050">
                <a:latin typeface="Arial MT"/>
                <a:cs typeface="Arial MT"/>
              </a:rPr>
              <a:t>`course`</a:t>
            </a:r>
            <a:r>
              <a:rPr dirty="0" sz="3050" spc="-15">
                <a:latin typeface="Arial MT"/>
                <a:cs typeface="Arial MT"/>
              </a:rPr>
              <a:t> </a:t>
            </a:r>
            <a:r>
              <a:rPr dirty="0" sz="3050">
                <a:latin typeface="Arial MT"/>
                <a:cs typeface="Arial MT"/>
              </a:rPr>
              <a:t>(`id`)</a:t>
            </a:r>
            <a:endParaRPr sz="3050">
              <a:latin typeface="Arial MT"/>
              <a:cs typeface="Arial MT"/>
            </a:endParaRPr>
          </a:p>
          <a:p>
            <a:pPr marL="389255">
              <a:lnSpc>
                <a:spcPts val="3629"/>
              </a:lnSpc>
            </a:pPr>
            <a:r>
              <a:rPr dirty="0" sz="3050">
                <a:latin typeface="Arial MT"/>
                <a:cs typeface="Arial MT"/>
              </a:rPr>
              <a:t>…</a:t>
            </a:r>
            <a:endParaRPr sz="3050">
              <a:latin typeface="Arial MT"/>
              <a:cs typeface="Arial MT"/>
            </a:endParaRPr>
          </a:p>
          <a:p>
            <a:pPr marL="12700">
              <a:lnSpc>
                <a:spcPts val="3645"/>
              </a:lnSpc>
            </a:pPr>
            <a:r>
              <a:rPr dirty="0" sz="3050" b="1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08611" y="5905579"/>
            <a:ext cx="17515205" cy="3361690"/>
            <a:chOff x="1908611" y="5905579"/>
            <a:chExt cx="17515205" cy="33616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53102" y="5999817"/>
              <a:ext cx="9423796" cy="298420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06511" y="5905579"/>
              <a:ext cx="9716981" cy="33611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06302" y="7037700"/>
              <a:ext cx="3966845" cy="779145"/>
            </a:xfrm>
            <a:custGeom>
              <a:avLst/>
              <a:gdLst/>
              <a:ahLst/>
              <a:cxnLst/>
              <a:rect l="l" t="t" r="r" b="b"/>
              <a:pathLst>
                <a:path w="3966844" h="779145">
                  <a:moveTo>
                    <a:pt x="3966743" y="778965"/>
                  </a:moveTo>
                  <a:lnTo>
                    <a:pt x="30823" y="6053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690534" y="6920457"/>
              <a:ext cx="271145" cy="247015"/>
            </a:xfrm>
            <a:custGeom>
              <a:avLst/>
              <a:gdLst/>
              <a:ahLst/>
              <a:cxnLst/>
              <a:rect l="l" t="t" r="r" b="b"/>
              <a:pathLst>
                <a:path w="271145" h="247015">
                  <a:moveTo>
                    <a:pt x="270798" y="0"/>
                  </a:moveTo>
                  <a:lnTo>
                    <a:pt x="0" y="74872"/>
                  </a:lnTo>
                  <a:lnTo>
                    <a:pt x="222380" y="246592"/>
                  </a:lnTo>
                  <a:lnTo>
                    <a:pt x="27079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8611" y="6491003"/>
              <a:ext cx="2025135" cy="178594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280423" y="7369274"/>
            <a:ext cx="114173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25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450" b="1">
                <a:solidFill>
                  <a:srgbClr val="FFFFFF"/>
                </a:solidFill>
                <a:latin typeface="Arial"/>
                <a:cs typeface="Arial"/>
              </a:rPr>
              <a:t>bl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77184" y="6430585"/>
            <a:ext cx="2641600" cy="2049780"/>
          </a:xfrm>
          <a:custGeom>
            <a:avLst/>
            <a:gdLst/>
            <a:ahLst/>
            <a:cxnLst/>
            <a:rect l="l" t="t" r="r" b="b"/>
            <a:pathLst>
              <a:path w="2641600" h="2049779">
                <a:moveTo>
                  <a:pt x="659993" y="0"/>
                </a:moveTo>
                <a:lnTo>
                  <a:pt x="939435" y="883808"/>
                </a:lnTo>
                <a:lnTo>
                  <a:pt x="874949" y="893398"/>
                </a:lnTo>
                <a:lnTo>
                  <a:pt x="811974" y="904418"/>
                </a:lnTo>
                <a:lnTo>
                  <a:pt x="750604" y="916826"/>
                </a:lnTo>
                <a:lnTo>
                  <a:pt x="690936" y="930579"/>
                </a:lnTo>
                <a:lnTo>
                  <a:pt x="633065" y="945634"/>
                </a:lnTo>
                <a:lnTo>
                  <a:pt x="577085" y="961947"/>
                </a:lnTo>
                <a:lnTo>
                  <a:pt x="523094" y="979478"/>
                </a:lnTo>
                <a:lnTo>
                  <a:pt x="471186" y="998181"/>
                </a:lnTo>
                <a:lnTo>
                  <a:pt x="421456" y="1018015"/>
                </a:lnTo>
                <a:lnTo>
                  <a:pt x="374001" y="1038937"/>
                </a:lnTo>
                <a:lnTo>
                  <a:pt x="328915" y="1060904"/>
                </a:lnTo>
                <a:lnTo>
                  <a:pt x="286295" y="1083872"/>
                </a:lnTo>
                <a:lnTo>
                  <a:pt x="246235" y="1107800"/>
                </a:lnTo>
                <a:lnTo>
                  <a:pt x="208831" y="1132644"/>
                </a:lnTo>
                <a:lnTo>
                  <a:pt x="174179" y="1158361"/>
                </a:lnTo>
                <a:lnTo>
                  <a:pt x="142374" y="1184909"/>
                </a:lnTo>
                <a:lnTo>
                  <a:pt x="113511" y="1212245"/>
                </a:lnTo>
                <a:lnTo>
                  <a:pt x="87687" y="1240325"/>
                </a:lnTo>
                <a:lnTo>
                  <a:pt x="45534" y="1298549"/>
                </a:lnTo>
                <a:lnTo>
                  <a:pt x="16678" y="1359238"/>
                </a:lnTo>
                <a:lnTo>
                  <a:pt x="1885" y="1422049"/>
                </a:lnTo>
                <a:lnTo>
                  <a:pt x="0" y="1454144"/>
                </a:lnTo>
                <a:lnTo>
                  <a:pt x="1522" y="1483007"/>
                </a:lnTo>
                <a:lnTo>
                  <a:pt x="13497" y="1539637"/>
                </a:lnTo>
                <a:lnTo>
                  <a:pt x="36917" y="1594595"/>
                </a:lnTo>
                <a:lnTo>
                  <a:pt x="71229" y="1647633"/>
                </a:lnTo>
                <a:lnTo>
                  <a:pt x="115879" y="1698501"/>
                </a:lnTo>
                <a:lnTo>
                  <a:pt x="170313" y="1746950"/>
                </a:lnTo>
                <a:lnTo>
                  <a:pt x="201027" y="1770189"/>
                </a:lnTo>
                <a:lnTo>
                  <a:pt x="233979" y="1792731"/>
                </a:lnTo>
                <a:lnTo>
                  <a:pt x="269102" y="1814543"/>
                </a:lnTo>
                <a:lnTo>
                  <a:pt x="306324" y="1835595"/>
                </a:lnTo>
                <a:lnTo>
                  <a:pt x="345578" y="1855855"/>
                </a:lnTo>
                <a:lnTo>
                  <a:pt x="386794" y="1875292"/>
                </a:lnTo>
                <a:lnTo>
                  <a:pt x="429903" y="1893876"/>
                </a:lnTo>
                <a:lnTo>
                  <a:pt x="474835" y="1911574"/>
                </a:lnTo>
                <a:lnTo>
                  <a:pt x="521522" y="1928357"/>
                </a:lnTo>
                <a:lnTo>
                  <a:pt x="569895" y="1944192"/>
                </a:lnTo>
                <a:lnTo>
                  <a:pt x="619884" y="1959049"/>
                </a:lnTo>
                <a:lnTo>
                  <a:pt x="671420" y="1972896"/>
                </a:lnTo>
                <a:lnTo>
                  <a:pt x="724434" y="1985702"/>
                </a:lnTo>
                <a:lnTo>
                  <a:pt x="778857" y="1997437"/>
                </a:lnTo>
                <a:lnTo>
                  <a:pt x="834619" y="2008068"/>
                </a:lnTo>
                <a:lnTo>
                  <a:pt x="891652" y="2017566"/>
                </a:lnTo>
                <a:lnTo>
                  <a:pt x="949886" y="2025898"/>
                </a:lnTo>
                <a:lnTo>
                  <a:pt x="1009252" y="2033033"/>
                </a:lnTo>
                <a:lnTo>
                  <a:pt x="1069682" y="2038942"/>
                </a:lnTo>
                <a:lnTo>
                  <a:pt x="1131105" y="2043591"/>
                </a:lnTo>
                <a:lnTo>
                  <a:pt x="1193453" y="2046950"/>
                </a:lnTo>
                <a:lnTo>
                  <a:pt x="1256659" y="2048989"/>
                </a:lnTo>
                <a:lnTo>
                  <a:pt x="1320640" y="2049675"/>
                </a:lnTo>
                <a:lnTo>
                  <a:pt x="1384632" y="2048989"/>
                </a:lnTo>
                <a:lnTo>
                  <a:pt x="1447835" y="2046950"/>
                </a:lnTo>
                <a:lnTo>
                  <a:pt x="1510182" y="2043591"/>
                </a:lnTo>
                <a:lnTo>
                  <a:pt x="1571605" y="2038941"/>
                </a:lnTo>
                <a:lnTo>
                  <a:pt x="1632034" y="2033033"/>
                </a:lnTo>
                <a:lnTo>
                  <a:pt x="1691400" y="2025897"/>
                </a:lnTo>
                <a:lnTo>
                  <a:pt x="1749633" y="2017565"/>
                </a:lnTo>
                <a:lnTo>
                  <a:pt x="1806666" y="2008068"/>
                </a:lnTo>
                <a:lnTo>
                  <a:pt x="1862428" y="1997436"/>
                </a:lnTo>
                <a:lnTo>
                  <a:pt x="1916850" y="1985702"/>
                </a:lnTo>
                <a:lnTo>
                  <a:pt x="1969864" y="1972895"/>
                </a:lnTo>
                <a:lnTo>
                  <a:pt x="2021399" y="1959048"/>
                </a:lnTo>
                <a:lnTo>
                  <a:pt x="2071388" y="1944191"/>
                </a:lnTo>
                <a:lnTo>
                  <a:pt x="2119760" y="1928356"/>
                </a:lnTo>
                <a:lnTo>
                  <a:pt x="2166447" y="1911574"/>
                </a:lnTo>
                <a:lnTo>
                  <a:pt x="2211379" y="1893875"/>
                </a:lnTo>
                <a:lnTo>
                  <a:pt x="2254488" y="1875292"/>
                </a:lnTo>
                <a:lnTo>
                  <a:pt x="2295703" y="1855854"/>
                </a:lnTo>
                <a:lnTo>
                  <a:pt x="2334957" y="1835594"/>
                </a:lnTo>
                <a:lnTo>
                  <a:pt x="2372179" y="1814543"/>
                </a:lnTo>
                <a:lnTo>
                  <a:pt x="2407301" y="1792730"/>
                </a:lnTo>
                <a:lnTo>
                  <a:pt x="2440254" y="1770189"/>
                </a:lnTo>
                <a:lnTo>
                  <a:pt x="2470967" y="1746949"/>
                </a:lnTo>
                <a:lnTo>
                  <a:pt x="2525402" y="1698500"/>
                </a:lnTo>
                <a:lnTo>
                  <a:pt x="2570051" y="1647633"/>
                </a:lnTo>
                <a:lnTo>
                  <a:pt x="2604363" y="1594595"/>
                </a:lnTo>
                <a:lnTo>
                  <a:pt x="2627782" y="1539637"/>
                </a:lnTo>
                <a:lnTo>
                  <a:pt x="2639758" y="1483007"/>
                </a:lnTo>
                <a:lnTo>
                  <a:pt x="2641280" y="1454144"/>
                </a:lnTo>
                <a:lnTo>
                  <a:pt x="2639758" y="1425279"/>
                </a:lnTo>
                <a:lnTo>
                  <a:pt x="2627782" y="1368643"/>
                </a:lnTo>
                <a:lnTo>
                  <a:pt x="2604363" y="1313674"/>
                </a:lnTo>
                <a:lnTo>
                  <a:pt x="2570051" y="1260619"/>
                </a:lnTo>
                <a:lnTo>
                  <a:pt x="2525401" y="1209731"/>
                </a:lnTo>
                <a:lnTo>
                  <a:pt x="2470967" y="1161258"/>
                </a:lnTo>
                <a:lnTo>
                  <a:pt x="2440253" y="1138006"/>
                </a:lnTo>
                <a:lnTo>
                  <a:pt x="2407301" y="1115451"/>
                </a:lnTo>
                <a:lnTo>
                  <a:pt x="2372179" y="1093625"/>
                </a:lnTo>
                <a:lnTo>
                  <a:pt x="2334956" y="1072559"/>
                </a:lnTo>
                <a:lnTo>
                  <a:pt x="2295703" y="1052285"/>
                </a:lnTo>
                <a:lnTo>
                  <a:pt x="2254487" y="1032833"/>
                </a:lnTo>
                <a:lnTo>
                  <a:pt x="2211378" y="1014235"/>
                </a:lnTo>
                <a:lnTo>
                  <a:pt x="2166446" y="996522"/>
                </a:lnTo>
                <a:lnTo>
                  <a:pt x="2119759" y="979725"/>
                </a:lnTo>
                <a:lnTo>
                  <a:pt x="2071386" y="963876"/>
                </a:lnTo>
                <a:lnTo>
                  <a:pt x="2021398" y="949006"/>
                </a:lnTo>
                <a:lnTo>
                  <a:pt x="1969862" y="935146"/>
                </a:lnTo>
                <a:lnTo>
                  <a:pt x="1916848" y="922327"/>
                </a:lnTo>
                <a:lnTo>
                  <a:pt x="1862426" y="910581"/>
                </a:lnTo>
                <a:lnTo>
                  <a:pt x="1806664" y="899939"/>
                </a:lnTo>
                <a:lnTo>
                  <a:pt x="1749631" y="890431"/>
                </a:lnTo>
                <a:lnTo>
                  <a:pt x="1691397" y="882090"/>
                </a:lnTo>
                <a:lnTo>
                  <a:pt x="1632031" y="874947"/>
                </a:lnTo>
                <a:lnTo>
                  <a:pt x="1571602" y="869032"/>
                </a:lnTo>
                <a:lnTo>
                  <a:pt x="1510179" y="864377"/>
                </a:lnTo>
                <a:lnTo>
                  <a:pt x="1451838" y="861230"/>
                </a:lnTo>
                <a:lnTo>
                  <a:pt x="1184518" y="861230"/>
                </a:lnTo>
                <a:lnTo>
                  <a:pt x="659993" y="0"/>
                </a:lnTo>
                <a:close/>
              </a:path>
              <a:path w="2641600" h="2049779">
                <a:moveTo>
                  <a:pt x="1320640" y="858285"/>
                </a:moveTo>
                <a:lnTo>
                  <a:pt x="1286251" y="858454"/>
                </a:lnTo>
                <a:lnTo>
                  <a:pt x="1252124" y="858980"/>
                </a:lnTo>
                <a:lnTo>
                  <a:pt x="1218224" y="859895"/>
                </a:lnTo>
                <a:lnTo>
                  <a:pt x="1184518" y="861230"/>
                </a:lnTo>
                <a:lnTo>
                  <a:pt x="1451838" y="861230"/>
                </a:lnTo>
                <a:lnTo>
                  <a:pt x="1447832" y="861014"/>
                </a:lnTo>
                <a:lnTo>
                  <a:pt x="1384629" y="858973"/>
                </a:lnTo>
                <a:lnTo>
                  <a:pt x="1320640" y="858285"/>
                </a:lnTo>
                <a:close/>
              </a:path>
            </a:pathLst>
          </a:custGeom>
          <a:solidFill>
            <a:srgbClr val="B08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71937" y="7578691"/>
            <a:ext cx="166243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3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482455" cy="10210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5"/>
              <a:t>table</a:t>
            </a:r>
            <a:r>
              <a:rPr dirty="0" spc="125"/>
              <a:t>:</a:t>
            </a:r>
            <a:r>
              <a:rPr dirty="0" spc="-430"/>
              <a:t> </a:t>
            </a:r>
            <a:r>
              <a:rPr dirty="0" spc="140"/>
              <a:t>cours</a:t>
            </a:r>
            <a:r>
              <a:rPr dirty="0" spc="265"/>
              <a:t>e</a:t>
            </a:r>
            <a:r>
              <a:rPr dirty="0" spc="-75"/>
              <a:t> </a:t>
            </a:r>
            <a:r>
              <a:rPr dirty="0" spc="250"/>
              <a:t>-</a:t>
            </a:r>
            <a:r>
              <a:rPr dirty="0" spc="-75"/>
              <a:t> </a:t>
            </a:r>
            <a:r>
              <a:rPr dirty="0" spc="325"/>
              <a:t>n</a:t>
            </a:r>
            <a:r>
              <a:rPr dirty="0" spc="415"/>
              <a:t>o</a:t>
            </a:r>
            <a:r>
              <a:rPr dirty="0" spc="-75"/>
              <a:t> </a:t>
            </a:r>
            <a:r>
              <a:rPr dirty="0" spc="55"/>
              <a:t>c</a:t>
            </a:r>
            <a:r>
              <a:rPr dirty="0" spc="200"/>
              <a:t>hanges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09356" y="3099382"/>
            <a:ext cx="15256510" cy="5109845"/>
            <a:chOff x="2209356" y="3099382"/>
            <a:chExt cx="15256510" cy="51098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5949" y="3193620"/>
              <a:ext cx="14962895" cy="47328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356" y="3099382"/>
              <a:ext cx="15256080" cy="51097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0"/>
              </a:lnSpc>
            </a:pPr>
            <a:r>
              <a:rPr dirty="0" sz="260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www.luv2code.com</dc:creator>
  <cp:keywords>luv2code</cp:keywords>
  <dc:subject>luv2code</dc:subject>
  <dc:title>26-hibernate-one-to-many-uni-overview.pdf</dc:title>
  <dcterms:created xsi:type="dcterms:W3CDTF">2022-08-22T11:45:47Z</dcterms:created>
  <dcterms:modified xsi:type="dcterms:W3CDTF">2022-08-22T11:45:47Z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2017-09-22T00:00:00Z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2022-08-22T00:00:00Z</vt:filetime>
  </property>
</Properties>
</file>