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63" r:id="rId4"/>
    <p:sldId id="269" r:id="rId5"/>
    <p:sldId id="274" r:id="rId6"/>
    <p:sldId id="276" r:id="rId7"/>
    <p:sldId id="278" r:id="rId8"/>
    <p:sldId id="282" r:id="rId9"/>
    <p:sldId id="285" r:id="rId10"/>
    <p:sldId id="287" r:id="rId11"/>
    <p:sldId id="292" r:id="rId12"/>
    <p:sldId id="297" r:id="rId13"/>
    <p:sldId id="299" r:id="rId14"/>
    <p:sldId id="301" r:id="rId15"/>
    <p:sldId id="304" r:id="rId16"/>
    <p:sldId id="259" r:id="rId17"/>
    <p:sldId id="264" r:id="rId18"/>
    <p:sldId id="305" r:id="rId19"/>
    <p:sldId id="273" r:id="rId20"/>
    <p:sldId id="306" r:id="rId21"/>
    <p:sldId id="279" r:id="rId22"/>
    <p:sldId id="283" r:id="rId23"/>
    <p:sldId id="286" r:id="rId2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96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7555" y="588328"/>
            <a:ext cx="18468988" cy="862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60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98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54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457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70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7555" y="588328"/>
            <a:ext cx="18468988" cy="862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3112" y="2086363"/>
            <a:ext cx="14986000" cy="782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5237" y="10395466"/>
            <a:ext cx="2021800" cy="8249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5190" y="505609"/>
            <a:ext cx="18213718" cy="98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3810" y="3840585"/>
            <a:ext cx="13416478" cy="400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54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luv2code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luv2code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://www.luv2cod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://www.luv2cod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1502" y="7987056"/>
            <a:ext cx="845819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80" dirty="0">
                <a:solidFill>
                  <a:srgbClr val="314864"/>
                </a:solidFill>
                <a:latin typeface="Microsoft Tai Le"/>
                <a:cs typeface="Microsoft Tai Le"/>
              </a:rPr>
              <a:t>m</a:t>
            </a:r>
            <a:endParaRPr sz="7400">
              <a:latin typeface="Microsoft Tai Le"/>
              <a:cs typeface="Microsoft Tai 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6211" y="615553"/>
            <a:ext cx="1395095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b="1" spc="-155" dirty="0">
                <a:latin typeface="Arial"/>
                <a:cs typeface="Arial"/>
              </a:rPr>
              <a:t>Sprin</a:t>
            </a:r>
            <a:r>
              <a:rPr sz="7900" b="1" spc="5" dirty="0">
                <a:latin typeface="Arial"/>
                <a:cs typeface="Arial"/>
              </a:rPr>
              <a:t>g</a:t>
            </a:r>
            <a:r>
              <a:rPr sz="7900" b="1" spc="-315" dirty="0">
                <a:latin typeface="Arial"/>
                <a:cs typeface="Arial"/>
              </a:rPr>
              <a:t> </a:t>
            </a:r>
            <a:r>
              <a:rPr sz="7900" b="1" spc="-150" dirty="0">
                <a:latin typeface="Arial"/>
                <a:cs typeface="Arial"/>
              </a:rPr>
              <a:t>MV</a:t>
            </a:r>
            <a:r>
              <a:rPr sz="7900" b="1" spc="10" dirty="0">
                <a:latin typeface="Arial"/>
                <a:cs typeface="Arial"/>
              </a:rPr>
              <a:t>C</a:t>
            </a:r>
            <a:r>
              <a:rPr sz="7900" b="1" spc="-605" dirty="0">
                <a:latin typeface="Arial"/>
                <a:cs typeface="Arial"/>
              </a:rPr>
              <a:t> </a:t>
            </a:r>
            <a:r>
              <a:rPr sz="7900" b="1" spc="-155" dirty="0">
                <a:latin typeface="Arial"/>
                <a:cs typeface="Arial"/>
              </a:rPr>
              <a:t>Ap</a:t>
            </a:r>
            <a:r>
              <a:rPr sz="7900" b="1" spc="5" dirty="0">
                <a:latin typeface="Arial"/>
                <a:cs typeface="Arial"/>
              </a:rPr>
              <a:t>p</a:t>
            </a:r>
            <a:r>
              <a:rPr sz="7900" b="1" spc="-315" dirty="0">
                <a:latin typeface="Arial"/>
                <a:cs typeface="Arial"/>
              </a:rPr>
              <a:t> </a:t>
            </a:r>
            <a:r>
              <a:rPr sz="7900" b="1" spc="5" dirty="0">
                <a:latin typeface="Arial"/>
                <a:cs typeface="Arial"/>
              </a:rPr>
              <a:t>-</a:t>
            </a:r>
            <a:r>
              <a:rPr sz="7900" b="1" spc="-315" dirty="0">
                <a:latin typeface="Arial"/>
                <a:cs typeface="Arial"/>
              </a:rPr>
              <a:t> </a:t>
            </a:r>
            <a:r>
              <a:rPr sz="7900" b="1" spc="-160" dirty="0">
                <a:latin typeface="Arial"/>
                <a:cs typeface="Arial"/>
              </a:rPr>
              <a:t>Jav</a:t>
            </a:r>
            <a:r>
              <a:rPr sz="7900" b="1" spc="5" dirty="0">
                <a:latin typeface="Arial"/>
                <a:cs typeface="Arial"/>
              </a:rPr>
              <a:t>a</a:t>
            </a:r>
            <a:r>
              <a:rPr sz="7900" b="1" spc="-315" dirty="0">
                <a:latin typeface="Arial"/>
                <a:cs typeface="Arial"/>
              </a:rPr>
              <a:t> </a:t>
            </a:r>
            <a:r>
              <a:rPr sz="7900" b="1" spc="-155" dirty="0">
                <a:latin typeface="Arial"/>
                <a:cs typeface="Arial"/>
              </a:rPr>
              <a:t>Config</a:t>
            </a:r>
            <a:endParaRPr sz="7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5863" y="8188232"/>
              <a:ext cx="1256506" cy="5130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4932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20" dirty="0"/>
              <a:t>Flash</a:t>
            </a:r>
            <a:r>
              <a:rPr sz="6500" spc="-80" dirty="0"/>
              <a:t> </a:t>
            </a:r>
            <a:r>
              <a:rPr sz="6500" spc="75" dirty="0"/>
              <a:t>Back</a:t>
            </a:r>
            <a:r>
              <a:rPr sz="6500" spc="-75" dirty="0"/>
              <a:t> </a:t>
            </a:r>
            <a:r>
              <a:rPr sz="6500" spc="245" dirty="0"/>
              <a:t>to</a:t>
            </a:r>
            <a:r>
              <a:rPr sz="6500" spc="-80" dirty="0"/>
              <a:t> </a:t>
            </a:r>
            <a:r>
              <a:rPr sz="6500" spc="90" dirty="0"/>
              <a:t>XML</a:t>
            </a:r>
            <a:r>
              <a:rPr sz="6500" spc="-75" dirty="0"/>
              <a:t> </a:t>
            </a:r>
            <a:r>
              <a:rPr sz="6500" spc="190" dirty="0"/>
              <a:t>config</a:t>
            </a:r>
            <a:r>
              <a:rPr sz="6500" spc="-75" dirty="0"/>
              <a:t> </a:t>
            </a:r>
            <a:r>
              <a:rPr sz="6500" spc="60" dirty="0"/>
              <a:t>(the</a:t>
            </a:r>
            <a:r>
              <a:rPr sz="6500" spc="-80" dirty="0"/>
              <a:t> </a:t>
            </a:r>
            <a:r>
              <a:rPr sz="6500" spc="204" dirty="0"/>
              <a:t>old</a:t>
            </a:r>
            <a:r>
              <a:rPr sz="6500" spc="-75" dirty="0"/>
              <a:t> </a:t>
            </a:r>
            <a:r>
              <a:rPr sz="6500" spc="-250" dirty="0"/>
              <a:t>way)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1437933" y="2522971"/>
            <a:ext cx="15570835" cy="7803515"/>
            <a:chOff x="1437933" y="2522971"/>
            <a:chExt cx="15570835" cy="7803515"/>
          </a:xfrm>
        </p:grpSpPr>
        <p:sp>
          <p:nvSpPr>
            <p:cNvPr id="4" name="object 4"/>
            <p:cNvSpPr/>
            <p:nvPr/>
          </p:nvSpPr>
          <p:spPr>
            <a:xfrm>
              <a:off x="1615938" y="2638151"/>
              <a:ext cx="15214600" cy="7343140"/>
            </a:xfrm>
            <a:custGeom>
              <a:avLst/>
              <a:gdLst/>
              <a:ahLst/>
              <a:cxnLst/>
              <a:rect l="l" t="t" r="r" b="b"/>
              <a:pathLst>
                <a:path w="15214600" h="7343140">
                  <a:moveTo>
                    <a:pt x="0" y="0"/>
                  </a:moveTo>
                  <a:lnTo>
                    <a:pt x="15214397" y="0"/>
                  </a:lnTo>
                  <a:lnTo>
                    <a:pt x="15214397" y="7342708"/>
                  </a:lnTo>
                  <a:lnTo>
                    <a:pt x="0" y="7342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7933" y="2522971"/>
              <a:ext cx="15570416" cy="780342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840"/>
              </a:spcBef>
            </a:pPr>
            <a:r>
              <a:rPr spc="10" dirty="0"/>
              <a:t>File:</a:t>
            </a:r>
            <a:r>
              <a:rPr spc="5" dirty="0"/>
              <a:t> </a:t>
            </a:r>
            <a:r>
              <a:rPr spc="15" dirty="0"/>
              <a:t>spring-mvc-demo-servlet.xml</a:t>
            </a: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beans&gt;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&lt;!--</a:t>
            </a:r>
            <a:r>
              <a:rPr sz="2950" b="1" spc="-1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4F76CB"/>
                </a:solidFill>
                <a:latin typeface="Arial"/>
                <a:cs typeface="Arial"/>
              </a:rPr>
              <a:t>Add</a:t>
            </a:r>
            <a:r>
              <a:rPr sz="2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support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for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component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scanning</a:t>
            </a:r>
            <a:r>
              <a:rPr sz="2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--&gt;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context:component-scan </a:t>
            </a:r>
            <a:r>
              <a:rPr sz="2950" b="1" spc="5" dirty="0">
                <a:solidFill>
                  <a:srgbClr val="932192"/>
                </a:solidFill>
                <a:latin typeface="Arial"/>
                <a:cs typeface="Arial"/>
              </a:rPr>
              <a:t>base-package</a:t>
            </a:r>
            <a:r>
              <a:rPr sz="2950" b="1" spc="5" dirty="0">
                <a:latin typeface="Arial"/>
                <a:cs typeface="Arial"/>
              </a:rPr>
              <a:t>=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"com.luv2code.springdemo"</a:t>
            </a:r>
            <a:r>
              <a:rPr sz="2950" b="1" i="1" spc="1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&lt;!--</a:t>
            </a:r>
            <a:r>
              <a:rPr sz="2950" b="1" spc="-10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4F76CB"/>
                </a:solidFill>
                <a:latin typeface="Arial"/>
                <a:cs typeface="Arial"/>
              </a:rPr>
              <a:t>Add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support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for</a:t>
            </a:r>
            <a:r>
              <a:rPr sz="2950" b="1" spc="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conversion,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formatting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and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validation support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--&gt;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mvc:annotation-driven</a:t>
            </a: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&lt;!--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Define Spring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4F76CB"/>
                </a:solidFill>
                <a:latin typeface="Arial"/>
                <a:cs typeface="Arial"/>
              </a:rPr>
              <a:t>MVC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view</a:t>
            </a:r>
            <a:r>
              <a:rPr sz="2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4F76CB"/>
                </a:solidFill>
                <a:latin typeface="Arial"/>
                <a:cs typeface="Arial"/>
              </a:rPr>
              <a:t>resolver --&gt;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endParaRPr sz="2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2950" b="1" spc="5" dirty="0">
                <a:latin typeface="Arial"/>
                <a:cs typeface="Arial"/>
              </a:rPr>
              <a:t>=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"org.springframework.web.servlet.view.InternalResourceViewResolver"</a:t>
            </a: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2950" b="1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2950" b="1" spc="5" dirty="0">
                <a:latin typeface="Arial"/>
                <a:cs typeface="Arial"/>
              </a:rPr>
              <a:t>=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"prefix"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2950" b="1" spc="5" dirty="0">
                <a:latin typeface="Arial"/>
                <a:cs typeface="Arial"/>
              </a:rPr>
              <a:t>=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"/WEB-INF/view/"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property</a:t>
            </a:r>
            <a:r>
              <a:rPr sz="2950" b="1" spc="-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2192"/>
                </a:solidFill>
                <a:latin typeface="Arial"/>
                <a:cs typeface="Arial"/>
              </a:rPr>
              <a:t>name</a:t>
            </a:r>
            <a:r>
              <a:rPr sz="2950" b="1" spc="5" dirty="0">
                <a:latin typeface="Arial"/>
                <a:cs typeface="Arial"/>
              </a:rPr>
              <a:t>=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"suffix"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2192"/>
                </a:solidFill>
                <a:latin typeface="Arial"/>
                <a:cs typeface="Arial"/>
              </a:rPr>
              <a:t>value</a:t>
            </a:r>
            <a:r>
              <a:rPr sz="2950" b="1" spc="5" dirty="0">
                <a:latin typeface="Arial"/>
                <a:cs typeface="Arial"/>
              </a:rPr>
              <a:t>=</a:t>
            </a:r>
            <a:r>
              <a:rPr sz="2950" b="1" i="1" spc="5" dirty="0">
                <a:solidFill>
                  <a:srgbClr val="3933FF"/>
                </a:solidFill>
                <a:latin typeface="Arial"/>
                <a:cs typeface="Arial"/>
              </a:rPr>
              <a:t>".jsp"</a:t>
            </a:r>
            <a:r>
              <a:rPr sz="2950" b="1" i="1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950" b="1" spc="5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2950" b="1" spc="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07582" y="2644315"/>
            <a:ext cx="3492500" cy="1538605"/>
          </a:xfrm>
          <a:custGeom>
            <a:avLst/>
            <a:gdLst/>
            <a:ahLst/>
            <a:cxnLst/>
            <a:rect l="l" t="t" r="r" b="b"/>
            <a:pathLst>
              <a:path w="3492500" h="1538604">
                <a:moveTo>
                  <a:pt x="305302" y="0"/>
                </a:moveTo>
                <a:lnTo>
                  <a:pt x="230816" y="9799"/>
                </a:lnTo>
                <a:lnTo>
                  <a:pt x="195470" y="27027"/>
                </a:lnTo>
                <a:lnTo>
                  <a:pt x="164659" y="51456"/>
                </a:lnTo>
                <a:lnTo>
                  <a:pt x="139579" y="82332"/>
                </a:lnTo>
                <a:lnTo>
                  <a:pt x="110989" y="150422"/>
                </a:lnTo>
                <a:lnTo>
                  <a:pt x="99381" y="194283"/>
                </a:lnTo>
                <a:lnTo>
                  <a:pt x="86544" y="249741"/>
                </a:lnTo>
                <a:lnTo>
                  <a:pt x="25352" y="518963"/>
                </a:lnTo>
                <a:lnTo>
                  <a:pt x="12792" y="575271"/>
                </a:lnTo>
                <a:lnTo>
                  <a:pt x="4214" y="620224"/>
                </a:lnTo>
                <a:lnTo>
                  <a:pt x="0" y="658341"/>
                </a:lnTo>
                <a:lnTo>
                  <a:pt x="526" y="694142"/>
                </a:lnTo>
                <a:lnTo>
                  <a:pt x="9798" y="732826"/>
                </a:lnTo>
                <a:lnTo>
                  <a:pt x="27028" y="768173"/>
                </a:lnTo>
                <a:lnTo>
                  <a:pt x="51459" y="798987"/>
                </a:lnTo>
                <a:lnTo>
                  <a:pt x="82335" y="824068"/>
                </a:lnTo>
                <a:lnTo>
                  <a:pt x="150423" y="852655"/>
                </a:lnTo>
                <a:lnTo>
                  <a:pt x="194285" y="864263"/>
                </a:lnTo>
                <a:lnTo>
                  <a:pt x="3103973" y="1525556"/>
                </a:lnTo>
                <a:lnTo>
                  <a:pt x="3148926" y="1534133"/>
                </a:lnTo>
                <a:lnTo>
                  <a:pt x="3187045" y="1538348"/>
                </a:lnTo>
                <a:lnTo>
                  <a:pt x="3222847" y="1537821"/>
                </a:lnTo>
                <a:lnTo>
                  <a:pt x="3261528" y="1528549"/>
                </a:lnTo>
                <a:lnTo>
                  <a:pt x="3296875" y="1511321"/>
                </a:lnTo>
                <a:lnTo>
                  <a:pt x="3327688" y="1486892"/>
                </a:lnTo>
                <a:lnTo>
                  <a:pt x="3352769" y="1456017"/>
                </a:lnTo>
                <a:lnTo>
                  <a:pt x="3381360" y="1387926"/>
                </a:lnTo>
                <a:lnTo>
                  <a:pt x="3392968" y="1344065"/>
                </a:lnTo>
                <a:lnTo>
                  <a:pt x="3405805" y="1288607"/>
                </a:lnTo>
                <a:lnTo>
                  <a:pt x="3466986" y="1019384"/>
                </a:lnTo>
                <a:lnTo>
                  <a:pt x="3479553" y="963077"/>
                </a:lnTo>
                <a:lnTo>
                  <a:pt x="3488133" y="918124"/>
                </a:lnTo>
                <a:lnTo>
                  <a:pt x="3492349" y="880006"/>
                </a:lnTo>
                <a:lnTo>
                  <a:pt x="3491823" y="844205"/>
                </a:lnTo>
                <a:lnTo>
                  <a:pt x="3482546" y="805521"/>
                </a:lnTo>
                <a:lnTo>
                  <a:pt x="3465317" y="770174"/>
                </a:lnTo>
                <a:lnTo>
                  <a:pt x="3440889" y="739361"/>
                </a:lnTo>
                <a:lnTo>
                  <a:pt x="3410014" y="714279"/>
                </a:lnTo>
                <a:lnTo>
                  <a:pt x="3341922" y="685692"/>
                </a:lnTo>
                <a:lnTo>
                  <a:pt x="3298062" y="674085"/>
                </a:lnTo>
                <a:lnTo>
                  <a:pt x="444687" y="25355"/>
                </a:lnTo>
                <a:lnTo>
                  <a:pt x="388372" y="12792"/>
                </a:lnTo>
                <a:lnTo>
                  <a:pt x="343419" y="4214"/>
                </a:lnTo>
                <a:lnTo>
                  <a:pt x="305302" y="0"/>
                </a:lnTo>
                <a:close/>
              </a:path>
              <a:path w="3492500" h="1538604">
                <a:moveTo>
                  <a:pt x="443392" y="25061"/>
                </a:moveTo>
                <a:lnTo>
                  <a:pt x="444680" y="25355"/>
                </a:lnTo>
                <a:lnTo>
                  <a:pt x="443392" y="25061"/>
                </a:lnTo>
                <a:close/>
              </a:path>
            </a:pathLst>
          </a:custGeom>
          <a:solidFill>
            <a:srgbClr val="94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720000">
            <a:off x="16258483" y="3187469"/>
            <a:ext cx="2393476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52" baseline="3220" dirty="0">
                <a:solidFill>
                  <a:srgbClr val="FFFFFF"/>
                </a:solidFill>
                <a:latin typeface="Arial"/>
                <a:cs typeface="Arial"/>
              </a:rPr>
              <a:t>Ju</a:t>
            </a:r>
            <a:r>
              <a:rPr sz="5175" b="1" spc="-52" baseline="241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5175" b="1" spc="-142" baseline="2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FYI</a:t>
            </a:r>
            <a:endParaRPr sz="3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4414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5" dirty="0"/>
              <a:t>Enabling</a:t>
            </a:r>
            <a:r>
              <a:rPr sz="6500" spc="-85" dirty="0"/>
              <a:t> </a:t>
            </a:r>
            <a:r>
              <a:rPr sz="6500" spc="285" dirty="0"/>
              <a:t>the</a:t>
            </a:r>
            <a:r>
              <a:rPr sz="6500" spc="-80" dirty="0"/>
              <a:t> </a:t>
            </a:r>
            <a:r>
              <a:rPr sz="6500" spc="-110" dirty="0"/>
              <a:t>MVC</a:t>
            </a:r>
            <a:r>
              <a:rPr sz="6500" spc="-85" dirty="0"/>
              <a:t> </a:t>
            </a:r>
            <a:r>
              <a:rPr sz="6500" spc="-160" dirty="0"/>
              <a:t>Java</a:t>
            </a:r>
            <a:r>
              <a:rPr sz="6500" spc="-80" dirty="0"/>
              <a:t> </a:t>
            </a:r>
            <a:r>
              <a:rPr sz="6500" spc="130" dirty="0"/>
              <a:t>Config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982034" y="435994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4238479"/>
            <a:ext cx="156464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Provides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similar support to </a:t>
            </a:r>
            <a:r>
              <a:rPr sz="4250" b="1" spc="15" dirty="0">
                <a:solidFill>
                  <a:srgbClr val="0433FF"/>
                </a:solidFill>
                <a:latin typeface="Arial"/>
                <a:cs typeface="Arial"/>
              </a:rPr>
              <a:t>&lt;mvc:annotation-driven /&gt;</a:t>
            </a:r>
            <a:r>
              <a:rPr sz="4250" b="1" spc="-10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in </a:t>
            </a:r>
            <a:r>
              <a:rPr sz="4250" spc="20" dirty="0">
                <a:latin typeface="Palatino Linotype"/>
                <a:cs typeface="Palatino Linotype"/>
              </a:rPr>
              <a:t>XML.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622375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6102296"/>
            <a:ext cx="126619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Adds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conversion,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formatting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validation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support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808757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7966114"/>
            <a:ext cx="174815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Processing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Arial MT"/>
                <a:cs typeface="Arial MT"/>
              </a:rPr>
              <a:t>@Controller</a:t>
            </a:r>
            <a:r>
              <a:rPr sz="4250" spc="-100" dirty="0">
                <a:latin typeface="Arial MT"/>
                <a:cs typeface="Arial MT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classes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Arial MT"/>
                <a:cs typeface="Arial MT"/>
              </a:rPr>
              <a:t>@RequestMapping</a:t>
            </a:r>
            <a:r>
              <a:rPr sz="4250" spc="-100" dirty="0">
                <a:latin typeface="Arial MT"/>
                <a:cs typeface="Arial MT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etc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...</a:t>
            </a:r>
            <a:r>
              <a:rPr sz="4250" spc="15" dirty="0">
                <a:latin typeface="Palatino Linotype"/>
                <a:cs typeface="Palatino Linotype"/>
              </a:rPr>
              <a:t> methods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0818" y="1517335"/>
            <a:ext cx="6811009" cy="2721610"/>
            <a:chOff x="1010818" y="1517335"/>
            <a:chExt cx="6811009" cy="272161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818" y="1517335"/>
              <a:ext cx="6810573" cy="27213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29653" y="2282384"/>
              <a:ext cx="5973445" cy="1177290"/>
            </a:xfrm>
            <a:custGeom>
              <a:avLst/>
              <a:gdLst/>
              <a:ahLst/>
              <a:cxnLst/>
              <a:rect l="l" t="t" r="r" b="b"/>
              <a:pathLst>
                <a:path w="5973445" h="1177289">
                  <a:moveTo>
                    <a:pt x="5702311" y="0"/>
                  </a:moveTo>
                  <a:lnTo>
                    <a:pt x="271795" y="0"/>
                  </a:lnTo>
                  <a:lnTo>
                    <a:pt x="219442" y="207"/>
                  </a:lnTo>
                  <a:lnTo>
                    <a:pt x="177937" y="1657"/>
                  </a:lnTo>
                  <a:lnTo>
                    <a:pt x="111782" y="13260"/>
                  </a:lnTo>
                  <a:lnTo>
                    <a:pt x="51600" y="51600"/>
                  </a:lnTo>
                  <a:lnTo>
                    <a:pt x="13260" y="111781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906691"/>
                  </a:lnTo>
                  <a:lnTo>
                    <a:pt x="207" y="957842"/>
                  </a:lnTo>
                  <a:lnTo>
                    <a:pt x="1674" y="999498"/>
                  </a:lnTo>
                  <a:lnTo>
                    <a:pt x="13260" y="1065502"/>
                  </a:lnTo>
                  <a:lnTo>
                    <a:pt x="51600" y="1125684"/>
                  </a:lnTo>
                  <a:lnTo>
                    <a:pt x="111782" y="1164024"/>
                  </a:lnTo>
                  <a:lnTo>
                    <a:pt x="177786" y="1175627"/>
                  </a:lnTo>
                  <a:lnTo>
                    <a:pt x="218934" y="1177077"/>
                  </a:lnTo>
                  <a:lnTo>
                    <a:pt x="270592" y="1177284"/>
                  </a:lnTo>
                  <a:lnTo>
                    <a:pt x="5701108" y="1177284"/>
                  </a:lnTo>
                  <a:lnTo>
                    <a:pt x="5753461" y="1177077"/>
                  </a:lnTo>
                  <a:lnTo>
                    <a:pt x="5794967" y="1175627"/>
                  </a:lnTo>
                  <a:lnTo>
                    <a:pt x="5861121" y="1164024"/>
                  </a:lnTo>
                  <a:lnTo>
                    <a:pt x="5921303" y="1125684"/>
                  </a:lnTo>
                  <a:lnTo>
                    <a:pt x="5959643" y="1065502"/>
                  </a:lnTo>
                  <a:lnTo>
                    <a:pt x="5971251" y="999347"/>
                  </a:lnTo>
                  <a:lnTo>
                    <a:pt x="5972696" y="958350"/>
                  </a:lnTo>
                  <a:lnTo>
                    <a:pt x="5972903" y="906691"/>
                  </a:lnTo>
                  <a:lnTo>
                    <a:pt x="5972899" y="270592"/>
                  </a:lnTo>
                  <a:lnTo>
                    <a:pt x="5972696" y="219441"/>
                  </a:lnTo>
                  <a:lnTo>
                    <a:pt x="5971229" y="177785"/>
                  </a:lnTo>
                  <a:lnTo>
                    <a:pt x="5959643" y="111781"/>
                  </a:lnTo>
                  <a:lnTo>
                    <a:pt x="5921303" y="51600"/>
                  </a:lnTo>
                  <a:lnTo>
                    <a:pt x="5861121" y="13260"/>
                  </a:lnTo>
                  <a:lnTo>
                    <a:pt x="5795117" y="1657"/>
                  </a:lnTo>
                  <a:lnTo>
                    <a:pt x="5753969" y="207"/>
                  </a:lnTo>
                  <a:lnTo>
                    <a:pt x="5702311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60535" y="2500312"/>
            <a:ext cx="471424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-10" dirty="0">
                <a:solidFill>
                  <a:srgbClr val="FFFFFF"/>
                </a:solidFill>
                <a:latin typeface="Arial"/>
                <a:cs typeface="Arial"/>
              </a:rPr>
              <a:t>@EnableWebMvc</a:t>
            </a:r>
            <a:endParaRPr sz="4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1053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/>
              <a:t>Ste</a:t>
            </a:r>
            <a:r>
              <a:rPr sz="6500" spc="440" dirty="0"/>
              <a:t>p</a:t>
            </a:r>
            <a:r>
              <a:rPr sz="6500" spc="-75" dirty="0"/>
              <a:t> </a:t>
            </a:r>
            <a:r>
              <a:rPr sz="6500" spc="-120" dirty="0"/>
              <a:t>2</a:t>
            </a:r>
            <a:r>
              <a:rPr sz="6500" spc="10" dirty="0"/>
              <a:t>:</a:t>
            </a:r>
            <a:r>
              <a:rPr sz="6500" spc="-430" dirty="0"/>
              <a:t> </a:t>
            </a:r>
            <a:r>
              <a:rPr sz="6500" spc="65" dirty="0"/>
              <a:t>Creat</a:t>
            </a:r>
            <a:r>
              <a:rPr sz="6500" spc="180" dirty="0"/>
              <a:t>e</a:t>
            </a:r>
            <a:r>
              <a:rPr sz="6500" spc="-75" dirty="0"/>
              <a:t> </a:t>
            </a:r>
            <a:r>
              <a:rPr sz="6500" spc="175" dirty="0"/>
              <a:t>Sprin</a:t>
            </a:r>
            <a:r>
              <a:rPr sz="6500" spc="325" dirty="0"/>
              <a:t>g</a:t>
            </a:r>
            <a:r>
              <a:rPr sz="6500" spc="-430" dirty="0"/>
              <a:t> </a:t>
            </a:r>
            <a:r>
              <a:rPr sz="6500" spc="135" dirty="0"/>
              <a:t>Ap</a:t>
            </a:r>
            <a:r>
              <a:rPr sz="6500" spc="235" dirty="0"/>
              <a:t>p</a:t>
            </a:r>
            <a:r>
              <a:rPr sz="6500" spc="-75" dirty="0"/>
              <a:t> </a:t>
            </a:r>
            <a:r>
              <a:rPr sz="6500" spc="155" dirty="0"/>
              <a:t>Con</a:t>
            </a:r>
            <a:r>
              <a:rPr sz="6500" spc="90" dirty="0"/>
              <a:t>f</a:t>
            </a:r>
            <a:r>
              <a:rPr sz="6500" spc="130" dirty="0"/>
              <a:t>iguration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746049" y="2483800"/>
            <a:ext cx="15377794" cy="7706359"/>
            <a:chOff x="746049" y="2483800"/>
            <a:chExt cx="15377794" cy="7706359"/>
          </a:xfrm>
        </p:grpSpPr>
        <p:sp>
          <p:nvSpPr>
            <p:cNvPr id="4" name="object 4"/>
            <p:cNvSpPr/>
            <p:nvPr/>
          </p:nvSpPr>
          <p:spPr>
            <a:xfrm>
              <a:off x="924054" y="2598980"/>
              <a:ext cx="15022194" cy="7245350"/>
            </a:xfrm>
            <a:custGeom>
              <a:avLst/>
              <a:gdLst/>
              <a:ahLst/>
              <a:cxnLst/>
              <a:rect l="l" t="t" r="r" b="b"/>
              <a:pathLst>
                <a:path w="15022194" h="7245350">
                  <a:moveTo>
                    <a:pt x="0" y="0"/>
                  </a:moveTo>
                  <a:lnTo>
                    <a:pt x="15021659" y="0"/>
                  </a:lnTo>
                  <a:lnTo>
                    <a:pt x="15021659" y="7245220"/>
                  </a:lnTo>
                  <a:lnTo>
                    <a:pt x="0" y="7245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049" y="2483800"/>
              <a:ext cx="15377667" cy="770593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82034" y="2646905"/>
            <a:ext cx="263080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2450" b="1" spc="10" dirty="0">
                <a:latin typeface="Arial"/>
                <a:cs typeface="Arial"/>
              </a:rPr>
              <a:t>@Configuration </a:t>
            </a:r>
            <a:r>
              <a:rPr sz="2450" b="1" spc="15" dirty="0">
                <a:latin typeface="Arial"/>
                <a:cs typeface="Arial"/>
              </a:rPr>
              <a:t> @E</a:t>
            </a:r>
            <a:r>
              <a:rPr sz="2450" b="1" spc="5" dirty="0">
                <a:latin typeface="Arial"/>
                <a:cs typeface="Arial"/>
              </a:rPr>
              <a:t>n</a:t>
            </a:r>
            <a:r>
              <a:rPr sz="2450" b="1" spc="10" dirty="0">
                <a:latin typeface="Arial"/>
                <a:cs typeface="Arial"/>
              </a:rPr>
              <a:t>a</a:t>
            </a:r>
            <a:r>
              <a:rPr sz="2450" b="1" spc="5" dirty="0">
                <a:latin typeface="Arial"/>
                <a:cs typeface="Arial"/>
              </a:rPr>
              <a:t>bl</a:t>
            </a:r>
            <a:r>
              <a:rPr sz="2450" b="1" spc="10" dirty="0">
                <a:latin typeface="Arial"/>
                <a:cs typeface="Arial"/>
              </a:rPr>
              <a:t>e</a:t>
            </a:r>
            <a:r>
              <a:rPr sz="2450" b="1" spc="-25" dirty="0">
                <a:latin typeface="Arial"/>
                <a:cs typeface="Arial"/>
              </a:rPr>
              <a:t>W</a:t>
            </a:r>
            <a:r>
              <a:rPr sz="2450" b="1" spc="10" dirty="0">
                <a:latin typeface="Arial"/>
                <a:cs typeface="Arial"/>
              </a:rPr>
              <a:t>e</a:t>
            </a:r>
            <a:r>
              <a:rPr sz="2450" b="1" spc="5" dirty="0">
                <a:latin typeface="Arial"/>
                <a:cs typeface="Arial"/>
              </a:rPr>
              <a:t>b</a:t>
            </a:r>
            <a:r>
              <a:rPr sz="2450" b="1" spc="15" dirty="0">
                <a:latin typeface="Arial"/>
                <a:cs typeface="Arial"/>
              </a:rPr>
              <a:t>Mvc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3400808"/>
            <a:ext cx="13452475" cy="6433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24760">
              <a:lnSpc>
                <a:spcPct val="101000"/>
              </a:lnSpc>
              <a:spcBef>
                <a:spcPts val="95"/>
              </a:spcBef>
            </a:pPr>
            <a:r>
              <a:rPr sz="2450" b="1" spc="5" dirty="0">
                <a:latin typeface="Arial"/>
                <a:cs typeface="Arial"/>
              </a:rPr>
              <a:t>@ComponentScan(basePackages=</a:t>
            </a:r>
            <a:r>
              <a:rPr sz="2450" b="1" spc="5" dirty="0">
                <a:solidFill>
                  <a:srgbClr val="3933FF"/>
                </a:solidFill>
                <a:latin typeface="Arial"/>
                <a:cs typeface="Arial"/>
              </a:rPr>
              <a:t>"com.luv2code.springsecurity.demo"</a:t>
            </a:r>
            <a:r>
              <a:rPr sz="2450" b="1" spc="5" dirty="0">
                <a:latin typeface="Arial"/>
                <a:cs typeface="Arial"/>
              </a:rPr>
              <a:t>) </a:t>
            </a:r>
            <a:r>
              <a:rPr sz="2450" b="1" spc="-670" dirty="0">
                <a:latin typeface="Arial"/>
                <a:cs typeface="Arial"/>
              </a:rPr>
              <a:t> </a:t>
            </a:r>
            <a:r>
              <a:rPr sz="245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4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10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450" b="1" spc="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DemoAppConfig {</a:t>
            </a:r>
            <a:endParaRPr sz="2450">
              <a:latin typeface="Arial"/>
              <a:cs typeface="Arial"/>
            </a:endParaRPr>
          </a:p>
          <a:p>
            <a:pPr marL="389255" marR="8154670">
              <a:lnSpc>
                <a:spcPct val="201900"/>
              </a:lnSpc>
            </a:pPr>
            <a:r>
              <a:rPr sz="2450" b="1" dirty="0">
                <a:solidFill>
                  <a:srgbClr val="4E9072"/>
                </a:solidFill>
                <a:latin typeface="Arial"/>
                <a:cs typeface="Arial"/>
              </a:rPr>
              <a:t>// </a:t>
            </a:r>
            <a:r>
              <a:rPr sz="2450" b="1" spc="5" dirty="0">
                <a:solidFill>
                  <a:srgbClr val="4E9072"/>
                </a:solidFill>
                <a:latin typeface="Arial"/>
                <a:cs typeface="Arial"/>
              </a:rPr>
              <a:t>define </a:t>
            </a:r>
            <a:r>
              <a:rPr sz="2450" b="1" spc="10" dirty="0">
                <a:solidFill>
                  <a:srgbClr val="4E9072"/>
                </a:solidFill>
                <a:latin typeface="Arial"/>
                <a:cs typeface="Arial"/>
              </a:rPr>
              <a:t>a bean </a:t>
            </a:r>
            <a:r>
              <a:rPr sz="2450" b="1" spc="5" dirty="0">
                <a:solidFill>
                  <a:srgbClr val="4E9072"/>
                </a:solidFill>
                <a:latin typeface="Arial"/>
                <a:cs typeface="Arial"/>
              </a:rPr>
              <a:t>for ViewResolver </a:t>
            </a:r>
            <a:r>
              <a:rPr sz="2450" b="1" spc="-67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450" b="1" spc="15" dirty="0">
                <a:latin typeface="Arial"/>
                <a:cs typeface="Arial"/>
              </a:rPr>
              <a:t>@Bean</a:t>
            </a:r>
            <a:endParaRPr sz="24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25"/>
              </a:spcBef>
            </a:pPr>
            <a:r>
              <a:rPr sz="245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ViewResolver</a:t>
            </a:r>
            <a:r>
              <a:rPr sz="2450" b="1" spc="-5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viewResolver()</a:t>
            </a:r>
            <a:r>
              <a:rPr sz="2450" b="1" spc="-5" dirty="0"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{</a:t>
            </a:r>
            <a:endParaRPr sz="2450">
              <a:latin typeface="Arial"/>
              <a:cs typeface="Arial"/>
            </a:endParaRPr>
          </a:p>
          <a:p>
            <a:pPr marL="766445" marR="5080">
              <a:lnSpc>
                <a:spcPct val="201900"/>
              </a:lnSpc>
            </a:pPr>
            <a:r>
              <a:rPr sz="2450" b="1" spc="5" dirty="0">
                <a:latin typeface="Arial"/>
                <a:cs typeface="Arial"/>
              </a:rPr>
              <a:t>InternalResourceViewResolver</a:t>
            </a:r>
            <a:r>
              <a:rPr sz="2450" b="1" spc="40" dirty="0">
                <a:latin typeface="Arial"/>
                <a:cs typeface="Arial"/>
              </a:rPr>
              <a:t> </a:t>
            </a:r>
            <a:r>
              <a:rPr sz="2450" b="1" spc="10" dirty="0">
                <a:solidFill>
                  <a:srgbClr val="7E504F"/>
                </a:solidFill>
                <a:latin typeface="Arial"/>
                <a:cs typeface="Arial"/>
              </a:rPr>
              <a:t>viewResolver</a:t>
            </a:r>
            <a:r>
              <a:rPr sz="2450" b="1" spc="4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=</a:t>
            </a:r>
            <a:r>
              <a:rPr sz="2450" b="1" spc="45" dirty="0">
                <a:latin typeface="Arial"/>
                <a:cs typeface="Arial"/>
              </a:rPr>
              <a:t> </a:t>
            </a:r>
            <a:r>
              <a:rPr sz="2450" b="1" spc="10" dirty="0">
                <a:solidFill>
                  <a:srgbClr val="931A68"/>
                </a:solidFill>
                <a:latin typeface="Arial"/>
                <a:cs typeface="Arial"/>
              </a:rPr>
              <a:t>new</a:t>
            </a:r>
            <a:r>
              <a:rPr sz="2450" b="1" spc="4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InternalResourceViewResolver(); </a:t>
            </a:r>
            <a:r>
              <a:rPr sz="2450" b="1" spc="-665" dirty="0">
                <a:latin typeface="Arial"/>
                <a:cs typeface="Arial"/>
              </a:rPr>
              <a:t> </a:t>
            </a:r>
            <a:r>
              <a:rPr sz="2450" b="1" spc="5" dirty="0">
                <a:solidFill>
                  <a:srgbClr val="7E504F"/>
                </a:solidFill>
                <a:latin typeface="Arial"/>
                <a:cs typeface="Arial"/>
              </a:rPr>
              <a:t>viewResolver</a:t>
            </a:r>
            <a:r>
              <a:rPr sz="2450" b="1" spc="5" dirty="0">
                <a:latin typeface="Arial"/>
                <a:cs typeface="Arial"/>
              </a:rPr>
              <a:t>.setPrefix(</a:t>
            </a:r>
            <a:r>
              <a:rPr sz="2450" b="1" spc="5" dirty="0">
                <a:solidFill>
                  <a:srgbClr val="3933FF"/>
                </a:solidFill>
                <a:latin typeface="Arial"/>
                <a:cs typeface="Arial"/>
              </a:rPr>
              <a:t>"/WEB-INF/view/"</a:t>
            </a:r>
            <a:r>
              <a:rPr sz="2450" b="1" spc="5" dirty="0">
                <a:latin typeface="Arial"/>
                <a:cs typeface="Arial"/>
              </a:rPr>
              <a:t>);</a:t>
            </a:r>
            <a:endParaRPr sz="24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30"/>
              </a:spcBef>
            </a:pPr>
            <a:r>
              <a:rPr sz="2450" b="1" spc="5" dirty="0">
                <a:solidFill>
                  <a:srgbClr val="7E504F"/>
                </a:solidFill>
                <a:latin typeface="Arial"/>
                <a:cs typeface="Arial"/>
              </a:rPr>
              <a:t>viewResolver</a:t>
            </a:r>
            <a:r>
              <a:rPr sz="2450" b="1" spc="5" dirty="0">
                <a:latin typeface="Arial"/>
                <a:cs typeface="Arial"/>
              </a:rPr>
              <a:t>.setSuffix(</a:t>
            </a:r>
            <a:r>
              <a:rPr sz="2450" b="1" spc="5" dirty="0">
                <a:solidFill>
                  <a:srgbClr val="3933FF"/>
                </a:solidFill>
                <a:latin typeface="Arial"/>
                <a:cs typeface="Arial"/>
              </a:rPr>
              <a:t>".jsp"</a:t>
            </a:r>
            <a:r>
              <a:rPr sz="2450" b="1" spc="5" dirty="0">
                <a:latin typeface="Arial"/>
                <a:cs typeface="Arial"/>
              </a:rPr>
              <a:t>);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</a:pPr>
            <a:r>
              <a:rPr sz="2450" b="1" spc="10" dirty="0">
                <a:solidFill>
                  <a:srgbClr val="931A68"/>
                </a:solidFill>
                <a:latin typeface="Arial"/>
                <a:cs typeface="Arial"/>
              </a:rPr>
              <a:t>return</a:t>
            </a:r>
            <a:r>
              <a:rPr sz="2450" b="1" spc="-3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10" dirty="0">
                <a:solidFill>
                  <a:srgbClr val="7E504F"/>
                </a:solidFill>
                <a:latin typeface="Arial"/>
                <a:cs typeface="Arial"/>
              </a:rPr>
              <a:t>viewResolver</a:t>
            </a:r>
            <a:r>
              <a:rPr sz="2450" b="1" spc="10" dirty="0">
                <a:latin typeface="Arial"/>
                <a:cs typeface="Arial"/>
              </a:rPr>
              <a:t>;</a:t>
            </a:r>
            <a:endParaRPr sz="24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30"/>
              </a:spcBef>
            </a:pPr>
            <a:r>
              <a:rPr sz="2450" b="1" spc="5" dirty="0">
                <a:latin typeface="Arial"/>
                <a:cs typeface="Arial"/>
              </a:rPr>
              <a:t>}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50" b="1" spc="5" dirty="0">
                <a:latin typeface="Arial"/>
                <a:cs typeface="Arial"/>
              </a:rPr>
              <a:t>}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0150" y="2165244"/>
            <a:ext cx="31534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5" dirty="0">
                <a:latin typeface="Arial"/>
                <a:cs typeface="Arial"/>
              </a:rPr>
              <a:t>File: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DemoAppConfig.java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29962" y="2103967"/>
            <a:ext cx="8705850" cy="1860550"/>
            <a:chOff x="3229962" y="2103967"/>
            <a:chExt cx="8705850" cy="18605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9962" y="2103967"/>
              <a:ext cx="8705232" cy="186021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82316" y="2135380"/>
              <a:ext cx="8601075" cy="1755775"/>
            </a:xfrm>
            <a:custGeom>
              <a:avLst/>
              <a:gdLst/>
              <a:ahLst/>
              <a:cxnLst/>
              <a:rect l="l" t="t" r="r" b="b"/>
              <a:pathLst>
                <a:path w="8601075" h="1755775">
                  <a:moveTo>
                    <a:pt x="8548171" y="0"/>
                  </a:moveTo>
                  <a:lnTo>
                    <a:pt x="2328135" y="0"/>
                  </a:lnTo>
                  <a:lnTo>
                    <a:pt x="2307756" y="4114"/>
                  </a:lnTo>
                  <a:lnTo>
                    <a:pt x="2291115" y="15333"/>
                  </a:lnTo>
                  <a:lnTo>
                    <a:pt x="2279895" y="31975"/>
                  </a:lnTo>
                  <a:lnTo>
                    <a:pt x="2275780" y="52354"/>
                  </a:lnTo>
                  <a:lnTo>
                    <a:pt x="2275780" y="1029418"/>
                  </a:lnTo>
                  <a:lnTo>
                    <a:pt x="0" y="1134127"/>
                  </a:lnTo>
                  <a:lnTo>
                    <a:pt x="2275780" y="1238836"/>
                  </a:lnTo>
                  <a:lnTo>
                    <a:pt x="2275780" y="1703154"/>
                  </a:lnTo>
                  <a:lnTo>
                    <a:pt x="2279895" y="1723533"/>
                  </a:lnTo>
                  <a:lnTo>
                    <a:pt x="2291115" y="1740174"/>
                  </a:lnTo>
                  <a:lnTo>
                    <a:pt x="2307756" y="1751394"/>
                  </a:lnTo>
                  <a:lnTo>
                    <a:pt x="2328135" y="1755508"/>
                  </a:lnTo>
                  <a:lnTo>
                    <a:pt x="8548171" y="1755508"/>
                  </a:lnTo>
                  <a:lnTo>
                    <a:pt x="8568547" y="1751394"/>
                  </a:lnTo>
                  <a:lnTo>
                    <a:pt x="8585189" y="1740174"/>
                  </a:lnTo>
                  <a:lnTo>
                    <a:pt x="8596410" y="1723533"/>
                  </a:lnTo>
                  <a:lnTo>
                    <a:pt x="8600525" y="1703154"/>
                  </a:lnTo>
                  <a:lnTo>
                    <a:pt x="8600525" y="52354"/>
                  </a:lnTo>
                  <a:lnTo>
                    <a:pt x="8596410" y="31975"/>
                  </a:lnTo>
                  <a:lnTo>
                    <a:pt x="8585189" y="15333"/>
                  </a:lnTo>
                  <a:lnTo>
                    <a:pt x="8568547" y="4114"/>
                  </a:lnTo>
                  <a:lnTo>
                    <a:pt x="8548171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80302" y="2531724"/>
            <a:ext cx="4885055" cy="917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500"/>
              </a:lnSpc>
              <a:spcBef>
                <a:spcPts val="114"/>
              </a:spcBef>
            </a:pP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sz="29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9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29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950">
              <a:latin typeface="Arial"/>
              <a:cs typeface="Arial"/>
            </a:endParaRPr>
          </a:p>
          <a:p>
            <a:pPr marL="85725">
              <a:lnSpc>
                <a:spcPts val="3500"/>
              </a:lnSpc>
            </a:pP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&lt;mvc:annotation-driven</a:t>
            </a:r>
            <a:r>
              <a:rPr sz="29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/&gt;</a:t>
            </a:r>
            <a:endParaRPr sz="2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03764" y="5224683"/>
            <a:ext cx="14579600" cy="3820160"/>
          </a:xfrm>
          <a:custGeom>
            <a:avLst/>
            <a:gdLst/>
            <a:ahLst/>
            <a:cxnLst/>
            <a:rect l="l" t="t" r="r" b="b"/>
            <a:pathLst>
              <a:path w="14579600" h="3820159">
                <a:moveTo>
                  <a:pt x="0" y="0"/>
                </a:moveTo>
                <a:lnTo>
                  <a:pt x="14579548" y="0"/>
                </a:lnTo>
                <a:lnTo>
                  <a:pt x="14579548" y="3820136"/>
                </a:lnTo>
                <a:lnTo>
                  <a:pt x="0" y="38201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7083" y="4585928"/>
            <a:ext cx="8164830" cy="412115"/>
          </a:xfrm>
          <a:custGeom>
            <a:avLst/>
            <a:gdLst/>
            <a:ahLst/>
            <a:cxnLst/>
            <a:rect l="l" t="t" r="r" b="b"/>
            <a:pathLst>
              <a:path w="8164830" h="412114">
                <a:moveTo>
                  <a:pt x="0" y="0"/>
                </a:moveTo>
                <a:lnTo>
                  <a:pt x="8164233" y="0"/>
                </a:lnTo>
                <a:lnTo>
                  <a:pt x="8164233" y="411679"/>
                </a:lnTo>
                <a:lnTo>
                  <a:pt x="0" y="4116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1053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/>
              <a:t>Ste</a:t>
            </a:r>
            <a:r>
              <a:rPr sz="6500" spc="440" dirty="0"/>
              <a:t>p</a:t>
            </a:r>
            <a:r>
              <a:rPr sz="6500" spc="-75" dirty="0"/>
              <a:t> </a:t>
            </a:r>
            <a:r>
              <a:rPr sz="6500" spc="-120" dirty="0"/>
              <a:t>2</a:t>
            </a:r>
            <a:r>
              <a:rPr sz="6500" spc="10" dirty="0"/>
              <a:t>:</a:t>
            </a:r>
            <a:r>
              <a:rPr sz="6500" spc="-430" dirty="0"/>
              <a:t> </a:t>
            </a:r>
            <a:r>
              <a:rPr sz="6500" spc="65" dirty="0"/>
              <a:t>Creat</a:t>
            </a:r>
            <a:r>
              <a:rPr sz="6500" spc="180" dirty="0"/>
              <a:t>e</a:t>
            </a:r>
            <a:r>
              <a:rPr sz="6500" spc="-75" dirty="0"/>
              <a:t> </a:t>
            </a:r>
            <a:r>
              <a:rPr sz="6500" spc="175" dirty="0"/>
              <a:t>Sprin</a:t>
            </a:r>
            <a:r>
              <a:rPr sz="6500" spc="325" dirty="0"/>
              <a:t>g</a:t>
            </a:r>
            <a:r>
              <a:rPr sz="6500" spc="-430" dirty="0"/>
              <a:t> </a:t>
            </a:r>
            <a:r>
              <a:rPr sz="6500" spc="135" dirty="0"/>
              <a:t>Ap</a:t>
            </a:r>
            <a:r>
              <a:rPr sz="6500" spc="235" dirty="0"/>
              <a:t>p</a:t>
            </a:r>
            <a:r>
              <a:rPr sz="6500" spc="-75" dirty="0"/>
              <a:t> </a:t>
            </a:r>
            <a:r>
              <a:rPr sz="6500" spc="155" dirty="0"/>
              <a:t>Con</a:t>
            </a:r>
            <a:r>
              <a:rPr sz="6500" spc="90" dirty="0"/>
              <a:t>f</a:t>
            </a:r>
            <a:r>
              <a:rPr sz="6500" spc="130" dirty="0"/>
              <a:t>iguration</a:t>
            </a:r>
            <a:endParaRPr sz="6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049" y="2483800"/>
            <a:ext cx="15377667" cy="77059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4054" y="2598980"/>
            <a:ext cx="15022194" cy="72453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9690" rIns="0" bIns="0" rtlCol="0">
            <a:spAutoFit/>
          </a:bodyPr>
          <a:lstStyle/>
          <a:p>
            <a:pPr marL="70485" marR="12338050">
              <a:lnSpc>
                <a:spcPct val="101000"/>
              </a:lnSpc>
              <a:spcBef>
                <a:spcPts val="470"/>
              </a:spcBef>
            </a:pPr>
            <a:r>
              <a:rPr sz="2450" b="1" spc="10" dirty="0">
                <a:latin typeface="Arial"/>
                <a:cs typeface="Arial"/>
              </a:rPr>
              <a:t>@Configuration </a:t>
            </a:r>
            <a:r>
              <a:rPr sz="2450" b="1" spc="15" dirty="0">
                <a:latin typeface="Arial"/>
                <a:cs typeface="Arial"/>
              </a:rPr>
              <a:t> @E</a:t>
            </a:r>
            <a:r>
              <a:rPr sz="2450" b="1" spc="5" dirty="0">
                <a:latin typeface="Arial"/>
                <a:cs typeface="Arial"/>
              </a:rPr>
              <a:t>n</a:t>
            </a:r>
            <a:r>
              <a:rPr sz="2450" b="1" spc="10" dirty="0">
                <a:latin typeface="Arial"/>
                <a:cs typeface="Arial"/>
              </a:rPr>
              <a:t>a</a:t>
            </a:r>
            <a:r>
              <a:rPr sz="2450" b="1" spc="5" dirty="0">
                <a:latin typeface="Arial"/>
                <a:cs typeface="Arial"/>
              </a:rPr>
              <a:t>bl</a:t>
            </a:r>
            <a:r>
              <a:rPr sz="2450" b="1" spc="10" dirty="0">
                <a:latin typeface="Arial"/>
                <a:cs typeface="Arial"/>
              </a:rPr>
              <a:t>e</a:t>
            </a:r>
            <a:r>
              <a:rPr sz="2450" b="1" spc="-25" dirty="0">
                <a:latin typeface="Arial"/>
                <a:cs typeface="Arial"/>
              </a:rPr>
              <a:t>W</a:t>
            </a:r>
            <a:r>
              <a:rPr sz="2450" b="1" spc="10" dirty="0">
                <a:latin typeface="Arial"/>
                <a:cs typeface="Arial"/>
              </a:rPr>
              <a:t>e</a:t>
            </a:r>
            <a:r>
              <a:rPr sz="2450" b="1" spc="5" dirty="0">
                <a:latin typeface="Arial"/>
                <a:cs typeface="Arial"/>
              </a:rPr>
              <a:t>b</a:t>
            </a:r>
            <a:r>
              <a:rPr sz="2450" b="1" spc="15" dirty="0">
                <a:latin typeface="Arial"/>
                <a:cs typeface="Arial"/>
              </a:rPr>
              <a:t>Mvc</a:t>
            </a:r>
            <a:endParaRPr sz="2450">
              <a:latin typeface="Arial"/>
              <a:cs typeface="Arial"/>
            </a:endParaRPr>
          </a:p>
          <a:p>
            <a:pPr marL="70485" marR="4036060">
              <a:lnSpc>
                <a:spcPts val="2970"/>
              </a:lnSpc>
              <a:spcBef>
                <a:spcPts val="100"/>
              </a:spcBef>
            </a:pPr>
            <a:r>
              <a:rPr sz="2450" b="1" spc="5" dirty="0">
                <a:latin typeface="Arial"/>
                <a:cs typeface="Arial"/>
              </a:rPr>
              <a:t>@ComponentScan(basePackages=</a:t>
            </a:r>
            <a:r>
              <a:rPr sz="2450" b="1" spc="5" dirty="0">
                <a:solidFill>
                  <a:srgbClr val="3933FF"/>
                </a:solidFill>
                <a:latin typeface="Arial"/>
                <a:cs typeface="Arial"/>
              </a:rPr>
              <a:t>"com.luv2code.springsecurity.demo"</a:t>
            </a:r>
            <a:r>
              <a:rPr sz="2450" b="1" spc="5" dirty="0">
                <a:latin typeface="Arial"/>
                <a:cs typeface="Arial"/>
              </a:rPr>
              <a:t>) </a:t>
            </a:r>
            <a:r>
              <a:rPr sz="2450" b="1" spc="-670" dirty="0">
                <a:latin typeface="Arial"/>
                <a:cs typeface="Arial"/>
              </a:rPr>
              <a:t> </a:t>
            </a:r>
            <a:r>
              <a:rPr sz="245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4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10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450" b="1" spc="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DemoAppConfig {</a:t>
            </a:r>
            <a:endParaRPr sz="2450">
              <a:latin typeface="Arial"/>
              <a:cs typeface="Arial"/>
            </a:endParaRPr>
          </a:p>
          <a:p>
            <a:pPr marL="447040" marR="9665970">
              <a:lnSpc>
                <a:spcPts val="5940"/>
              </a:lnSpc>
              <a:spcBef>
                <a:spcPts val="590"/>
              </a:spcBef>
            </a:pPr>
            <a:r>
              <a:rPr sz="2450" b="1" dirty="0">
                <a:solidFill>
                  <a:srgbClr val="4E9072"/>
                </a:solidFill>
                <a:latin typeface="Arial"/>
                <a:cs typeface="Arial"/>
              </a:rPr>
              <a:t>// </a:t>
            </a:r>
            <a:r>
              <a:rPr sz="2450" b="1" spc="5" dirty="0">
                <a:solidFill>
                  <a:srgbClr val="4E9072"/>
                </a:solidFill>
                <a:latin typeface="Arial"/>
                <a:cs typeface="Arial"/>
              </a:rPr>
              <a:t>define </a:t>
            </a:r>
            <a:r>
              <a:rPr sz="2450" b="1" spc="10" dirty="0">
                <a:solidFill>
                  <a:srgbClr val="4E9072"/>
                </a:solidFill>
                <a:latin typeface="Arial"/>
                <a:cs typeface="Arial"/>
              </a:rPr>
              <a:t>a bean </a:t>
            </a:r>
            <a:r>
              <a:rPr sz="2450" b="1" spc="5" dirty="0">
                <a:solidFill>
                  <a:srgbClr val="4E9072"/>
                </a:solidFill>
                <a:latin typeface="Arial"/>
                <a:cs typeface="Arial"/>
              </a:rPr>
              <a:t>for ViewResolver </a:t>
            </a:r>
            <a:r>
              <a:rPr sz="2450" b="1" spc="-67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450" b="1" spc="15" dirty="0">
                <a:latin typeface="Arial"/>
                <a:cs typeface="Arial"/>
              </a:rPr>
              <a:t>@Bean</a:t>
            </a:r>
            <a:endParaRPr sz="2450">
              <a:latin typeface="Arial"/>
              <a:cs typeface="Arial"/>
            </a:endParaRPr>
          </a:p>
          <a:p>
            <a:pPr marL="447040">
              <a:lnSpc>
                <a:spcPts val="2265"/>
              </a:lnSpc>
            </a:pPr>
            <a:r>
              <a:rPr sz="245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ViewResolver</a:t>
            </a:r>
            <a:r>
              <a:rPr sz="2450" b="1" spc="-5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viewResolver()</a:t>
            </a:r>
            <a:r>
              <a:rPr sz="2450" b="1" spc="-5" dirty="0"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{</a:t>
            </a:r>
            <a:endParaRPr sz="2450">
              <a:latin typeface="Arial"/>
              <a:cs typeface="Arial"/>
            </a:endParaRPr>
          </a:p>
          <a:p>
            <a:pPr marL="824230" marR="1516380">
              <a:lnSpc>
                <a:spcPct val="201900"/>
              </a:lnSpc>
            </a:pPr>
            <a:r>
              <a:rPr sz="2450" b="1" spc="5" dirty="0">
                <a:latin typeface="Arial"/>
                <a:cs typeface="Arial"/>
              </a:rPr>
              <a:t>InternalResourceViewResolver</a:t>
            </a:r>
            <a:r>
              <a:rPr sz="2450" b="1" spc="40" dirty="0">
                <a:latin typeface="Arial"/>
                <a:cs typeface="Arial"/>
              </a:rPr>
              <a:t> </a:t>
            </a:r>
            <a:r>
              <a:rPr sz="2450" b="1" spc="10" dirty="0">
                <a:solidFill>
                  <a:srgbClr val="7E504F"/>
                </a:solidFill>
                <a:latin typeface="Arial"/>
                <a:cs typeface="Arial"/>
              </a:rPr>
              <a:t>viewResolver</a:t>
            </a:r>
            <a:r>
              <a:rPr sz="2450" b="1" spc="4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=</a:t>
            </a:r>
            <a:r>
              <a:rPr sz="2450" b="1" spc="45" dirty="0">
                <a:latin typeface="Arial"/>
                <a:cs typeface="Arial"/>
              </a:rPr>
              <a:t> </a:t>
            </a:r>
            <a:r>
              <a:rPr sz="2450" b="1" spc="10" dirty="0">
                <a:solidFill>
                  <a:srgbClr val="931A68"/>
                </a:solidFill>
                <a:latin typeface="Arial"/>
                <a:cs typeface="Arial"/>
              </a:rPr>
              <a:t>new</a:t>
            </a:r>
            <a:r>
              <a:rPr sz="2450" b="1" spc="4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InternalResourceViewResolver(); </a:t>
            </a:r>
            <a:r>
              <a:rPr sz="2450" b="1" spc="-665" dirty="0">
                <a:latin typeface="Arial"/>
                <a:cs typeface="Arial"/>
              </a:rPr>
              <a:t> </a:t>
            </a:r>
            <a:r>
              <a:rPr sz="2450" b="1" spc="5" dirty="0">
                <a:solidFill>
                  <a:srgbClr val="7E504F"/>
                </a:solidFill>
                <a:latin typeface="Arial"/>
                <a:cs typeface="Arial"/>
              </a:rPr>
              <a:t>viewResolver</a:t>
            </a:r>
            <a:r>
              <a:rPr sz="2450" b="1" spc="5" dirty="0">
                <a:latin typeface="Arial"/>
                <a:cs typeface="Arial"/>
              </a:rPr>
              <a:t>.setPrefix(</a:t>
            </a:r>
            <a:r>
              <a:rPr sz="2450" b="1" spc="5" dirty="0">
                <a:solidFill>
                  <a:srgbClr val="3933FF"/>
                </a:solidFill>
                <a:latin typeface="Arial"/>
                <a:cs typeface="Arial"/>
              </a:rPr>
              <a:t>"/WEB-INF/view/"</a:t>
            </a:r>
            <a:r>
              <a:rPr sz="2450" b="1" spc="5" dirty="0">
                <a:latin typeface="Arial"/>
                <a:cs typeface="Arial"/>
              </a:rPr>
              <a:t>);</a:t>
            </a:r>
            <a:endParaRPr sz="2450">
              <a:latin typeface="Arial"/>
              <a:cs typeface="Arial"/>
            </a:endParaRPr>
          </a:p>
          <a:p>
            <a:pPr marL="824230">
              <a:lnSpc>
                <a:spcPct val="100000"/>
              </a:lnSpc>
              <a:spcBef>
                <a:spcPts val="30"/>
              </a:spcBef>
            </a:pPr>
            <a:r>
              <a:rPr sz="2450" b="1" spc="5" dirty="0">
                <a:solidFill>
                  <a:srgbClr val="7E504F"/>
                </a:solidFill>
                <a:latin typeface="Arial"/>
                <a:cs typeface="Arial"/>
              </a:rPr>
              <a:t>viewResolver</a:t>
            </a:r>
            <a:r>
              <a:rPr sz="2450" b="1" spc="5" dirty="0">
                <a:latin typeface="Arial"/>
                <a:cs typeface="Arial"/>
              </a:rPr>
              <a:t>.setSuffix(</a:t>
            </a:r>
            <a:r>
              <a:rPr sz="2450" b="1" spc="5" dirty="0">
                <a:solidFill>
                  <a:srgbClr val="3933FF"/>
                </a:solidFill>
                <a:latin typeface="Arial"/>
                <a:cs typeface="Arial"/>
              </a:rPr>
              <a:t>".jsp"</a:t>
            </a:r>
            <a:r>
              <a:rPr sz="2450" b="1" spc="5" dirty="0">
                <a:latin typeface="Arial"/>
                <a:cs typeface="Arial"/>
              </a:rPr>
              <a:t>);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Arial"/>
              <a:cs typeface="Arial"/>
            </a:endParaRPr>
          </a:p>
          <a:p>
            <a:pPr marL="824230">
              <a:lnSpc>
                <a:spcPct val="100000"/>
              </a:lnSpc>
            </a:pPr>
            <a:r>
              <a:rPr sz="2450" b="1" spc="10" dirty="0">
                <a:solidFill>
                  <a:srgbClr val="931A68"/>
                </a:solidFill>
                <a:latin typeface="Arial"/>
                <a:cs typeface="Arial"/>
              </a:rPr>
              <a:t>return</a:t>
            </a:r>
            <a:r>
              <a:rPr sz="2450" b="1" spc="-3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10" dirty="0">
                <a:solidFill>
                  <a:srgbClr val="7E504F"/>
                </a:solidFill>
                <a:latin typeface="Arial"/>
                <a:cs typeface="Arial"/>
              </a:rPr>
              <a:t>viewResolver</a:t>
            </a:r>
            <a:r>
              <a:rPr sz="2450" b="1" spc="10" dirty="0">
                <a:latin typeface="Arial"/>
                <a:cs typeface="Arial"/>
              </a:rPr>
              <a:t>;</a:t>
            </a:r>
            <a:endParaRPr sz="2450">
              <a:latin typeface="Arial"/>
              <a:cs typeface="Arial"/>
            </a:endParaRPr>
          </a:p>
          <a:p>
            <a:pPr marL="447040">
              <a:lnSpc>
                <a:spcPct val="100000"/>
              </a:lnSpc>
              <a:spcBef>
                <a:spcPts val="30"/>
              </a:spcBef>
            </a:pPr>
            <a:r>
              <a:rPr sz="2450" b="1" spc="5" dirty="0">
                <a:latin typeface="Arial"/>
                <a:cs typeface="Arial"/>
              </a:rPr>
              <a:t>}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2450" b="1" spc="5" dirty="0">
                <a:latin typeface="Arial"/>
                <a:cs typeface="Arial"/>
              </a:rPr>
              <a:t>}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150" y="2165244"/>
            <a:ext cx="31534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5" dirty="0">
                <a:latin typeface="Arial"/>
                <a:cs typeface="Arial"/>
              </a:rPr>
              <a:t>File: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DemoAppConfig.java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6606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40" dirty="0"/>
              <a:t>View</a:t>
            </a:r>
            <a:r>
              <a:rPr sz="6500" spc="-80" dirty="0"/>
              <a:t> </a:t>
            </a:r>
            <a:r>
              <a:rPr sz="6500" spc="55" dirty="0"/>
              <a:t>Resolver</a:t>
            </a:r>
            <a:r>
              <a:rPr sz="6500" spc="-80" dirty="0"/>
              <a:t> </a:t>
            </a:r>
            <a:r>
              <a:rPr sz="6500" spc="145" dirty="0"/>
              <a:t>Configs</a:t>
            </a:r>
            <a:r>
              <a:rPr sz="6500" spc="-75" dirty="0"/>
              <a:t> </a:t>
            </a:r>
            <a:r>
              <a:rPr sz="6500" spc="250" dirty="0"/>
              <a:t>-</a:t>
            </a:r>
            <a:r>
              <a:rPr sz="6500" spc="-80" dirty="0"/>
              <a:t> </a:t>
            </a:r>
            <a:r>
              <a:rPr sz="6500" spc="145" dirty="0"/>
              <a:t>Explained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845094" y="2610189"/>
            <a:ext cx="18296255" cy="2400935"/>
            <a:chOff x="845094" y="2610189"/>
            <a:chExt cx="18296255" cy="2400935"/>
          </a:xfrm>
        </p:grpSpPr>
        <p:sp>
          <p:nvSpPr>
            <p:cNvPr id="4" name="object 4"/>
            <p:cNvSpPr/>
            <p:nvPr/>
          </p:nvSpPr>
          <p:spPr>
            <a:xfrm>
              <a:off x="1023099" y="2725369"/>
              <a:ext cx="17940020" cy="1939925"/>
            </a:xfrm>
            <a:custGeom>
              <a:avLst/>
              <a:gdLst/>
              <a:ahLst/>
              <a:cxnLst/>
              <a:rect l="l" t="t" r="r" b="b"/>
              <a:pathLst>
                <a:path w="17940020" h="1939925">
                  <a:moveTo>
                    <a:pt x="0" y="0"/>
                  </a:moveTo>
                  <a:lnTo>
                    <a:pt x="17939705" y="0"/>
                  </a:lnTo>
                  <a:lnTo>
                    <a:pt x="17939705" y="1939731"/>
                  </a:lnTo>
                  <a:lnTo>
                    <a:pt x="0" y="1939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094" y="2610189"/>
              <a:ext cx="18295715" cy="240045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30175" y="2772555"/>
            <a:ext cx="15233015" cy="1828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latin typeface="Arial"/>
                <a:cs typeface="Arial"/>
              </a:rPr>
              <a:t>InternalResourceViewResolver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E504F"/>
                </a:solidFill>
                <a:latin typeface="Arial"/>
                <a:cs typeface="Arial"/>
              </a:rPr>
              <a:t>viewResolver </a:t>
            </a:r>
            <a:r>
              <a:rPr sz="2950" b="1" spc="10" dirty="0">
                <a:latin typeface="Arial"/>
                <a:cs typeface="Arial"/>
              </a:rPr>
              <a:t>=</a:t>
            </a:r>
            <a:r>
              <a:rPr sz="2950" b="1" spc="5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new</a:t>
            </a:r>
            <a:r>
              <a:rPr sz="2950" b="1" spc="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InternalResourceViewResolver();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 marR="7647940">
              <a:lnSpc>
                <a:spcPct val="100000"/>
              </a:lnSpc>
            </a:pPr>
            <a:r>
              <a:rPr sz="2950" b="1" dirty="0">
                <a:solidFill>
                  <a:srgbClr val="7E504F"/>
                </a:solidFill>
                <a:latin typeface="Arial"/>
                <a:cs typeface="Arial"/>
              </a:rPr>
              <a:t>viewResolver</a:t>
            </a:r>
            <a:r>
              <a:rPr sz="2950" b="1" dirty="0">
                <a:latin typeface="Arial"/>
                <a:cs typeface="Arial"/>
              </a:rPr>
              <a:t>.setPrefix(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"/WEB-INF/view/"</a:t>
            </a:r>
            <a:r>
              <a:rPr sz="2950" b="1" dirty="0">
                <a:latin typeface="Arial"/>
                <a:cs typeface="Arial"/>
              </a:rPr>
              <a:t>);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7E504F"/>
                </a:solidFill>
                <a:latin typeface="Arial"/>
                <a:cs typeface="Arial"/>
              </a:rPr>
              <a:t>viewResolver</a:t>
            </a:r>
            <a:r>
              <a:rPr sz="2950" b="1" dirty="0">
                <a:latin typeface="Arial"/>
                <a:cs typeface="Arial"/>
              </a:rPr>
              <a:t>.setSuffix(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".jsp"</a:t>
            </a:r>
            <a:r>
              <a:rPr sz="2950" b="1" dirty="0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8828" y="6112767"/>
            <a:ext cx="55721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10" dirty="0">
                <a:latin typeface="Arial"/>
                <a:cs typeface="Arial"/>
              </a:rPr>
              <a:t>show-student-list</a:t>
            </a:r>
            <a:endParaRPr sz="5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4439" y="6112767"/>
            <a:ext cx="490283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10" dirty="0">
                <a:solidFill>
                  <a:srgbClr val="0433FF"/>
                </a:solidFill>
                <a:latin typeface="Arial"/>
                <a:cs typeface="Arial"/>
              </a:rPr>
              <a:t>/WEB-INF/view/</a:t>
            </a:r>
            <a:endParaRPr sz="5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80058" y="6112767"/>
            <a:ext cx="11798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5" dirty="0">
                <a:solidFill>
                  <a:srgbClr val="FF2600"/>
                </a:solidFill>
                <a:latin typeface="Arial"/>
                <a:cs typeface="Arial"/>
              </a:rPr>
              <a:t>.jsp</a:t>
            </a:r>
            <a:endParaRPr sz="52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6709" y="6914505"/>
            <a:ext cx="4274736" cy="24210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416302" y="8405891"/>
            <a:ext cx="22904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34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3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6776" y="2420123"/>
            <a:ext cx="15372080" cy="7787005"/>
            <a:chOff x="1726776" y="2420123"/>
            <a:chExt cx="15372080" cy="7787005"/>
          </a:xfrm>
        </p:grpSpPr>
        <p:sp>
          <p:nvSpPr>
            <p:cNvPr id="3" name="object 3"/>
            <p:cNvSpPr/>
            <p:nvPr/>
          </p:nvSpPr>
          <p:spPr>
            <a:xfrm>
              <a:off x="1904781" y="2535302"/>
              <a:ext cx="15015844" cy="7326630"/>
            </a:xfrm>
            <a:custGeom>
              <a:avLst/>
              <a:gdLst/>
              <a:ahLst/>
              <a:cxnLst/>
              <a:rect l="l" t="t" r="r" b="b"/>
              <a:pathLst>
                <a:path w="15015844" h="7326630">
                  <a:moveTo>
                    <a:pt x="0" y="0"/>
                  </a:moveTo>
                  <a:lnTo>
                    <a:pt x="15015551" y="0"/>
                  </a:lnTo>
                  <a:lnTo>
                    <a:pt x="15015551" y="7326109"/>
                  </a:lnTo>
                  <a:lnTo>
                    <a:pt x="0" y="7326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6776" y="2420123"/>
              <a:ext cx="15371563" cy="77868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66297" y="1945355"/>
            <a:ext cx="11435715" cy="781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635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File: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web.xml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web-app&gt;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servlet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servlet-name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dispatcher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&lt;/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servlet-name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servlet-class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org.springframework.web.servlet.DispatcherServlet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&lt;/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servlet-class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init-param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1430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param-name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contextConfigLocation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&lt;/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param-name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14300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param-value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/WEB-INF/spring-mvc-demo-servlet.xml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&lt;/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param-value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&lt;/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init-param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load-on-startup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&lt;/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load-on-startup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&lt;/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servlet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servlet-mapping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servlet-name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dispatcher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&lt;/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servlet-name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url-pattern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/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&lt;/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url-pattern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&lt;/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servlet-mapping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&lt;/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web-app&gt;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4932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20" dirty="0"/>
              <a:t>Flash</a:t>
            </a:r>
            <a:r>
              <a:rPr sz="6500" spc="-80" dirty="0"/>
              <a:t> </a:t>
            </a:r>
            <a:r>
              <a:rPr sz="6500" spc="75" dirty="0"/>
              <a:t>Back</a:t>
            </a:r>
            <a:r>
              <a:rPr sz="6500" spc="-75" dirty="0"/>
              <a:t> </a:t>
            </a:r>
            <a:r>
              <a:rPr sz="6500" spc="245" dirty="0"/>
              <a:t>to</a:t>
            </a:r>
            <a:r>
              <a:rPr sz="6500" spc="-80" dirty="0"/>
              <a:t> </a:t>
            </a:r>
            <a:r>
              <a:rPr sz="6500" spc="90" dirty="0"/>
              <a:t>XML</a:t>
            </a:r>
            <a:r>
              <a:rPr sz="6500" spc="-75" dirty="0"/>
              <a:t> </a:t>
            </a:r>
            <a:r>
              <a:rPr sz="6500" spc="190" dirty="0"/>
              <a:t>config</a:t>
            </a:r>
            <a:r>
              <a:rPr sz="6500" spc="-75" dirty="0"/>
              <a:t> </a:t>
            </a:r>
            <a:r>
              <a:rPr sz="6500" spc="60" dirty="0"/>
              <a:t>(the</a:t>
            </a:r>
            <a:r>
              <a:rPr sz="6500" spc="-80" dirty="0"/>
              <a:t> </a:t>
            </a:r>
            <a:r>
              <a:rPr sz="6500" spc="204" dirty="0"/>
              <a:t>old</a:t>
            </a:r>
            <a:r>
              <a:rPr sz="6500" spc="-75" dirty="0"/>
              <a:t> </a:t>
            </a:r>
            <a:r>
              <a:rPr sz="6500" spc="-250" dirty="0"/>
              <a:t>way)</a:t>
            </a:r>
            <a:endParaRPr sz="6500"/>
          </a:p>
        </p:txBody>
      </p:sp>
      <p:sp>
        <p:nvSpPr>
          <p:cNvPr id="7" name="object 7"/>
          <p:cNvSpPr/>
          <p:nvPr/>
        </p:nvSpPr>
        <p:spPr>
          <a:xfrm>
            <a:off x="14840455" y="2150718"/>
            <a:ext cx="3492500" cy="1538605"/>
          </a:xfrm>
          <a:custGeom>
            <a:avLst/>
            <a:gdLst/>
            <a:ahLst/>
            <a:cxnLst/>
            <a:rect l="l" t="t" r="r" b="b"/>
            <a:pathLst>
              <a:path w="3492500" h="1538604">
                <a:moveTo>
                  <a:pt x="305299" y="0"/>
                </a:moveTo>
                <a:lnTo>
                  <a:pt x="230812" y="9799"/>
                </a:lnTo>
                <a:lnTo>
                  <a:pt x="195465" y="27026"/>
                </a:lnTo>
                <a:lnTo>
                  <a:pt x="164652" y="51455"/>
                </a:lnTo>
                <a:lnTo>
                  <a:pt x="139570" y="82332"/>
                </a:lnTo>
                <a:lnTo>
                  <a:pt x="110984" y="150422"/>
                </a:lnTo>
                <a:lnTo>
                  <a:pt x="99376" y="194283"/>
                </a:lnTo>
                <a:lnTo>
                  <a:pt x="86535" y="249741"/>
                </a:lnTo>
                <a:lnTo>
                  <a:pt x="25354" y="518963"/>
                </a:lnTo>
                <a:lnTo>
                  <a:pt x="12789" y="575271"/>
                </a:lnTo>
                <a:lnTo>
                  <a:pt x="4212" y="620224"/>
                </a:lnTo>
                <a:lnTo>
                  <a:pt x="0" y="658341"/>
                </a:lnTo>
                <a:lnTo>
                  <a:pt x="527" y="694142"/>
                </a:lnTo>
                <a:lnTo>
                  <a:pt x="9798" y="732826"/>
                </a:lnTo>
                <a:lnTo>
                  <a:pt x="27024" y="768173"/>
                </a:lnTo>
                <a:lnTo>
                  <a:pt x="51451" y="798987"/>
                </a:lnTo>
                <a:lnTo>
                  <a:pt x="82326" y="824068"/>
                </a:lnTo>
                <a:lnTo>
                  <a:pt x="150418" y="852655"/>
                </a:lnTo>
                <a:lnTo>
                  <a:pt x="194278" y="864263"/>
                </a:lnTo>
                <a:lnTo>
                  <a:pt x="3103968" y="1525556"/>
                </a:lnTo>
                <a:lnTo>
                  <a:pt x="3148921" y="1534133"/>
                </a:lnTo>
                <a:lnTo>
                  <a:pt x="3187038" y="1538348"/>
                </a:lnTo>
                <a:lnTo>
                  <a:pt x="3222838" y="1537821"/>
                </a:lnTo>
                <a:lnTo>
                  <a:pt x="3261525" y="1528549"/>
                </a:lnTo>
                <a:lnTo>
                  <a:pt x="3296875" y="1511321"/>
                </a:lnTo>
                <a:lnTo>
                  <a:pt x="3327689" y="1486892"/>
                </a:lnTo>
                <a:lnTo>
                  <a:pt x="3352771" y="1456016"/>
                </a:lnTo>
                <a:lnTo>
                  <a:pt x="3381353" y="1387926"/>
                </a:lnTo>
                <a:lnTo>
                  <a:pt x="3392959" y="1344065"/>
                </a:lnTo>
                <a:lnTo>
                  <a:pt x="3405796" y="1288606"/>
                </a:lnTo>
                <a:lnTo>
                  <a:pt x="3466987" y="1019384"/>
                </a:lnTo>
                <a:lnTo>
                  <a:pt x="3479548" y="963077"/>
                </a:lnTo>
                <a:lnTo>
                  <a:pt x="3488125" y="918124"/>
                </a:lnTo>
                <a:lnTo>
                  <a:pt x="3492340" y="880006"/>
                </a:lnTo>
                <a:lnTo>
                  <a:pt x="3491814" y="844205"/>
                </a:lnTo>
                <a:lnTo>
                  <a:pt x="3482543" y="805521"/>
                </a:lnTo>
                <a:lnTo>
                  <a:pt x="3465317" y="770174"/>
                </a:lnTo>
                <a:lnTo>
                  <a:pt x="3440890" y="739361"/>
                </a:lnTo>
                <a:lnTo>
                  <a:pt x="3410015" y="714279"/>
                </a:lnTo>
                <a:lnTo>
                  <a:pt x="3341922" y="685692"/>
                </a:lnTo>
                <a:lnTo>
                  <a:pt x="3298059" y="674085"/>
                </a:lnTo>
                <a:lnTo>
                  <a:pt x="388373" y="12792"/>
                </a:lnTo>
                <a:lnTo>
                  <a:pt x="343419" y="4214"/>
                </a:lnTo>
                <a:lnTo>
                  <a:pt x="305299" y="0"/>
                </a:lnTo>
                <a:close/>
              </a:path>
            </a:pathLst>
          </a:custGeom>
          <a:solidFill>
            <a:srgbClr val="94175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 rot="720000">
            <a:off x="15391348" y="2693871"/>
            <a:ext cx="2393476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52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Ju</a:t>
            </a:r>
            <a:r>
              <a:rPr kumimoji="0" sz="5175" b="1" i="0" u="none" strike="noStrike" kern="1200" cap="none" spc="-52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</a:t>
            </a:r>
            <a:r>
              <a:rPr kumimoji="0" sz="5175" b="1" i="0" u="none" strike="noStrike" kern="1200" cap="none" spc="-142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450" b="1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FYI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2478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35" dirty="0"/>
              <a:t>W</a:t>
            </a:r>
            <a:r>
              <a:rPr sz="6500" spc="65" dirty="0"/>
              <a:t>e</a:t>
            </a:r>
            <a:r>
              <a:rPr sz="6500" spc="254" dirty="0"/>
              <a:t>b</a:t>
            </a:r>
            <a:r>
              <a:rPr sz="6500" spc="-430" dirty="0"/>
              <a:t> </a:t>
            </a:r>
            <a:r>
              <a:rPr sz="6500" spc="125" dirty="0"/>
              <a:t>A</a:t>
            </a:r>
            <a:r>
              <a:rPr sz="6500" spc="120" dirty="0"/>
              <a:t>p</a:t>
            </a:r>
            <a:r>
              <a:rPr sz="6500" spc="254" dirty="0"/>
              <a:t>p</a:t>
            </a:r>
            <a:r>
              <a:rPr sz="6500" spc="-75" dirty="0"/>
              <a:t> </a:t>
            </a:r>
            <a:r>
              <a:rPr sz="6500" spc="-10" dirty="0"/>
              <a:t>I</a:t>
            </a:r>
            <a:r>
              <a:rPr sz="6500" spc="360" dirty="0"/>
              <a:t>n</a:t>
            </a:r>
            <a:r>
              <a:rPr sz="6500" spc="114" dirty="0"/>
              <a:t>iti</a:t>
            </a:r>
            <a:r>
              <a:rPr sz="6500" dirty="0"/>
              <a:t>a</a:t>
            </a:r>
            <a:r>
              <a:rPr sz="6500" spc="114" dirty="0"/>
              <a:t>li</a:t>
            </a:r>
            <a:r>
              <a:rPr sz="6500" dirty="0"/>
              <a:t>z</a:t>
            </a:r>
            <a:r>
              <a:rPr sz="6500" spc="240" dirty="0"/>
              <a:t>e</a:t>
            </a:r>
            <a:r>
              <a:rPr sz="6500" spc="10" dirty="0"/>
              <a:t>r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982034" y="260083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479370"/>
            <a:ext cx="1359344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MVC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provides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support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web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app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initialization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375263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3631168"/>
            <a:ext cx="114566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Makes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sure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code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automatically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detected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490442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4782965"/>
            <a:ext cx="121323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code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used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initialize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servlet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container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99733" y="5634234"/>
            <a:ext cx="15864205" cy="2963545"/>
            <a:chOff x="1999733" y="5634234"/>
            <a:chExt cx="15864205" cy="296354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9733" y="5634234"/>
              <a:ext cx="15863705" cy="296308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18569" y="6444614"/>
              <a:ext cx="15026640" cy="1328420"/>
            </a:xfrm>
            <a:custGeom>
              <a:avLst/>
              <a:gdLst/>
              <a:ahLst/>
              <a:cxnLst/>
              <a:rect l="l" t="t" r="r" b="b"/>
              <a:pathLst>
                <a:path w="15026640" h="1328420">
                  <a:moveTo>
                    <a:pt x="14755441" y="0"/>
                  </a:moveTo>
                  <a:lnTo>
                    <a:pt x="271795" y="0"/>
                  </a:lnTo>
                  <a:lnTo>
                    <a:pt x="219442" y="207"/>
                  </a:lnTo>
                  <a:lnTo>
                    <a:pt x="177936" y="1657"/>
                  </a:lnTo>
                  <a:lnTo>
                    <a:pt x="111782" y="13260"/>
                  </a:lnTo>
                  <a:lnTo>
                    <a:pt x="51600" y="51600"/>
                  </a:lnTo>
                  <a:lnTo>
                    <a:pt x="13260" y="111781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057791"/>
                  </a:lnTo>
                  <a:lnTo>
                    <a:pt x="207" y="1108943"/>
                  </a:lnTo>
                  <a:lnTo>
                    <a:pt x="1674" y="1150598"/>
                  </a:lnTo>
                  <a:lnTo>
                    <a:pt x="13260" y="1216602"/>
                  </a:lnTo>
                  <a:lnTo>
                    <a:pt x="51600" y="1276784"/>
                  </a:lnTo>
                  <a:lnTo>
                    <a:pt x="111782" y="1315124"/>
                  </a:lnTo>
                  <a:lnTo>
                    <a:pt x="177786" y="1326727"/>
                  </a:lnTo>
                  <a:lnTo>
                    <a:pt x="218934" y="1328177"/>
                  </a:lnTo>
                  <a:lnTo>
                    <a:pt x="270592" y="1328384"/>
                  </a:lnTo>
                  <a:lnTo>
                    <a:pt x="14754237" y="1328384"/>
                  </a:lnTo>
                  <a:lnTo>
                    <a:pt x="14806592" y="1328177"/>
                  </a:lnTo>
                  <a:lnTo>
                    <a:pt x="14848098" y="1326727"/>
                  </a:lnTo>
                  <a:lnTo>
                    <a:pt x="14914253" y="1315124"/>
                  </a:lnTo>
                  <a:lnTo>
                    <a:pt x="14974433" y="1276784"/>
                  </a:lnTo>
                  <a:lnTo>
                    <a:pt x="15012774" y="1216602"/>
                  </a:lnTo>
                  <a:lnTo>
                    <a:pt x="15024378" y="1150448"/>
                  </a:lnTo>
                  <a:lnTo>
                    <a:pt x="15025823" y="1109450"/>
                  </a:lnTo>
                  <a:lnTo>
                    <a:pt x="15026030" y="1057791"/>
                  </a:lnTo>
                  <a:lnTo>
                    <a:pt x="15026025" y="270592"/>
                  </a:lnTo>
                  <a:lnTo>
                    <a:pt x="15025823" y="219441"/>
                  </a:lnTo>
                  <a:lnTo>
                    <a:pt x="15024356" y="177785"/>
                  </a:lnTo>
                  <a:lnTo>
                    <a:pt x="15012774" y="111781"/>
                  </a:lnTo>
                  <a:lnTo>
                    <a:pt x="14974433" y="51600"/>
                  </a:lnTo>
                  <a:lnTo>
                    <a:pt x="14914253" y="13260"/>
                  </a:lnTo>
                  <a:lnTo>
                    <a:pt x="14848249" y="1657"/>
                  </a:lnTo>
                  <a:lnTo>
                    <a:pt x="14807100" y="207"/>
                  </a:lnTo>
                  <a:lnTo>
                    <a:pt x="14755441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32717" y="6793375"/>
            <a:ext cx="1119060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AbstractAnnotationConfigDispatcherServletInitializer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4490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35" dirty="0"/>
              <a:t>W</a:t>
            </a:r>
            <a:r>
              <a:rPr sz="6500" spc="65" dirty="0"/>
              <a:t>e</a:t>
            </a:r>
            <a:r>
              <a:rPr sz="6500" spc="254" dirty="0"/>
              <a:t>b</a:t>
            </a:r>
            <a:r>
              <a:rPr sz="6500" spc="-430" dirty="0"/>
              <a:t> </a:t>
            </a:r>
            <a:r>
              <a:rPr sz="6500" spc="125" dirty="0"/>
              <a:t>A</a:t>
            </a:r>
            <a:r>
              <a:rPr sz="6500" spc="120" dirty="0"/>
              <a:t>p</a:t>
            </a:r>
            <a:r>
              <a:rPr sz="6500" spc="254" dirty="0"/>
              <a:t>p</a:t>
            </a:r>
            <a:r>
              <a:rPr sz="6500" spc="-75" dirty="0"/>
              <a:t> </a:t>
            </a:r>
            <a:r>
              <a:rPr sz="6500" spc="-10" dirty="0"/>
              <a:t>I</a:t>
            </a:r>
            <a:r>
              <a:rPr sz="6500" spc="360" dirty="0"/>
              <a:t>n</a:t>
            </a:r>
            <a:r>
              <a:rPr sz="6500" spc="114" dirty="0"/>
              <a:t>iti</a:t>
            </a:r>
            <a:r>
              <a:rPr sz="6500" dirty="0"/>
              <a:t>a</a:t>
            </a:r>
            <a:r>
              <a:rPr sz="6500" spc="114" dirty="0"/>
              <a:t>li</a:t>
            </a:r>
            <a:r>
              <a:rPr sz="6500" dirty="0"/>
              <a:t>z</a:t>
            </a:r>
            <a:r>
              <a:rPr sz="6500" spc="240" dirty="0"/>
              <a:t>e</a:t>
            </a:r>
            <a:r>
              <a:rPr sz="6500" spc="10" dirty="0"/>
              <a:t>r</a:t>
            </a:r>
            <a:r>
              <a:rPr sz="6500" spc="-75" dirty="0"/>
              <a:t> </a:t>
            </a:r>
            <a:r>
              <a:rPr sz="6500" spc="-610" dirty="0"/>
              <a:t>(</a:t>
            </a:r>
            <a:r>
              <a:rPr sz="6500" spc="254" dirty="0"/>
              <a:t>m</a:t>
            </a:r>
            <a:r>
              <a:rPr sz="6500" spc="245" dirty="0"/>
              <a:t>o</a:t>
            </a:r>
            <a:r>
              <a:rPr sz="6500" spc="-125" dirty="0"/>
              <a:t>r</a:t>
            </a:r>
            <a:r>
              <a:rPr sz="6500" spc="375" dirty="0"/>
              <a:t>e</a:t>
            </a:r>
            <a:r>
              <a:rPr sz="6500" spc="-75" dirty="0"/>
              <a:t> </a:t>
            </a:r>
            <a:r>
              <a:rPr sz="6500" spc="114" dirty="0"/>
              <a:t>i</a:t>
            </a:r>
            <a:r>
              <a:rPr sz="6500" spc="360" dirty="0"/>
              <a:t>n</a:t>
            </a:r>
            <a:r>
              <a:rPr sz="6500" spc="-70" dirty="0"/>
              <a:t>f</a:t>
            </a:r>
            <a:r>
              <a:rPr sz="6500" spc="245" dirty="0"/>
              <a:t>o</a:t>
            </a:r>
            <a:r>
              <a:rPr sz="6500" spc="-475" dirty="0"/>
              <a:t>)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688849" y="483113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4747" y="4709669"/>
            <a:ext cx="40506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38275" algn="l"/>
              </a:tabLst>
              <a:defRPr/>
            </a:pPr>
            <a:r>
              <a:rPr kumimoji="0" sz="42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	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DO</a:t>
            </a:r>
            <a:r>
              <a:rPr kumimoji="0" sz="42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list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684" y="598292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583" y="5861466"/>
            <a:ext cx="724217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Extend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this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abstract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base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684" y="713472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3583" y="7013264"/>
            <a:ext cx="66294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Override</a:t>
            </a:r>
            <a:r>
              <a:rPr kumimoji="0" sz="42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required</a:t>
            </a:r>
            <a:r>
              <a:rPr kumimoji="0" sz="42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methods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7684" y="828652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3583" y="8165061"/>
            <a:ext cx="135477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Specify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servlet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mapping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and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location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of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app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config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2196" y="1714646"/>
            <a:ext cx="15864205" cy="2963545"/>
            <a:chOff x="372196" y="1714646"/>
            <a:chExt cx="15864205" cy="296354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196" y="1714646"/>
              <a:ext cx="15863705" cy="296308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91031" y="2525025"/>
              <a:ext cx="15026640" cy="1328420"/>
            </a:xfrm>
            <a:custGeom>
              <a:avLst/>
              <a:gdLst/>
              <a:ahLst/>
              <a:cxnLst/>
              <a:rect l="l" t="t" r="r" b="b"/>
              <a:pathLst>
                <a:path w="15026640" h="1328420">
                  <a:moveTo>
                    <a:pt x="14755437" y="0"/>
                  </a:moveTo>
                  <a:lnTo>
                    <a:pt x="271795" y="0"/>
                  </a:lnTo>
                  <a:lnTo>
                    <a:pt x="219441" y="207"/>
                  </a:lnTo>
                  <a:lnTo>
                    <a:pt x="177936" y="1657"/>
                  </a:lnTo>
                  <a:lnTo>
                    <a:pt x="111782" y="13260"/>
                  </a:lnTo>
                  <a:lnTo>
                    <a:pt x="51600" y="51600"/>
                  </a:lnTo>
                  <a:lnTo>
                    <a:pt x="13260" y="111782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057792"/>
                  </a:lnTo>
                  <a:lnTo>
                    <a:pt x="207" y="1108943"/>
                  </a:lnTo>
                  <a:lnTo>
                    <a:pt x="1674" y="1150599"/>
                  </a:lnTo>
                  <a:lnTo>
                    <a:pt x="13260" y="1216602"/>
                  </a:lnTo>
                  <a:lnTo>
                    <a:pt x="51600" y="1276785"/>
                  </a:lnTo>
                  <a:lnTo>
                    <a:pt x="111782" y="1315125"/>
                  </a:lnTo>
                  <a:lnTo>
                    <a:pt x="177786" y="1326728"/>
                  </a:lnTo>
                  <a:lnTo>
                    <a:pt x="218934" y="1328178"/>
                  </a:lnTo>
                  <a:lnTo>
                    <a:pt x="270592" y="1328385"/>
                  </a:lnTo>
                  <a:lnTo>
                    <a:pt x="14754233" y="1328385"/>
                  </a:lnTo>
                  <a:lnTo>
                    <a:pt x="14806588" y="1328178"/>
                  </a:lnTo>
                  <a:lnTo>
                    <a:pt x="14848094" y="1326728"/>
                  </a:lnTo>
                  <a:lnTo>
                    <a:pt x="14914249" y="1315125"/>
                  </a:lnTo>
                  <a:lnTo>
                    <a:pt x="14974433" y="1276785"/>
                  </a:lnTo>
                  <a:lnTo>
                    <a:pt x="15012770" y="1216602"/>
                  </a:lnTo>
                  <a:lnTo>
                    <a:pt x="15024383" y="1150448"/>
                  </a:lnTo>
                  <a:lnTo>
                    <a:pt x="15025829" y="1109451"/>
                  </a:lnTo>
                  <a:lnTo>
                    <a:pt x="15026036" y="1057792"/>
                  </a:lnTo>
                  <a:lnTo>
                    <a:pt x="15026031" y="270592"/>
                  </a:lnTo>
                  <a:lnTo>
                    <a:pt x="15025829" y="219442"/>
                  </a:lnTo>
                  <a:lnTo>
                    <a:pt x="15024361" y="177786"/>
                  </a:lnTo>
                  <a:lnTo>
                    <a:pt x="15012770" y="111782"/>
                  </a:lnTo>
                  <a:lnTo>
                    <a:pt x="14974433" y="51600"/>
                  </a:lnTo>
                  <a:lnTo>
                    <a:pt x="14914249" y="13260"/>
                  </a:lnTo>
                  <a:lnTo>
                    <a:pt x="14848245" y="1657"/>
                  </a:lnTo>
                  <a:lnTo>
                    <a:pt x="14807096" y="207"/>
                  </a:lnTo>
                  <a:lnTo>
                    <a:pt x="14755437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09730" y="2877264"/>
            <a:ext cx="1119060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AbstractAnnotationConfigDispatcherServletInitializer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5"/>
              </a:spcBef>
            </a:pPr>
            <a:r>
              <a:rPr spc="254" dirty="0"/>
              <a:t>Step</a:t>
            </a:r>
            <a:r>
              <a:rPr spc="-75" dirty="0"/>
              <a:t> </a:t>
            </a:r>
            <a:r>
              <a:rPr spc="-60" dirty="0"/>
              <a:t>3:</a:t>
            </a:r>
            <a:r>
              <a:rPr spc="-425" dirty="0"/>
              <a:t> </a:t>
            </a:r>
            <a:r>
              <a:rPr spc="70" dirty="0"/>
              <a:t>Create</a:t>
            </a:r>
            <a:r>
              <a:rPr spc="-70" dirty="0"/>
              <a:t> </a:t>
            </a:r>
            <a:r>
              <a:rPr spc="185" dirty="0"/>
              <a:t>Spring</a:t>
            </a:r>
            <a:r>
              <a:rPr spc="-75" dirty="0"/>
              <a:t> </a:t>
            </a:r>
            <a:r>
              <a:rPr spc="145" dirty="0"/>
              <a:t>Dispatcher</a:t>
            </a:r>
            <a:r>
              <a:rPr spc="-70" dirty="0"/>
              <a:t> </a:t>
            </a:r>
            <a:r>
              <a:rPr spc="105" dirty="0"/>
              <a:t>Servlet</a:t>
            </a:r>
            <a:r>
              <a:rPr spc="-75" dirty="0"/>
              <a:t> </a:t>
            </a:r>
            <a:r>
              <a:rPr spc="85" dirty="0"/>
              <a:t>Initializer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2687" y="2483800"/>
            <a:ext cx="16977360" cy="7644765"/>
            <a:chOff x="692687" y="2483800"/>
            <a:chExt cx="16977360" cy="7644765"/>
          </a:xfrm>
        </p:grpSpPr>
        <p:sp>
          <p:nvSpPr>
            <p:cNvPr id="4" name="object 4"/>
            <p:cNvSpPr/>
            <p:nvPr/>
          </p:nvSpPr>
          <p:spPr>
            <a:xfrm>
              <a:off x="870692" y="2598980"/>
              <a:ext cx="16621125" cy="7184390"/>
            </a:xfrm>
            <a:custGeom>
              <a:avLst/>
              <a:gdLst/>
              <a:ahLst/>
              <a:cxnLst/>
              <a:rect l="l" t="t" r="r" b="b"/>
              <a:pathLst>
                <a:path w="16621125" h="7184390">
                  <a:moveTo>
                    <a:pt x="0" y="0"/>
                  </a:moveTo>
                  <a:lnTo>
                    <a:pt x="16620743" y="0"/>
                  </a:lnTo>
                  <a:lnTo>
                    <a:pt x="16620743" y="7183936"/>
                  </a:lnTo>
                  <a:lnTo>
                    <a:pt x="0" y="7183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687" y="2483800"/>
              <a:ext cx="16976750" cy="764465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19331" y="7607303"/>
            <a:ext cx="4526280" cy="1162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@Override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76555" marR="0" lvl="0" indent="-377190" algn="l" defTabSz="914400" rtl="0" eaLnBrk="1" fontAlgn="auto" latinLnBrk="0" hangingPunct="1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protected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String[] getServletMappings()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 </a:t>
            </a:r>
            <a:r>
              <a:rPr kumimoji="0" sz="1950" b="0" i="0" u="none" strike="noStrike" kern="1200" cap="none" spc="-5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return</a:t>
            </a:r>
            <a:r>
              <a:rPr kumimoji="0" sz="195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new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String[]</a:t>
            </a:r>
            <a:r>
              <a:rPr kumimoji="0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"/"</a:t>
            </a:r>
            <a:r>
              <a:rPr kumimoji="0" sz="1950" b="0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};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044" y="2165244"/>
            <a:ext cx="55149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File:MySpringMvcDispatcherServletInitializer.java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7019" y="6960746"/>
            <a:ext cx="11264265" cy="2374900"/>
            <a:chOff x="957019" y="6960746"/>
            <a:chExt cx="11264265" cy="2374900"/>
          </a:xfrm>
        </p:grpSpPr>
        <p:sp>
          <p:nvSpPr>
            <p:cNvPr id="9" name="object 9"/>
            <p:cNvSpPr/>
            <p:nvPr/>
          </p:nvSpPr>
          <p:spPr>
            <a:xfrm>
              <a:off x="957019" y="7405808"/>
              <a:ext cx="8164830" cy="1350010"/>
            </a:xfrm>
            <a:custGeom>
              <a:avLst/>
              <a:gdLst/>
              <a:ahLst/>
              <a:cxnLst/>
              <a:rect l="l" t="t" r="r" b="b"/>
              <a:pathLst>
                <a:path w="8164830" h="1350009">
                  <a:moveTo>
                    <a:pt x="0" y="0"/>
                  </a:moveTo>
                  <a:lnTo>
                    <a:pt x="8164233" y="0"/>
                  </a:lnTo>
                  <a:lnTo>
                    <a:pt x="8164233" y="1349386"/>
                  </a:lnTo>
                  <a:lnTo>
                    <a:pt x="0" y="1349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1292" y="6960746"/>
              <a:ext cx="6319832" cy="237427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692" y="2598980"/>
            <a:ext cx="16621125" cy="71843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112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import</a:t>
            </a:r>
            <a:r>
              <a:rPr kumimoji="0" sz="1950" b="0" i="0" u="none" strike="noStrike" kern="1200" cap="none" spc="5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org.springframework.web.servlet.support.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AbstractAnnotationConfigDispatcherServletInitializer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;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448309" marR="3690620" lvl="0" indent="-377190" algn="l" defTabSz="914400" rtl="0" eaLnBrk="1" fontAlgn="auto" latinLnBrk="0" hangingPunct="1">
              <a:lnSpc>
                <a:spcPct val="204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public</a:t>
            </a:r>
            <a:r>
              <a:rPr kumimoji="0" sz="1950" b="0" i="0" u="none" strike="noStrike" kern="1200" cap="none" spc="3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</a:t>
            </a:r>
            <a:r>
              <a:rPr kumimoji="0" sz="1950" b="0" i="0" u="none" strike="noStrike" kern="1200" cap="none" spc="4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MySpringMvcDispatcherServletInitializer</a:t>
            </a:r>
            <a:r>
              <a:rPr kumimoji="0" sz="1950" b="0" i="0" u="none" strike="noStrike" kern="1200" cap="none" spc="3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extends</a:t>
            </a:r>
            <a:r>
              <a:rPr kumimoji="0" sz="1950" b="0" i="0" u="none" strike="noStrike" kern="1200" cap="none" spc="-7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AbstractAnnotationConfigDispatcherServletInitializer</a:t>
            </a:r>
            <a:r>
              <a:rPr kumimoji="0" sz="1950" b="0" i="0" u="none" strike="noStrike" kern="1200" cap="none" spc="3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 </a:t>
            </a:r>
            <a:r>
              <a:rPr kumimoji="0" sz="1950" b="0" i="0" u="none" strike="noStrike" kern="1200" cap="none" spc="-5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@Override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448309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protected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Class&lt;?&gt;[]</a:t>
            </a:r>
            <a:r>
              <a:rPr kumimoji="0" sz="19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getRootConfigClasses()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825500" marR="11619230" lvl="0" indent="0" algn="l" defTabSz="914400" rtl="0" eaLnBrk="1" fontAlgn="auto" latinLnBrk="0" hangingPunct="1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//</a:t>
            </a:r>
            <a:r>
              <a:rPr kumimoji="0" sz="1950" b="0" i="0" u="none" strike="noStrike" kern="1200" cap="none" spc="-4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1AFCB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TODO</a:t>
            </a:r>
            <a:r>
              <a:rPr kumimoji="0" sz="1950" b="0" i="0" u="none" strike="noStrike" kern="1200" cap="none" spc="-110" normalizeH="0" baseline="0" noProof="0" dirty="0">
                <a:ln>
                  <a:noFill/>
                </a:ln>
                <a:solidFill>
                  <a:srgbClr val="91AFCB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Auto-generated</a:t>
            </a:r>
            <a:r>
              <a:rPr kumimoji="0" sz="1950" b="0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method</a:t>
            </a:r>
            <a:r>
              <a:rPr kumimoji="0" sz="1950" b="0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stub </a:t>
            </a:r>
            <a:r>
              <a:rPr kumimoji="0" sz="1950" b="0" i="0" u="none" strike="noStrike" kern="1200" cap="none" spc="-52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return</a:t>
            </a:r>
            <a:r>
              <a:rPr kumimoji="0" sz="195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null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;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448309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44830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@Override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825500" marR="10702290" lvl="0" indent="-377190" algn="l" defTabSz="914400" rtl="0" eaLnBrk="1" fontAlgn="auto" latinLnBrk="0" hangingPunct="1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protected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Class&lt;?&gt;[]</a:t>
            </a:r>
            <a:r>
              <a:rPr kumimoji="0" sz="19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getServletConfigClasses()</a:t>
            </a:r>
            <a:r>
              <a:rPr kumimoji="0" sz="19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 </a:t>
            </a:r>
            <a:r>
              <a:rPr kumimoji="0" sz="1950" b="0" i="0" u="none" strike="noStrike" kern="1200" cap="none" spc="-5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return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new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Class[]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DemoAppConfig.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};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448309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6898640" marR="6268085" lvl="0" indent="0" algn="ctr" defTabSz="914400" rtl="0" eaLnBrk="1" fontAlgn="auto" latinLnBrk="0" hangingPunct="1">
              <a:lnSpc>
                <a:spcPts val="3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Our</a:t>
            </a:r>
            <a:r>
              <a:rPr kumimoji="0" sz="3450" b="1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config</a:t>
            </a:r>
            <a:r>
              <a:rPr kumimoji="0" sz="345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 </a:t>
            </a:r>
            <a:r>
              <a:rPr kumimoji="0" sz="3450" b="1" i="0" u="none" strike="noStrike" kern="1200" cap="none" spc="-9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Step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1120" marR="0" lvl="0" indent="0" algn="l" defTabSz="914400" rtl="0" eaLnBrk="1" fontAlgn="auto" latinLnBrk="0" hangingPunct="1">
              <a:lnSpc>
                <a:spcPct val="100000"/>
              </a:lnSpc>
              <a:spcBef>
                <a:spcPts val="178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5"/>
              </a:spcBef>
            </a:pPr>
            <a:r>
              <a:rPr spc="254" dirty="0"/>
              <a:t>Step</a:t>
            </a:r>
            <a:r>
              <a:rPr spc="-75" dirty="0"/>
              <a:t> </a:t>
            </a:r>
            <a:r>
              <a:rPr spc="-60" dirty="0"/>
              <a:t>3:</a:t>
            </a:r>
            <a:r>
              <a:rPr spc="-425" dirty="0"/>
              <a:t> </a:t>
            </a:r>
            <a:r>
              <a:rPr spc="70" dirty="0"/>
              <a:t>Create</a:t>
            </a:r>
            <a:r>
              <a:rPr spc="-70" dirty="0"/>
              <a:t> </a:t>
            </a:r>
            <a:r>
              <a:rPr spc="185" dirty="0"/>
              <a:t>Spring</a:t>
            </a:r>
            <a:r>
              <a:rPr spc="-75" dirty="0"/>
              <a:t> </a:t>
            </a:r>
            <a:r>
              <a:rPr spc="145" dirty="0"/>
              <a:t>Dispatcher</a:t>
            </a:r>
            <a:r>
              <a:rPr spc="-70" dirty="0"/>
              <a:t> </a:t>
            </a:r>
            <a:r>
              <a:rPr spc="105" dirty="0"/>
              <a:t>Servlet</a:t>
            </a:r>
            <a:r>
              <a:rPr spc="-75" dirty="0"/>
              <a:t> </a:t>
            </a:r>
            <a:r>
              <a:rPr spc="85" dirty="0"/>
              <a:t>Initializer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2687" y="2483800"/>
            <a:ext cx="16977360" cy="7644765"/>
            <a:chOff x="692687" y="2483800"/>
            <a:chExt cx="16977360" cy="7644765"/>
          </a:xfrm>
        </p:grpSpPr>
        <p:sp>
          <p:nvSpPr>
            <p:cNvPr id="4" name="object 4"/>
            <p:cNvSpPr/>
            <p:nvPr/>
          </p:nvSpPr>
          <p:spPr>
            <a:xfrm>
              <a:off x="870692" y="2598980"/>
              <a:ext cx="16621125" cy="7184390"/>
            </a:xfrm>
            <a:custGeom>
              <a:avLst/>
              <a:gdLst/>
              <a:ahLst/>
              <a:cxnLst/>
              <a:rect l="l" t="t" r="r" b="b"/>
              <a:pathLst>
                <a:path w="16621125" h="7184390">
                  <a:moveTo>
                    <a:pt x="0" y="0"/>
                  </a:moveTo>
                  <a:lnTo>
                    <a:pt x="16620743" y="0"/>
                  </a:lnTo>
                  <a:lnTo>
                    <a:pt x="16620743" y="7183936"/>
                  </a:lnTo>
                  <a:lnTo>
                    <a:pt x="0" y="7183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687" y="2483800"/>
              <a:ext cx="16976750" cy="764465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29679" y="2165244"/>
            <a:ext cx="12875895" cy="7217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1005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File:MySpringMvcDispatcherServletInitializer.java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import</a:t>
            </a:r>
            <a:r>
              <a:rPr kumimoji="0" sz="1950" b="0" i="0" u="none" strike="noStrike" kern="1200" cap="none" spc="5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org.springframework.web.servlet.support.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AbstractAnnotationConfigDispatcherServletInitializer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;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5080" lvl="0" indent="-377190" algn="l" defTabSz="914400" rtl="0" eaLnBrk="1" fontAlgn="auto" latinLnBrk="0" hangingPunct="1">
              <a:lnSpc>
                <a:spcPct val="204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public</a:t>
            </a:r>
            <a:r>
              <a:rPr kumimoji="0" sz="1950" b="0" i="0" u="none" strike="noStrike" kern="1200" cap="none" spc="3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</a:t>
            </a:r>
            <a:r>
              <a:rPr kumimoji="0" sz="1950" b="0" i="0" u="none" strike="noStrike" kern="1200" cap="none" spc="4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MySpringMvcDispatcherServletInitializer</a:t>
            </a:r>
            <a:r>
              <a:rPr kumimoji="0" sz="1950" b="0" i="0" u="none" strike="noStrike" kern="1200" cap="none" spc="3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extends</a:t>
            </a:r>
            <a:r>
              <a:rPr kumimoji="0" sz="1950" b="0" i="0" u="none" strike="noStrike" kern="1200" cap="none" spc="-7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AbstractAnnotationConfigDispatcherServletInitializer</a:t>
            </a:r>
            <a:r>
              <a:rPr kumimoji="0" sz="1950" b="0" i="0" u="none" strike="noStrike" kern="1200" cap="none" spc="3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 </a:t>
            </a:r>
            <a:r>
              <a:rPr kumimoji="0" sz="1950" b="0" i="0" u="none" strike="noStrike" kern="1200" cap="none" spc="-5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@Override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protected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Class&lt;?&gt;[]</a:t>
            </a:r>
            <a:r>
              <a:rPr kumimoji="0" sz="19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getRootConfigClasses()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7933055" lvl="0" indent="0" algn="l" defTabSz="914400" rtl="0" eaLnBrk="1" fontAlgn="auto" latinLnBrk="0" hangingPunct="1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//</a:t>
            </a:r>
            <a:r>
              <a:rPr kumimoji="0" sz="1950" b="0" i="0" u="none" strike="noStrike" kern="1200" cap="none" spc="-4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1AFCB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TODO</a:t>
            </a:r>
            <a:r>
              <a:rPr kumimoji="0" sz="1950" b="0" i="0" u="none" strike="noStrike" kern="1200" cap="none" spc="-110" normalizeH="0" baseline="0" noProof="0" dirty="0">
                <a:ln>
                  <a:noFill/>
                </a:ln>
                <a:solidFill>
                  <a:srgbClr val="91AFCB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Auto-generated</a:t>
            </a:r>
            <a:r>
              <a:rPr kumimoji="0" sz="1950" b="0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method</a:t>
            </a:r>
            <a:r>
              <a:rPr kumimoji="0" sz="1950" b="0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stub </a:t>
            </a:r>
            <a:r>
              <a:rPr kumimoji="0" sz="1950" b="0" i="0" u="none" strike="noStrike" kern="1200" cap="none" spc="-52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return</a:t>
            </a:r>
            <a:r>
              <a:rPr kumimoji="0" sz="195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null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;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@Override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7016115" lvl="0" indent="-377190" algn="l" defTabSz="914400" rtl="0" eaLnBrk="1" fontAlgn="auto" latinLnBrk="0" hangingPunct="1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protected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Class&lt;?&gt;[]</a:t>
            </a:r>
            <a:r>
              <a:rPr kumimoji="0" sz="19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getServletConfigClasses()</a:t>
            </a:r>
            <a:r>
              <a:rPr kumimoji="0" sz="19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 </a:t>
            </a:r>
            <a:r>
              <a:rPr kumimoji="0" sz="1950" b="0" i="0" u="none" strike="noStrike" kern="1200" cap="none" spc="-5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return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new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Class[]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DemoAppConfig.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};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@Override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7952105" lvl="0" indent="-377190" algn="l" defTabSz="914400" rtl="0" eaLnBrk="1" fontAlgn="auto" latinLnBrk="0" hangingPunct="1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protected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String[] getServletMappings()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 </a:t>
            </a:r>
            <a:r>
              <a:rPr kumimoji="0" sz="1950" b="0" i="0" u="none" strike="noStrike" kern="1200" cap="none" spc="-5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return</a:t>
            </a:r>
            <a:r>
              <a:rPr kumimoji="0" sz="195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new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String[]</a:t>
            </a:r>
            <a:r>
              <a:rPr kumimoji="0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"/"</a:t>
            </a:r>
            <a:r>
              <a:rPr kumimoji="0" sz="1950" b="0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};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65331" y="4638341"/>
            <a:ext cx="13860144" cy="4691380"/>
            <a:chOff x="5865331" y="4638341"/>
            <a:chExt cx="13860144" cy="46913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9021" y="4638341"/>
              <a:ext cx="10756007" cy="46912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6059" y="6563298"/>
              <a:ext cx="1132476" cy="3691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5331" y="8121001"/>
              <a:ext cx="3089970" cy="2923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072791" y="4718447"/>
              <a:ext cx="10400030" cy="2924810"/>
            </a:xfrm>
            <a:custGeom>
              <a:avLst/>
              <a:gdLst/>
              <a:ahLst/>
              <a:cxnLst/>
              <a:rect l="l" t="t" r="r" b="b"/>
              <a:pathLst>
                <a:path w="10400030" h="2924809">
                  <a:moveTo>
                    <a:pt x="0" y="0"/>
                  </a:moveTo>
                  <a:lnTo>
                    <a:pt x="10399585" y="0"/>
                  </a:lnTo>
                  <a:lnTo>
                    <a:pt x="10399585" y="2924726"/>
                  </a:lnTo>
                  <a:lnTo>
                    <a:pt x="0" y="2924726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072791" y="7716660"/>
              <a:ext cx="10400030" cy="1308100"/>
            </a:xfrm>
            <a:custGeom>
              <a:avLst/>
              <a:gdLst/>
              <a:ahLst/>
              <a:cxnLst/>
              <a:rect l="l" t="t" r="r" b="b"/>
              <a:pathLst>
                <a:path w="10400030" h="1308100">
                  <a:moveTo>
                    <a:pt x="0" y="0"/>
                  </a:moveTo>
                  <a:lnTo>
                    <a:pt x="10399585" y="0"/>
                  </a:lnTo>
                  <a:lnTo>
                    <a:pt x="10399585" y="1307502"/>
                  </a:lnTo>
                  <a:lnTo>
                    <a:pt x="0" y="1307502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6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0421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60" dirty="0"/>
              <a:t>Java</a:t>
            </a:r>
            <a:r>
              <a:rPr sz="6500" spc="-145" dirty="0"/>
              <a:t> </a:t>
            </a:r>
            <a:r>
              <a:rPr sz="6500" spc="145" dirty="0"/>
              <a:t>Configuration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982034" y="290448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2769" y="2783026"/>
            <a:ext cx="1264983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Instead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configuring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MVC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using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XML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626110" algn="l"/>
                <a:tab pos="6267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web.xml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626110" algn="l"/>
                <a:tab pos="6267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spring-mvc-demo-servlet.xml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751167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7390216"/>
            <a:ext cx="112610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Configure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MVC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299741" y="6952937"/>
            <a:ext cx="3728720" cy="1339850"/>
          </a:xfrm>
          <a:custGeom>
            <a:avLst/>
            <a:gdLst/>
            <a:ahLst/>
            <a:cxnLst/>
            <a:rect l="l" t="t" r="r" b="b"/>
            <a:pathLst>
              <a:path w="3728719" h="1339850">
                <a:moveTo>
                  <a:pt x="3135896" y="0"/>
                </a:moveTo>
                <a:lnTo>
                  <a:pt x="3088022" y="366"/>
                </a:lnTo>
                <a:lnTo>
                  <a:pt x="583648" y="115993"/>
                </a:lnTo>
                <a:lnTo>
                  <a:pt x="535944" y="120039"/>
                </a:lnTo>
                <a:lnTo>
                  <a:pt x="489411" y="127628"/>
                </a:lnTo>
                <a:lnTo>
                  <a:pt x="444179" y="138617"/>
                </a:lnTo>
                <a:lnTo>
                  <a:pt x="400378" y="152865"/>
                </a:lnTo>
                <a:lnTo>
                  <a:pt x="358138" y="170228"/>
                </a:lnTo>
                <a:lnTo>
                  <a:pt x="317588" y="190565"/>
                </a:lnTo>
                <a:lnTo>
                  <a:pt x="278859" y="213734"/>
                </a:lnTo>
                <a:lnTo>
                  <a:pt x="242078" y="239591"/>
                </a:lnTo>
                <a:lnTo>
                  <a:pt x="207378" y="267996"/>
                </a:lnTo>
                <a:lnTo>
                  <a:pt x="174886" y="298805"/>
                </a:lnTo>
                <a:lnTo>
                  <a:pt x="144733" y="331877"/>
                </a:lnTo>
                <a:lnTo>
                  <a:pt x="117048" y="367070"/>
                </a:lnTo>
                <a:lnTo>
                  <a:pt x="91962" y="404240"/>
                </a:lnTo>
                <a:lnTo>
                  <a:pt x="69603" y="443246"/>
                </a:lnTo>
                <a:lnTo>
                  <a:pt x="50102" y="483946"/>
                </a:lnTo>
                <a:lnTo>
                  <a:pt x="33589" y="526197"/>
                </a:lnTo>
                <a:lnTo>
                  <a:pt x="20192" y="569858"/>
                </a:lnTo>
                <a:lnTo>
                  <a:pt x="10041" y="614785"/>
                </a:lnTo>
                <a:lnTo>
                  <a:pt x="3267" y="660837"/>
                </a:lnTo>
                <a:lnTo>
                  <a:pt x="0" y="707872"/>
                </a:lnTo>
                <a:lnTo>
                  <a:pt x="367" y="755746"/>
                </a:lnTo>
                <a:lnTo>
                  <a:pt x="4413" y="803451"/>
                </a:lnTo>
                <a:lnTo>
                  <a:pt x="12002" y="849985"/>
                </a:lnTo>
                <a:lnTo>
                  <a:pt x="22991" y="895217"/>
                </a:lnTo>
                <a:lnTo>
                  <a:pt x="37238" y="939017"/>
                </a:lnTo>
                <a:lnTo>
                  <a:pt x="54600" y="981258"/>
                </a:lnTo>
                <a:lnTo>
                  <a:pt x="74937" y="1021808"/>
                </a:lnTo>
                <a:lnTo>
                  <a:pt x="98105" y="1060537"/>
                </a:lnTo>
                <a:lnTo>
                  <a:pt x="123962" y="1097317"/>
                </a:lnTo>
                <a:lnTo>
                  <a:pt x="152366" y="1132018"/>
                </a:lnTo>
                <a:lnTo>
                  <a:pt x="183175" y="1164510"/>
                </a:lnTo>
                <a:lnTo>
                  <a:pt x="216247" y="1194663"/>
                </a:lnTo>
                <a:lnTo>
                  <a:pt x="251439" y="1222347"/>
                </a:lnTo>
                <a:lnTo>
                  <a:pt x="288609" y="1247433"/>
                </a:lnTo>
                <a:lnTo>
                  <a:pt x="327615" y="1269792"/>
                </a:lnTo>
                <a:lnTo>
                  <a:pt x="368315" y="1289293"/>
                </a:lnTo>
                <a:lnTo>
                  <a:pt x="410566" y="1305807"/>
                </a:lnTo>
                <a:lnTo>
                  <a:pt x="454227" y="1319205"/>
                </a:lnTo>
                <a:lnTo>
                  <a:pt x="499154" y="1329355"/>
                </a:lnTo>
                <a:lnTo>
                  <a:pt x="545207" y="1336130"/>
                </a:lnTo>
                <a:lnTo>
                  <a:pt x="592242" y="1339399"/>
                </a:lnTo>
                <a:lnTo>
                  <a:pt x="640117" y="1339032"/>
                </a:lnTo>
                <a:lnTo>
                  <a:pt x="3144491" y="1223405"/>
                </a:lnTo>
                <a:lnTo>
                  <a:pt x="3192196" y="1219359"/>
                </a:lnTo>
                <a:lnTo>
                  <a:pt x="3238728" y="1211770"/>
                </a:lnTo>
                <a:lnTo>
                  <a:pt x="3283960" y="1200781"/>
                </a:lnTo>
                <a:lnTo>
                  <a:pt x="3327760" y="1186534"/>
                </a:lnTo>
                <a:lnTo>
                  <a:pt x="3370000" y="1169170"/>
                </a:lnTo>
                <a:lnTo>
                  <a:pt x="3410549" y="1148833"/>
                </a:lnTo>
                <a:lnTo>
                  <a:pt x="3449278" y="1125665"/>
                </a:lnTo>
                <a:lnTo>
                  <a:pt x="3486058" y="1099807"/>
                </a:lnTo>
                <a:lnTo>
                  <a:pt x="3520758" y="1071403"/>
                </a:lnTo>
                <a:lnTo>
                  <a:pt x="3553250" y="1040593"/>
                </a:lnTo>
                <a:lnTo>
                  <a:pt x="3583402" y="1007521"/>
                </a:lnTo>
                <a:lnTo>
                  <a:pt x="3611086" y="972329"/>
                </a:lnTo>
                <a:lnTo>
                  <a:pt x="3636173" y="935159"/>
                </a:lnTo>
                <a:lnTo>
                  <a:pt x="3658531" y="896152"/>
                </a:lnTo>
                <a:lnTo>
                  <a:pt x="3678032" y="855453"/>
                </a:lnTo>
                <a:lnTo>
                  <a:pt x="3694546" y="813201"/>
                </a:lnTo>
                <a:lnTo>
                  <a:pt x="3707944" y="769541"/>
                </a:lnTo>
                <a:lnTo>
                  <a:pt x="3718095" y="724614"/>
                </a:lnTo>
                <a:lnTo>
                  <a:pt x="3724869" y="678562"/>
                </a:lnTo>
                <a:lnTo>
                  <a:pt x="3728138" y="631527"/>
                </a:lnTo>
                <a:lnTo>
                  <a:pt x="3727772" y="583652"/>
                </a:lnTo>
                <a:lnTo>
                  <a:pt x="3723726" y="535947"/>
                </a:lnTo>
                <a:lnTo>
                  <a:pt x="3716137" y="489414"/>
                </a:lnTo>
                <a:lnTo>
                  <a:pt x="3705148" y="444182"/>
                </a:lnTo>
                <a:lnTo>
                  <a:pt x="3690901" y="400381"/>
                </a:lnTo>
                <a:lnTo>
                  <a:pt x="3673538" y="358141"/>
                </a:lnTo>
                <a:lnTo>
                  <a:pt x="3653201" y="317591"/>
                </a:lnTo>
                <a:lnTo>
                  <a:pt x="3630032" y="278861"/>
                </a:lnTo>
                <a:lnTo>
                  <a:pt x="3604174" y="242081"/>
                </a:lnTo>
                <a:lnTo>
                  <a:pt x="3575770" y="207380"/>
                </a:lnTo>
                <a:lnTo>
                  <a:pt x="3544960" y="174889"/>
                </a:lnTo>
                <a:lnTo>
                  <a:pt x="3511888" y="144736"/>
                </a:lnTo>
                <a:lnTo>
                  <a:pt x="3476696" y="117051"/>
                </a:lnTo>
                <a:lnTo>
                  <a:pt x="3439526" y="91965"/>
                </a:lnTo>
                <a:lnTo>
                  <a:pt x="3400520" y="69606"/>
                </a:lnTo>
                <a:lnTo>
                  <a:pt x="3359820" y="50105"/>
                </a:lnTo>
                <a:lnTo>
                  <a:pt x="3317569" y="33591"/>
                </a:lnTo>
                <a:lnTo>
                  <a:pt x="3273909" y="20194"/>
                </a:lnTo>
                <a:lnTo>
                  <a:pt x="3228982" y="10043"/>
                </a:lnTo>
                <a:lnTo>
                  <a:pt x="3182930" y="3268"/>
                </a:lnTo>
                <a:lnTo>
                  <a:pt x="313589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21480000">
            <a:off x="15242688" y="7394812"/>
            <a:ext cx="1842128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45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XML</a:t>
            </a:r>
            <a:r>
              <a:rPr sz="5175" b="1" spc="-7" baseline="241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5175" baseline="241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5237" y="0"/>
            <a:ext cx="17905095" cy="11220450"/>
            <a:chOff x="705237" y="0"/>
            <a:chExt cx="17905095" cy="11220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159" y="0"/>
              <a:ext cx="17115782" cy="1093664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12995" y="1666078"/>
              <a:ext cx="16278225" cy="6804025"/>
            </a:xfrm>
            <a:custGeom>
              <a:avLst/>
              <a:gdLst/>
              <a:ahLst/>
              <a:cxnLst/>
              <a:rect l="l" t="t" r="r" b="b"/>
              <a:pathLst>
                <a:path w="16278225" h="6804025">
                  <a:moveTo>
                    <a:pt x="15991873" y="0"/>
                  </a:moveTo>
                  <a:lnTo>
                    <a:pt x="287510" y="0"/>
                  </a:lnTo>
                  <a:lnTo>
                    <a:pt x="232129" y="219"/>
                  </a:lnTo>
                  <a:lnTo>
                    <a:pt x="188224" y="1753"/>
                  </a:lnTo>
                  <a:lnTo>
                    <a:pt x="118245" y="14026"/>
                  </a:lnTo>
                  <a:lnTo>
                    <a:pt x="84006" y="30936"/>
                  </a:lnTo>
                  <a:lnTo>
                    <a:pt x="30936" y="84006"/>
                  </a:lnTo>
                  <a:lnTo>
                    <a:pt x="14026" y="118245"/>
                  </a:lnTo>
                  <a:lnTo>
                    <a:pt x="1747" y="188224"/>
                  </a:lnTo>
                  <a:lnTo>
                    <a:pt x="219" y="231592"/>
                  </a:lnTo>
                  <a:lnTo>
                    <a:pt x="0" y="286238"/>
                  </a:lnTo>
                  <a:lnTo>
                    <a:pt x="5" y="6517422"/>
                  </a:lnTo>
                  <a:lnTo>
                    <a:pt x="219" y="6571531"/>
                  </a:lnTo>
                  <a:lnTo>
                    <a:pt x="1771" y="6615595"/>
                  </a:lnTo>
                  <a:lnTo>
                    <a:pt x="14026" y="6685415"/>
                  </a:lnTo>
                  <a:lnTo>
                    <a:pt x="30936" y="6719654"/>
                  </a:lnTo>
                  <a:lnTo>
                    <a:pt x="84006" y="6772723"/>
                  </a:lnTo>
                  <a:lnTo>
                    <a:pt x="118245" y="6789634"/>
                  </a:lnTo>
                  <a:lnTo>
                    <a:pt x="188065" y="6801907"/>
                  </a:lnTo>
                  <a:lnTo>
                    <a:pt x="231592" y="6803441"/>
                  </a:lnTo>
                  <a:lnTo>
                    <a:pt x="286238" y="6803660"/>
                  </a:lnTo>
                  <a:lnTo>
                    <a:pt x="15990595" y="6803660"/>
                  </a:lnTo>
                  <a:lnTo>
                    <a:pt x="16045978" y="6803441"/>
                  </a:lnTo>
                  <a:lnTo>
                    <a:pt x="16089886" y="6801907"/>
                  </a:lnTo>
                  <a:lnTo>
                    <a:pt x="16159868" y="6789634"/>
                  </a:lnTo>
                  <a:lnTo>
                    <a:pt x="16194102" y="6772723"/>
                  </a:lnTo>
                  <a:lnTo>
                    <a:pt x="16247172" y="6719654"/>
                  </a:lnTo>
                  <a:lnTo>
                    <a:pt x="16264084" y="6685415"/>
                  </a:lnTo>
                  <a:lnTo>
                    <a:pt x="16276358" y="6615436"/>
                  </a:lnTo>
                  <a:lnTo>
                    <a:pt x="16277886" y="6572068"/>
                  </a:lnTo>
                  <a:lnTo>
                    <a:pt x="16278105" y="6517422"/>
                  </a:lnTo>
                  <a:lnTo>
                    <a:pt x="16278100" y="286238"/>
                  </a:lnTo>
                  <a:lnTo>
                    <a:pt x="16277886" y="232129"/>
                  </a:lnTo>
                  <a:lnTo>
                    <a:pt x="16276334" y="188065"/>
                  </a:lnTo>
                  <a:lnTo>
                    <a:pt x="16264084" y="118245"/>
                  </a:lnTo>
                  <a:lnTo>
                    <a:pt x="16247172" y="84006"/>
                  </a:lnTo>
                  <a:lnTo>
                    <a:pt x="16194102" y="30936"/>
                  </a:lnTo>
                  <a:lnTo>
                    <a:pt x="16159868" y="14026"/>
                  </a:lnTo>
                  <a:lnTo>
                    <a:pt x="16090045" y="1753"/>
                  </a:lnTo>
                  <a:lnTo>
                    <a:pt x="16046517" y="219"/>
                  </a:lnTo>
                  <a:lnTo>
                    <a:pt x="15991873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61901" y="2228069"/>
            <a:ext cx="25787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28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4950" spc="-18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4950" spc="-2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950" spc="-74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4950" spc="-225" dirty="0">
                <a:solidFill>
                  <a:srgbClr val="FFFFFF"/>
                </a:solidFill>
                <a:latin typeface="Tahoma"/>
                <a:cs typeface="Tahoma"/>
              </a:rPr>
              <a:t>!!!</a:t>
            </a:r>
            <a:r>
              <a:rPr sz="4950" spc="-220" dirty="0">
                <a:solidFill>
                  <a:srgbClr val="FFFFFF"/>
                </a:solidFill>
                <a:latin typeface="Tahoma"/>
                <a:cs typeface="Tahoma"/>
              </a:rPr>
              <a:t>!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Now</a:t>
            </a:r>
            <a:r>
              <a:rPr spc="-295" dirty="0"/>
              <a:t> </a:t>
            </a:r>
            <a:r>
              <a:rPr spc="-45" dirty="0"/>
              <a:t>for</a:t>
            </a:r>
            <a:r>
              <a:rPr spc="580" dirty="0"/>
              <a:t> </a:t>
            </a:r>
            <a:r>
              <a:rPr spc="-100" dirty="0"/>
              <a:t>the</a:t>
            </a:r>
            <a:r>
              <a:rPr spc="590" dirty="0"/>
              <a:t> </a:t>
            </a:r>
            <a:r>
              <a:rPr spc="-195" dirty="0"/>
              <a:t>easy</a:t>
            </a:r>
            <a:r>
              <a:rPr spc="585" dirty="0"/>
              <a:t> </a:t>
            </a:r>
            <a:r>
              <a:rPr spc="-60" dirty="0"/>
              <a:t>stuff</a:t>
            </a:r>
          </a:p>
          <a:p>
            <a:pPr marL="16510" marR="5080" algn="ctr">
              <a:lnSpc>
                <a:spcPts val="12700"/>
              </a:lnSpc>
              <a:spcBef>
                <a:spcPts val="1345"/>
              </a:spcBef>
            </a:pPr>
            <a:r>
              <a:rPr spc="-204" dirty="0"/>
              <a:t>Create</a:t>
            </a:r>
            <a:r>
              <a:rPr spc="595" dirty="0"/>
              <a:t> </a:t>
            </a:r>
            <a:r>
              <a:rPr spc="-235" dirty="0"/>
              <a:t>Spring</a:t>
            </a:r>
            <a:r>
              <a:rPr spc="595" dirty="0"/>
              <a:t> </a:t>
            </a:r>
            <a:r>
              <a:rPr spc="-260" dirty="0"/>
              <a:t>MVC</a:t>
            </a:r>
            <a:r>
              <a:rPr spc="595" dirty="0"/>
              <a:t> </a:t>
            </a:r>
            <a:r>
              <a:rPr spc="-175" dirty="0"/>
              <a:t>Controller</a:t>
            </a:r>
            <a:r>
              <a:rPr spc="595" dirty="0"/>
              <a:t> </a:t>
            </a:r>
            <a:r>
              <a:rPr spc="-225" dirty="0"/>
              <a:t>and</a:t>
            </a:r>
            <a:r>
              <a:rPr spc="595" dirty="0"/>
              <a:t> </a:t>
            </a:r>
            <a:r>
              <a:rPr spc="-395" dirty="0"/>
              <a:t>view</a:t>
            </a:r>
            <a:r>
              <a:rPr spc="595" dirty="0"/>
              <a:t> </a:t>
            </a:r>
            <a:r>
              <a:rPr spc="-290" dirty="0"/>
              <a:t>page </a:t>
            </a:r>
            <a:r>
              <a:rPr spc="-1435" dirty="0"/>
              <a:t> </a:t>
            </a:r>
            <a:r>
              <a:rPr spc="-195" dirty="0"/>
              <a:t>easy</a:t>
            </a:r>
            <a:r>
              <a:rPr spc="590" dirty="0"/>
              <a:t> </a:t>
            </a:r>
            <a:r>
              <a:rPr spc="-145" dirty="0"/>
              <a:t>peazy</a:t>
            </a:r>
            <a:r>
              <a:rPr spc="595" dirty="0"/>
              <a:t> </a:t>
            </a:r>
            <a:r>
              <a:rPr spc="-1005" dirty="0"/>
              <a:t>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03794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/>
              <a:t>Ste</a:t>
            </a:r>
            <a:r>
              <a:rPr sz="6500" spc="440" dirty="0"/>
              <a:t>p</a:t>
            </a:r>
            <a:r>
              <a:rPr sz="6500" spc="-75" dirty="0"/>
              <a:t> </a:t>
            </a:r>
            <a:r>
              <a:rPr sz="6500" spc="-120" dirty="0"/>
              <a:t>4</a:t>
            </a:r>
            <a:r>
              <a:rPr sz="6500" spc="10" dirty="0"/>
              <a:t>:</a:t>
            </a:r>
            <a:r>
              <a:rPr sz="6500" spc="-430" dirty="0"/>
              <a:t> </a:t>
            </a:r>
            <a:r>
              <a:rPr sz="6500" spc="484" dirty="0"/>
              <a:t>D</a:t>
            </a:r>
            <a:r>
              <a:rPr sz="6500" spc="180" dirty="0"/>
              <a:t>e</a:t>
            </a:r>
            <a:r>
              <a:rPr sz="6500" spc="-430" dirty="0"/>
              <a:t>v</a:t>
            </a:r>
            <a:r>
              <a:rPr sz="6500" spc="155" dirty="0"/>
              <a:t>elo</a:t>
            </a:r>
            <a:r>
              <a:rPr sz="6500" spc="395" dirty="0"/>
              <a:t>p</a:t>
            </a:r>
            <a:r>
              <a:rPr sz="6500" spc="-75" dirty="0"/>
              <a:t> </a:t>
            </a:r>
            <a:r>
              <a:rPr sz="6500" spc="135" dirty="0"/>
              <a:t>ou</a:t>
            </a:r>
            <a:r>
              <a:rPr sz="6500" spc="225" dirty="0"/>
              <a:t>r</a:t>
            </a:r>
            <a:r>
              <a:rPr sz="6500" spc="-75" dirty="0"/>
              <a:t> </a:t>
            </a:r>
            <a:r>
              <a:rPr sz="6500" spc="175" dirty="0"/>
              <a:t>Sprin</a:t>
            </a:r>
            <a:r>
              <a:rPr sz="6500" spc="325" dirty="0"/>
              <a:t>g</a:t>
            </a:r>
            <a:r>
              <a:rPr sz="6500" spc="-75" dirty="0"/>
              <a:t> </a:t>
            </a:r>
            <a:r>
              <a:rPr sz="6500" spc="105" dirty="0"/>
              <a:t>Controller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2867184" y="2864024"/>
            <a:ext cx="13030835" cy="4959985"/>
            <a:chOff x="2867184" y="2864024"/>
            <a:chExt cx="13030835" cy="4959985"/>
          </a:xfrm>
        </p:grpSpPr>
        <p:sp>
          <p:nvSpPr>
            <p:cNvPr id="4" name="object 4"/>
            <p:cNvSpPr/>
            <p:nvPr/>
          </p:nvSpPr>
          <p:spPr>
            <a:xfrm>
              <a:off x="3045189" y="2979204"/>
              <a:ext cx="12674600" cy="4498975"/>
            </a:xfrm>
            <a:custGeom>
              <a:avLst/>
              <a:gdLst/>
              <a:ahLst/>
              <a:cxnLst/>
              <a:rect l="l" t="t" r="r" b="b"/>
              <a:pathLst>
                <a:path w="12674600" h="4498975">
                  <a:moveTo>
                    <a:pt x="0" y="0"/>
                  </a:moveTo>
                  <a:lnTo>
                    <a:pt x="12674404" y="0"/>
                  </a:lnTo>
                  <a:lnTo>
                    <a:pt x="12674404" y="4498904"/>
                  </a:lnTo>
                  <a:lnTo>
                    <a:pt x="0" y="4498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7184" y="2864024"/>
              <a:ext cx="13030420" cy="49596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474104" y="6102296"/>
            <a:ext cx="14795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2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7153" y="6981851"/>
            <a:ext cx="14795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2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7153" y="2353720"/>
            <a:ext cx="4822825" cy="37744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File:</a:t>
            </a:r>
            <a:r>
              <a:rPr kumimoji="0" sz="1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DemoController.java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@Controller</a:t>
            </a:r>
            <a:endParaRPr kumimoji="0" sz="2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50" b="0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public</a:t>
            </a:r>
            <a:r>
              <a:rPr kumimoji="0" sz="2850" b="0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50" b="0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</a:t>
            </a:r>
            <a:r>
              <a:rPr kumimoji="0" sz="2850" b="0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DemoController</a:t>
            </a:r>
            <a:r>
              <a:rPr kumimoji="0" sz="2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2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@GetMapping(</a:t>
            </a:r>
            <a:r>
              <a:rPr kumimoji="0" sz="2850" b="0" i="0" u="none" strike="noStrike" kern="1200" cap="none" spc="1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"/"</a:t>
            </a:r>
            <a:r>
              <a:rPr kumimoji="0" sz="2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</a:t>
            </a:r>
            <a:endParaRPr kumimoji="0" sz="2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50" b="0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public</a:t>
            </a:r>
            <a:r>
              <a:rPr kumimoji="0" sz="2850" b="0" i="0" u="none" strike="noStrike" kern="1200" cap="none" spc="-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String</a:t>
            </a:r>
            <a:r>
              <a:rPr kumimoji="0" sz="2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showHome()</a:t>
            </a:r>
            <a:r>
              <a:rPr kumimoji="0" sz="2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2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5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return</a:t>
            </a:r>
            <a:r>
              <a:rPr kumimoji="0" sz="2850" b="0" i="0" u="none" strike="noStrike" kern="1200" cap="none" spc="-2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50" b="0" i="0" u="none" strike="noStrike" kern="1200" cap="none" spc="1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"home"</a:t>
            </a:r>
            <a:r>
              <a:rPr kumimoji="0" sz="2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;</a:t>
            </a:r>
            <a:endParaRPr kumimoji="0" sz="2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4439" y="8175531"/>
            <a:ext cx="772795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/WEB-</a:t>
            </a:r>
            <a:r>
              <a:rPr kumimoji="0" sz="525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</a:t>
            </a:r>
            <a:r>
              <a:rPr kumimoji="0" sz="5250" b="0" i="0" u="none" strike="noStrike" kern="1200" cap="none" spc="1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</a:t>
            </a:r>
            <a:r>
              <a:rPr kumimoji="0" sz="5250" b="0" i="0" u="none" strike="noStrike" kern="1200" cap="none" spc="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F/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view/</a:t>
            </a:r>
            <a:r>
              <a:rPr kumimoji="0" sz="5250" b="0" i="0" u="none" strike="noStrike" kern="1200" cap="none" spc="-27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home</a:t>
            </a:r>
            <a:r>
              <a:rPr kumimoji="0" sz="5250" b="0" i="0" u="none" strike="noStrike" kern="1200" cap="none" spc="-6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jsp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5555" y="5772719"/>
            <a:ext cx="6052826" cy="230752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620514" y="6091826"/>
            <a:ext cx="22904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View</a:t>
            </a:r>
            <a:r>
              <a:rPr kumimoji="0" sz="34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6225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/>
              <a:t>Ste</a:t>
            </a:r>
            <a:r>
              <a:rPr sz="6500" spc="440" dirty="0"/>
              <a:t>p</a:t>
            </a:r>
            <a:r>
              <a:rPr sz="6500" spc="-75" dirty="0"/>
              <a:t> </a:t>
            </a:r>
            <a:r>
              <a:rPr sz="6500" spc="-120" dirty="0"/>
              <a:t>5</a:t>
            </a:r>
            <a:r>
              <a:rPr sz="6500" spc="10" dirty="0"/>
              <a:t>:</a:t>
            </a:r>
            <a:r>
              <a:rPr sz="6500" spc="-430" dirty="0"/>
              <a:t> </a:t>
            </a:r>
            <a:r>
              <a:rPr sz="6500" spc="484" dirty="0"/>
              <a:t>D</a:t>
            </a:r>
            <a:r>
              <a:rPr sz="6500" spc="180" dirty="0"/>
              <a:t>e</a:t>
            </a:r>
            <a:r>
              <a:rPr sz="6500" spc="-430" dirty="0"/>
              <a:t>v</a:t>
            </a:r>
            <a:r>
              <a:rPr sz="6500" spc="155" dirty="0"/>
              <a:t>elo</a:t>
            </a:r>
            <a:r>
              <a:rPr sz="6500" spc="395" dirty="0"/>
              <a:t>p</a:t>
            </a:r>
            <a:r>
              <a:rPr sz="6500" spc="-75" dirty="0"/>
              <a:t> </a:t>
            </a:r>
            <a:r>
              <a:rPr sz="6500" spc="135" dirty="0"/>
              <a:t>ou</a:t>
            </a:r>
            <a:r>
              <a:rPr sz="6500" spc="225" dirty="0"/>
              <a:t>r</a:t>
            </a:r>
            <a:r>
              <a:rPr sz="6500" spc="-75" dirty="0"/>
              <a:t> </a:t>
            </a:r>
            <a:r>
              <a:rPr sz="6500" spc="145" dirty="0"/>
              <a:t>JS</a:t>
            </a:r>
            <a:r>
              <a:rPr sz="6500" spc="325" dirty="0"/>
              <a:t>P</a:t>
            </a:r>
            <a:r>
              <a:rPr sz="6500" spc="-75" dirty="0"/>
              <a:t> </a:t>
            </a:r>
            <a:r>
              <a:rPr sz="6500" spc="-10" dirty="0"/>
              <a:t>vi</a:t>
            </a:r>
            <a:r>
              <a:rPr sz="6500" spc="-55" dirty="0"/>
              <a:t>e</a:t>
            </a:r>
            <a:r>
              <a:rPr sz="6500" spc="140" dirty="0"/>
              <a:t>w</a:t>
            </a:r>
            <a:r>
              <a:rPr sz="6500" spc="-75" dirty="0"/>
              <a:t> </a:t>
            </a:r>
            <a:r>
              <a:rPr sz="6500" spc="120" dirty="0"/>
              <a:t>page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746049" y="2846834"/>
            <a:ext cx="13486130" cy="4785360"/>
            <a:chOff x="746049" y="2846834"/>
            <a:chExt cx="13486130" cy="4785360"/>
          </a:xfrm>
        </p:grpSpPr>
        <p:sp>
          <p:nvSpPr>
            <p:cNvPr id="4" name="object 4"/>
            <p:cNvSpPr/>
            <p:nvPr/>
          </p:nvSpPr>
          <p:spPr>
            <a:xfrm>
              <a:off x="924054" y="2962014"/>
              <a:ext cx="13130530" cy="4324985"/>
            </a:xfrm>
            <a:custGeom>
              <a:avLst/>
              <a:gdLst/>
              <a:ahLst/>
              <a:cxnLst/>
              <a:rect l="l" t="t" r="r" b="b"/>
              <a:pathLst>
                <a:path w="13130530" h="4324984">
                  <a:moveTo>
                    <a:pt x="0" y="0"/>
                  </a:moveTo>
                  <a:lnTo>
                    <a:pt x="13130072" y="0"/>
                  </a:lnTo>
                  <a:lnTo>
                    <a:pt x="13130072" y="4324436"/>
                  </a:lnTo>
                  <a:lnTo>
                    <a:pt x="0" y="4324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049" y="2846834"/>
              <a:ext cx="13486081" cy="478515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82034" y="3065740"/>
            <a:ext cx="8359140" cy="4079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html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body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Welcome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 the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luv2code 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company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home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page!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&lt;/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body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&lt;/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html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499" y="2416545"/>
            <a:ext cx="33629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File:</a:t>
            </a:r>
            <a:r>
              <a:rPr kumimoji="0" sz="1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/WEB-INF/view/home.jsp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423066" y="2309199"/>
            <a:ext cx="6160770" cy="5356225"/>
            <a:chOff x="12423066" y="2309199"/>
            <a:chExt cx="6160770" cy="53562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9658" y="2403437"/>
              <a:ext cx="5867023" cy="40332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23066" y="2309199"/>
              <a:ext cx="6160208" cy="44102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619910" y="6325936"/>
              <a:ext cx="3728720" cy="1339850"/>
            </a:xfrm>
            <a:custGeom>
              <a:avLst/>
              <a:gdLst/>
              <a:ahLst/>
              <a:cxnLst/>
              <a:rect l="l" t="t" r="r" b="b"/>
              <a:pathLst>
                <a:path w="3728719" h="1339850">
                  <a:moveTo>
                    <a:pt x="3135895" y="0"/>
                  </a:moveTo>
                  <a:lnTo>
                    <a:pt x="3088021" y="366"/>
                  </a:lnTo>
                  <a:lnTo>
                    <a:pt x="583647" y="115993"/>
                  </a:lnTo>
                  <a:lnTo>
                    <a:pt x="535942" y="120039"/>
                  </a:lnTo>
                  <a:lnTo>
                    <a:pt x="489410" y="127628"/>
                  </a:lnTo>
                  <a:lnTo>
                    <a:pt x="444178" y="138617"/>
                  </a:lnTo>
                  <a:lnTo>
                    <a:pt x="400378" y="152865"/>
                  </a:lnTo>
                  <a:lnTo>
                    <a:pt x="358138" y="170228"/>
                  </a:lnTo>
                  <a:lnTo>
                    <a:pt x="317589" y="190565"/>
                  </a:lnTo>
                  <a:lnTo>
                    <a:pt x="278860" y="213733"/>
                  </a:lnTo>
                  <a:lnTo>
                    <a:pt x="242080" y="239591"/>
                  </a:lnTo>
                  <a:lnTo>
                    <a:pt x="207380" y="267996"/>
                  </a:lnTo>
                  <a:lnTo>
                    <a:pt x="174888" y="298805"/>
                  </a:lnTo>
                  <a:lnTo>
                    <a:pt x="144736" y="331877"/>
                  </a:lnTo>
                  <a:lnTo>
                    <a:pt x="117051" y="367069"/>
                  </a:lnTo>
                  <a:lnTo>
                    <a:pt x="91965" y="404240"/>
                  </a:lnTo>
                  <a:lnTo>
                    <a:pt x="69607" y="443246"/>
                  </a:lnTo>
                  <a:lnTo>
                    <a:pt x="50106" y="483946"/>
                  </a:lnTo>
                  <a:lnTo>
                    <a:pt x="33592" y="526197"/>
                  </a:lnTo>
                  <a:lnTo>
                    <a:pt x="20194" y="569857"/>
                  </a:lnTo>
                  <a:lnTo>
                    <a:pt x="10043" y="614785"/>
                  </a:lnTo>
                  <a:lnTo>
                    <a:pt x="3269" y="660837"/>
                  </a:lnTo>
                  <a:lnTo>
                    <a:pt x="0" y="707871"/>
                  </a:lnTo>
                  <a:lnTo>
                    <a:pt x="366" y="755746"/>
                  </a:lnTo>
                  <a:lnTo>
                    <a:pt x="4412" y="803451"/>
                  </a:lnTo>
                  <a:lnTo>
                    <a:pt x="12001" y="849984"/>
                  </a:lnTo>
                  <a:lnTo>
                    <a:pt x="22990" y="895216"/>
                  </a:lnTo>
                  <a:lnTo>
                    <a:pt x="37237" y="939017"/>
                  </a:lnTo>
                  <a:lnTo>
                    <a:pt x="54600" y="981257"/>
                  </a:lnTo>
                  <a:lnTo>
                    <a:pt x="74937" y="1021807"/>
                  </a:lnTo>
                  <a:lnTo>
                    <a:pt x="98106" y="1060537"/>
                  </a:lnTo>
                  <a:lnTo>
                    <a:pt x="123963" y="1097317"/>
                  </a:lnTo>
                  <a:lnTo>
                    <a:pt x="152368" y="1132017"/>
                  </a:lnTo>
                  <a:lnTo>
                    <a:pt x="183178" y="1164509"/>
                  </a:lnTo>
                  <a:lnTo>
                    <a:pt x="216250" y="1194662"/>
                  </a:lnTo>
                  <a:lnTo>
                    <a:pt x="251442" y="1222346"/>
                  </a:lnTo>
                  <a:lnTo>
                    <a:pt x="288612" y="1247432"/>
                  </a:lnTo>
                  <a:lnTo>
                    <a:pt x="327618" y="1269791"/>
                  </a:lnTo>
                  <a:lnTo>
                    <a:pt x="368318" y="1289292"/>
                  </a:lnTo>
                  <a:lnTo>
                    <a:pt x="410569" y="1305806"/>
                  </a:lnTo>
                  <a:lnTo>
                    <a:pt x="454229" y="1319203"/>
                  </a:lnTo>
                  <a:lnTo>
                    <a:pt x="499156" y="1329354"/>
                  </a:lnTo>
                  <a:lnTo>
                    <a:pt x="545208" y="1336129"/>
                  </a:lnTo>
                  <a:lnTo>
                    <a:pt x="592242" y="1339398"/>
                  </a:lnTo>
                  <a:lnTo>
                    <a:pt x="640116" y="1339031"/>
                  </a:lnTo>
                  <a:lnTo>
                    <a:pt x="3144490" y="1223404"/>
                  </a:lnTo>
                  <a:lnTo>
                    <a:pt x="3192194" y="1219358"/>
                  </a:lnTo>
                  <a:lnTo>
                    <a:pt x="3238727" y="1211769"/>
                  </a:lnTo>
                  <a:lnTo>
                    <a:pt x="3283959" y="1200780"/>
                  </a:lnTo>
                  <a:lnTo>
                    <a:pt x="3327759" y="1186532"/>
                  </a:lnTo>
                  <a:lnTo>
                    <a:pt x="3370000" y="1169169"/>
                  </a:lnTo>
                  <a:lnTo>
                    <a:pt x="3410549" y="1148832"/>
                  </a:lnTo>
                  <a:lnTo>
                    <a:pt x="3449279" y="1125664"/>
                  </a:lnTo>
                  <a:lnTo>
                    <a:pt x="3486059" y="1099806"/>
                  </a:lnTo>
                  <a:lnTo>
                    <a:pt x="3520760" y="1071402"/>
                  </a:lnTo>
                  <a:lnTo>
                    <a:pt x="3553252" y="1040592"/>
                  </a:lnTo>
                  <a:lnTo>
                    <a:pt x="3583405" y="1007520"/>
                  </a:lnTo>
                  <a:lnTo>
                    <a:pt x="3611090" y="972328"/>
                  </a:lnTo>
                  <a:lnTo>
                    <a:pt x="3636176" y="935158"/>
                  </a:lnTo>
                  <a:lnTo>
                    <a:pt x="3658534" y="896151"/>
                  </a:lnTo>
                  <a:lnTo>
                    <a:pt x="3678036" y="855452"/>
                  </a:lnTo>
                  <a:lnTo>
                    <a:pt x="3694549" y="813200"/>
                  </a:lnTo>
                  <a:lnTo>
                    <a:pt x="3707946" y="769540"/>
                  </a:lnTo>
                  <a:lnTo>
                    <a:pt x="3718096" y="724613"/>
                  </a:lnTo>
                  <a:lnTo>
                    <a:pt x="3724870" y="678560"/>
                  </a:lnTo>
                  <a:lnTo>
                    <a:pt x="3728138" y="631526"/>
                  </a:lnTo>
                  <a:lnTo>
                    <a:pt x="3727771" y="583651"/>
                  </a:lnTo>
                  <a:lnTo>
                    <a:pt x="3723725" y="535946"/>
                  </a:lnTo>
                  <a:lnTo>
                    <a:pt x="3716136" y="489413"/>
                  </a:lnTo>
                  <a:lnTo>
                    <a:pt x="3705147" y="444181"/>
                  </a:lnTo>
                  <a:lnTo>
                    <a:pt x="3690899" y="400380"/>
                  </a:lnTo>
                  <a:lnTo>
                    <a:pt x="3673536" y="358140"/>
                  </a:lnTo>
                  <a:lnTo>
                    <a:pt x="3653199" y="317590"/>
                  </a:lnTo>
                  <a:lnTo>
                    <a:pt x="3630031" y="278861"/>
                  </a:lnTo>
                  <a:lnTo>
                    <a:pt x="3604173" y="242081"/>
                  </a:lnTo>
                  <a:lnTo>
                    <a:pt x="3575768" y="207380"/>
                  </a:lnTo>
                  <a:lnTo>
                    <a:pt x="3544959" y="174888"/>
                  </a:lnTo>
                  <a:lnTo>
                    <a:pt x="3511887" y="144736"/>
                  </a:lnTo>
                  <a:lnTo>
                    <a:pt x="3476695" y="117051"/>
                  </a:lnTo>
                  <a:lnTo>
                    <a:pt x="3439524" y="91965"/>
                  </a:lnTo>
                  <a:lnTo>
                    <a:pt x="3400518" y="69606"/>
                  </a:lnTo>
                  <a:lnTo>
                    <a:pt x="3359819" y="50105"/>
                  </a:lnTo>
                  <a:lnTo>
                    <a:pt x="3317568" y="33591"/>
                  </a:lnTo>
                  <a:lnTo>
                    <a:pt x="3273907" y="20194"/>
                  </a:lnTo>
                  <a:lnTo>
                    <a:pt x="3228980" y="10043"/>
                  </a:lnTo>
                  <a:lnTo>
                    <a:pt x="3182929" y="3268"/>
                  </a:lnTo>
                  <a:lnTo>
                    <a:pt x="313589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 rot="21480000">
            <a:off x="15562856" y="6767810"/>
            <a:ext cx="1842128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</a:t>
            </a:r>
            <a:r>
              <a:rPr kumimoji="0" sz="3450" b="1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XML</a:t>
            </a:r>
            <a:r>
              <a:rPr kumimoji="0" sz="5175" b="1" i="0" u="none" strike="noStrike" kern="1200" cap="none" spc="-7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</a:t>
            </a:r>
            <a:endParaRPr kumimoji="0" sz="5175" b="0" i="0" u="none" strike="noStrike" kern="1200" cap="none" spc="0" normalizeH="0" baseline="2415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/>
              <a:t>Development</a:t>
            </a:r>
            <a:r>
              <a:rPr sz="6500" spc="-155" dirty="0"/>
              <a:t> </a:t>
            </a:r>
            <a:r>
              <a:rPr sz="6500" spc="120" dirty="0"/>
              <a:t>Process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982034" y="2257807"/>
            <a:ext cx="11369040" cy="70618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0545" indent="-538480">
              <a:lnSpc>
                <a:spcPct val="100000"/>
              </a:lnSpc>
              <a:spcBef>
                <a:spcPts val="90"/>
              </a:spcBef>
              <a:buFont typeface="Lucida Sans Unicode"/>
              <a:buAutoNum type="arabicPeriod"/>
              <a:tabLst>
                <a:tab pos="551180" algn="l"/>
              </a:tabLst>
            </a:pPr>
            <a:r>
              <a:rPr sz="3650" spc="-10" dirty="0">
                <a:latin typeface="Palatino Linotype"/>
                <a:cs typeface="Palatino Linotype"/>
              </a:rPr>
              <a:t>Add</a:t>
            </a:r>
            <a:r>
              <a:rPr sz="3650" spc="-5" dirty="0">
                <a:latin typeface="Palatino Linotype"/>
                <a:cs typeface="Palatino Linotype"/>
              </a:rPr>
              <a:t> </a:t>
            </a:r>
            <a:r>
              <a:rPr sz="3650" spc="-10" dirty="0">
                <a:latin typeface="Palatino Linotype"/>
                <a:cs typeface="Palatino Linotype"/>
              </a:rPr>
              <a:t>Maven</a:t>
            </a:r>
            <a:r>
              <a:rPr sz="3650" spc="-5" dirty="0">
                <a:latin typeface="Palatino Linotype"/>
                <a:cs typeface="Palatino Linotype"/>
              </a:rPr>
              <a:t> dependencies for Spring </a:t>
            </a:r>
            <a:r>
              <a:rPr sz="3650" spc="-10" dirty="0">
                <a:latin typeface="Palatino Linotype"/>
                <a:cs typeface="Palatino Linotype"/>
              </a:rPr>
              <a:t>MVC</a:t>
            </a:r>
            <a:r>
              <a:rPr sz="3650" spc="-5" dirty="0">
                <a:latin typeface="Palatino Linotype"/>
                <a:cs typeface="Palatino Linotype"/>
              </a:rPr>
              <a:t> </a:t>
            </a:r>
            <a:r>
              <a:rPr sz="3650" spc="-345" dirty="0">
                <a:latin typeface="Palatino Linotype"/>
                <a:cs typeface="Palatino Linotype"/>
              </a:rPr>
              <a:t>W</a:t>
            </a:r>
            <a:r>
              <a:rPr sz="3650" spc="-5" dirty="0">
                <a:latin typeface="Palatino Linotype"/>
                <a:cs typeface="Palatino Linotype"/>
              </a:rPr>
              <a:t>eb</a:t>
            </a:r>
            <a:r>
              <a:rPr sz="3650" spc="-140" dirty="0">
                <a:latin typeface="Palatino Linotype"/>
                <a:cs typeface="Palatino Linotype"/>
              </a:rPr>
              <a:t> </a:t>
            </a:r>
            <a:r>
              <a:rPr sz="3650" spc="-10" dirty="0">
                <a:latin typeface="Palatino Linotype"/>
                <a:cs typeface="Palatino Linotype"/>
              </a:rPr>
              <a:t>App</a:t>
            </a:r>
            <a:endParaRPr sz="36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AutoNum type="arabicPeriod"/>
            </a:pPr>
            <a:endParaRPr sz="6200">
              <a:latin typeface="Palatino Linotype"/>
              <a:cs typeface="Palatino Linotype"/>
            </a:endParaRPr>
          </a:p>
          <a:p>
            <a:pPr marL="567690" indent="-555625">
              <a:lnSpc>
                <a:spcPct val="100000"/>
              </a:lnSpc>
              <a:buFont typeface="Lucida Sans Unicode"/>
              <a:buAutoNum type="arabicPeriod"/>
              <a:tabLst>
                <a:tab pos="568325" algn="l"/>
              </a:tabLst>
            </a:pPr>
            <a:r>
              <a:rPr sz="3650" spc="-20" dirty="0">
                <a:latin typeface="Palatino Linotype"/>
                <a:cs typeface="Palatino Linotype"/>
              </a:rPr>
              <a:t>Create</a:t>
            </a:r>
            <a:r>
              <a:rPr sz="3650" spc="-15" dirty="0">
                <a:latin typeface="Palatino Linotype"/>
                <a:cs typeface="Palatino Linotype"/>
              </a:rPr>
              <a:t> </a:t>
            </a:r>
            <a:r>
              <a:rPr sz="3650" spc="-5" dirty="0">
                <a:latin typeface="Palatino Linotype"/>
                <a:cs typeface="Palatino Linotype"/>
              </a:rPr>
              <a:t>Spring</a:t>
            </a:r>
            <a:r>
              <a:rPr sz="3650" spc="-145" dirty="0">
                <a:latin typeface="Palatino Linotype"/>
                <a:cs typeface="Palatino Linotype"/>
              </a:rPr>
              <a:t> </a:t>
            </a:r>
            <a:r>
              <a:rPr sz="3650" spc="-10" dirty="0">
                <a:latin typeface="Palatino Linotype"/>
                <a:cs typeface="Palatino Linotype"/>
              </a:rPr>
              <a:t>App</a:t>
            </a:r>
            <a:r>
              <a:rPr sz="3650" spc="-15" dirty="0">
                <a:latin typeface="Palatino Linotype"/>
                <a:cs typeface="Palatino Linotype"/>
              </a:rPr>
              <a:t> </a:t>
            </a:r>
            <a:r>
              <a:rPr sz="3650" spc="-10" dirty="0">
                <a:latin typeface="Palatino Linotype"/>
                <a:cs typeface="Palatino Linotype"/>
              </a:rPr>
              <a:t>Configuration </a:t>
            </a:r>
            <a:r>
              <a:rPr sz="3650" spc="5" dirty="0">
                <a:latin typeface="Palatino Linotype"/>
                <a:cs typeface="Palatino Linotype"/>
              </a:rPr>
              <a:t>(@Configuration)</a:t>
            </a:r>
            <a:endParaRPr sz="36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Lucida Sans Unicode"/>
              <a:buAutoNum type="arabicPeriod"/>
            </a:pPr>
            <a:endParaRPr sz="6150">
              <a:latin typeface="Palatino Linotype"/>
              <a:cs typeface="Palatino Linotype"/>
            </a:endParaRPr>
          </a:p>
          <a:p>
            <a:pPr marL="567690" indent="-555625">
              <a:lnSpc>
                <a:spcPct val="100000"/>
              </a:lnSpc>
              <a:buFont typeface="Lucida Sans Unicode"/>
              <a:buAutoNum type="arabicPeriod"/>
              <a:tabLst>
                <a:tab pos="568325" algn="l"/>
              </a:tabLst>
            </a:pPr>
            <a:r>
              <a:rPr sz="3650" spc="-20" dirty="0">
                <a:latin typeface="Palatino Linotype"/>
                <a:cs typeface="Palatino Linotype"/>
              </a:rPr>
              <a:t>Create</a:t>
            </a:r>
            <a:r>
              <a:rPr sz="3650" spc="-15" dirty="0">
                <a:latin typeface="Palatino Linotype"/>
                <a:cs typeface="Palatino Linotype"/>
              </a:rPr>
              <a:t> </a:t>
            </a:r>
            <a:r>
              <a:rPr sz="3650" spc="-5" dirty="0">
                <a:latin typeface="Palatino Linotype"/>
                <a:cs typeface="Palatino Linotype"/>
              </a:rPr>
              <a:t>Spring</a:t>
            </a:r>
            <a:r>
              <a:rPr sz="3650" spc="-10" dirty="0">
                <a:latin typeface="Palatino Linotype"/>
                <a:cs typeface="Palatino Linotype"/>
              </a:rPr>
              <a:t> </a:t>
            </a:r>
            <a:r>
              <a:rPr sz="3650" spc="-5" dirty="0">
                <a:latin typeface="Palatino Linotype"/>
                <a:cs typeface="Palatino Linotype"/>
              </a:rPr>
              <a:t>Dispatcher</a:t>
            </a:r>
            <a:r>
              <a:rPr sz="3650" spc="-15" dirty="0">
                <a:latin typeface="Palatino Linotype"/>
                <a:cs typeface="Palatino Linotype"/>
              </a:rPr>
              <a:t> </a:t>
            </a:r>
            <a:r>
              <a:rPr sz="3650" spc="-5" dirty="0">
                <a:latin typeface="Palatino Linotype"/>
                <a:cs typeface="Palatino Linotype"/>
              </a:rPr>
              <a:t>Servlet</a:t>
            </a:r>
            <a:r>
              <a:rPr sz="3650" spc="-10" dirty="0">
                <a:latin typeface="Palatino Linotype"/>
                <a:cs typeface="Palatino Linotype"/>
              </a:rPr>
              <a:t> </a:t>
            </a:r>
            <a:r>
              <a:rPr sz="3650" spc="-5" dirty="0">
                <a:latin typeface="Palatino Linotype"/>
                <a:cs typeface="Palatino Linotype"/>
              </a:rPr>
              <a:t>Initializer</a:t>
            </a:r>
            <a:endParaRPr sz="36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AutoNum type="arabicPeriod"/>
            </a:pPr>
            <a:endParaRPr sz="6200">
              <a:latin typeface="Palatino Linotype"/>
              <a:cs typeface="Palatino Linotype"/>
            </a:endParaRPr>
          </a:p>
          <a:p>
            <a:pPr marL="567690" indent="-555625">
              <a:lnSpc>
                <a:spcPct val="100000"/>
              </a:lnSpc>
              <a:buFont typeface="Lucida Sans Unicode"/>
              <a:buAutoNum type="arabicPeriod"/>
              <a:tabLst>
                <a:tab pos="568325" algn="l"/>
              </a:tabLst>
            </a:pPr>
            <a:r>
              <a:rPr sz="3650" spc="-5" dirty="0">
                <a:latin typeface="Palatino Linotype"/>
                <a:cs typeface="Palatino Linotype"/>
              </a:rPr>
              <a:t>Develop</a:t>
            </a:r>
            <a:r>
              <a:rPr sz="3650" spc="-20" dirty="0">
                <a:latin typeface="Palatino Linotype"/>
                <a:cs typeface="Palatino Linotype"/>
              </a:rPr>
              <a:t> </a:t>
            </a:r>
            <a:r>
              <a:rPr sz="3650" spc="-5" dirty="0">
                <a:latin typeface="Palatino Linotype"/>
                <a:cs typeface="Palatino Linotype"/>
              </a:rPr>
              <a:t>our</a:t>
            </a:r>
            <a:r>
              <a:rPr sz="3650" spc="-15" dirty="0">
                <a:latin typeface="Palatino Linotype"/>
                <a:cs typeface="Palatino Linotype"/>
              </a:rPr>
              <a:t> </a:t>
            </a:r>
            <a:r>
              <a:rPr sz="3650" spc="-5" dirty="0">
                <a:latin typeface="Palatino Linotype"/>
                <a:cs typeface="Palatino Linotype"/>
              </a:rPr>
              <a:t>Spring</a:t>
            </a:r>
            <a:r>
              <a:rPr sz="3650" spc="-15" dirty="0">
                <a:latin typeface="Palatino Linotype"/>
                <a:cs typeface="Palatino Linotype"/>
              </a:rPr>
              <a:t> controller</a:t>
            </a:r>
            <a:endParaRPr sz="36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AutoNum type="arabicPeriod"/>
            </a:pPr>
            <a:endParaRPr sz="6200">
              <a:latin typeface="Palatino Linotype"/>
              <a:cs typeface="Palatino Linotype"/>
            </a:endParaRPr>
          </a:p>
          <a:p>
            <a:pPr marL="567690" indent="-555625">
              <a:lnSpc>
                <a:spcPct val="100000"/>
              </a:lnSpc>
              <a:buFont typeface="Lucida Sans Unicode"/>
              <a:buAutoNum type="arabicPeriod"/>
              <a:tabLst>
                <a:tab pos="568325" algn="l"/>
              </a:tabLst>
            </a:pPr>
            <a:r>
              <a:rPr sz="3650" spc="-5" dirty="0">
                <a:latin typeface="Palatino Linotype"/>
                <a:cs typeface="Palatino Linotype"/>
              </a:rPr>
              <a:t>Develop</a:t>
            </a:r>
            <a:r>
              <a:rPr sz="3650" spc="-25" dirty="0">
                <a:latin typeface="Palatino Linotype"/>
                <a:cs typeface="Palatino Linotype"/>
              </a:rPr>
              <a:t> </a:t>
            </a:r>
            <a:r>
              <a:rPr sz="3650" spc="-5" dirty="0">
                <a:latin typeface="Palatino Linotype"/>
                <a:cs typeface="Palatino Linotype"/>
              </a:rPr>
              <a:t>our</a:t>
            </a:r>
            <a:r>
              <a:rPr sz="3650" spc="-25" dirty="0">
                <a:latin typeface="Palatino Linotype"/>
                <a:cs typeface="Palatino Linotype"/>
              </a:rPr>
              <a:t> </a:t>
            </a:r>
            <a:r>
              <a:rPr sz="3650" spc="-5" dirty="0">
                <a:latin typeface="Palatino Linotype"/>
                <a:cs typeface="Palatino Linotype"/>
              </a:rPr>
              <a:t>JSP</a:t>
            </a:r>
            <a:r>
              <a:rPr sz="3650" spc="-85" dirty="0">
                <a:latin typeface="Palatino Linotype"/>
                <a:cs typeface="Palatino Linotype"/>
              </a:rPr>
              <a:t> </a:t>
            </a:r>
            <a:r>
              <a:rPr sz="3650" spc="-5" dirty="0">
                <a:latin typeface="Palatino Linotype"/>
                <a:cs typeface="Palatino Linotype"/>
              </a:rPr>
              <a:t>view</a:t>
            </a:r>
            <a:r>
              <a:rPr sz="3650" spc="-25" dirty="0">
                <a:latin typeface="Palatino Linotype"/>
                <a:cs typeface="Palatino Linotype"/>
              </a:rPr>
              <a:t> </a:t>
            </a:r>
            <a:r>
              <a:rPr sz="3650" spc="-5" dirty="0">
                <a:latin typeface="Palatino Linotype"/>
                <a:cs typeface="Palatino Linotype"/>
              </a:rPr>
              <a:t>page</a:t>
            </a:r>
            <a:endParaRPr sz="36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87195" y="1230225"/>
            <a:ext cx="3492500" cy="1538605"/>
          </a:xfrm>
          <a:custGeom>
            <a:avLst/>
            <a:gdLst/>
            <a:ahLst/>
            <a:cxnLst/>
            <a:rect l="l" t="t" r="r" b="b"/>
            <a:pathLst>
              <a:path w="3492500" h="1538605">
                <a:moveTo>
                  <a:pt x="305302" y="0"/>
                </a:moveTo>
                <a:lnTo>
                  <a:pt x="230816" y="9799"/>
                </a:lnTo>
                <a:lnTo>
                  <a:pt x="195470" y="27026"/>
                </a:lnTo>
                <a:lnTo>
                  <a:pt x="164659" y="51455"/>
                </a:lnTo>
                <a:lnTo>
                  <a:pt x="139579" y="82331"/>
                </a:lnTo>
                <a:lnTo>
                  <a:pt x="110989" y="150421"/>
                </a:lnTo>
                <a:lnTo>
                  <a:pt x="99381" y="194282"/>
                </a:lnTo>
                <a:lnTo>
                  <a:pt x="86544" y="249740"/>
                </a:lnTo>
                <a:lnTo>
                  <a:pt x="25352" y="518963"/>
                </a:lnTo>
                <a:lnTo>
                  <a:pt x="12792" y="575271"/>
                </a:lnTo>
                <a:lnTo>
                  <a:pt x="4214" y="620224"/>
                </a:lnTo>
                <a:lnTo>
                  <a:pt x="0" y="658341"/>
                </a:lnTo>
                <a:lnTo>
                  <a:pt x="526" y="694142"/>
                </a:lnTo>
                <a:lnTo>
                  <a:pt x="9798" y="732826"/>
                </a:lnTo>
                <a:lnTo>
                  <a:pt x="27028" y="768173"/>
                </a:lnTo>
                <a:lnTo>
                  <a:pt x="51459" y="798987"/>
                </a:lnTo>
                <a:lnTo>
                  <a:pt x="82335" y="824068"/>
                </a:lnTo>
                <a:lnTo>
                  <a:pt x="150423" y="852655"/>
                </a:lnTo>
                <a:lnTo>
                  <a:pt x="194285" y="864262"/>
                </a:lnTo>
                <a:lnTo>
                  <a:pt x="3103977" y="1525555"/>
                </a:lnTo>
                <a:lnTo>
                  <a:pt x="3148930" y="1534133"/>
                </a:lnTo>
                <a:lnTo>
                  <a:pt x="3187047" y="1538347"/>
                </a:lnTo>
                <a:lnTo>
                  <a:pt x="3222847" y="1537820"/>
                </a:lnTo>
                <a:lnTo>
                  <a:pt x="3261528" y="1528548"/>
                </a:lnTo>
                <a:lnTo>
                  <a:pt x="3296875" y="1511320"/>
                </a:lnTo>
                <a:lnTo>
                  <a:pt x="3327688" y="1486891"/>
                </a:lnTo>
                <a:lnTo>
                  <a:pt x="3352769" y="1456016"/>
                </a:lnTo>
                <a:lnTo>
                  <a:pt x="3381360" y="1387925"/>
                </a:lnTo>
                <a:lnTo>
                  <a:pt x="3392968" y="1344064"/>
                </a:lnTo>
                <a:lnTo>
                  <a:pt x="3405805" y="1288606"/>
                </a:lnTo>
                <a:lnTo>
                  <a:pt x="3466996" y="1019383"/>
                </a:lnTo>
                <a:lnTo>
                  <a:pt x="3479557" y="963076"/>
                </a:lnTo>
                <a:lnTo>
                  <a:pt x="3488134" y="918123"/>
                </a:lnTo>
                <a:lnTo>
                  <a:pt x="3492349" y="880005"/>
                </a:lnTo>
                <a:lnTo>
                  <a:pt x="3491823" y="844204"/>
                </a:lnTo>
                <a:lnTo>
                  <a:pt x="3482546" y="805520"/>
                </a:lnTo>
                <a:lnTo>
                  <a:pt x="3465317" y="770173"/>
                </a:lnTo>
                <a:lnTo>
                  <a:pt x="3440889" y="739360"/>
                </a:lnTo>
                <a:lnTo>
                  <a:pt x="3410014" y="714278"/>
                </a:lnTo>
                <a:lnTo>
                  <a:pt x="3341926" y="685692"/>
                </a:lnTo>
                <a:lnTo>
                  <a:pt x="3298064" y="674085"/>
                </a:lnTo>
                <a:lnTo>
                  <a:pt x="444687" y="25354"/>
                </a:lnTo>
                <a:lnTo>
                  <a:pt x="388372" y="12792"/>
                </a:lnTo>
                <a:lnTo>
                  <a:pt x="343419" y="4214"/>
                </a:lnTo>
                <a:lnTo>
                  <a:pt x="305302" y="0"/>
                </a:lnTo>
                <a:close/>
              </a:path>
              <a:path w="3492500" h="1538605">
                <a:moveTo>
                  <a:pt x="443392" y="25060"/>
                </a:moveTo>
                <a:lnTo>
                  <a:pt x="444680" y="25354"/>
                </a:lnTo>
                <a:lnTo>
                  <a:pt x="443392" y="2506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5333592" y="1773409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90"/>
              </a:spcBef>
            </a:pPr>
            <a:r>
              <a:rPr spc="170" dirty="0"/>
              <a:t>Ste</a:t>
            </a:r>
            <a:r>
              <a:rPr spc="350" dirty="0"/>
              <a:t>p</a:t>
            </a:r>
            <a:r>
              <a:rPr spc="-70" dirty="0"/>
              <a:t> </a:t>
            </a:r>
            <a:r>
              <a:rPr spc="-114" dirty="0"/>
              <a:t>1</a:t>
            </a:r>
            <a:r>
              <a:rPr spc="-5" dirty="0"/>
              <a:t>:</a:t>
            </a:r>
            <a:r>
              <a:rPr spc="-675" dirty="0"/>
              <a:t> </a:t>
            </a:r>
            <a:r>
              <a:rPr spc="95" dirty="0"/>
              <a:t>Ad</a:t>
            </a:r>
            <a:r>
              <a:rPr spc="175" dirty="0"/>
              <a:t>d</a:t>
            </a:r>
            <a:r>
              <a:rPr spc="-70" dirty="0"/>
              <a:t> </a:t>
            </a:r>
            <a:r>
              <a:rPr spc="-114" dirty="0"/>
              <a:t>M</a:t>
            </a:r>
            <a:r>
              <a:rPr spc="-170" dirty="0"/>
              <a:t>a</a:t>
            </a:r>
            <a:r>
              <a:rPr spc="-375" dirty="0"/>
              <a:t>v</a:t>
            </a:r>
            <a:r>
              <a:rPr spc="200" dirty="0"/>
              <a:t>e</a:t>
            </a:r>
            <a:r>
              <a:rPr spc="390" dirty="0"/>
              <a:t>n</a:t>
            </a:r>
            <a:r>
              <a:rPr spc="-70" dirty="0"/>
              <a:t> </a:t>
            </a:r>
            <a:r>
              <a:rPr spc="160" dirty="0"/>
              <a:t>dependencie</a:t>
            </a:r>
            <a:r>
              <a:rPr spc="220" dirty="0"/>
              <a:t>s</a:t>
            </a:r>
            <a:r>
              <a:rPr spc="-70" dirty="0"/>
              <a:t> </a:t>
            </a:r>
            <a:r>
              <a:rPr spc="-65" dirty="0"/>
              <a:t>f</a:t>
            </a:r>
            <a:r>
              <a:rPr spc="45" dirty="0"/>
              <a:t>o</a:t>
            </a:r>
            <a:r>
              <a:rPr spc="140" dirty="0"/>
              <a:t>r</a:t>
            </a:r>
            <a:r>
              <a:rPr spc="-70" dirty="0"/>
              <a:t> </a:t>
            </a:r>
            <a:r>
              <a:rPr spc="135" dirty="0"/>
              <a:t>Sprin</a:t>
            </a:r>
            <a:r>
              <a:rPr spc="254" dirty="0"/>
              <a:t>g</a:t>
            </a:r>
            <a:r>
              <a:rPr spc="-70" dirty="0"/>
              <a:t> </a:t>
            </a:r>
            <a:r>
              <a:rPr spc="-155" dirty="0"/>
              <a:t>MV</a:t>
            </a:r>
            <a:r>
              <a:rPr spc="-40" dirty="0"/>
              <a:t>C</a:t>
            </a:r>
            <a:r>
              <a:rPr spc="-565" dirty="0"/>
              <a:t> </a:t>
            </a:r>
            <a:r>
              <a:rPr spc="-470" dirty="0"/>
              <a:t>W</a:t>
            </a:r>
            <a:r>
              <a:rPr spc="110" dirty="0"/>
              <a:t>e</a:t>
            </a:r>
            <a:r>
              <a:rPr spc="275" dirty="0"/>
              <a:t>b</a:t>
            </a:r>
            <a:r>
              <a:rPr spc="-375" dirty="0"/>
              <a:t> </a:t>
            </a:r>
            <a:r>
              <a:rPr spc="85" dirty="0"/>
              <a:t>App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83947" y="2792712"/>
            <a:ext cx="5471795" cy="2963545"/>
            <a:chOff x="2183947" y="2792712"/>
            <a:chExt cx="5471795" cy="2963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3947" y="2792712"/>
              <a:ext cx="5471315" cy="29630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02782" y="3603092"/>
              <a:ext cx="4634230" cy="1328420"/>
            </a:xfrm>
            <a:custGeom>
              <a:avLst/>
              <a:gdLst/>
              <a:ahLst/>
              <a:cxnLst/>
              <a:rect l="l" t="t" r="r" b="b"/>
              <a:pathLst>
                <a:path w="4634230" h="1328420">
                  <a:moveTo>
                    <a:pt x="4363052" y="0"/>
                  </a:moveTo>
                  <a:lnTo>
                    <a:pt x="271795" y="0"/>
                  </a:lnTo>
                  <a:lnTo>
                    <a:pt x="219441" y="207"/>
                  </a:lnTo>
                  <a:lnTo>
                    <a:pt x="177936" y="1657"/>
                  </a:lnTo>
                  <a:lnTo>
                    <a:pt x="111781" y="13260"/>
                  </a:lnTo>
                  <a:lnTo>
                    <a:pt x="51600" y="51600"/>
                  </a:lnTo>
                  <a:lnTo>
                    <a:pt x="13260" y="111781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057792"/>
                  </a:lnTo>
                  <a:lnTo>
                    <a:pt x="207" y="1108943"/>
                  </a:lnTo>
                  <a:lnTo>
                    <a:pt x="1674" y="1150598"/>
                  </a:lnTo>
                  <a:lnTo>
                    <a:pt x="13260" y="1216602"/>
                  </a:lnTo>
                  <a:lnTo>
                    <a:pt x="51600" y="1276784"/>
                  </a:lnTo>
                  <a:lnTo>
                    <a:pt x="111781" y="1315124"/>
                  </a:lnTo>
                  <a:lnTo>
                    <a:pt x="177785" y="1326727"/>
                  </a:lnTo>
                  <a:lnTo>
                    <a:pt x="218934" y="1328177"/>
                  </a:lnTo>
                  <a:lnTo>
                    <a:pt x="270592" y="1328384"/>
                  </a:lnTo>
                  <a:lnTo>
                    <a:pt x="4361849" y="1328384"/>
                  </a:lnTo>
                  <a:lnTo>
                    <a:pt x="4414203" y="1328177"/>
                  </a:lnTo>
                  <a:lnTo>
                    <a:pt x="4455708" y="1326727"/>
                  </a:lnTo>
                  <a:lnTo>
                    <a:pt x="4521862" y="1315124"/>
                  </a:lnTo>
                  <a:lnTo>
                    <a:pt x="4582044" y="1276784"/>
                  </a:lnTo>
                  <a:lnTo>
                    <a:pt x="4620383" y="1216602"/>
                  </a:lnTo>
                  <a:lnTo>
                    <a:pt x="4631992" y="1150448"/>
                  </a:lnTo>
                  <a:lnTo>
                    <a:pt x="4633437" y="1109451"/>
                  </a:lnTo>
                  <a:lnTo>
                    <a:pt x="4633644" y="1057792"/>
                  </a:lnTo>
                  <a:lnTo>
                    <a:pt x="4633639" y="270592"/>
                  </a:lnTo>
                  <a:lnTo>
                    <a:pt x="4633437" y="219441"/>
                  </a:lnTo>
                  <a:lnTo>
                    <a:pt x="4631969" y="177785"/>
                  </a:lnTo>
                  <a:lnTo>
                    <a:pt x="4620383" y="111781"/>
                  </a:lnTo>
                  <a:lnTo>
                    <a:pt x="4582044" y="51600"/>
                  </a:lnTo>
                  <a:lnTo>
                    <a:pt x="4521862" y="13260"/>
                  </a:lnTo>
                  <a:lnTo>
                    <a:pt x="4455858" y="1657"/>
                  </a:lnTo>
                  <a:lnTo>
                    <a:pt x="4414710" y="207"/>
                  </a:lnTo>
                  <a:lnTo>
                    <a:pt x="4363052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55765" y="3631167"/>
            <a:ext cx="194183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dirty="0">
                <a:solidFill>
                  <a:srgbClr val="FFFFFF"/>
                </a:solidFill>
                <a:latin typeface="Arial"/>
                <a:cs typeface="Arial"/>
              </a:rPr>
              <a:t>spring-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83947" y="5310372"/>
            <a:ext cx="5471795" cy="2963545"/>
            <a:chOff x="2183947" y="5310372"/>
            <a:chExt cx="5471795" cy="29635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3947" y="5310372"/>
              <a:ext cx="5471315" cy="296308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02782" y="6120751"/>
              <a:ext cx="4634230" cy="1328420"/>
            </a:xfrm>
            <a:custGeom>
              <a:avLst/>
              <a:gdLst/>
              <a:ahLst/>
              <a:cxnLst/>
              <a:rect l="l" t="t" r="r" b="b"/>
              <a:pathLst>
                <a:path w="4634230" h="1328420">
                  <a:moveTo>
                    <a:pt x="4363052" y="0"/>
                  </a:moveTo>
                  <a:lnTo>
                    <a:pt x="271795" y="0"/>
                  </a:lnTo>
                  <a:lnTo>
                    <a:pt x="219441" y="207"/>
                  </a:lnTo>
                  <a:lnTo>
                    <a:pt x="177936" y="1657"/>
                  </a:lnTo>
                  <a:lnTo>
                    <a:pt x="111781" y="13260"/>
                  </a:lnTo>
                  <a:lnTo>
                    <a:pt x="51600" y="51600"/>
                  </a:lnTo>
                  <a:lnTo>
                    <a:pt x="13260" y="111781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057792"/>
                  </a:lnTo>
                  <a:lnTo>
                    <a:pt x="207" y="1108943"/>
                  </a:lnTo>
                  <a:lnTo>
                    <a:pt x="1674" y="1150598"/>
                  </a:lnTo>
                  <a:lnTo>
                    <a:pt x="13260" y="1216602"/>
                  </a:lnTo>
                  <a:lnTo>
                    <a:pt x="51600" y="1276785"/>
                  </a:lnTo>
                  <a:lnTo>
                    <a:pt x="111781" y="1315125"/>
                  </a:lnTo>
                  <a:lnTo>
                    <a:pt x="177785" y="1326728"/>
                  </a:lnTo>
                  <a:lnTo>
                    <a:pt x="218934" y="1328178"/>
                  </a:lnTo>
                  <a:lnTo>
                    <a:pt x="270592" y="1328385"/>
                  </a:lnTo>
                  <a:lnTo>
                    <a:pt x="4361849" y="1328385"/>
                  </a:lnTo>
                  <a:lnTo>
                    <a:pt x="4414203" y="1328178"/>
                  </a:lnTo>
                  <a:lnTo>
                    <a:pt x="4455708" y="1326728"/>
                  </a:lnTo>
                  <a:lnTo>
                    <a:pt x="4521862" y="1315125"/>
                  </a:lnTo>
                  <a:lnTo>
                    <a:pt x="4582044" y="1276785"/>
                  </a:lnTo>
                  <a:lnTo>
                    <a:pt x="4620383" y="1216602"/>
                  </a:lnTo>
                  <a:lnTo>
                    <a:pt x="4631992" y="1150448"/>
                  </a:lnTo>
                  <a:lnTo>
                    <a:pt x="4633437" y="1109451"/>
                  </a:lnTo>
                  <a:lnTo>
                    <a:pt x="4633644" y="1057792"/>
                  </a:lnTo>
                  <a:lnTo>
                    <a:pt x="4633639" y="270592"/>
                  </a:lnTo>
                  <a:lnTo>
                    <a:pt x="4633437" y="219442"/>
                  </a:lnTo>
                  <a:lnTo>
                    <a:pt x="4631969" y="177786"/>
                  </a:lnTo>
                  <a:lnTo>
                    <a:pt x="4620383" y="111781"/>
                  </a:lnTo>
                  <a:lnTo>
                    <a:pt x="4582044" y="51600"/>
                  </a:lnTo>
                  <a:lnTo>
                    <a:pt x="4521862" y="13260"/>
                  </a:lnTo>
                  <a:lnTo>
                    <a:pt x="4455858" y="1657"/>
                  </a:lnTo>
                  <a:lnTo>
                    <a:pt x="4414710" y="207"/>
                  </a:lnTo>
                  <a:lnTo>
                    <a:pt x="4363052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00251" y="6416423"/>
            <a:ext cx="842644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4450" b="1" dirty="0">
                <a:solidFill>
                  <a:srgbClr val="FFFFFF"/>
                </a:solidFill>
                <a:latin typeface="Arial"/>
                <a:cs typeface="Arial"/>
              </a:rPr>
              <a:t>stl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31366" y="2792712"/>
            <a:ext cx="8442960" cy="2963545"/>
            <a:chOff x="9231366" y="2792712"/>
            <a:chExt cx="8442960" cy="296354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1366" y="2792712"/>
              <a:ext cx="8442802" cy="296308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650202" y="3603092"/>
              <a:ext cx="7605395" cy="1328420"/>
            </a:xfrm>
            <a:custGeom>
              <a:avLst/>
              <a:gdLst/>
              <a:ahLst/>
              <a:cxnLst/>
              <a:rect l="l" t="t" r="r" b="b"/>
              <a:pathLst>
                <a:path w="7605394" h="1328420">
                  <a:moveTo>
                    <a:pt x="7334536" y="0"/>
                  </a:moveTo>
                  <a:lnTo>
                    <a:pt x="271795" y="0"/>
                  </a:lnTo>
                  <a:lnTo>
                    <a:pt x="219442" y="207"/>
                  </a:lnTo>
                  <a:lnTo>
                    <a:pt x="177936" y="1657"/>
                  </a:lnTo>
                  <a:lnTo>
                    <a:pt x="111782" y="13260"/>
                  </a:lnTo>
                  <a:lnTo>
                    <a:pt x="51600" y="51600"/>
                  </a:lnTo>
                  <a:lnTo>
                    <a:pt x="13260" y="111781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057792"/>
                  </a:lnTo>
                  <a:lnTo>
                    <a:pt x="207" y="1108943"/>
                  </a:lnTo>
                  <a:lnTo>
                    <a:pt x="1674" y="1150598"/>
                  </a:lnTo>
                  <a:lnTo>
                    <a:pt x="13260" y="1216602"/>
                  </a:lnTo>
                  <a:lnTo>
                    <a:pt x="51600" y="1276784"/>
                  </a:lnTo>
                  <a:lnTo>
                    <a:pt x="111782" y="1315124"/>
                  </a:lnTo>
                  <a:lnTo>
                    <a:pt x="177786" y="1326727"/>
                  </a:lnTo>
                  <a:lnTo>
                    <a:pt x="218934" y="1328177"/>
                  </a:lnTo>
                  <a:lnTo>
                    <a:pt x="270592" y="1328384"/>
                  </a:lnTo>
                  <a:lnTo>
                    <a:pt x="7333332" y="1328384"/>
                  </a:lnTo>
                  <a:lnTo>
                    <a:pt x="7385687" y="1328177"/>
                  </a:lnTo>
                  <a:lnTo>
                    <a:pt x="7427193" y="1326727"/>
                  </a:lnTo>
                  <a:lnTo>
                    <a:pt x="7493348" y="1315124"/>
                  </a:lnTo>
                  <a:lnTo>
                    <a:pt x="7553532" y="1276784"/>
                  </a:lnTo>
                  <a:lnTo>
                    <a:pt x="7591869" y="1216602"/>
                  </a:lnTo>
                  <a:lnTo>
                    <a:pt x="7603482" y="1150448"/>
                  </a:lnTo>
                  <a:lnTo>
                    <a:pt x="7604928" y="1109451"/>
                  </a:lnTo>
                  <a:lnTo>
                    <a:pt x="7605135" y="1057792"/>
                  </a:lnTo>
                  <a:lnTo>
                    <a:pt x="7605131" y="270592"/>
                  </a:lnTo>
                  <a:lnTo>
                    <a:pt x="7604928" y="219441"/>
                  </a:lnTo>
                  <a:lnTo>
                    <a:pt x="7603460" y="177785"/>
                  </a:lnTo>
                  <a:lnTo>
                    <a:pt x="7591869" y="111781"/>
                  </a:lnTo>
                  <a:lnTo>
                    <a:pt x="7553532" y="51600"/>
                  </a:lnTo>
                  <a:lnTo>
                    <a:pt x="7493348" y="13260"/>
                  </a:lnTo>
                  <a:lnTo>
                    <a:pt x="7427344" y="1657"/>
                  </a:lnTo>
                  <a:lnTo>
                    <a:pt x="7386195" y="207"/>
                  </a:lnTo>
                  <a:lnTo>
                    <a:pt x="7334536" y="0"/>
                  </a:lnTo>
                  <a:close/>
                </a:path>
              </a:pathLst>
            </a:custGeom>
            <a:solidFill>
              <a:srgbClr val="A53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43502" y="3903410"/>
            <a:ext cx="442658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javax.servlet-api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208282" y="5310372"/>
            <a:ext cx="8442960" cy="2963545"/>
            <a:chOff x="9208282" y="5310372"/>
            <a:chExt cx="8442960" cy="296354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8282" y="5310372"/>
              <a:ext cx="8442802" cy="296308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627117" y="6120751"/>
              <a:ext cx="7605395" cy="1328420"/>
            </a:xfrm>
            <a:custGeom>
              <a:avLst/>
              <a:gdLst/>
              <a:ahLst/>
              <a:cxnLst/>
              <a:rect l="l" t="t" r="r" b="b"/>
              <a:pathLst>
                <a:path w="7605394" h="1328420">
                  <a:moveTo>
                    <a:pt x="7334533" y="0"/>
                  </a:moveTo>
                  <a:lnTo>
                    <a:pt x="271794" y="0"/>
                  </a:lnTo>
                  <a:lnTo>
                    <a:pt x="219441" y="207"/>
                  </a:lnTo>
                  <a:lnTo>
                    <a:pt x="177936" y="1657"/>
                  </a:lnTo>
                  <a:lnTo>
                    <a:pt x="111781" y="13260"/>
                  </a:lnTo>
                  <a:lnTo>
                    <a:pt x="51599" y="51600"/>
                  </a:lnTo>
                  <a:lnTo>
                    <a:pt x="13260" y="111781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057792"/>
                  </a:lnTo>
                  <a:lnTo>
                    <a:pt x="207" y="1108943"/>
                  </a:lnTo>
                  <a:lnTo>
                    <a:pt x="1674" y="1150598"/>
                  </a:lnTo>
                  <a:lnTo>
                    <a:pt x="13260" y="1216602"/>
                  </a:lnTo>
                  <a:lnTo>
                    <a:pt x="51599" y="1276785"/>
                  </a:lnTo>
                  <a:lnTo>
                    <a:pt x="111781" y="1315125"/>
                  </a:lnTo>
                  <a:lnTo>
                    <a:pt x="177785" y="1326728"/>
                  </a:lnTo>
                  <a:lnTo>
                    <a:pt x="218933" y="1328178"/>
                  </a:lnTo>
                  <a:lnTo>
                    <a:pt x="270591" y="1328385"/>
                  </a:lnTo>
                  <a:lnTo>
                    <a:pt x="7333340" y="1328385"/>
                  </a:lnTo>
                  <a:lnTo>
                    <a:pt x="7385689" y="1328178"/>
                  </a:lnTo>
                  <a:lnTo>
                    <a:pt x="7427191" y="1326728"/>
                  </a:lnTo>
                  <a:lnTo>
                    <a:pt x="7493345" y="1315125"/>
                  </a:lnTo>
                  <a:lnTo>
                    <a:pt x="7553529" y="1276785"/>
                  </a:lnTo>
                  <a:lnTo>
                    <a:pt x="7591866" y="1216602"/>
                  </a:lnTo>
                  <a:lnTo>
                    <a:pt x="7603479" y="1150448"/>
                  </a:lnTo>
                  <a:lnTo>
                    <a:pt x="7604925" y="1109451"/>
                  </a:lnTo>
                  <a:lnTo>
                    <a:pt x="7605132" y="1057792"/>
                  </a:lnTo>
                  <a:lnTo>
                    <a:pt x="7605128" y="270592"/>
                  </a:lnTo>
                  <a:lnTo>
                    <a:pt x="7604925" y="219442"/>
                  </a:lnTo>
                  <a:lnTo>
                    <a:pt x="7603457" y="177786"/>
                  </a:lnTo>
                  <a:lnTo>
                    <a:pt x="7591866" y="111781"/>
                  </a:lnTo>
                  <a:lnTo>
                    <a:pt x="7553529" y="51600"/>
                  </a:lnTo>
                  <a:lnTo>
                    <a:pt x="7493345" y="13260"/>
                  </a:lnTo>
                  <a:lnTo>
                    <a:pt x="7427341" y="1657"/>
                  </a:lnTo>
                  <a:lnTo>
                    <a:pt x="7386192" y="207"/>
                  </a:lnTo>
                  <a:lnTo>
                    <a:pt x="7334533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730428" y="6416423"/>
            <a:ext cx="5400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javax.servlet.jsp-api</a:t>
            </a:r>
            <a:endParaRPr sz="4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90"/>
              </a:spcBef>
            </a:pPr>
            <a:r>
              <a:rPr spc="170" dirty="0"/>
              <a:t>Ste</a:t>
            </a:r>
            <a:r>
              <a:rPr spc="350" dirty="0"/>
              <a:t>p</a:t>
            </a:r>
            <a:r>
              <a:rPr spc="-70" dirty="0"/>
              <a:t> </a:t>
            </a:r>
            <a:r>
              <a:rPr spc="-114" dirty="0"/>
              <a:t>1</a:t>
            </a:r>
            <a:r>
              <a:rPr spc="-5" dirty="0"/>
              <a:t>:</a:t>
            </a:r>
            <a:r>
              <a:rPr spc="-675" dirty="0"/>
              <a:t> </a:t>
            </a:r>
            <a:r>
              <a:rPr spc="95" dirty="0"/>
              <a:t>Ad</a:t>
            </a:r>
            <a:r>
              <a:rPr spc="175" dirty="0"/>
              <a:t>d</a:t>
            </a:r>
            <a:r>
              <a:rPr spc="-70" dirty="0"/>
              <a:t> </a:t>
            </a:r>
            <a:r>
              <a:rPr spc="-114" dirty="0"/>
              <a:t>M</a:t>
            </a:r>
            <a:r>
              <a:rPr spc="-170" dirty="0"/>
              <a:t>a</a:t>
            </a:r>
            <a:r>
              <a:rPr spc="-375" dirty="0"/>
              <a:t>v</a:t>
            </a:r>
            <a:r>
              <a:rPr spc="200" dirty="0"/>
              <a:t>e</a:t>
            </a:r>
            <a:r>
              <a:rPr spc="390" dirty="0"/>
              <a:t>n</a:t>
            </a:r>
            <a:r>
              <a:rPr spc="-70" dirty="0"/>
              <a:t> </a:t>
            </a:r>
            <a:r>
              <a:rPr spc="160" dirty="0"/>
              <a:t>dependencie</a:t>
            </a:r>
            <a:r>
              <a:rPr spc="220" dirty="0"/>
              <a:t>s</a:t>
            </a:r>
            <a:r>
              <a:rPr spc="-70" dirty="0"/>
              <a:t> </a:t>
            </a:r>
            <a:r>
              <a:rPr spc="-65" dirty="0"/>
              <a:t>f</a:t>
            </a:r>
            <a:r>
              <a:rPr spc="45" dirty="0"/>
              <a:t>o</a:t>
            </a:r>
            <a:r>
              <a:rPr spc="140" dirty="0"/>
              <a:t>r</a:t>
            </a:r>
            <a:r>
              <a:rPr spc="-70" dirty="0"/>
              <a:t> </a:t>
            </a:r>
            <a:r>
              <a:rPr spc="135" dirty="0"/>
              <a:t>Sprin</a:t>
            </a:r>
            <a:r>
              <a:rPr spc="254" dirty="0"/>
              <a:t>g</a:t>
            </a:r>
            <a:r>
              <a:rPr spc="-70" dirty="0"/>
              <a:t> </a:t>
            </a:r>
            <a:r>
              <a:rPr spc="-155" dirty="0"/>
              <a:t>MV</a:t>
            </a:r>
            <a:r>
              <a:rPr spc="-40" dirty="0"/>
              <a:t>C</a:t>
            </a:r>
            <a:r>
              <a:rPr spc="-565" dirty="0"/>
              <a:t> </a:t>
            </a:r>
            <a:r>
              <a:rPr spc="-470" dirty="0"/>
              <a:t>W</a:t>
            </a:r>
            <a:r>
              <a:rPr spc="110" dirty="0"/>
              <a:t>e</a:t>
            </a:r>
            <a:r>
              <a:rPr spc="275" dirty="0"/>
              <a:t>b</a:t>
            </a:r>
            <a:r>
              <a:rPr spc="-375" dirty="0"/>
              <a:t> </a:t>
            </a:r>
            <a:r>
              <a:rPr spc="85" dirty="0"/>
              <a:t>App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43962" y="2448619"/>
            <a:ext cx="12014835" cy="7969884"/>
            <a:chOff x="4143962" y="2448619"/>
            <a:chExt cx="12014835" cy="7969884"/>
          </a:xfrm>
        </p:grpSpPr>
        <p:sp>
          <p:nvSpPr>
            <p:cNvPr id="4" name="object 4"/>
            <p:cNvSpPr/>
            <p:nvPr/>
          </p:nvSpPr>
          <p:spPr>
            <a:xfrm>
              <a:off x="4321967" y="2563799"/>
              <a:ext cx="11659235" cy="7509509"/>
            </a:xfrm>
            <a:custGeom>
              <a:avLst/>
              <a:gdLst/>
              <a:ahLst/>
              <a:cxnLst/>
              <a:rect l="l" t="t" r="r" b="b"/>
              <a:pathLst>
                <a:path w="11659235" h="7509509">
                  <a:moveTo>
                    <a:pt x="0" y="0"/>
                  </a:moveTo>
                  <a:lnTo>
                    <a:pt x="11658707" y="0"/>
                  </a:lnTo>
                  <a:lnTo>
                    <a:pt x="11658707" y="7508882"/>
                  </a:lnTo>
                  <a:lnTo>
                    <a:pt x="0" y="7508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962" y="2448619"/>
              <a:ext cx="12014723" cy="796960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259421" y="2112890"/>
            <a:ext cx="6440170" cy="7855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5" dirty="0">
                <a:latin typeface="Arial"/>
                <a:cs typeface="Arial"/>
              </a:rPr>
              <a:t>File: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pom.xml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</a:pP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&lt;!--</a:t>
            </a:r>
            <a:r>
              <a:rPr sz="1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Spring</a:t>
            </a:r>
            <a:r>
              <a:rPr sz="1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20" dirty="0">
                <a:solidFill>
                  <a:srgbClr val="4F76CB"/>
                </a:solidFill>
                <a:latin typeface="Arial"/>
                <a:cs typeface="Arial"/>
              </a:rPr>
              <a:t>MVC</a:t>
            </a:r>
            <a:r>
              <a:rPr sz="1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support</a:t>
            </a:r>
            <a:r>
              <a:rPr sz="1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--&gt;</a:t>
            </a:r>
            <a:endParaRPr sz="195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55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dependency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5857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org.springframework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5857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spring-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webmvc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5857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...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dependency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</a:pP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&lt;!--</a:t>
            </a:r>
            <a:r>
              <a:rPr sz="1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u="sng" spc="10" dirty="0">
                <a:solidFill>
                  <a:srgbClr val="4F76CB"/>
                </a:solidFill>
                <a:uFill>
                  <a:solidFill>
                    <a:srgbClr val="4F76CB"/>
                  </a:solidFill>
                </a:uFill>
                <a:latin typeface="Arial"/>
                <a:cs typeface="Arial"/>
              </a:rPr>
              <a:t>Servlet</a:t>
            </a: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,</a:t>
            </a:r>
            <a:r>
              <a:rPr sz="1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4F76CB"/>
                </a:solidFill>
                <a:latin typeface="Arial"/>
                <a:cs typeface="Arial"/>
              </a:rPr>
              <a:t>JSP</a:t>
            </a:r>
            <a:r>
              <a:rPr sz="1950" b="1" spc="-3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4F76CB"/>
                </a:solidFill>
                <a:latin typeface="Arial"/>
                <a:cs typeface="Arial"/>
              </a:rPr>
              <a:t>and</a:t>
            </a:r>
            <a:r>
              <a:rPr sz="1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4F76CB"/>
                </a:solidFill>
                <a:latin typeface="Arial"/>
                <a:cs typeface="Arial"/>
              </a:rPr>
              <a:t>JSTL</a:t>
            </a:r>
            <a:r>
              <a:rPr sz="1950" b="1" spc="-3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support</a:t>
            </a:r>
            <a:r>
              <a:rPr sz="1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--&gt;</a:t>
            </a:r>
            <a:endParaRPr sz="195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dependency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5857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javax.servlet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5857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javax.servlet-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api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58570">
              <a:lnSpc>
                <a:spcPct val="100000"/>
              </a:lnSpc>
              <a:spcBef>
                <a:spcPts val="55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...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dependency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dependency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5857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javax.servlet.jsp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58570">
              <a:lnSpc>
                <a:spcPct val="100000"/>
              </a:lnSpc>
              <a:spcBef>
                <a:spcPts val="55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javax.servlet.jsp-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api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5857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...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dependency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5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dependency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5857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javax.servlet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5857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jstl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5857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...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68509" y="2938163"/>
            <a:ext cx="7837805" cy="2642235"/>
            <a:chOff x="11468509" y="2938163"/>
            <a:chExt cx="7837805" cy="26422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8509" y="2938163"/>
              <a:ext cx="7837784" cy="26419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20863" y="2969576"/>
              <a:ext cx="7733073" cy="253722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222499" y="3421750"/>
            <a:ext cx="5596890" cy="15589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79095" marR="375920" algn="ctr">
              <a:lnSpc>
                <a:spcPts val="3960"/>
              </a:lnSpc>
              <a:spcBef>
                <a:spcPts val="395"/>
              </a:spcBef>
            </a:pP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load all supporting </a:t>
            </a:r>
            <a:r>
              <a:rPr sz="3450" b="1" spc="-9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dependencies: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3854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spring-core,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logging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etc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9098" y="4465864"/>
            <a:ext cx="7733665" cy="5607050"/>
          </a:xfrm>
          <a:custGeom>
            <a:avLst/>
            <a:gdLst/>
            <a:ahLst/>
            <a:cxnLst/>
            <a:rect l="l" t="t" r="r" b="b"/>
            <a:pathLst>
              <a:path w="7733665" h="5607050">
                <a:moveTo>
                  <a:pt x="0" y="0"/>
                </a:moveTo>
                <a:lnTo>
                  <a:pt x="7733073" y="0"/>
                </a:lnTo>
                <a:lnTo>
                  <a:pt x="7733073" y="5606817"/>
                </a:lnTo>
                <a:lnTo>
                  <a:pt x="0" y="56068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90"/>
              </a:spcBef>
            </a:pPr>
            <a:r>
              <a:rPr spc="170" dirty="0"/>
              <a:t>Ste</a:t>
            </a:r>
            <a:r>
              <a:rPr spc="350" dirty="0"/>
              <a:t>p</a:t>
            </a:r>
            <a:r>
              <a:rPr spc="-70" dirty="0"/>
              <a:t> </a:t>
            </a:r>
            <a:r>
              <a:rPr spc="-114" dirty="0"/>
              <a:t>1</a:t>
            </a:r>
            <a:r>
              <a:rPr spc="-5" dirty="0"/>
              <a:t>:</a:t>
            </a:r>
            <a:r>
              <a:rPr spc="-675" dirty="0"/>
              <a:t> </a:t>
            </a:r>
            <a:r>
              <a:rPr spc="95" dirty="0"/>
              <a:t>Ad</a:t>
            </a:r>
            <a:r>
              <a:rPr spc="175" dirty="0"/>
              <a:t>d</a:t>
            </a:r>
            <a:r>
              <a:rPr spc="-70" dirty="0"/>
              <a:t> </a:t>
            </a:r>
            <a:r>
              <a:rPr spc="-114" dirty="0"/>
              <a:t>M</a:t>
            </a:r>
            <a:r>
              <a:rPr spc="-170" dirty="0"/>
              <a:t>a</a:t>
            </a:r>
            <a:r>
              <a:rPr spc="-375" dirty="0"/>
              <a:t>v</a:t>
            </a:r>
            <a:r>
              <a:rPr spc="200" dirty="0"/>
              <a:t>e</a:t>
            </a:r>
            <a:r>
              <a:rPr spc="390" dirty="0"/>
              <a:t>n</a:t>
            </a:r>
            <a:r>
              <a:rPr spc="-70" dirty="0"/>
              <a:t> </a:t>
            </a:r>
            <a:r>
              <a:rPr spc="160" dirty="0"/>
              <a:t>dependencie</a:t>
            </a:r>
            <a:r>
              <a:rPr spc="220" dirty="0"/>
              <a:t>s</a:t>
            </a:r>
            <a:r>
              <a:rPr spc="-70" dirty="0"/>
              <a:t> </a:t>
            </a:r>
            <a:r>
              <a:rPr spc="-65" dirty="0"/>
              <a:t>f</a:t>
            </a:r>
            <a:r>
              <a:rPr spc="45" dirty="0"/>
              <a:t>o</a:t>
            </a:r>
            <a:r>
              <a:rPr spc="140" dirty="0"/>
              <a:t>r</a:t>
            </a:r>
            <a:r>
              <a:rPr spc="-70" dirty="0"/>
              <a:t> </a:t>
            </a:r>
            <a:r>
              <a:rPr spc="135" dirty="0"/>
              <a:t>Sprin</a:t>
            </a:r>
            <a:r>
              <a:rPr spc="254" dirty="0"/>
              <a:t>g</a:t>
            </a:r>
            <a:r>
              <a:rPr spc="-70" dirty="0"/>
              <a:t> </a:t>
            </a:r>
            <a:r>
              <a:rPr spc="-155" dirty="0"/>
              <a:t>MV</a:t>
            </a:r>
            <a:r>
              <a:rPr spc="-40" dirty="0"/>
              <a:t>C</a:t>
            </a:r>
            <a:r>
              <a:rPr spc="-565" dirty="0"/>
              <a:t> </a:t>
            </a:r>
            <a:r>
              <a:rPr spc="-470" dirty="0"/>
              <a:t>W</a:t>
            </a:r>
            <a:r>
              <a:rPr spc="110" dirty="0"/>
              <a:t>e</a:t>
            </a:r>
            <a:r>
              <a:rPr spc="275" dirty="0"/>
              <a:t>b</a:t>
            </a:r>
            <a:r>
              <a:rPr spc="-375" dirty="0"/>
              <a:t> </a:t>
            </a:r>
            <a:r>
              <a:rPr spc="85" dirty="0"/>
              <a:t>App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43962" y="2448619"/>
            <a:ext cx="12014835" cy="7969884"/>
            <a:chOff x="4143962" y="2448619"/>
            <a:chExt cx="12014835" cy="7969884"/>
          </a:xfrm>
        </p:grpSpPr>
        <p:sp>
          <p:nvSpPr>
            <p:cNvPr id="4" name="object 4"/>
            <p:cNvSpPr/>
            <p:nvPr/>
          </p:nvSpPr>
          <p:spPr>
            <a:xfrm>
              <a:off x="4321967" y="2563799"/>
              <a:ext cx="11659235" cy="7509509"/>
            </a:xfrm>
            <a:custGeom>
              <a:avLst/>
              <a:gdLst/>
              <a:ahLst/>
              <a:cxnLst/>
              <a:rect l="l" t="t" r="r" b="b"/>
              <a:pathLst>
                <a:path w="11659235" h="7509509">
                  <a:moveTo>
                    <a:pt x="0" y="0"/>
                  </a:moveTo>
                  <a:lnTo>
                    <a:pt x="11658707" y="0"/>
                  </a:lnTo>
                  <a:lnTo>
                    <a:pt x="11658707" y="7508882"/>
                  </a:lnTo>
                  <a:lnTo>
                    <a:pt x="0" y="7508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962" y="2448619"/>
              <a:ext cx="12014723" cy="796960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28504" y="4782965"/>
            <a:ext cx="5137785" cy="1845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&lt;!--</a:t>
            </a:r>
            <a:r>
              <a:rPr sz="1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u="sng" spc="10" dirty="0">
                <a:solidFill>
                  <a:srgbClr val="4F76CB"/>
                </a:solidFill>
                <a:uFill>
                  <a:solidFill>
                    <a:srgbClr val="4F76CB"/>
                  </a:solidFill>
                </a:uFill>
                <a:latin typeface="Arial"/>
                <a:cs typeface="Arial"/>
              </a:rPr>
              <a:t>Servlet</a:t>
            </a: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,</a:t>
            </a:r>
            <a:r>
              <a:rPr sz="1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4F76CB"/>
                </a:solidFill>
                <a:latin typeface="Arial"/>
                <a:cs typeface="Arial"/>
              </a:rPr>
              <a:t>JSP</a:t>
            </a:r>
            <a:r>
              <a:rPr sz="1950" b="1" spc="-3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4F76CB"/>
                </a:solidFill>
                <a:latin typeface="Arial"/>
                <a:cs typeface="Arial"/>
              </a:rPr>
              <a:t>and</a:t>
            </a:r>
            <a:r>
              <a:rPr sz="1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4F76CB"/>
                </a:solidFill>
                <a:latin typeface="Arial"/>
                <a:cs typeface="Arial"/>
              </a:rPr>
              <a:t>JSTL</a:t>
            </a:r>
            <a:r>
              <a:rPr sz="1950" b="1" spc="-3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support</a:t>
            </a:r>
            <a:r>
              <a:rPr sz="1950" b="1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--&gt;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dependency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javax.servlet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javax.servlet-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api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...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dependency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8504" y="6908555"/>
            <a:ext cx="5570855" cy="3060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dependency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5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javax.servlet.jsp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javax.servlet.jsp-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api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...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dependency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dependency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javax.servlet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jstl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...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9421" y="2112890"/>
            <a:ext cx="6312535" cy="2390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5" dirty="0">
                <a:latin typeface="Arial"/>
                <a:cs typeface="Arial"/>
              </a:rPr>
              <a:t>File: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pom.xml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</a:pP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&lt;!--</a:t>
            </a:r>
            <a:r>
              <a:rPr sz="1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Spring</a:t>
            </a:r>
            <a:r>
              <a:rPr sz="1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20" dirty="0">
                <a:solidFill>
                  <a:srgbClr val="4F76CB"/>
                </a:solidFill>
                <a:latin typeface="Arial"/>
                <a:cs typeface="Arial"/>
              </a:rPr>
              <a:t>MVC</a:t>
            </a:r>
            <a:r>
              <a:rPr sz="1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support</a:t>
            </a:r>
            <a:r>
              <a:rPr sz="1950" b="1" spc="-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4F76CB"/>
                </a:solidFill>
                <a:latin typeface="Arial"/>
                <a:cs typeface="Arial"/>
              </a:rPr>
              <a:t>--&gt;</a:t>
            </a:r>
            <a:endParaRPr sz="195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55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dependency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5857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org.springframework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5857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spring-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webmvc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125857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1950" b="1" spc="10" dirty="0">
                <a:latin typeface="Arial"/>
                <a:cs typeface="Arial"/>
              </a:rPr>
              <a:t>...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50"/>
              </a:spcBef>
            </a:pP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1950" b="1" spc="10" dirty="0">
                <a:solidFill>
                  <a:srgbClr val="4E9192"/>
                </a:solidFill>
                <a:latin typeface="Arial"/>
                <a:cs typeface="Arial"/>
              </a:rPr>
              <a:t>dependency</a:t>
            </a:r>
            <a:r>
              <a:rPr sz="1950" b="1" spc="1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228580" y="4096770"/>
            <a:ext cx="7491730" cy="2642235"/>
            <a:chOff x="12228580" y="4096770"/>
            <a:chExt cx="7491730" cy="264223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28580" y="4096770"/>
              <a:ext cx="7491264" cy="26419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280935" y="4128183"/>
              <a:ext cx="7386955" cy="2537460"/>
            </a:xfrm>
            <a:custGeom>
              <a:avLst/>
              <a:gdLst/>
              <a:ahLst/>
              <a:cxnLst/>
              <a:rect l="l" t="t" r="r" b="b"/>
              <a:pathLst>
                <a:path w="7386955" h="2537459">
                  <a:moveTo>
                    <a:pt x="7334195" y="0"/>
                  </a:moveTo>
                  <a:lnTo>
                    <a:pt x="968556" y="0"/>
                  </a:lnTo>
                  <a:lnTo>
                    <a:pt x="948180" y="4114"/>
                  </a:lnTo>
                  <a:lnTo>
                    <a:pt x="931538" y="15334"/>
                  </a:lnTo>
                  <a:lnTo>
                    <a:pt x="920317" y="31975"/>
                  </a:lnTo>
                  <a:lnTo>
                    <a:pt x="916202" y="52354"/>
                  </a:lnTo>
                  <a:lnTo>
                    <a:pt x="916202" y="1529075"/>
                  </a:lnTo>
                  <a:lnTo>
                    <a:pt x="0" y="1633784"/>
                  </a:lnTo>
                  <a:lnTo>
                    <a:pt x="916202" y="1738166"/>
                  </a:lnTo>
                  <a:lnTo>
                    <a:pt x="916202" y="2484871"/>
                  </a:lnTo>
                  <a:lnTo>
                    <a:pt x="920317" y="2505250"/>
                  </a:lnTo>
                  <a:lnTo>
                    <a:pt x="931538" y="2521892"/>
                  </a:lnTo>
                  <a:lnTo>
                    <a:pt x="948180" y="2533112"/>
                  </a:lnTo>
                  <a:lnTo>
                    <a:pt x="968556" y="2537226"/>
                  </a:lnTo>
                  <a:lnTo>
                    <a:pt x="7334195" y="2537226"/>
                  </a:lnTo>
                  <a:lnTo>
                    <a:pt x="7354576" y="2533112"/>
                  </a:lnTo>
                  <a:lnTo>
                    <a:pt x="7371217" y="2521892"/>
                  </a:lnTo>
                  <a:lnTo>
                    <a:pt x="7382436" y="2505250"/>
                  </a:lnTo>
                  <a:lnTo>
                    <a:pt x="7386549" y="2484871"/>
                  </a:lnTo>
                  <a:lnTo>
                    <a:pt x="7386549" y="52354"/>
                  </a:lnTo>
                  <a:lnTo>
                    <a:pt x="7382436" y="31975"/>
                  </a:lnTo>
                  <a:lnTo>
                    <a:pt x="7371217" y="15334"/>
                  </a:lnTo>
                  <a:lnTo>
                    <a:pt x="7354576" y="4114"/>
                  </a:lnTo>
                  <a:lnTo>
                    <a:pt x="7334195" y="0"/>
                  </a:lnTo>
                  <a:close/>
                </a:path>
              </a:pathLst>
            </a:custGeom>
            <a:solidFill>
              <a:srgbClr val="A53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620393" y="4835319"/>
            <a:ext cx="5638800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91360" marR="5080" indent="-1979295">
              <a:lnSpc>
                <a:spcPts val="3960"/>
              </a:lnSpc>
              <a:spcBef>
                <a:spcPts val="39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Servlet,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JSP</a:t>
            </a:r>
            <a:r>
              <a:rPr sz="345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JSTL </a:t>
            </a:r>
            <a:r>
              <a:rPr sz="3450" b="1" spc="-9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3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7579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0" dirty="0"/>
              <a:t>Customize</a:t>
            </a:r>
            <a:r>
              <a:rPr sz="6500" spc="-105" dirty="0"/>
              <a:t> </a:t>
            </a:r>
            <a:r>
              <a:rPr sz="6500" spc="5" dirty="0"/>
              <a:t>Maven</a:t>
            </a:r>
            <a:r>
              <a:rPr sz="6500" spc="-105" dirty="0"/>
              <a:t> </a:t>
            </a:r>
            <a:r>
              <a:rPr sz="6500" spc="114" dirty="0"/>
              <a:t>Build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799410" y="2783805"/>
            <a:ext cx="15377794" cy="6693534"/>
            <a:chOff x="799410" y="2783805"/>
            <a:chExt cx="15377794" cy="6693534"/>
          </a:xfrm>
        </p:grpSpPr>
        <p:sp>
          <p:nvSpPr>
            <p:cNvPr id="4" name="object 4"/>
            <p:cNvSpPr/>
            <p:nvPr/>
          </p:nvSpPr>
          <p:spPr>
            <a:xfrm>
              <a:off x="977415" y="2898985"/>
              <a:ext cx="15022194" cy="6233160"/>
            </a:xfrm>
            <a:custGeom>
              <a:avLst/>
              <a:gdLst/>
              <a:ahLst/>
              <a:cxnLst/>
              <a:rect l="l" t="t" r="r" b="b"/>
              <a:pathLst>
                <a:path w="15022194" h="6233159">
                  <a:moveTo>
                    <a:pt x="0" y="0"/>
                  </a:moveTo>
                  <a:lnTo>
                    <a:pt x="15021657" y="0"/>
                  </a:lnTo>
                  <a:lnTo>
                    <a:pt x="15021657" y="6232542"/>
                  </a:lnTo>
                  <a:lnTo>
                    <a:pt x="0" y="623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410" y="2783805"/>
              <a:ext cx="15377667" cy="669326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11340" y="3002914"/>
            <a:ext cx="12172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600" b="1" spc="10" dirty="0">
                <a:solidFill>
                  <a:srgbClr val="4E9192"/>
                </a:solidFill>
                <a:latin typeface="Arial"/>
                <a:cs typeface="Arial"/>
              </a:rPr>
              <a:t>buil</a:t>
            </a:r>
            <a:r>
              <a:rPr sz="2600" b="1" spc="20" dirty="0">
                <a:solidFill>
                  <a:srgbClr val="4E9192"/>
                </a:solidFill>
                <a:latin typeface="Arial"/>
                <a:cs typeface="Arial"/>
              </a:rPr>
              <a:t>d</a:t>
            </a:r>
            <a:r>
              <a:rPr sz="2600" b="1" spc="20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8292" y="3798702"/>
            <a:ext cx="3470275" cy="825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pluginManagement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plugins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2195" y="4992383"/>
            <a:ext cx="10120630" cy="2417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plugin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575310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4F76CB"/>
                </a:solidFill>
                <a:latin typeface="Arial"/>
                <a:cs typeface="Arial"/>
              </a:rPr>
              <a:t>&lt;!--</a:t>
            </a:r>
            <a:r>
              <a:rPr sz="2600" b="1" spc="-9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solidFill>
                  <a:srgbClr val="4F76CB"/>
                </a:solidFill>
                <a:latin typeface="Arial"/>
                <a:cs typeface="Arial"/>
              </a:rPr>
              <a:t>Add </a:t>
            </a:r>
            <a:r>
              <a:rPr sz="2600" b="1" u="heavy" spc="20" dirty="0">
                <a:solidFill>
                  <a:srgbClr val="4F76CB"/>
                </a:solidFill>
                <a:uFill>
                  <a:solidFill>
                    <a:srgbClr val="4F76CB"/>
                  </a:solidFill>
                </a:uFill>
                <a:latin typeface="Arial"/>
                <a:cs typeface="Arial"/>
              </a:rPr>
              <a:t>Maven</a:t>
            </a:r>
            <a:r>
              <a:rPr sz="2600" b="1" spc="10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4F76CB"/>
                </a:solidFill>
                <a:latin typeface="Arial"/>
                <a:cs typeface="Arial"/>
              </a:rPr>
              <a:t>coordinates </a:t>
            </a:r>
            <a:r>
              <a:rPr sz="2600" b="1" spc="-20" dirty="0">
                <a:solidFill>
                  <a:srgbClr val="4F76CB"/>
                </a:solidFill>
                <a:latin typeface="Arial"/>
                <a:cs typeface="Arial"/>
              </a:rPr>
              <a:t>(GAV)</a:t>
            </a:r>
            <a:r>
              <a:rPr sz="2600" b="1" spc="1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600" b="1" spc="10" dirty="0">
                <a:solidFill>
                  <a:srgbClr val="4F76CB"/>
                </a:solidFill>
                <a:latin typeface="Arial"/>
                <a:cs typeface="Arial"/>
              </a:rPr>
              <a:t>for:</a:t>
            </a:r>
            <a:r>
              <a:rPr sz="2600" b="1" spc="15" dirty="0">
                <a:solidFill>
                  <a:srgbClr val="4F76CB"/>
                </a:solidFill>
                <a:latin typeface="Arial"/>
                <a:cs typeface="Arial"/>
              </a:rPr>
              <a:t> </a:t>
            </a:r>
            <a:r>
              <a:rPr sz="2600" b="1" u="heavy" spc="15" dirty="0">
                <a:solidFill>
                  <a:srgbClr val="4F76CB"/>
                </a:solidFill>
                <a:uFill>
                  <a:solidFill>
                    <a:srgbClr val="4F76CB"/>
                  </a:solidFill>
                </a:uFill>
                <a:latin typeface="Arial"/>
                <a:cs typeface="Arial"/>
              </a:rPr>
              <a:t>maven</a:t>
            </a:r>
            <a:r>
              <a:rPr sz="2600" b="1" spc="15" dirty="0">
                <a:solidFill>
                  <a:srgbClr val="4F76CB"/>
                </a:solidFill>
                <a:latin typeface="Arial"/>
                <a:cs typeface="Arial"/>
              </a:rPr>
              <a:t>-war-</a:t>
            </a:r>
            <a:r>
              <a:rPr sz="2600" b="1" u="heavy" spc="15" dirty="0">
                <a:solidFill>
                  <a:srgbClr val="4F76CB"/>
                </a:solidFill>
                <a:uFill>
                  <a:solidFill>
                    <a:srgbClr val="4F76CB"/>
                  </a:solidFill>
                </a:uFill>
                <a:latin typeface="Arial"/>
                <a:cs typeface="Arial"/>
              </a:rPr>
              <a:t>plugin</a:t>
            </a:r>
            <a:r>
              <a:rPr sz="2600" b="1" spc="15" dirty="0">
                <a:solidFill>
                  <a:srgbClr val="4F76CB"/>
                </a:solidFill>
                <a:latin typeface="Arial"/>
                <a:cs typeface="Arial"/>
              </a:rPr>
              <a:t> --&gt;</a:t>
            </a:r>
            <a:endParaRPr sz="2600">
              <a:latin typeface="Arial"/>
              <a:cs typeface="Arial"/>
            </a:endParaRPr>
          </a:p>
          <a:p>
            <a:pPr marL="384810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2600" b="1" spc="15" dirty="0">
                <a:latin typeface="Arial"/>
                <a:cs typeface="Arial"/>
              </a:rPr>
              <a:t>org.apache.maven.plugins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groupId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384810">
              <a:lnSpc>
                <a:spcPct val="100000"/>
              </a:lnSpc>
              <a:spcBef>
                <a:spcPts val="10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26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maven</a:t>
            </a:r>
            <a:r>
              <a:rPr sz="2600" b="1" spc="15" dirty="0">
                <a:latin typeface="Arial"/>
                <a:cs typeface="Arial"/>
              </a:rPr>
              <a:t>-war-</a:t>
            </a:r>
            <a:r>
              <a:rPr sz="26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plugin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artifactId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384810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r>
              <a:rPr sz="2600" b="1" spc="15" dirty="0">
                <a:latin typeface="Arial"/>
                <a:cs typeface="Arial"/>
              </a:rPr>
              <a:t>3.2.0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version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plugin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8292" y="7777638"/>
            <a:ext cx="3562985" cy="825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plugins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pluginManagement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679" y="2343248"/>
            <a:ext cx="16452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5" dirty="0">
                <a:latin typeface="Arial"/>
                <a:cs typeface="Arial"/>
              </a:rPr>
              <a:t>File: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pom.xml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015360" y="1770454"/>
            <a:ext cx="7437755" cy="2089785"/>
            <a:chOff x="11015360" y="1770454"/>
            <a:chExt cx="7437755" cy="208978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15360" y="1770454"/>
              <a:ext cx="7437246" cy="20895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067715" y="1801867"/>
              <a:ext cx="7332980" cy="1985010"/>
            </a:xfrm>
            <a:custGeom>
              <a:avLst/>
              <a:gdLst/>
              <a:ahLst/>
              <a:cxnLst/>
              <a:rect l="l" t="t" r="r" b="b"/>
              <a:pathLst>
                <a:path w="7332980" h="1985010">
                  <a:moveTo>
                    <a:pt x="7280186" y="0"/>
                  </a:moveTo>
                  <a:lnTo>
                    <a:pt x="52354" y="0"/>
                  </a:lnTo>
                  <a:lnTo>
                    <a:pt x="31977" y="4114"/>
                  </a:lnTo>
                  <a:lnTo>
                    <a:pt x="15335" y="15334"/>
                  </a:lnTo>
                  <a:lnTo>
                    <a:pt x="4114" y="31975"/>
                  </a:lnTo>
                  <a:lnTo>
                    <a:pt x="0" y="52354"/>
                  </a:lnTo>
                  <a:lnTo>
                    <a:pt x="0" y="1932532"/>
                  </a:lnTo>
                  <a:lnTo>
                    <a:pt x="4114" y="1952911"/>
                  </a:lnTo>
                  <a:lnTo>
                    <a:pt x="15335" y="1969552"/>
                  </a:lnTo>
                  <a:lnTo>
                    <a:pt x="31977" y="1980772"/>
                  </a:lnTo>
                  <a:lnTo>
                    <a:pt x="52354" y="1984887"/>
                  </a:lnTo>
                  <a:lnTo>
                    <a:pt x="7280186" y="1984887"/>
                  </a:lnTo>
                  <a:lnTo>
                    <a:pt x="7300563" y="1980772"/>
                  </a:lnTo>
                  <a:lnTo>
                    <a:pt x="7317205" y="1969552"/>
                  </a:lnTo>
                  <a:lnTo>
                    <a:pt x="7328426" y="1952911"/>
                  </a:lnTo>
                  <a:lnTo>
                    <a:pt x="7332541" y="1932532"/>
                  </a:lnTo>
                  <a:lnTo>
                    <a:pt x="7332541" y="52354"/>
                  </a:lnTo>
                  <a:lnTo>
                    <a:pt x="7328426" y="31975"/>
                  </a:lnTo>
                  <a:lnTo>
                    <a:pt x="7317205" y="15334"/>
                  </a:lnTo>
                  <a:lnTo>
                    <a:pt x="7300563" y="4114"/>
                  </a:lnTo>
                  <a:lnTo>
                    <a:pt x="7280186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913638" y="2091947"/>
            <a:ext cx="56388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29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customize</a:t>
            </a:r>
            <a:r>
              <a:rPr sz="2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Maven</a:t>
            </a:r>
            <a:r>
              <a:rPr sz="2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endParaRPr sz="2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82225" y="2971502"/>
            <a:ext cx="57023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Since</a:t>
            </a:r>
            <a:r>
              <a:rPr sz="2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9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web.xml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420751" y="6222491"/>
            <a:ext cx="7800340" cy="2089785"/>
            <a:chOff x="11420751" y="6222491"/>
            <a:chExt cx="7800340" cy="208978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0751" y="6222491"/>
              <a:ext cx="7799827" cy="20895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473106" y="6253903"/>
              <a:ext cx="7695565" cy="1985010"/>
            </a:xfrm>
            <a:custGeom>
              <a:avLst/>
              <a:gdLst/>
              <a:ahLst/>
              <a:cxnLst/>
              <a:rect l="l" t="t" r="r" b="b"/>
              <a:pathLst>
                <a:path w="7695565" h="1985009">
                  <a:moveTo>
                    <a:pt x="0" y="0"/>
                  </a:moveTo>
                  <a:lnTo>
                    <a:pt x="1742428" y="600112"/>
                  </a:lnTo>
                  <a:lnTo>
                    <a:pt x="1742428" y="1932532"/>
                  </a:lnTo>
                  <a:lnTo>
                    <a:pt x="1746542" y="1952911"/>
                  </a:lnTo>
                  <a:lnTo>
                    <a:pt x="1757760" y="1969552"/>
                  </a:lnTo>
                  <a:lnTo>
                    <a:pt x="1774401" y="1980772"/>
                  </a:lnTo>
                  <a:lnTo>
                    <a:pt x="1794783" y="1984887"/>
                  </a:lnTo>
                  <a:lnTo>
                    <a:pt x="7642772" y="1984887"/>
                  </a:lnTo>
                  <a:lnTo>
                    <a:pt x="7663149" y="1980772"/>
                  </a:lnTo>
                  <a:lnTo>
                    <a:pt x="7679791" y="1969552"/>
                  </a:lnTo>
                  <a:lnTo>
                    <a:pt x="7691012" y="1952911"/>
                  </a:lnTo>
                  <a:lnTo>
                    <a:pt x="7695126" y="1932532"/>
                  </a:lnTo>
                  <a:lnTo>
                    <a:pt x="7695126" y="504238"/>
                  </a:lnTo>
                  <a:lnTo>
                    <a:pt x="7691012" y="483859"/>
                  </a:lnTo>
                  <a:lnTo>
                    <a:pt x="7679791" y="467217"/>
                  </a:lnTo>
                  <a:lnTo>
                    <a:pt x="7663149" y="455997"/>
                  </a:lnTo>
                  <a:lnTo>
                    <a:pt x="7642772" y="451883"/>
                  </a:lnTo>
                  <a:lnTo>
                    <a:pt x="2057528" y="4518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599450" y="7212210"/>
            <a:ext cx="51771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9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FFFFFF"/>
                </a:solidFill>
                <a:latin typeface="Arial"/>
                <a:cs typeface="Arial"/>
              </a:rPr>
              <a:t>Maven</a:t>
            </a:r>
            <a:r>
              <a:rPr sz="2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45" dirty="0">
                <a:solidFill>
                  <a:srgbClr val="FFFFFF"/>
                </a:solidFill>
                <a:latin typeface="Arial"/>
                <a:cs typeface="Arial"/>
              </a:rPr>
              <a:t>WAR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 plugin</a:t>
            </a:r>
            <a:endParaRPr sz="2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7073" y="2692153"/>
            <a:ext cx="5471795" cy="2963545"/>
            <a:chOff x="1797073" y="2692153"/>
            <a:chExt cx="5471795" cy="29635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7073" y="2692153"/>
              <a:ext cx="5471315" cy="2963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15908" y="3502533"/>
              <a:ext cx="4634230" cy="1328420"/>
            </a:xfrm>
            <a:custGeom>
              <a:avLst/>
              <a:gdLst/>
              <a:ahLst/>
              <a:cxnLst/>
              <a:rect l="l" t="t" r="r" b="b"/>
              <a:pathLst>
                <a:path w="4634230" h="1328420">
                  <a:moveTo>
                    <a:pt x="4363052" y="0"/>
                  </a:moveTo>
                  <a:lnTo>
                    <a:pt x="271795" y="0"/>
                  </a:lnTo>
                  <a:lnTo>
                    <a:pt x="219442" y="207"/>
                  </a:lnTo>
                  <a:lnTo>
                    <a:pt x="177936" y="1657"/>
                  </a:lnTo>
                  <a:lnTo>
                    <a:pt x="111782" y="13260"/>
                  </a:lnTo>
                  <a:lnTo>
                    <a:pt x="51600" y="51600"/>
                  </a:lnTo>
                  <a:lnTo>
                    <a:pt x="13260" y="111781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057792"/>
                  </a:lnTo>
                  <a:lnTo>
                    <a:pt x="207" y="1108943"/>
                  </a:lnTo>
                  <a:lnTo>
                    <a:pt x="1674" y="1150598"/>
                  </a:lnTo>
                  <a:lnTo>
                    <a:pt x="13260" y="1216602"/>
                  </a:lnTo>
                  <a:lnTo>
                    <a:pt x="51600" y="1276784"/>
                  </a:lnTo>
                  <a:lnTo>
                    <a:pt x="111782" y="1315124"/>
                  </a:lnTo>
                  <a:lnTo>
                    <a:pt x="177786" y="1326727"/>
                  </a:lnTo>
                  <a:lnTo>
                    <a:pt x="218934" y="1328177"/>
                  </a:lnTo>
                  <a:lnTo>
                    <a:pt x="270592" y="1328384"/>
                  </a:lnTo>
                  <a:lnTo>
                    <a:pt x="4361849" y="1328384"/>
                  </a:lnTo>
                  <a:lnTo>
                    <a:pt x="4414203" y="1328177"/>
                  </a:lnTo>
                  <a:lnTo>
                    <a:pt x="4455708" y="1326727"/>
                  </a:lnTo>
                  <a:lnTo>
                    <a:pt x="4521862" y="1315124"/>
                  </a:lnTo>
                  <a:lnTo>
                    <a:pt x="4582044" y="1276784"/>
                  </a:lnTo>
                  <a:lnTo>
                    <a:pt x="4620384" y="1216602"/>
                  </a:lnTo>
                  <a:lnTo>
                    <a:pt x="4631993" y="1150448"/>
                  </a:lnTo>
                  <a:lnTo>
                    <a:pt x="4633438" y="1109451"/>
                  </a:lnTo>
                  <a:lnTo>
                    <a:pt x="4633645" y="1057792"/>
                  </a:lnTo>
                  <a:lnTo>
                    <a:pt x="4633640" y="270592"/>
                  </a:lnTo>
                  <a:lnTo>
                    <a:pt x="4633438" y="219441"/>
                  </a:lnTo>
                  <a:lnTo>
                    <a:pt x="4631970" y="177785"/>
                  </a:lnTo>
                  <a:lnTo>
                    <a:pt x="4620384" y="111781"/>
                  </a:lnTo>
                  <a:lnTo>
                    <a:pt x="4582044" y="51600"/>
                  </a:lnTo>
                  <a:lnTo>
                    <a:pt x="4521862" y="13260"/>
                  </a:lnTo>
                  <a:lnTo>
                    <a:pt x="4455858" y="1657"/>
                  </a:lnTo>
                  <a:lnTo>
                    <a:pt x="4414710" y="207"/>
                  </a:lnTo>
                  <a:lnTo>
                    <a:pt x="4363052" y="0"/>
                  </a:lnTo>
                  <a:close/>
                </a:path>
              </a:pathLst>
            </a:custGeom>
            <a:solidFill>
              <a:srgbClr val="B08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00808" y="3798701"/>
            <a:ext cx="225679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web.xml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43711" y="5143012"/>
            <a:ext cx="8799830" cy="2963545"/>
            <a:chOff x="1743711" y="5143012"/>
            <a:chExt cx="8799830" cy="29635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3711" y="5143012"/>
              <a:ext cx="8799451" cy="296308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62546" y="5953391"/>
              <a:ext cx="7962265" cy="1328420"/>
            </a:xfrm>
            <a:custGeom>
              <a:avLst/>
              <a:gdLst/>
              <a:ahLst/>
              <a:cxnLst/>
              <a:rect l="l" t="t" r="r" b="b"/>
              <a:pathLst>
                <a:path w="7962265" h="1328420">
                  <a:moveTo>
                    <a:pt x="7691188" y="0"/>
                  </a:moveTo>
                  <a:lnTo>
                    <a:pt x="271795" y="0"/>
                  </a:lnTo>
                  <a:lnTo>
                    <a:pt x="219442" y="207"/>
                  </a:lnTo>
                  <a:lnTo>
                    <a:pt x="177936" y="1657"/>
                  </a:lnTo>
                  <a:lnTo>
                    <a:pt x="111782" y="13260"/>
                  </a:lnTo>
                  <a:lnTo>
                    <a:pt x="51600" y="51600"/>
                  </a:lnTo>
                  <a:lnTo>
                    <a:pt x="13260" y="111782"/>
                  </a:lnTo>
                  <a:lnTo>
                    <a:pt x="1652" y="177936"/>
                  </a:lnTo>
                  <a:lnTo>
                    <a:pt x="207" y="218934"/>
                  </a:lnTo>
                  <a:lnTo>
                    <a:pt x="0" y="270592"/>
                  </a:lnTo>
                  <a:lnTo>
                    <a:pt x="4" y="1057792"/>
                  </a:lnTo>
                  <a:lnTo>
                    <a:pt x="207" y="1108943"/>
                  </a:lnTo>
                  <a:lnTo>
                    <a:pt x="1674" y="1150598"/>
                  </a:lnTo>
                  <a:lnTo>
                    <a:pt x="13260" y="1216602"/>
                  </a:lnTo>
                  <a:lnTo>
                    <a:pt x="51600" y="1276785"/>
                  </a:lnTo>
                  <a:lnTo>
                    <a:pt x="111782" y="1315125"/>
                  </a:lnTo>
                  <a:lnTo>
                    <a:pt x="177786" y="1326728"/>
                  </a:lnTo>
                  <a:lnTo>
                    <a:pt x="218934" y="1328178"/>
                  </a:lnTo>
                  <a:lnTo>
                    <a:pt x="270592" y="1328385"/>
                  </a:lnTo>
                  <a:lnTo>
                    <a:pt x="7689985" y="1328385"/>
                  </a:lnTo>
                  <a:lnTo>
                    <a:pt x="7742339" y="1328178"/>
                  </a:lnTo>
                  <a:lnTo>
                    <a:pt x="7783844" y="1326728"/>
                  </a:lnTo>
                  <a:lnTo>
                    <a:pt x="7849998" y="1315125"/>
                  </a:lnTo>
                  <a:lnTo>
                    <a:pt x="7910181" y="1276785"/>
                  </a:lnTo>
                  <a:lnTo>
                    <a:pt x="7948521" y="1216602"/>
                  </a:lnTo>
                  <a:lnTo>
                    <a:pt x="7960129" y="1150448"/>
                  </a:lnTo>
                  <a:lnTo>
                    <a:pt x="7961574" y="1109451"/>
                  </a:lnTo>
                  <a:lnTo>
                    <a:pt x="7961781" y="1057792"/>
                  </a:lnTo>
                  <a:lnTo>
                    <a:pt x="7961776" y="270592"/>
                  </a:lnTo>
                  <a:lnTo>
                    <a:pt x="7961574" y="219442"/>
                  </a:lnTo>
                  <a:lnTo>
                    <a:pt x="7960106" y="177786"/>
                  </a:lnTo>
                  <a:lnTo>
                    <a:pt x="7948521" y="111782"/>
                  </a:lnTo>
                  <a:lnTo>
                    <a:pt x="7910181" y="51600"/>
                  </a:lnTo>
                  <a:lnTo>
                    <a:pt x="7849998" y="13260"/>
                  </a:lnTo>
                  <a:lnTo>
                    <a:pt x="7783994" y="1657"/>
                  </a:lnTo>
                  <a:lnTo>
                    <a:pt x="7742847" y="207"/>
                  </a:lnTo>
                  <a:lnTo>
                    <a:pt x="7691188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25963" y="6290772"/>
            <a:ext cx="703643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spring-mvc-demo-servlet.xml</a:t>
            </a:r>
            <a:endParaRPr sz="39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7015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90" dirty="0"/>
              <a:t>XML</a:t>
            </a:r>
            <a:r>
              <a:rPr sz="6500" spc="-85" dirty="0"/>
              <a:t> </a:t>
            </a:r>
            <a:r>
              <a:rPr sz="6500" spc="190" dirty="0"/>
              <a:t>config</a:t>
            </a:r>
            <a:r>
              <a:rPr sz="6500" spc="-80" dirty="0"/>
              <a:t> </a:t>
            </a:r>
            <a:r>
              <a:rPr sz="6500" spc="245" dirty="0"/>
              <a:t>to</a:t>
            </a:r>
            <a:r>
              <a:rPr sz="6500" spc="-85" dirty="0"/>
              <a:t> </a:t>
            </a:r>
            <a:r>
              <a:rPr sz="6500" spc="-160" dirty="0"/>
              <a:t>Java</a:t>
            </a:r>
            <a:r>
              <a:rPr sz="6500" spc="-80" dirty="0"/>
              <a:t> </a:t>
            </a:r>
            <a:r>
              <a:rPr sz="6500" spc="170" dirty="0"/>
              <a:t>config</a:t>
            </a:r>
            <a:endParaRPr sz="6500"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0726" y="2562537"/>
            <a:ext cx="8518358" cy="63119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824666" y="1955826"/>
            <a:ext cx="210312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spc="15" dirty="0">
                <a:latin typeface="Arial"/>
                <a:cs typeface="Arial"/>
              </a:rPr>
              <a:t>Java</a:t>
            </a:r>
            <a:r>
              <a:rPr sz="2850" b="1" spc="-55" dirty="0">
                <a:latin typeface="Arial"/>
                <a:cs typeface="Arial"/>
              </a:rPr>
              <a:t> </a:t>
            </a:r>
            <a:r>
              <a:rPr sz="2850" b="1" spc="15" dirty="0">
                <a:latin typeface="Arial"/>
                <a:cs typeface="Arial"/>
              </a:rPr>
              <a:t>Config</a:t>
            </a:r>
            <a:endParaRPr sz="28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155881" y="2329543"/>
            <a:ext cx="5968365" cy="3617595"/>
            <a:chOff x="12155881" y="2329543"/>
            <a:chExt cx="5968365" cy="361759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55881" y="2329543"/>
              <a:ext cx="5968039" cy="36171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574716" y="3262550"/>
              <a:ext cx="5130800" cy="1737360"/>
            </a:xfrm>
            <a:custGeom>
              <a:avLst/>
              <a:gdLst/>
              <a:ahLst/>
              <a:cxnLst/>
              <a:rect l="l" t="t" r="r" b="b"/>
              <a:pathLst>
                <a:path w="5130800" h="1737360">
                  <a:moveTo>
                    <a:pt x="4830774" y="0"/>
                  </a:moveTo>
                  <a:lnTo>
                    <a:pt x="300933" y="0"/>
                  </a:lnTo>
                  <a:lnTo>
                    <a:pt x="242969" y="229"/>
                  </a:lnTo>
                  <a:lnTo>
                    <a:pt x="197016" y="1835"/>
                  </a:lnTo>
                  <a:lnTo>
                    <a:pt x="158729" y="6194"/>
                  </a:lnTo>
                  <a:lnTo>
                    <a:pt x="87932" y="32381"/>
                  </a:lnTo>
                  <a:lnTo>
                    <a:pt x="57138" y="57132"/>
                  </a:lnTo>
                  <a:lnTo>
                    <a:pt x="32388" y="87928"/>
                  </a:lnTo>
                  <a:lnTo>
                    <a:pt x="14690" y="123765"/>
                  </a:lnTo>
                  <a:lnTo>
                    <a:pt x="1836" y="196844"/>
                  </a:lnTo>
                  <a:lnTo>
                    <a:pt x="229" y="242403"/>
                  </a:lnTo>
                  <a:lnTo>
                    <a:pt x="0" y="299600"/>
                  </a:lnTo>
                  <a:lnTo>
                    <a:pt x="5" y="1437545"/>
                  </a:lnTo>
                  <a:lnTo>
                    <a:pt x="229" y="1494180"/>
                  </a:lnTo>
                  <a:lnTo>
                    <a:pt x="1836" y="1540134"/>
                  </a:lnTo>
                  <a:lnTo>
                    <a:pt x="6202" y="1578441"/>
                  </a:lnTo>
                  <a:lnTo>
                    <a:pt x="32388" y="1649218"/>
                  </a:lnTo>
                  <a:lnTo>
                    <a:pt x="57138" y="1680014"/>
                  </a:lnTo>
                  <a:lnTo>
                    <a:pt x="87932" y="1704765"/>
                  </a:lnTo>
                  <a:lnTo>
                    <a:pt x="123765" y="1722464"/>
                  </a:lnTo>
                  <a:lnTo>
                    <a:pt x="196850" y="1735310"/>
                  </a:lnTo>
                  <a:lnTo>
                    <a:pt x="242408" y="1736916"/>
                  </a:lnTo>
                  <a:lnTo>
                    <a:pt x="299603" y="1737146"/>
                  </a:lnTo>
                  <a:lnTo>
                    <a:pt x="4829444" y="1737146"/>
                  </a:lnTo>
                  <a:lnTo>
                    <a:pt x="4887408" y="1736916"/>
                  </a:lnTo>
                  <a:lnTo>
                    <a:pt x="4933361" y="1735310"/>
                  </a:lnTo>
                  <a:lnTo>
                    <a:pt x="4971648" y="1730952"/>
                  </a:lnTo>
                  <a:lnTo>
                    <a:pt x="5042445" y="1704765"/>
                  </a:lnTo>
                  <a:lnTo>
                    <a:pt x="5073239" y="1680014"/>
                  </a:lnTo>
                  <a:lnTo>
                    <a:pt x="5097988" y="1649218"/>
                  </a:lnTo>
                  <a:lnTo>
                    <a:pt x="5115687" y="1613381"/>
                  </a:lnTo>
                  <a:lnTo>
                    <a:pt x="5128532" y="1540301"/>
                  </a:lnTo>
                  <a:lnTo>
                    <a:pt x="5130137" y="1494742"/>
                  </a:lnTo>
                  <a:lnTo>
                    <a:pt x="5130367" y="1437545"/>
                  </a:lnTo>
                  <a:lnTo>
                    <a:pt x="5130362" y="299600"/>
                  </a:lnTo>
                  <a:lnTo>
                    <a:pt x="5130137" y="242965"/>
                  </a:lnTo>
                  <a:lnTo>
                    <a:pt x="5128532" y="197011"/>
                  </a:lnTo>
                  <a:lnTo>
                    <a:pt x="5124169" y="158704"/>
                  </a:lnTo>
                  <a:lnTo>
                    <a:pt x="5097988" y="87928"/>
                  </a:lnTo>
                  <a:lnTo>
                    <a:pt x="5073239" y="57132"/>
                  </a:lnTo>
                  <a:lnTo>
                    <a:pt x="5042445" y="32381"/>
                  </a:lnTo>
                  <a:lnTo>
                    <a:pt x="5006611" y="14682"/>
                  </a:lnTo>
                  <a:lnTo>
                    <a:pt x="4933527" y="1835"/>
                  </a:lnTo>
                  <a:lnTo>
                    <a:pt x="4887969" y="229"/>
                  </a:lnTo>
                  <a:lnTo>
                    <a:pt x="4830774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232970" y="3505517"/>
            <a:ext cx="381000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099185">
              <a:lnSpc>
                <a:spcPct val="100899"/>
              </a:lnSpc>
              <a:spcBef>
                <a:spcPts val="65"/>
              </a:spcBef>
            </a:pP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3950" b="1" spc="5" dirty="0">
                <a:solidFill>
                  <a:srgbClr val="FFFFFF"/>
                </a:solidFill>
                <a:latin typeface="Arial"/>
                <a:cs typeface="Arial"/>
              </a:rPr>
              <a:t> @C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igu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rat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9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728312" y="5023692"/>
            <a:ext cx="6823709" cy="4194175"/>
            <a:chOff x="11728312" y="5023692"/>
            <a:chExt cx="6823709" cy="419417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28312" y="5023692"/>
              <a:ext cx="6823184" cy="419374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147148" y="6064821"/>
              <a:ext cx="5985510" cy="2098040"/>
            </a:xfrm>
            <a:custGeom>
              <a:avLst/>
              <a:gdLst/>
              <a:ahLst/>
              <a:cxnLst/>
              <a:rect l="l" t="t" r="r" b="b"/>
              <a:pathLst>
                <a:path w="5985509" h="2098040">
                  <a:moveTo>
                    <a:pt x="5666581" y="0"/>
                  </a:moveTo>
                  <a:lnTo>
                    <a:pt x="320346" y="0"/>
                  </a:lnTo>
                  <a:lnTo>
                    <a:pt x="258639" y="244"/>
                  </a:lnTo>
                  <a:lnTo>
                    <a:pt x="209720" y="1953"/>
                  </a:lnTo>
                  <a:lnTo>
                    <a:pt x="168966" y="6593"/>
                  </a:lnTo>
                  <a:lnTo>
                    <a:pt x="131755" y="15628"/>
                  </a:lnTo>
                  <a:lnTo>
                    <a:pt x="93606" y="34470"/>
                  </a:lnTo>
                  <a:lnTo>
                    <a:pt x="60822" y="60818"/>
                  </a:lnTo>
                  <a:lnTo>
                    <a:pt x="34475" y="93601"/>
                  </a:lnTo>
                  <a:lnTo>
                    <a:pt x="15633" y="131750"/>
                  </a:lnTo>
                  <a:lnTo>
                    <a:pt x="6592" y="168966"/>
                  </a:lnTo>
                  <a:lnTo>
                    <a:pt x="1954" y="209545"/>
                  </a:lnTo>
                  <a:lnTo>
                    <a:pt x="244" y="258044"/>
                  </a:lnTo>
                  <a:lnTo>
                    <a:pt x="0" y="318931"/>
                  </a:lnTo>
                  <a:lnTo>
                    <a:pt x="5" y="1778614"/>
                  </a:lnTo>
                  <a:lnTo>
                    <a:pt x="244" y="1838903"/>
                  </a:lnTo>
                  <a:lnTo>
                    <a:pt x="1954" y="1887823"/>
                  </a:lnTo>
                  <a:lnTo>
                    <a:pt x="6600" y="1928601"/>
                  </a:lnTo>
                  <a:lnTo>
                    <a:pt x="15633" y="1965795"/>
                  </a:lnTo>
                  <a:lnTo>
                    <a:pt x="34475" y="2003944"/>
                  </a:lnTo>
                  <a:lnTo>
                    <a:pt x="60822" y="2036728"/>
                  </a:lnTo>
                  <a:lnTo>
                    <a:pt x="93606" y="2063076"/>
                  </a:lnTo>
                  <a:lnTo>
                    <a:pt x="131755" y="2081917"/>
                  </a:lnTo>
                  <a:lnTo>
                    <a:pt x="168944" y="2090953"/>
                  </a:lnTo>
                  <a:lnTo>
                    <a:pt x="209543" y="2095592"/>
                  </a:lnTo>
                  <a:lnTo>
                    <a:pt x="258042" y="2097302"/>
                  </a:lnTo>
                  <a:lnTo>
                    <a:pt x="318932" y="2097546"/>
                  </a:lnTo>
                  <a:lnTo>
                    <a:pt x="5665167" y="2097546"/>
                  </a:lnTo>
                  <a:lnTo>
                    <a:pt x="5726874" y="2097302"/>
                  </a:lnTo>
                  <a:lnTo>
                    <a:pt x="5775794" y="2095592"/>
                  </a:lnTo>
                  <a:lnTo>
                    <a:pt x="5816547" y="2090953"/>
                  </a:lnTo>
                  <a:lnTo>
                    <a:pt x="5853758" y="2081917"/>
                  </a:lnTo>
                  <a:lnTo>
                    <a:pt x="5891907" y="2063076"/>
                  </a:lnTo>
                  <a:lnTo>
                    <a:pt x="5924691" y="2036728"/>
                  </a:lnTo>
                  <a:lnTo>
                    <a:pt x="5951039" y="2003944"/>
                  </a:lnTo>
                  <a:lnTo>
                    <a:pt x="5969881" y="1965795"/>
                  </a:lnTo>
                  <a:lnTo>
                    <a:pt x="5978921" y="1928579"/>
                  </a:lnTo>
                  <a:lnTo>
                    <a:pt x="5983559" y="1888000"/>
                  </a:lnTo>
                  <a:lnTo>
                    <a:pt x="5985269" y="1839501"/>
                  </a:lnTo>
                  <a:lnTo>
                    <a:pt x="5985514" y="1778614"/>
                  </a:lnTo>
                  <a:lnTo>
                    <a:pt x="5985508" y="318931"/>
                  </a:lnTo>
                  <a:lnTo>
                    <a:pt x="5985269" y="258642"/>
                  </a:lnTo>
                  <a:lnTo>
                    <a:pt x="5983559" y="209723"/>
                  </a:lnTo>
                  <a:lnTo>
                    <a:pt x="5978913" y="168944"/>
                  </a:lnTo>
                  <a:lnTo>
                    <a:pt x="5969881" y="131750"/>
                  </a:lnTo>
                  <a:lnTo>
                    <a:pt x="5951039" y="93601"/>
                  </a:lnTo>
                  <a:lnTo>
                    <a:pt x="5924691" y="60818"/>
                  </a:lnTo>
                  <a:lnTo>
                    <a:pt x="5891907" y="34470"/>
                  </a:lnTo>
                  <a:lnTo>
                    <a:pt x="5853758" y="15628"/>
                  </a:lnTo>
                  <a:lnTo>
                    <a:pt x="5816569" y="6593"/>
                  </a:lnTo>
                  <a:lnTo>
                    <a:pt x="5775970" y="1953"/>
                  </a:lnTo>
                  <a:lnTo>
                    <a:pt x="5727471" y="244"/>
                  </a:lnTo>
                  <a:lnTo>
                    <a:pt x="5666581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960726" y="6489719"/>
            <a:ext cx="4354195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79705" marR="5080" indent="-167640">
              <a:lnSpc>
                <a:spcPct val="100899"/>
              </a:lnSpc>
              <a:spcBef>
                <a:spcPts val="65"/>
              </a:spcBef>
            </a:pP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395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Dispatcher </a:t>
            </a:r>
            <a:r>
              <a:rPr sz="3950" b="1" spc="-10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Servlet</a:t>
            </a:r>
            <a:r>
              <a:rPr sz="39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Initializer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7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8663" y="3941439"/>
            <a:ext cx="7011034" cy="298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>
              <a:lnSpc>
                <a:spcPts val="4320"/>
              </a:lnSpc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web.xml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-mvc-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950" b="1" spc="5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-serv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xml</a:t>
            </a:r>
            <a:endParaRPr sz="3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3711" y="2692153"/>
            <a:ext cx="8799830" cy="5414010"/>
            <a:chOff x="1743711" y="2692153"/>
            <a:chExt cx="8799830" cy="54140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7073" y="2692153"/>
              <a:ext cx="5471315" cy="29630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3711" y="5143012"/>
              <a:ext cx="8799451" cy="296308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7015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90" dirty="0"/>
              <a:t>XML</a:t>
            </a:r>
            <a:r>
              <a:rPr sz="6500" spc="-85" dirty="0"/>
              <a:t> </a:t>
            </a:r>
            <a:r>
              <a:rPr sz="6500" spc="190" dirty="0"/>
              <a:t>config</a:t>
            </a:r>
            <a:r>
              <a:rPr sz="6500" spc="-80" dirty="0"/>
              <a:t> </a:t>
            </a:r>
            <a:r>
              <a:rPr sz="6500" spc="245" dirty="0"/>
              <a:t>to</a:t>
            </a:r>
            <a:r>
              <a:rPr sz="6500" spc="-85" dirty="0"/>
              <a:t> </a:t>
            </a:r>
            <a:r>
              <a:rPr sz="6500" spc="-160" dirty="0"/>
              <a:t>Java</a:t>
            </a:r>
            <a:r>
              <a:rPr sz="6500" spc="-80" dirty="0"/>
              <a:t> </a:t>
            </a:r>
            <a:r>
              <a:rPr sz="6500" spc="170" dirty="0"/>
              <a:t>config</a:t>
            </a:r>
            <a:endParaRPr sz="65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36" y="2655920"/>
            <a:ext cx="8518363" cy="63119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03471" y="2050064"/>
            <a:ext cx="210312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spc="15" dirty="0">
                <a:latin typeface="Arial"/>
                <a:cs typeface="Arial"/>
              </a:rPr>
              <a:t>Java</a:t>
            </a:r>
            <a:r>
              <a:rPr sz="2850" b="1" spc="-55" dirty="0">
                <a:latin typeface="Arial"/>
                <a:cs typeface="Arial"/>
              </a:rPr>
              <a:t> </a:t>
            </a:r>
            <a:r>
              <a:rPr sz="2850" b="1" spc="15" dirty="0">
                <a:latin typeface="Arial"/>
                <a:cs typeface="Arial"/>
              </a:rPr>
              <a:t>Config</a:t>
            </a:r>
            <a:endParaRPr sz="28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28895" y="2422927"/>
            <a:ext cx="5968365" cy="3617595"/>
            <a:chOff x="3228895" y="2422927"/>
            <a:chExt cx="5968365" cy="361759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8895" y="2422927"/>
              <a:ext cx="5968039" cy="36171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47730" y="3355934"/>
              <a:ext cx="5130800" cy="1737360"/>
            </a:xfrm>
            <a:custGeom>
              <a:avLst/>
              <a:gdLst/>
              <a:ahLst/>
              <a:cxnLst/>
              <a:rect l="l" t="t" r="r" b="b"/>
              <a:pathLst>
                <a:path w="5130800" h="1737360">
                  <a:moveTo>
                    <a:pt x="4830768" y="0"/>
                  </a:moveTo>
                  <a:lnTo>
                    <a:pt x="300932" y="0"/>
                  </a:lnTo>
                  <a:lnTo>
                    <a:pt x="242965" y="229"/>
                  </a:lnTo>
                  <a:lnTo>
                    <a:pt x="197011" y="1835"/>
                  </a:lnTo>
                  <a:lnTo>
                    <a:pt x="158725" y="6194"/>
                  </a:lnTo>
                  <a:lnTo>
                    <a:pt x="87928" y="32381"/>
                  </a:lnTo>
                  <a:lnTo>
                    <a:pt x="57131" y="57132"/>
                  </a:lnTo>
                  <a:lnTo>
                    <a:pt x="32381" y="87928"/>
                  </a:lnTo>
                  <a:lnTo>
                    <a:pt x="14681" y="123765"/>
                  </a:lnTo>
                  <a:lnTo>
                    <a:pt x="1835" y="196844"/>
                  </a:lnTo>
                  <a:lnTo>
                    <a:pt x="229" y="242403"/>
                  </a:lnTo>
                  <a:lnTo>
                    <a:pt x="0" y="299600"/>
                  </a:lnTo>
                  <a:lnTo>
                    <a:pt x="5" y="1437545"/>
                  </a:lnTo>
                  <a:lnTo>
                    <a:pt x="229" y="1494180"/>
                  </a:lnTo>
                  <a:lnTo>
                    <a:pt x="1835" y="1540134"/>
                  </a:lnTo>
                  <a:lnTo>
                    <a:pt x="6198" y="1578441"/>
                  </a:lnTo>
                  <a:lnTo>
                    <a:pt x="32381" y="1649217"/>
                  </a:lnTo>
                  <a:lnTo>
                    <a:pt x="57131" y="1680014"/>
                  </a:lnTo>
                  <a:lnTo>
                    <a:pt x="87928" y="1704764"/>
                  </a:lnTo>
                  <a:lnTo>
                    <a:pt x="123764" y="1722463"/>
                  </a:lnTo>
                  <a:lnTo>
                    <a:pt x="196844" y="1735310"/>
                  </a:lnTo>
                  <a:lnTo>
                    <a:pt x="242403" y="1736916"/>
                  </a:lnTo>
                  <a:lnTo>
                    <a:pt x="299600" y="1737146"/>
                  </a:lnTo>
                  <a:lnTo>
                    <a:pt x="4829436" y="1737146"/>
                  </a:lnTo>
                  <a:lnTo>
                    <a:pt x="4887402" y="1736916"/>
                  </a:lnTo>
                  <a:lnTo>
                    <a:pt x="4933357" y="1735310"/>
                  </a:lnTo>
                  <a:lnTo>
                    <a:pt x="4971643" y="1730951"/>
                  </a:lnTo>
                  <a:lnTo>
                    <a:pt x="5042440" y="1704764"/>
                  </a:lnTo>
                  <a:lnTo>
                    <a:pt x="5073236" y="1680014"/>
                  </a:lnTo>
                  <a:lnTo>
                    <a:pt x="5097987" y="1649217"/>
                  </a:lnTo>
                  <a:lnTo>
                    <a:pt x="5115687" y="1613381"/>
                  </a:lnTo>
                  <a:lnTo>
                    <a:pt x="5128533" y="1540301"/>
                  </a:lnTo>
                  <a:lnTo>
                    <a:pt x="5130139" y="1494742"/>
                  </a:lnTo>
                  <a:lnTo>
                    <a:pt x="5130368" y="1437545"/>
                  </a:lnTo>
                  <a:lnTo>
                    <a:pt x="5130363" y="299600"/>
                  </a:lnTo>
                  <a:lnTo>
                    <a:pt x="5130139" y="242965"/>
                  </a:lnTo>
                  <a:lnTo>
                    <a:pt x="5128533" y="197011"/>
                  </a:lnTo>
                  <a:lnTo>
                    <a:pt x="5124169" y="158704"/>
                  </a:lnTo>
                  <a:lnTo>
                    <a:pt x="5097987" y="87928"/>
                  </a:lnTo>
                  <a:lnTo>
                    <a:pt x="5073236" y="57132"/>
                  </a:lnTo>
                  <a:lnTo>
                    <a:pt x="5042440" y="32381"/>
                  </a:lnTo>
                  <a:lnTo>
                    <a:pt x="5006603" y="14682"/>
                  </a:lnTo>
                  <a:lnTo>
                    <a:pt x="4933523" y="1835"/>
                  </a:lnTo>
                  <a:lnTo>
                    <a:pt x="4887964" y="229"/>
                  </a:lnTo>
                  <a:lnTo>
                    <a:pt x="4830768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11775" y="3589284"/>
            <a:ext cx="381000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088390">
              <a:lnSpc>
                <a:spcPct val="100899"/>
              </a:lnSpc>
              <a:spcBef>
                <a:spcPts val="65"/>
              </a:spcBef>
            </a:pP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3950" b="1" spc="5" dirty="0">
                <a:solidFill>
                  <a:srgbClr val="FFFFFF"/>
                </a:solidFill>
                <a:latin typeface="Arial"/>
                <a:cs typeface="Arial"/>
              </a:rPr>
              <a:t> @C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igu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rat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9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01323" y="5117076"/>
            <a:ext cx="6823709" cy="4194175"/>
            <a:chOff x="2801323" y="5117076"/>
            <a:chExt cx="6823709" cy="419417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1323" y="5117076"/>
              <a:ext cx="6823184" cy="419374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20158" y="6158205"/>
              <a:ext cx="5985510" cy="2098040"/>
            </a:xfrm>
            <a:custGeom>
              <a:avLst/>
              <a:gdLst/>
              <a:ahLst/>
              <a:cxnLst/>
              <a:rect l="l" t="t" r="r" b="b"/>
              <a:pathLst>
                <a:path w="5985509" h="2098040">
                  <a:moveTo>
                    <a:pt x="5666582" y="0"/>
                  </a:moveTo>
                  <a:lnTo>
                    <a:pt x="320350" y="0"/>
                  </a:lnTo>
                  <a:lnTo>
                    <a:pt x="258643" y="244"/>
                  </a:lnTo>
                  <a:lnTo>
                    <a:pt x="209724" y="1953"/>
                  </a:lnTo>
                  <a:lnTo>
                    <a:pt x="168967" y="6593"/>
                  </a:lnTo>
                  <a:lnTo>
                    <a:pt x="131752" y="15628"/>
                  </a:lnTo>
                  <a:lnTo>
                    <a:pt x="93602" y="34470"/>
                  </a:lnTo>
                  <a:lnTo>
                    <a:pt x="60818" y="60817"/>
                  </a:lnTo>
                  <a:lnTo>
                    <a:pt x="34471" y="93601"/>
                  </a:lnTo>
                  <a:lnTo>
                    <a:pt x="15629" y="131750"/>
                  </a:lnTo>
                  <a:lnTo>
                    <a:pt x="6591" y="168966"/>
                  </a:lnTo>
                  <a:lnTo>
                    <a:pt x="1953" y="209545"/>
                  </a:lnTo>
                  <a:lnTo>
                    <a:pt x="244" y="258044"/>
                  </a:lnTo>
                  <a:lnTo>
                    <a:pt x="0" y="318931"/>
                  </a:lnTo>
                  <a:lnTo>
                    <a:pt x="5" y="1778614"/>
                  </a:lnTo>
                  <a:lnTo>
                    <a:pt x="244" y="1838903"/>
                  </a:lnTo>
                  <a:lnTo>
                    <a:pt x="1953" y="1887823"/>
                  </a:lnTo>
                  <a:lnTo>
                    <a:pt x="6599" y="1928601"/>
                  </a:lnTo>
                  <a:lnTo>
                    <a:pt x="15629" y="1965795"/>
                  </a:lnTo>
                  <a:lnTo>
                    <a:pt x="34471" y="2003944"/>
                  </a:lnTo>
                  <a:lnTo>
                    <a:pt x="60818" y="2036728"/>
                  </a:lnTo>
                  <a:lnTo>
                    <a:pt x="93602" y="2063075"/>
                  </a:lnTo>
                  <a:lnTo>
                    <a:pt x="131752" y="2081917"/>
                  </a:lnTo>
                  <a:lnTo>
                    <a:pt x="168945" y="2090953"/>
                  </a:lnTo>
                  <a:lnTo>
                    <a:pt x="209546" y="2095592"/>
                  </a:lnTo>
                  <a:lnTo>
                    <a:pt x="258045" y="2097302"/>
                  </a:lnTo>
                  <a:lnTo>
                    <a:pt x="318932" y="2097546"/>
                  </a:lnTo>
                  <a:lnTo>
                    <a:pt x="5665164" y="2097546"/>
                  </a:lnTo>
                  <a:lnTo>
                    <a:pt x="5726871" y="2097302"/>
                  </a:lnTo>
                  <a:lnTo>
                    <a:pt x="5775791" y="2095592"/>
                  </a:lnTo>
                  <a:lnTo>
                    <a:pt x="5816547" y="2090953"/>
                  </a:lnTo>
                  <a:lnTo>
                    <a:pt x="5853763" y="2081917"/>
                  </a:lnTo>
                  <a:lnTo>
                    <a:pt x="5891912" y="2063075"/>
                  </a:lnTo>
                  <a:lnTo>
                    <a:pt x="5924695" y="2036728"/>
                  </a:lnTo>
                  <a:lnTo>
                    <a:pt x="5951043" y="2003944"/>
                  </a:lnTo>
                  <a:lnTo>
                    <a:pt x="5969885" y="1965795"/>
                  </a:lnTo>
                  <a:lnTo>
                    <a:pt x="5978923" y="1928579"/>
                  </a:lnTo>
                  <a:lnTo>
                    <a:pt x="5983560" y="1888000"/>
                  </a:lnTo>
                  <a:lnTo>
                    <a:pt x="5985269" y="1839501"/>
                  </a:lnTo>
                  <a:lnTo>
                    <a:pt x="5985514" y="1778614"/>
                  </a:lnTo>
                  <a:lnTo>
                    <a:pt x="5985508" y="318931"/>
                  </a:lnTo>
                  <a:lnTo>
                    <a:pt x="5985269" y="258642"/>
                  </a:lnTo>
                  <a:lnTo>
                    <a:pt x="5983560" y="209723"/>
                  </a:lnTo>
                  <a:lnTo>
                    <a:pt x="5978915" y="168944"/>
                  </a:lnTo>
                  <a:lnTo>
                    <a:pt x="5969885" y="131750"/>
                  </a:lnTo>
                  <a:lnTo>
                    <a:pt x="5951043" y="93601"/>
                  </a:lnTo>
                  <a:lnTo>
                    <a:pt x="5924695" y="60817"/>
                  </a:lnTo>
                  <a:lnTo>
                    <a:pt x="5891912" y="34470"/>
                  </a:lnTo>
                  <a:lnTo>
                    <a:pt x="5853763" y="15628"/>
                  </a:lnTo>
                  <a:lnTo>
                    <a:pt x="5816569" y="6593"/>
                  </a:lnTo>
                  <a:lnTo>
                    <a:pt x="5775968" y="1953"/>
                  </a:lnTo>
                  <a:lnTo>
                    <a:pt x="5727469" y="244"/>
                  </a:lnTo>
                  <a:lnTo>
                    <a:pt x="5666582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39532" y="6583957"/>
            <a:ext cx="4354195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79705" marR="5080" indent="-167640">
              <a:lnSpc>
                <a:spcPct val="100899"/>
              </a:lnSpc>
              <a:spcBef>
                <a:spcPts val="65"/>
              </a:spcBef>
            </a:pP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395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Dispatcher </a:t>
            </a:r>
            <a:r>
              <a:rPr sz="3950" b="1" spc="-10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Servlet</a:t>
            </a:r>
            <a:r>
              <a:rPr sz="39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Initializer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299741" y="6952937"/>
            <a:ext cx="3728720" cy="1339850"/>
          </a:xfrm>
          <a:custGeom>
            <a:avLst/>
            <a:gdLst/>
            <a:ahLst/>
            <a:cxnLst/>
            <a:rect l="l" t="t" r="r" b="b"/>
            <a:pathLst>
              <a:path w="3728719" h="1339850">
                <a:moveTo>
                  <a:pt x="3135896" y="0"/>
                </a:moveTo>
                <a:lnTo>
                  <a:pt x="3088022" y="366"/>
                </a:lnTo>
                <a:lnTo>
                  <a:pt x="583648" y="115993"/>
                </a:lnTo>
                <a:lnTo>
                  <a:pt x="535944" y="120039"/>
                </a:lnTo>
                <a:lnTo>
                  <a:pt x="489411" y="127628"/>
                </a:lnTo>
                <a:lnTo>
                  <a:pt x="444179" y="138617"/>
                </a:lnTo>
                <a:lnTo>
                  <a:pt x="400378" y="152865"/>
                </a:lnTo>
                <a:lnTo>
                  <a:pt x="358138" y="170228"/>
                </a:lnTo>
                <a:lnTo>
                  <a:pt x="317588" y="190565"/>
                </a:lnTo>
                <a:lnTo>
                  <a:pt x="278859" y="213734"/>
                </a:lnTo>
                <a:lnTo>
                  <a:pt x="242078" y="239591"/>
                </a:lnTo>
                <a:lnTo>
                  <a:pt x="207378" y="267996"/>
                </a:lnTo>
                <a:lnTo>
                  <a:pt x="174886" y="298805"/>
                </a:lnTo>
                <a:lnTo>
                  <a:pt x="144733" y="331877"/>
                </a:lnTo>
                <a:lnTo>
                  <a:pt x="117048" y="367070"/>
                </a:lnTo>
                <a:lnTo>
                  <a:pt x="91962" y="404240"/>
                </a:lnTo>
                <a:lnTo>
                  <a:pt x="69603" y="443246"/>
                </a:lnTo>
                <a:lnTo>
                  <a:pt x="50102" y="483946"/>
                </a:lnTo>
                <a:lnTo>
                  <a:pt x="33589" y="526197"/>
                </a:lnTo>
                <a:lnTo>
                  <a:pt x="20192" y="569858"/>
                </a:lnTo>
                <a:lnTo>
                  <a:pt x="10041" y="614785"/>
                </a:lnTo>
                <a:lnTo>
                  <a:pt x="3267" y="660837"/>
                </a:lnTo>
                <a:lnTo>
                  <a:pt x="0" y="707872"/>
                </a:lnTo>
                <a:lnTo>
                  <a:pt x="367" y="755746"/>
                </a:lnTo>
                <a:lnTo>
                  <a:pt x="4413" y="803451"/>
                </a:lnTo>
                <a:lnTo>
                  <a:pt x="12002" y="849985"/>
                </a:lnTo>
                <a:lnTo>
                  <a:pt x="22991" y="895217"/>
                </a:lnTo>
                <a:lnTo>
                  <a:pt x="37238" y="939017"/>
                </a:lnTo>
                <a:lnTo>
                  <a:pt x="54600" y="981258"/>
                </a:lnTo>
                <a:lnTo>
                  <a:pt x="74937" y="1021808"/>
                </a:lnTo>
                <a:lnTo>
                  <a:pt x="98105" y="1060537"/>
                </a:lnTo>
                <a:lnTo>
                  <a:pt x="123962" y="1097317"/>
                </a:lnTo>
                <a:lnTo>
                  <a:pt x="152366" y="1132018"/>
                </a:lnTo>
                <a:lnTo>
                  <a:pt x="183175" y="1164510"/>
                </a:lnTo>
                <a:lnTo>
                  <a:pt x="216247" y="1194663"/>
                </a:lnTo>
                <a:lnTo>
                  <a:pt x="251439" y="1222347"/>
                </a:lnTo>
                <a:lnTo>
                  <a:pt x="288609" y="1247433"/>
                </a:lnTo>
                <a:lnTo>
                  <a:pt x="327615" y="1269792"/>
                </a:lnTo>
                <a:lnTo>
                  <a:pt x="368315" y="1289293"/>
                </a:lnTo>
                <a:lnTo>
                  <a:pt x="410566" y="1305807"/>
                </a:lnTo>
                <a:lnTo>
                  <a:pt x="454227" y="1319205"/>
                </a:lnTo>
                <a:lnTo>
                  <a:pt x="499154" y="1329355"/>
                </a:lnTo>
                <a:lnTo>
                  <a:pt x="545207" y="1336130"/>
                </a:lnTo>
                <a:lnTo>
                  <a:pt x="592242" y="1339399"/>
                </a:lnTo>
                <a:lnTo>
                  <a:pt x="640117" y="1339032"/>
                </a:lnTo>
                <a:lnTo>
                  <a:pt x="3144491" y="1223405"/>
                </a:lnTo>
                <a:lnTo>
                  <a:pt x="3192196" y="1219359"/>
                </a:lnTo>
                <a:lnTo>
                  <a:pt x="3238728" y="1211770"/>
                </a:lnTo>
                <a:lnTo>
                  <a:pt x="3283960" y="1200781"/>
                </a:lnTo>
                <a:lnTo>
                  <a:pt x="3327760" y="1186534"/>
                </a:lnTo>
                <a:lnTo>
                  <a:pt x="3370000" y="1169170"/>
                </a:lnTo>
                <a:lnTo>
                  <a:pt x="3410549" y="1148833"/>
                </a:lnTo>
                <a:lnTo>
                  <a:pt x="3449278" y="1125665"/>
                </a:lnTo>
                <a:lnTo>
                  <a:pt x="3486058" y="1099807"/>
                </a:lnTo>
                <a:lnTo>
                  <a:pt x="3520758" y="1071403"/>
                </a:lnTo>
                <a:lnTo>
                  <a:pt x="3553250" y="1040593"/>
                </a:lnTo>
                <a:lnTo>
                  <a:pt x="3583402" y="1007521"/>
                </a:lnTo>
                <a:lnTo>
                  <a:pt x="3611086" y="972329"/>
                </a:lnTo>
                <a:lnTo>
                  <a:pt x="3636173" y="935159"/>
                </a:lnTo>
                <a:lnTo>
                  <a:pt x="3658531" y="896152"/>
                </a:lnTo>
                <a:lnTo>
                  <a:pt x="3678032" y="855453"/>
                </a:lnTo>
                <a:lnTo>
                  <a:pt x="3694546" y="813201"/>
                </a:lnTo>
                <a:lnTo>
                  <a:pt x="3707944" y="769541"/>
                </a:lnTo>
                <a:lnTo>
                  <a:pt x="3718095" y="724614"/>
                </a:lnTo>
                <a:lnTo>
                  <a:pt x="3724869" y="678562"/>
                </a:lnTo>
                <a:lnTo>
                  <a:pt x="3728138" y="631527"/>
                </a:lnTo>
                <a:lnTo>
                  <a:pt x="3727772" y="583652"/>
                </a:lnTo>
                <a:lnTo>
                  <a:pt x="3723726" y="535947"/>
                </a:lnTo>
                <a:lnTo>
                  <a:pt x="3716137" y="489414"/>
                </a:lnTo>
                <a:lnTo>
                  <a:pt x="3705148" y="444182"/>
                </a:lnTo>
                <a:lnTo>
                  <a:pt x="3690901" y="400381"/>
                </a:lnTo>
                <a:lnTo>
                  <a:pt x="3673538" y="358141"/>
                </a:lnTo>
                <a:lnTo>
                  <a:pt x="3653201" y="317591"/>
                </a:lnTo>
                <a:lnTo>
                  <a:pt x="3630032" y="278861"/>
                </a:lnTo>
                <a:lnTo>
                  <a:pt x="3604174" y="242081"/>
                </a:lnTo>
                <a:lnTo>
                  <a:pt x="3575770" y="207380"/>
                </a:lnTo>
                <a:lnTo>
                  <a:pt x="3544960" y="174889"/>
                </a:lnTo>
                <a:lnTo>
                  <a:pt x="3511888" y="144736"/>
                </a:lnTo>
                <a:lnTo>
                  <a:pt x="3476696" y="117051"/>
                </a:lnTo>
                <a:lnTo>
                  <a:pt x="3439526" y="91965"/>
                </a:lnTo>
                <a:lnTo>
                  <a:pt x="3400520" y="69606"/>
                </a:lnTo>
                <a:lnTo>
                  <a:pt x="3359820" y="50105"/>
                </a:lnTo>
                <a:lnTo>
                  <a:pt x="3317569" y="33591"/>
                </a:lnTo>
                <a:lnTo>
                  <a:pt x="3273909" y="20194"/>
                </a:lnTo>
                <a:lnTo>
                  <a:pt x="3228982" y="10043"/>
                </a:lnTo>
                <a:lnTo>
                  <a:pt x="3182930" y="3268"/>
                </a:lnTo>
                <a:lnTo>
                  <a:pt x="313589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 rot="21480000">
            <a:off x="15242688" y="7394812"/>
            <a:ext cx="1842128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45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XML</a:t>
            </a:r>
            <a:r>
              <a:rPr sz="5175" b="1" spc="-7" baseline="241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5175" baseline="241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7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1400</Words>
  <Application>Microsoft Office PowerPoint</Application>
  <PresentationFormat>Custom</PresentationFormat>
  <Paragraphs>304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MT</vt:lpstr>
      <vt:lpstr>Calibri</vt:lpstr>
      <vt:lpstr>Lucida Sans Unicode</vt:lpstr>
      <vt:lpstr>Microsoft Tai Le</vt:lpstr>
      <vt:lpstr>Palatino Linotype</vt:lpstr>
      <vt:lpstr>Tahoma</vt:lpstr>
      <vt:lpstr>Times New Roman</vt:lpstr>
      <vt:lpstr>Trebuchet MS</vt:lpstr>
      <vt:lpstr>Office Theme</vt:lpstr>
      <vt:lpstr>1_Office Theme</vt:lpstr>
      <vt:lpstr>PowerPoint Presentation</vt:lpstr>
      <vt:lpstr>Java Configuration</vt:lpstr>
      <vt:lpstr>Development Process</vt:lpstr>
      <vt:lpstr>Step 1: Add Maven dependencies for Spring MVC Web App</vt:lpstr>
      <vt:lpstr>Step 1: Add Maven dependencies for Spring MVC Web App</vt:lpstr>
      <vt:lpstr>Step 1: Add Maven dependencies for Spring MVC Web App</vt:lpstr>
      <vt:lpstr>Customize Maven Build</vt:lpstr>
      <vt:lpstr>XML config to Java config</vt:lpstr>
      <vt:lpstr>XML config to Java config</vt:lpstr>
      <vt:lpstr>Flash Back to XML config (the old way)</vt:lpstr>
      <vt:lpstr>Enabling the MVC Java Config</vt:lpstr>
      <vt:lpstr>Step 2: Create Spring App Configuration</vt:lpstr>
      <vt:lpstr>Step 2: Create Spring App Configuration</vt:lpstr>
      <vt:lpstr>View Resolver Configs - Explained</vt:lpstr>
      <vt:lpstr>Flash Back to XML config (the old way)</vt:lpstr>
      <vt:lpstr>Web App Initializer</vt:lpstr>
      <vt:lpstr>Web App Initializer (more info)</vt:lpstr>
      <vt:lpstr>Step 3: Create Spring Dispatcher Servlet Initializer</vt:lpstr>
      <vt:lpstr>Step 3: Create Spring Dispatcher Servlet Initializer</vt:lpstr>
      <vt:lpstr>Whew!!!!</vt:lpstr>
      <vt:lpstr>Step 4: Develop our Spring Controller</vt:lpstr>
      <vt:lpstr>Step 5: Develop our JSP view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03-spring-mvc-web-app-java-config-01.pdf</dc:title>
  <dc:subject>luv2code</dc:subject>
  <dc:creator>www.luv2code.com</dc:creator>
  <cp:keywords>luv2code</cp:keywords>
  <cp:lastModifiedBy>Shaurya Jaiswal</cp:lastModifiedBy>
  <cp:revision>2</cp:revision>
  <dcterms:created xsi:type="dcterms:W3CDTF">2022-08-22T18:32:04Z</dcterms:created>
  <dcterms:modified xsi:type="dcterms:W3CDTF">2022-08-23T04:01:45Z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2017-11-06T00:00:00Z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2022-08-22T00:00:00Z</vt:filetime>
  </property>
</Properties>
</file>