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8" r:id="rId4"/>
    <p:sldId id="266" r:id="rId5"/>
    <p:sldId id="269" r:id="rId6"/>
    <p:sldId id="272" r:id="rId7"/>
    <p:sldId id="276" r:id="rId8"/>
    <p:sldId id="277" r:id="rId9"/>
    <p:sldId id="281" r:id="rId10"/>
    <p:sldId id="282" r:id="rId11"/>
    <p:sldId id="260" r:id="rId12"/>
    <p:sldId id="265" r:id="rId13"/>
    <p:sldId id="268" r:id="rId14"/>
    <p:sldId id="283" r:id="rId15"/>
    <p:sldId id="273" r:id="rId16"/>
    <p:sldId id="274" r:id="rId17"/>
    <p:sldId id="284" r:id="rId18"/>
    <p:sldId id="285" r:id="rId1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96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32295" y="615553"/>
            <a:ext cx="13639509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653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0063" y="615553"/>
            <a:ext cx="12423973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29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4E907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5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217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84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5875" y="5044737"/>
            <a:ext cx="18472348" cy="267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4E907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57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1502" y="7987056"/>
            <a:ext cx="845819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80" dirty="0">
                <a:solidFill>
                  <a:srgbClr val="314864"/>
                </a:solidFill>
                <a:latin typeface="Microsoft Tai Le"/>
                <a:cs typeface="Microsoft Tai Le"/>
              </a:rPr>
              <a:t>m</a:t>
            </a:r>
            <a:endParaRPr sz="7400">
              <a:latin typeface="Microsoft Tai Le"/>
              <a:cs typeface="Microsoft Tai 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5"/>
              </a:spcBef>
            </a:pPr>
            <a:r>
              <a:rPr spc="-130" dirty="0"/>
              <a:t>Spring</a:t>
            </a:r>
            <a:r>
              <a:rPr spc="-330" dirty="0"/>
              <a:t> </a:t>
            </a:r>
            <a:r>
              <a:rPr spc="-135" dirty="0"/>
              <a:t>Security</a:t>
            </a:r>
            <a:r>
              <a:rPr spc="-325" dirty="0"/>
              <a:t> </a:t>
            </a:r>
            <a:r>
              <a:rPr spc="-130" dirty="0"/>
              <a:t>Project</a:t>
            </a:r>
            <a:r>
              <a:rPr spc="-325" dirty="0"/>
              <a:t> </a:t>
            </a:r>
            <a:r>
              <a:rPr spc="-155" dirty="0"/>
              <a:t>Setup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5863" y="8188232"/>
              <a:ext cx="1256506" cy="5130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90" dirty="0"/>
              <a:t>Development</a:t>
            </a:r>
            <a:r>
              <a:rPr spc="-155" dirty="0"/>
              <a:t> </a:t>
            </a:r>
            <a:r>
              <a:rPr spc="12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992443"/>
            <a:ext cx="12863830" cy="4105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9760" marR="0" lvl="0" indent="-60769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Lucida Sans Unicode"/>
              <a:buAutoNum type="arabicPeriod"/>
              <a:tabLst>
                <a:tab pos="620395" algn="l"/>
              </a:tabLst>
              <a:defRPr/>
            </a:pP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 Security Initializer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 typeface="Lucida Sans Unicode"/>
              <a:buAutoNum type="arabicPeriod"/>
              <a:tabLst/>
              <a:defRPr/>
            </a:pPr>
            <a:endParaRPr kumimoji="0" sz="6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19760" marR="0" lvl="0" indent="-607695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Lucida Sans Unicode"/>
              <a:buAutoNum type="arabicPeriod"/>
              <a:tabLst>
                <a:tab pos="620395" algn="l"/>
              </a:tabLst>
              <a:defRPr/>
            </a:pP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3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39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Security</a:t>
            </a:r>
            <a:r>
              <a:rPr kumimoji="0" sz="3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Configuration</a:t>
            </a:r>
            <a:r>
              <a:rPr kumimoji="0" sz="39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(@Configuration)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 typeface="Lucida Sans Unicode"/>
              <a:buAutoNum type="arabicPeriod"/>
              <a:tabLst/>
              <a:defRPr/>
            </a:pPr>
            <a:endParaRPr kumimoji="0" sz="6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01345" marR="0" lvl="0" indent="-5892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Sans Unicode"/>
              <a:buAutoNum type="arabicPeriod"/>
              <a:tabLst>
                <a:tab pos="601980" algn="l"/>
              </a:tabLst>
              <a:defRPr/>
            </a:pP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users,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passwords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roles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87195" y="1230225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5">
                <a:moveTo>
                  <a:pt x="305302" y="0"/>
                </a:moveTo>
                <a:lnTo>
                  <a:pt x="230816" y="9799"/>
                </a:lnTo>
                <a:lnTo>
                  <a:pt x="195470" y="27026"/>
                </a:lnTo>
                <a:lnTo>
                  <a:pt x="164659" y="51455"/>
                </a:lnTo>
                <a:lnTo>
                  <a:pt x="139579" y="82331"/>
                </a:lnTo>
                <a:lnTo>
                  <a:pt x="110989" y="150421"/>
                </a:lnTo>
                <a:lnTo>
                  <a:pt x="99381" y="194282"/>
                </a:lnTo>
                <a:lnTo>
                  <a:pt x="86544" y="249740"/>
                </a:lnTo>
                <a:lnTo>
                  <a:pt x="25352" y="518963"/>
                </a:lnTo>
                <a:lnTo>
                  <a:pt x="12792" y="575271"/>
                </a:lnTo>
                <a:lnTo>
                  <a:pt x="4214" y="620224"/>
                </a:lnTo>
                <a:lnTo>
                  <a:pt x="0" y="658341"/>
                </a:lnTo>
                <a:lnTo>
                  <a:pt x="526" y="694142"/>
                </a:lnTo>
                <a:lnTo>
                  <a:pt x="9798" y="732826"/>
                </a:lnTo>
                <a:lnTo>
                  <a:pt x="27028" y="768173"/>
                </a:lnTo>
                <a:lnTo>
                  <a:pt x="51459" y="798987"/>
                </a:lnTo>
                <a:lnTo>
                  <a:pt x="82335" y="824068"/>
                </a:lnTo>
                <a:lnTo>
                  <a:pt x="150423" y="852655"/>
                </a:lnTo>
                <a:lnTo>
                  <a:pt x="194285" y="864262"/>
                </a:lnTo>
                <a:lnTo>
                  <a:pt x="3103977" y="1525555"/>
                </a:lnTo>
                <a:lnTo>
                  <a:pt x="3148930" y="1534133"/>
                </a:lnTo>
                <a:lnTo>
                  <a:pt x="3187047" y="1538347"/>
                </a:lnTo>
                <a:lnTo>
                  <a:pt x="3222847" y="1537820"/>
                </a:lnTo>
                <a:lnTo>
                  <a:pt x="3261528" y="1528548"/>
                </a:lnTo>
                <a:lnTo>
                  <a:pt x="3296875" y="1511320"/>
                </a:lnTo>
                <a:lnTo>
                  <a:pt x="3327688" y="1486891"/>
                </a:lnTo>
                <a:lnTo>
                  <a:pt x="3352769" y="1456016"/>
                </a:lnTo>
                <a:lnTo>
                  <a:pt x="3381360" y="1387925"/>
                </a:lnTo>
                <a:lnTo>
                  <a:pt x="3392968" y="1344064"/>
                </a:lnTo>
                <a:lnTo>
                  <a:pt x="3405805" y="1288606"/>
                </a:lnTo>
                <a:lnTo>
                  <a:pt x="3466996" y="1019383"/>
                </a:lnTo>
                <a:lnTo>
                  <a:pt x="3479557" y="963076"/>
                </a:lnTo>
                <a:lnTo>
                  <a:pt x="3488134" y="918123"/>
                </a:lnTo>
                <a:lnTo>
                  <a:pt x="3492349" y="880005"/>
                </a:lnTo>
                <a:lnTo>
                  <a:pt x="3491823" y="844204"/>
                </a:lnTo>
                <a:lnTo>
                  <a:pt x="3482546" y="805520"/>
                </a:lnTo>
                <a:lnTo>
                  <a:pt x="3465317" y="770173"/>
                </a:lnTo>
                <a:lnTo>
                  <a:pt x="3440889" y="739360"/>
                </a:lnTo>
                <a:lnTo>
                  <a:pt x="3410014" y="714278"/>
                </a:lnTo>
                <a:lnTo>
                  <a:pt x="3341926" y="685692"/>
                </a:lnTo>
                <a:lnTo>
                  <a:pt x="3298064" y="674085"/>
                </a:lnTo>
                <a:lnTo>
                  <a:pt x="444687" y="25354"/>
                </a:lnTo>
                <a:lnTo>
                  <a:pt x="388372" y="12792"/>
                </a:lnTo>
                <a:lnTo>
                  <a:pt x="343419" y="4214"/>
                </a:lnTo>
                <a:lnTo>
                  <a:pt x="305302" y="0"/>
                </a:lnTo>
                <a:close/>
              </a:path>
              <a:path w="3492500" h="1538605">
                <a:moveTo>
                  <a:pt x="443392" y="25060"/>
                </a:moveTo>
                <a:lnTo>
                  <a:pt x="444680" y="25354"/>
                </a:lnTo>
                <a:lnTo>
                  <a:pt x="443392" y="2506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5333592" y="1773409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1756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110" dirty="0"/>
              <a:t>Securit</a:t>
            </a:r>
            <a:r>
              <a:rPr spc="285" dirty="0"/>
              <a:t>y</a:t>
            </a:r>
            <a:r>
              <a:rPr spc="-660" dirty="0"/>
              <a:t> </a:t>
            </a:r>
            <a:r>
              <a:rPr spc="-515" dirty="0"/>
              <a:t>W</a:t>
            </a:r>
            <a:r>
              <a:rPr spc="145" dirty="0"/>
              <a:t>e</a:t>
            </a:r>
            <a:r>
              <a:rPr spc="350" dirty="0"/>
              <a:t>b</a:t>
            </a:r>
            <a:r>
              <a:rPr spc="-430" dirty="0"/>
              <a:t> </a:t>
            </a:r>
            <a:r>
              <a:rPr spc="135" dirty="0"/>
              <a:t>Ap</a:t>
            </a:r>
            <a:r>
              <a:rPr spc="235" dirty="0"/>
              <a:t>p</a:t>
            </a:r>
            <a:r>
              <a:rPr spc="-75" dirty="0"/>
              <a:t> </a:t>
            </a:r>
            <a:r>
              <a:rPr spc="95" dirty="0"/>
              <a:t>Initializer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60083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21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479370"/>
            <a:ext cx="141058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Security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provides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support for security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initialization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375263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21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3631168"/>
            <a:ext cx="141846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security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is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used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initialize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servlet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container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490442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21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4782965"/>
            <a:ext cx="121818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Special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register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heavy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1" i="0" u="heavy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heavy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Security</a:t>
            </a:r>
            <a:r>
              <a:rPr kumimoji="0" sz="4250" b="1" i="0" u="heavy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heavy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Filters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47119" y="5700937"/>
            <a:ext cx="13102590" cy="2963545"/>
            <a:chOff x="3147119" y="5700937"/>
            <a:chExt cx="13102590" cy="29635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7119" y="5700937"/>
              <a:ext cx="13102124" cy="296308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65955" y="6511316"/>
              <a:ext cx="12265025" cy="1328420"/>
            </a:xfrm>
            <a:custGeom>
              <a:avLst/>
              <a:gdLst/>
              <a:ahLst/>
              <a:cxnLst/>
              <a:rect l="l" t="t" r="r" b="b"/>
              <a:pathLst>
                <a:path w="12265025" h="1328420">
                  <a:moveTo>
                    <a:pt x="11993853" y="0"/>
                  </a:moveTo>
                  <a:lnTo>
                    <a:pt x="271795" y="0"/>
                  </a:lnTo>
                  <a:lnTo>
                    <a:pt x="219441" y="207"/>
                  </a:lnTo>
                  <a:lnTo>
                    <a:pt x="177936" y="1657"/>
                  </a:lnTo>
                  <a:lnTo>
                    <a:pt x="111781" y="13260"/>
                  </a:lnTo>
                  <a:lnTo>
                    <a:pt x="51600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1"/>
                  </a:lnTo>
                  <a:lnTo>
                    <a:pt x="207" y="1108943"/>
                  </a:lnTo>
                  <a:lnTo>
                    <a:pt x="1674" y="1150598"/>
                  </a:lnTo>
                  <a:lnTo>
                    <a:pt x="13260" y="1216602"/>
                  </a:lnTo>
                  <a:lnTo>
                    <a:pt x="51600" y="1276784"/>
                  </a:lnTo>
                  <a:lnTo>
                    <a:pt x="111781" y="1315124"/>
                  </a:lnTo>
                  <a:lnTo>
                    <a:pt x="177785" y="1326727"/>
                  </a:lnTo>
                  <a:lnTo>
                    <a:pt x="218934" y="1328177"/>
                  </a:lnTo>
                  <a:lnTo>
                    <a:pt x="270592" y="1328384"/>
                  </a:lnTo>
                  <a:lnTo>
                    <a:pt x="11992649" y="1328384"/>
                  </a:lnTo>
                  <a:lnTo>
                    <a:pt x="12045004" y="1328177"/>
                  </a:lnTo>
                  <a:lnTo>
                    <a:pt x="12086510" y="1326727"/>
                  </a:lnTo>
                  <a:lnTo>
                    <a:pt x="12152665" y="1315124"/>
                  </a:lnTo>
                  <a:lnTo>
                    <a:pt x="12212849" y="1276784"/>
                  </a:lnTo>
                  <a:lnTo>
                    <a:pt x="12251186" y="1216602"/>
                  </a:lnTo>
                  <a:lnTo>
                    <a:pt x="12262799" y="1150448"/>
                  </a:lnTo>
                  <a:lnTo>
                    <a:pt x="12264245" y="1109450"/>
                  </a:lnTo>
                  <a:lnTo>
                    <a:pt x="12264452" y="1057791"/>
                  </a:lnTo>
                  <a:lnTo>
                    <a:pt x="12264447" y="270592"/>
                  </a:lnTo>
                  <a:lnTo>
                    <a:pt x="12264245" y="219441"/>
                  </a:lnTo>
                  <a:lnTo>
                    <a:pt x="12262777" y="177785"/>
                  </a:lnTo>
                  <a:lnTo>
                    <a:pt x="12251186" y="111781"/>
                  </a:lnTo>
                  <a:lnTo>
                    <a:pt x="12212849" y="51600"/>
                  </a:lnTo>
                  <a:lnTo>
                    <a:pt x="12152665" y="13260"/>
                  </a:lnTo>
                  <a:lnTo>
                    <a:pt x="12086661" y="1657"/>
                  </a:lnTo>
                  <a:lnTo>
                    <a:pt x="12045512" y="207"/>
                  </a:lnTo>
                  <a:lnTo>
                    <a:pt x="11993853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98145" y="6866671"/>
            <a:ext cx="959866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8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AbstractSecurityWebApplicationInitializer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1756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110" dirty="0"/>
              <a:t>Securit</a:t>
            </a:r>
            <a:r>
              <a:rPr spc="285" dirty="0"/>
              <a:t>y</a:t>
            </a:r>
            <a:r>
              <a:rPr spc="-660" dirty="0"/>
              <a:t> </a:t>
            </a:r>
            <a:r>
              <a:rPr spc="-515" dirty="0"/>
              <a:t>W</a:t>
            </a:r>
            <a:r>
              <a:rPr spc="145" dirty="0"/>
              <a:t>e</a:t>
            </a:r>
            <a:r>
              <a:rPr spc="350" dirty="0"/>
              <a:t>b</a:t>
            </a:r>
            <a:r>
              <a:rPr spc="-430" dirty="0"/>
              <a:t> </a:t>
            </a:r>
            <a:r>
              <a:rPr spc="135" dirty="0"/>
              <a:t>Ap</a:t>
            </a:r>
            <a:r>
              <a:rPr spc="235" dirty="0"/>
              <a:t>p</a:t>
            </a:r>
            <a:r>
              <a:rPr spc="-75" dirty="0"/>
              <a:t> </a:t>
            </a:r>
            <a:r>
              <a:rPr spc="95" dirty="0"/>
              <a:t>Initializer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2750" y="1258557"/>
            <a:ext cx="13102590" cy="2963545"/>
            <a:chOff x="1212750" y="1258557"/>
            <a:chExt cx="13102590" cy="2963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750" y="1258557"/>
              <a:ext cx="13102124" cy="29630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31585" y="2068937"/>
              <a:ext cx="12265025" cy="1328420"/>
            </a:xfrm>
            <a:custGeom>
              <a:avLst/>
              <a:gdLst/>
              <a:ahLst/>
              <a:cxnLst/>
              <a:rect l="l" t="t" r="r" b="b"/>
              <a:pathLst>
                <a:path w="12265025" h="1328420">
                  <a:moveTo>
                    <a:pt x="11993852" y="0"/>
                  </a:moveTo>
                  <a:lnTo>
                    <a:pt x="271795" y="0"/>
                  </a:lnTo>
                  <a:lnTo>
                    <a:pt x="219442" y="207"/>
                  </a:lnTo>
                  <a:lnTo>
                    <a:pt x="177936" y="1657"/>
                  </a:lnTo>
                  <a:lnTo>
                    <a:pt x="111782" y="13260"/>
                  </a:lnTo>
                  <a:lnTo>
                    <a:pt x="51600" y="51600"/>
                  </a:lnTo>
                  <a:lnTo>
                    <a:pt x="13260" y="111782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2"/>
                  </a:lnTo>
                  <a:lnTo>
                    <a:pt x="207" y="1108943"/>
                  </a:lnTo>
                  <a:lnTo>
                    <a:pt x="1674" y="1150598"/>
                  </a:lnTo>
                  <a:lnTo>
                    <a:pt x="13260" y="1216602"/>
                  </a:lnTo>
                  <a:lnTo>
                    <a:pt x="51600" y="1276785"/>
                  </a:lnTo>
                  <a:lnTo>
                    <a:pt x="111782" y="1315125"/>
                  </a:lnTo>
                  <a:lnTo>
                    <a:pt x="177786" y="1326728"/>
                  </a:lnTo>
                  <a:lnTo>
                    <a:pt x="218934" y="1328178"/>
                  </a:lnTo>
                  <a:lnTo>
                    <a:pt x="270592" y="1328385"/>
                  </a:lnTo>
                  <a:lnTo>
                    <a:pt x="11992648" y="1328385"/>
                  </a:lnTo>
                  <a:lnTo>
                    <a:pt x="12045003" y="1328178"/>
                  </a:lnTo>
                  <a:lnTo>
                    <a:pt x="12086509" y="1326728"/>
                  </a:lnTo>
                  <a:lnTo>
                    <a:pt x="12152664" y="1315125"/>
                  </a:lnTo>
                  <a:lnTo>
                    <a:pt x="12212848" y="1276785"/>
                  </a:lnTo>
                  <a:lnTo>
                    <a:pt x="12251185" y="1216602"/>
                  </a:lnTo>
                  <a:lnTo>
                    <a:pt x="12262798" y="1150448"/>
                  </a:lnTo>
                  <a:lnTo>
                    <a:pt x="12264244" y="1109451"/>
                  </a:lnTo>
                  <a:lnTo>
                    <a:pt x="12264451" y="1057792"/>
                  </a:lnTo>
                  <a:lnTo>
                    <a:pt x="12264446" y="270592"/>
                  </a:lnTo>
                  <a:lnTo>
                    <a:pt x="12264244" y="219442"/>
                  </a:lnTo>
                  <a:lnTo>
                    <a:pt x="12262776" y="177786"/>
                  </a:lnTo>
                  <a:lnTo>
                    <a:pt x="12251185" y="111782"/>
                  </a:lnTo>
                  <a:lnTo>
                    <a:pt x="12212848" y="51600"/>
                  </a:lnTo>
                  <a:lnTo>
                    <a:pt x="12152664" y="13260"/>
                  </a:lnTo>
                  <a:lnTo>
                    <a:pt x="12086659" y="1657"/>
                  </a:lnTo>
                  <a:lnTo>
                    <a:pt x="12045511" y="207"/>
                  </a:lnTo>
                  <a:lnTo>
                    <a:pt x="11993852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61031" y="2416545"/>
            <a:ext cx="959866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8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AbstractSecurityWebApplicationInitializer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405628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21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3934823"/>
            <a:ext cx="121818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Special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register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heavy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1" i="0" u="heavy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heavy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Security</a:t>
            </a:r>
            <a:r>
              <a:rPr kumimoji="0" sz="4250" b="1" i="0" u="heavy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heavy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Filters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22751" y="4738861"/>
            <a:ext cx="10728960" cy="5470525"/>
            <a:chOff x="5322751" y="4738861"/>
            <a:chExt cx="10728960" cy="54705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2751" y="5949818"/>
              <a:ext cx="10728511" cy="42592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1276" y="4738861"/>
              <a:ext cx="562800" cy="13839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971276" y="4738862"/>
              <a:ext cx="563245" cy="1384300"/>
            </a:xfrm>
            <a:custGeom>
              <a:avLst/>
              <a:gdLst/>
              <a:ahLst/>
              <a:cxnLst/>
              <a:rect l="l" t="t" r="r" b="b"/>
              <a:pathLst>
                <a:path w="563245" h="1384300">
                  <a:moveTo>
                    <a:pt x="0" y="830708"/>
                  </a:moveTo>
                  <a:lnTo>
                    <a:pt x="47060" y="1383936"/>
                  </a:lnTo>
                  <a:lnTo>
                    <a:pt x="401060" y="956200"/>
                  </a:lnTo>
                  <a:lnTo>
                    <a:pt x="292221" y="922143"/>
                  </a:lnTo>
                  <a:lnTo>
                    <a:pt x="310174" y="864764"/>
                  </a:lnTo>
                  <a:lnTo>
                    <a:pt x="108839" y="864764"/>
                  </a:lnTo>
                  <a:lnTo>
                    <a:pt x="0" y="830708"/>
                  </a:lnTo>
                  <a:close/>
                </a:path>
                <a:path w="563245" h="1384300">
                  <a:moveTo>
                    <a:pt x="379422" y="0"/>
                  </a:moveTo>
                  <a:lnTo>
                    <a:pt x="108839" y="864764"/>
                  </a:lnTo>
                  <a:lnTo>
                    <a:pt x="310174" y="864764"/>
                  </a:lnTo>
                  <a:lnTo>
                    <a:pt x="562800" y="57379"/>
                  </a:lnTo>
                  <a:lnTo>
                    <a:pt x="37942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737677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110" dirty="0"/>
              <a:t>Securit</a:t>
            </a:r>
            <a:r>
              <a:rPr spc="285" dirty="0"/>
              <a:t>y</a:t>
            </a:r>
            <a:r>
              <a:rPr spc="-660" dirty="0"/>
              <a:t> </a:t>
            </a:r>
            <a:r>
              <a:rPr spc="-515" dirty="0"/>
              <a:t>W</a:t>
            </a:r>
            <a:r>
              <a:rPr spc="145" dirty="0"/>
              <a:t>e</a:t>
            </a:r>
            <a:r>
              <a:rPr spc="350" dirty="0"/>
              <a:t>b</a:t>
            </a:r>
            <a:r>
              <a:rPr spc="-430" dirty="0"/>
              <a:t> </a:t>
            </a:r>
            <a:r>
              <a:rPr spc="135" dirty="0"/>
              <a:t>Ap</a:t>
            </a:r>
            <a:r>
              <a:rPr spc="235" dirty="0"/>
              <a:t>p</a:t>
            </a:r>
            <a:r>
              <a:rPr spc="-75" dirty="0"/>
              <a:t> </a:t>
            </a:r>
            <a:r>
              <a:rPr spc="90" dirty="0"/>
              <a:t>Initialize</a:t>
            </a:r>
            <a:r>
              <a:rPr spc="265" dirty="0"/>
              <a:t>r</a:t>
            </a:r>
            <a:r>
              <a:rPr spc="-75" dirty="0"/>
              <a:t> </a:t>
            </a:r>
            <a:r>
              <a:rPr spc="5" dirty="0"/>
              <a:t>(mor</a:t>
            </a:r>
            <a:r>
              <a:rPr spc="120" dirty="0"/>
              <a:t>e</a:t>
            </a:r>
            <a:r>
              <a:rPr spc="-75" dirty="0"/>
              <a:t> </a:t>
            </a:r>
            <a:r>
              <a:rPr spc="180" dirty="0"/>
              <a:t>in</a:t>
            </a:r>
            <a:r>
              <a:rPr spc="50" dirty="0"/>
              <a:t>f</a:t>
            </a:r>
            <a:r>
              <a:rPr spc="-185" dirty="0"/>
              <a:t>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6965" y="470548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21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864" y="4584018"/>
            <a:ext cx="391477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DO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list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801" y="585727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21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1699" y="5735816"/>
            <a:ext cx="724280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Extend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this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abstract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base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801" y="700907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21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1699" y="6887613"/>
            <a:ext cx="19754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that’s</a:t>
            </a:r>
            <a:r>
              <a:rPr kumimoji="0" sz="42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it!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79453" y="1645928"/>
            <a:ext cx="13102590" cy="2963545"/>
            <a:chOff x="1279453" y="1645928"/>
            <a:chExt cx="13102590" cy="29635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453" y="1645928"/>
              <a:ext cx="13102124" cy="296308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98288" y="2456308"/>
              <a:ext cx="12265025" cy="1328420"/>
            </a:xfrm>
            <a:custGeom>
              <a:avLst/>
              <a:gdLst/>
              <a:ahLst/>
              <a:cxnLst/>
              <a:rect l="l" t="t" r="r" b="b"/>
              <a:pathLst>
                <a:path w="12265025" h="1328420">
                  <a:moveTo>
                    <a:pt x="11993859" y="0"/>
                  </a:moveTo>
                  <a:lnTo>
                    <a:pt x="271795" y="0"/>
                  </a:lnTo>
                  <a:lnTo>
                    <a:pt x="219441" y="207"/>
                  </a:lnTo>
                  <a:lnTo>
                    <a:pt x="177936" y="1657"/>
                  </a:lnTo>
                  <a:lnTo>
                    <a:pt x="111781" y="13260"/>
                  </a:lnTo>
                  <a:lnTo>
                    <a:pt x="51600" y="51600"/>
                  </a:lnTo>
                  <a:lnTo>
                    <a:pt x="13260" y="111782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2"/>
                  </a:lnTo>
                  <a:lnTo>
                    <a:pt x="207" y="1108943"/>
                  </a:lnTo>
                  <a:lnTo>
                    <a:pt x="1674" y="1150599"/>
                  </a:lnTo>
                  <a:lnTo>
                    <a:pt x="13260" y="1216602"/>
                  </a:lnTo>
                  <a:lnTo>
                    <a:pt x="51600" y="1276785"/>
                  </a:lnTo>
                  <a:lnTo>
                    <a:pt x="111781" y="1315125"/>
                  </a:lnTo>
                  <a:lnTo>
                    <a:pt x="177785" y="1326728"/>
                  </a:lnTo>
                  <a:lnTo>
                    <a:pt x="218934" y="1328178"/>
                  </a:lnTo>
                  <a:lnTo>
                    <a:pt x="270592" y="1328385"/>
                  </a:lnTo>
                  <a:lnTo>
                    <a:pt x="11992655" y="1328385"/>
                  </a:lnTo>
                  <a:lnTo>
                    <a:pt x="12045010" y="1328178"/>
                  </a:lnTo>
                  <a:lnTo>
                    <a:pt x="12086515" y="1326728"/>
                  </a:lnTo>
                  <a:lnTo>
                    <a:pt x="12152661" y="1315125"/>
                  </a:lnTo>
                  <a:lnTo>
                    <a:pt x="12212846" y="1276785"/>
                  </a:lnTo>
                  <a:lnTo>
                    <a:pt x="12251192" y="1216602"/>
                  </a:lnTo>
                  <a:lnTo>
                    <a:pt x="12262796" y="1150448"/>
                  </a:lnTo>
                  <a:lnTo>
                    <a:pt x="12264241" y="1109451"/>
                  </a:lnTo>
                  <a:lnTo>
                    <a:pt x="12264448" y="1057792"/>
                  </a:lnTo>
                  <a:lnTo>
                    <a:pt x="12264443" y="270592"/>
                  </a:lnTo>
                  <a:lnTo>
                    <a:pt x="12264241" y="219442"/>
                  </a:lnTo>
                  <a:lnTo>
                    <a:pt x="12262774" y="177786"/>
                  </a:lnTo>
                  <a:lnTo>
                    <a:pt x="12251192" y="111782"/>
                  </a:lnTo>
                  <a:lnTo>
                    <a:pt x="12212846" y="51600"/>
                  </a:lnTo>
                  <a:lnTo>
                    <a:pt x="12152661" y="13260"/>
                  </a:lnTo>
                  <a:lnTo>
                    <a:pt x="12086666" y="1657"/>
                  </a:lnTo>
                  <a:lnTo>
                    <a:pt x="12045518" y="207"/>
                  </a:lnTo>
                  <a:lnTo>
                    <a:pt x="11993859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34327" y="2803968"/>
            <a:ext cx="959866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8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AbstractSecurityWebApplicationInitializer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0437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1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65" dirty="0"/>
              <a:t>Creat</a:t>
            </a:r>
            <a:r>
              <a:rPr spc="180" dirty="0"/>
              <a:t>e</a:t>
            </a:r>
            <a:r>
              <a:rPr spc="-75" dirty="0"/>
              <a:t> </a:t>
            </a: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110" dirty="0"/>
              <a:t>Securit</a:t>
            </a:r>
            <a:r>
              <a:rPr spc="285" dirty="0"/>
              <a:t>y</a:t>
            </a:r>
            <a:r>
              <a:rPr spc="-75" dirty="0"/>
              <a:t> </a:t>
            </a:r>
            <a:r>
              <a:rPr spc="95" dirty="0"/>
              <a:t>Initializer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2665" y="3312949"/>
            <a:ext cx="18166715" cy="3985260"/>
            <a:chOff x="652665" y="3312949"/>
            <a:chExt cx="18166715" cy="3985260"/>
          </a:xfrm>
        </p:grpSpPr>
        <p:sp>
          <p:nvSpPr>
            <p:cNvPr id="4" name="object 4"/>
            <p:cNvSpPr/>
            <p:nvPr/>
          </p:nvSpPr>
          <p:spPr>
            <a:xfrm>
              <a:off x="830670" y="3428129"/>
              <a:ext cx="17811115" cy="3524885"/>
            </a:xfrm>
            <a:custGeom>
              <a:avLst/>
              <a:gdLst/>
              <a:ahLst/>
              <a:cxnLst/>
              <a:rect l="l" t="t" r="r" b="b"/>
              <a:pathLst>
                <a:path w="17811115" h="3524884">
                  <a:moveTo>
                    <a:pt x="0" y="0"/>
                  </a:moveTo>
                  <a:lnTo>
                    <a:pt x="17810541" y="0"/>
                  </a:lnTo>
                  <a:lnTo>
                    <a:pt x="17810541" y="3524423"/>
                  </a:lnTo>
                  <a:lnTo>
                    <a:pt x="0" y="3524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665" y="3312949"/>
              <a:ext cx="18166556" cy="398514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87796" y="4070945"/>
            <a:ext cx="14194790" cy="1856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org.springframework.security.web.context.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AbstractSecurityWebApplicationInitializer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SecurityWebApplicationInitializer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extends</a:t>
            </a:r>
            <a:r>
              <a:rPr kumimoji="0" sz="2400" b="1" i="0" u="none" strike="noStrike" kern="1200" cap="none" spc="-8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AbstractSecurityWebApplicationInitializer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626" y="2908677"/>
            <a:ext cx="51327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r>
              <a:rPr kumimoji="0" sz="1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SecurityWebApplicationInitializer.java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64779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2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65" dirty="0"/>
              <a:t>Creat</a:t>
            </a:r>
            <a:r>
              <a:rPr spc="180" dirty="0"/>
              <a:t>e</a:t>
            </a:r>
            <a:r>
              <a:rPr spc="-75" dirty="0"/>
              <a:t> </a:t>
            </a: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110" dirty="0"/>
              <a:t>Securit</a:t>
            </a:r>
            <a:r>
              <a:rPr spc="285" dirty="0"/>
              <a:t>y</a:t>
            </a:r>
            <a:r>
              <a:rPr spc="-75" dirty="0"/>
              <a:t> </a:t>
            </a:r>
            <a:r>
              <a:rPr spc="155" dirty="0"/>
              <a:t>Con</a:t>
            </a:r>
            <a:r>
              <a:rPr spc="90" dirty="0"/>
              <a:t>f</a:t>
            </a:r>
            <a:r>
              <a:rPr spc="130" dirty="0"/>
              <a:t>iguration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2665" y="3312949"/>
            <a:ext cx="19041110" cy="3985260"/>
            <a:chOff x="652665" y="3312949"/>
            <a:chExt cx="19041110" cy="3985260"/>
          </a:xfrm>
        </p:grpSpPr>
        <p:sp>
          <p:nvSpPr>
            <p:cNvPr id="4" name="object 4"/>
            <p:cNvSpPr/>
            <p:nvPr/>
          </p:nvSpPr>
          <p:spPr>
            <a:xfrm>
              <a:off x="830670" y="3428129"/>
              <a:ext cx="18684875" cy="3524885"/>
            </a:xfrm>
            <a:custGeom>
              <a:avLst/>
              <a:gdLst/>
              <a:ahLst/>
              <a:cxnLst/>
              <a:rect l="l" t="t" r="r" b="b"/>
              <a:pathLst>
                <a:path w="18684875" h="3524884">
                  <a:moveTo>
                    <a:pt x="0" y="0"/>
                  </a:moveTo>
                  <a:lnTo>
                    <a:pt x="18684672" y="0"/>
                  </a:lnTo>
                  <a:lnTo>
                    <a:pt x="18684672" y="3524423"/>
                  </a:lnTo>
                  <a:lnTo>
                    <a:pt x="0" y="3524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665" y="3312949"/>
              <a:ext cx="19040687" cy="398514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87796" y="3568343"/>
            <a:ext cx="1081405" cy="1089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1600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  import  import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9373" y="3568343"/>
            <a:ext cx="16563975" cy="1089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600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org.springframework.context.annotation.Configuration; </a:t>
            </a:r>
            <a:r>
              <a:rPr kumimoji="0" sz="23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org.springframework.security.config.annotation.web.configuration.EnableWebSecurity; </a:t>
            </a:r>
            <a:r>
              <a:rPr kumimoji="0" sz="23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org.springframework.security.config.annotation.web.configuration.WebSecurityConfigurerAdapter;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7860" y="5704403"/>
            <a:ext cx="67106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extends</a:t>
            </a:r>
            <a:r>
              <a:rPr kumimoji="0" sz="2300" b="1" i="0" u="none" strike="noStrike" kern="1200" cap="none" spc="-4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WebSecurityConfigurerAdapter</a:t>
            </a:r>
            <a:r>
              <a:rPr kumimoji="0" sz="23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{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796" y="4992383"/>
            <a:ext cx="5479415" cy="18014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2291715" lvl="0" indent="0" algn="l" defTabSz="914400" rtl="0" eaLnBrk="1" fontAlgn="auto" latinLnBrk="0" hangingPunct="1">
              <a:lnSpc>
                <a:spcPct val="101600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@Configuration </a:t>
            </a:r>
            <a:r>
              <a:rPr kumimoji="0" sz="23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@EnableWebSecurity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public</a:t>
            </a:r>
            <a:r>
              <a:rPr kumimoji="0" sz="2300" b="1" i="0" u="none" strike="noStrike" kern="1200" cap="none" spc="-4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class</a:t>
            </a:r>
            <a:r>
              <a:rPr kumimoji="0" sz="2300" b="1" i="0" u="none" strike="noStrike" kern="1200" cap="none" spc="-4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DemoSecurityConfig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679" y="2940089"/>
            <a:ext cx="3656329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r>
              <a:rPr kumimoji="0" sz="19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DemoSecurityConfig.java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1027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3</a:t>
            </a:r>
            <a:r>
              <a:rPr spc="10" dirty="0"/>
              <a:t>:</a:t>
            </a:r>
            <a:r>
              <a:rPr spc="-790" dirty="0"/>
              <a:t> </a:t>
            </a:r>
            <a:r>
              <a:rPr spc="135" dirty="0"/>
              <a:t>Ad</a:t>
            </a:r>
            <a:r>
              <a:rPr spc="235" dirty="0"/>
              <a:t>d</a:t>
            </a:r>
            <a:r>
              <a:rPr spc="-75" dirty="0"/>
              <a:t> </a:t>
            </a:r>
            <a:r>
              <a:rPr spc="120" dirty="0"/>
              <a:t>user</a:t>
            </a:r>
            <a:r>
              <a:rPr spc="-110" dirty="0"/>
              <a:t>s</a:t>
            </a:r>
            <a:r>
              <a:rPr spc="190" dirty="0"/>
              <a:t>,</a:t>
            </a:r>
            <a:r>
              <a:rPr spc="-430" dirty="0"/>
              <a:t> </a:t>
            </a:r>
            <a:r>
              <a:rPr spc="100" dirty="0"/>
              <a:t>pas</a:t>
            </a:r>
            <a:r>
              <a:rPr spc="-10" dirty="0"/>
              <a:t>s</a:t>
            </a:r>
            <a:r>
              <a:rPr spc="-60" dirty="0"/>
              <a:t>w</a:t>
            </a:r>
            <a:r>
              <a:rPr spc="100" dirty="0"/>
              <a:t>ord</a:t>
            </a:r>
            <a:r>
              <a:rPr spc="185" dirty="0"/>
              <a:t>s</a:t>
            </a:r>
            <a:r>
              <a:rPr spc="-75" dirty="0"/>
              <a:t> </a:t>
            </a:r>
            <a:r>
              <a:rPr spc="155" dirty="0"/>
              <a:t>an</a:t>
            </a:r>
            <a:r>
              <a:rPr spc="305" dirty="0"/>
              <a:t>d</a:t>
            </a:r>
            <a:r>
              <a:rPr spc="-75" dirty="0"/>
              <a:t> </a:t>
            </a:r>
            <a:r>
              <a:rPr spc="120" dirty="0"/>
              <a:t>roles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59711" y="2262339"/>
            <a:ext cx="16929100" cy="7178675"/>
            <a:chOff x="1359711" y="2262339"/>
            <a:chExt cx="16929100" cy="7178675"/>
          </a:xfrm>
        </p:grpSpPr>
        <p:sp>
          <p:nvSpPr>
            <p:cNvPr id="4" name="object 4"/>
            <p:cNvSpPr/>
            <p:nvPr/>
          </p:nvSpPr>
          <p:spPr>
            <a:xfrm>
              <a:off x="1537716" y="2377519"/>
              <a:ext cx="16572865" cy="6718300"/>
            </a:xfrm>
            <a:custGeom>
              <a:avLst/>
              <a:gdLst/>
              <a:ahLst/>
              <a:cxnLst/>
              <a:rect l="l" t="t" r="r" b="b"/>
              <a:pathLst>
                <a:path w="16572865" h="6718300">
                  <a:moveTo>
                    <a:pt x="0" y="0"/>
                  </a:moveTo>
                  <a:lnTo>
                    <a:pt x="16572695" y="0"/>
                  </a:lnTo>
                  <a:lnTo>
                    <a:pt x="16572695" y="6717957"/>
                  </a:lnTo>
                  <a:lnTo>
                    <a:pt x="0" y="6717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711" y="2262339"/>
              <a:ext cx="16928699" cy="71786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76559" y="3264687"/>
            <a:ext cx="1005332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DemoSecurityConfig</a:t>
            </a:r>
            <a:r>
              <a:rPr kumimoji="0" sz="23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extends</a:t>
            </a:r>
            <a:r>
              <a:rPr kumimoji="0" sz="2300" b="1" i="0" u="none" strike="noStrike" kern="1200" cap="none" spc="-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WebSecurityConfigurerAdapter</a:t>
            </a:r>
            <a:r>
              <a:rPr kumimoji="0" sz="23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{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9345" y="3264687"/>
            <a:ext cx="2136775" cy="1445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public</a:t>
            </a:r>
            <a:r>
              <a:rPr kumimoji="0" sz="2300" b="1" i="0" u="none" strike="noStrike" kern="1200" cap="none" spc="-9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class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89255" marR="155575" lvl="0" indent="0" algn="l" defTabSz="914400" rtl="0" eaLnBrk="1" fontAlgn="auto" latinLnBrk="0" hangingPunct="1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@Override 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protected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5691" y="4332717"/>
            <a:ext cx="119894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void</a:t>
            </a:r>
            <a:r>
              <a:rPr kumimoji="0" sz="2300" b="1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configure(AuthenticationManagerBuilder</a:t>
            </a:r>
            <a:r>
              <a:rPr kumimoji="0" sz="23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auth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  <a:r>
              <a:rPr kumimoji="0" sz="23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throws</a:t>
            </a:r>
            <a:r>
              <a:rPr kumimoji="0" sz="230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Exception</a:t>
            </a:r>
            <a:r>
              <a:rPr kumimoji="0" sz="23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{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6297" y="5044737"/>
            <a:ext cx="13271500" cy="3864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//</a:t>
            </a:r>
            <a:r>
              <a:rPr kumimoji="0" sz="2300" b="1" i="0" u="none" strike="noStrike" kern="1200" cap="none" spc="-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add</a:t>
            </a:r>
            <a:r>
              <a:rPr kumimoji="0" sz="2300" b="1" i="0" u="none" strike="noStrike" kern="1200" cap="none" spc="-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our</a:t>
            </a:r>
            <a:r>
              <a:rPr kumimoji="0" sz="230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users</a:t>
            </a:r>
            <a:r>
              <a:rPr kumimoji="0" sz="2300" b="1" i="0" u="none" strike="noStrike" kern="1200" cap="none" spc="-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for</a:t>
            </a:r>
            <a:r>
              <a:rPr kumimoji="0" sz="230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</a:t>
            </a:r>
            <a:r>
              <a:rPr kumimoji="0" sz="2300" b="1" i="0" u="none" strike="noStrike" kern="1200" cap="none" spc="-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memory</a:t>
            </a:r>
            <a:r>
              <a:rPr kumimoji="0" sz="2300" b="1" i="0" u="none" strike="noStrike" kern="1200" cap="none" spc="-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authentication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89255" marR="3372485" lvl="0" indent="0" algn="l" defTabSz="914400" rtl="0" eaLnBrk="1" fontAlgn="auto" latinLnBrk="0" hangingPunct="1">
              <a:lnSpc>
                <a:spcPct val="2031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UserBuilder</a:t>
            </a:r>
            <a:r>
              <a:rPr kumimoji="0" sz="23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users</a:t>
            </a:r>
            <a:r>
              <a:rPr kumimoji="0" sz="2300" b="1" i="0" u="none" strike="noStrike" kern="1200" cap="none" spc="-2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2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User.withDefaultPasswordEncoder(); </a:t>
            </a:r>
            <a:r>
              <a:rPr kumimoji="0" sz="2300" b="1" i="0" u="none" strike="noStrike" kern="1200" cap="none" spc="-1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auth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.inMemoryAuthentication()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.withUser(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users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.username(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"john"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).password(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"test123"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).roles(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"EMPLOYEE"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))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.withUser(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users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.username(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"mary"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).password(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"test123"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).roles(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"MANAGER"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))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.withUser(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users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.username(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"susan"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).password(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"test123"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).roles(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"ADMIN"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));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9345" y="1788292"/>
            <a:ext cx="3709035" cy="149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769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r>
              <a:rPr kumimoji="0" sz="19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DemoSecurityConfig.java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20700" lvl="0" indent="0" algn="l" defTabSz="914400" rtl="0" eaLnBrk="1" fontAlgn="auto" latinLnBrk="0" hangingPunct="1">
              <a:lnSpc>
                <a:spcPct val="101600"/>
              </a:lnSpc>
              <a:spcBef>
                <a:spcPts val="1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@Configuration </a:t>
            </a:r>
            <a:r>
              <a:rPr kumimoji="0" sz="23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@EnableWebSecurity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1027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3</a:t>
            </a:r>
            <a:r>
              <a:rPr spc="10" dirty="0"/>
              <a:t>:</a:t>
            </a:r>
            <a:r>
              <a:rPr spc="-790" dirty="0"/>
              <a:t> </a:t>
            </a:r>
            <a:r>
              <a:rPr spc="135" dirty="0"/>
              <a:t>Ad</a:t>
            </a:r>
            <a:r>
              <a:rPr spc="235" dirty="0"/>
              <a:t>d</a:t>
            </a:r>
            <a:r>
              <a:rPr spc="-75" dirty="0"/>
              <a:t> </a:t>
            </a:r>
            <a:r>
              <a:rPr spc="120" dirty="0"/>
              <a:t>user</a:t>
            </a:r>
            <a:r>
              <a:rPr spc="-110" dirty="0"/>
              <a:t>s</a:t>
            </a:r>
            <a:r>
              <a:rPr spc="190" dirty="0"/>
              <a:t>,</a:t>
            </a:r>
            <a:r>
              <a:rPr spc="-430" dirty="0"/>
              <a:t> </a:t>
            </a:r>
            <a:r>
              <a:rPr spc="100" dirty="0"/>
              <a:t>pas</a:t>
            </a:r>
            <a:r>
              <a:rPr spc="-10" dirty="0"/>
              <a:t>s</a:t>
            </a:r>
            <a:r>
              <a:rPr spc="-60" dirty="0"/>
              <a:t>w</a:t>
            </a:r>
            <a:r>
              <a:rPr spc="100" dirty="0"/>
              <a:t>ord</a:t>
            </a:r>
            <a:r>
              <a:rPr spc="185" dirty="0"/>
              <a:t>s</a:t>
            </a:r>
            <a:r>
              <a:rPr spc="-75" dirty="0"/>
              <a:t> </a:t>
            </a:r>
            <a:r>
              <a:rPr spc="155" dirty="0"/>
              <a:t>an</a:t>
            </a:r>
            <a:r>
              <a:rPr spc="305" dirty="0"/>
              <a:t>d</a:t>
            </a:r>
            <a:r>
              <a:rPr spc="-75" dirty="0"/>
              <a:t> </a:t>
            </a:r>
            <a:r>
              <a:rPr spc="120" dirty="0"/>
              <a:t>roles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59711" y="2262339"/>
            <a:ext cx="16929100" cy="7178675"/>
            <a:chOff x="1359711" y="2262339"/>
            <a:chExt cx="16929100" cy="7178675"/>
          </a:xfrm>
        </p:grpSpPr>
        <p:sp>
          <p:nvSpPr>
            <p:cNvPr id="4" name="object 4"/>
            <p:cNvSpPr/>
            <p:nvPr/>
          </p:nvSpPr>
          <p:spPr>
            <a:xfrm>
              <a:off x="1537716" y="2377519"/>
              <a:ext cx="16572865" cy="6718300"/>
            </a:xfrm>
            <a:custGeom>
              <a:avLst/>
              <a:gdLst/>
              <a:ahLst/>
              <a:cxnLst/>
              <a:rect l="l" t="t" r="r" b="b"/>
              <a:pathLst>
                <a:path w="16572865" h="6718300">
                  <a:moveTo>
                    <a:pt x="0" y="0"/>
                  </a:moveTo>
                  <a:lnTo>
                    <a:pt x="16572695" y="0"/>
                  </a:lnTo>
                  <a:lnTo>
                    <a:pt x="16572695" y="6717957"/>
                  </a:lnTo>
                  <a:lnTo>
                    <a:pt x="0" y="6717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711" y="2262339"/>
              <a:ext cx="16928699" cy="71786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76559" y="3264687"/>
            <a:ext cx="1005332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DemoSecurityConfig</a:t>
            </a:r>
            <a:r>
              <a:rPr kumimoji="0" sz="23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extends</a:t>
            </a:r>
            <a:r>
              <a:rPr kumimoji="0" sz="2300" b="1" i="0" u="none" strike="noStrike" kern="1200" cap="none" spc="-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WebSecurityConfigurerAdapter</a:t>
            </a:r>
            <a:r>
              <a:rPr kumimoji="0" sz="23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{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9345" y="3264687"/>
            <a:ext cx="2136775" cy="1445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public</a:t>
            </a:r>
            <a:r>
              <a:rPr kumimoji="0" sz="2300" b="1" i="0" u="none" strike="noStrike" kern="1200" cap="none" spc="-9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class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89255" marR="155575" lvl="0" indent="0" algn="l" defTabSz="914400" rtl="0" eaLnBrk="1" fontAlgn="auto" latinLnBrk="0" hangingPunct="1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@Override 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protected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5691" y="4332717"/>
            <a:ext cx="119894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void</a:t>
            </a:r>
            <a:r>
              <a:rPr kumimoji="0" sz="2300" b="1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configure(AuthenticationManagerBuilder</a:t>
            </a:r>
            <a:r>
              <a:rPr kumimoji="0" sz="23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auth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  <a:r>
              <a:rPr kumimoji="0" sz="23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throws</a:t>
            </a:r>
            <a:r>
              <a:rPr kumimoji="0" sz="230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Exception</a:t>
            </a:r>
            <a:r>
              <a:rPr kumimoji="0" sz="23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{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0201" y="7746226"/>
            <a:ext cx="1234122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.withUser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users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.username(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"susan"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).password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"test123"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).roles(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"ADMIN"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));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6297" y="8531542"/>
            <a:ext cx="20193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9345" y="1788292"/>
            <a:ext cx="3709035" cy="149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769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r>
              <a:rPr kumimoji="0" sz="19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DemoSecurityConfig.java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20700" lvl="0" indent="0" algn="l" defTabSz="914400" rtl="0" eaLnBrk="1" fontAlgn="auto" latinLnBrk="0" hangingPunct="1">
              <a:lnSpc>
                <a:spcPct val="101600"/>
              </a:lnSpc>
              <a:spcBef>
                <a:spcPts val="1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@Configuration </a:t>
            </a:r>
            <a:r>
              <a:rPr kumimoji="0" sz="23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@EnableWebSecurity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279842" y="7068769"/>
            <a:ext cx="6496685" cy="2707005"/>
          </a:xfrm>
          <a:custGeom>
            <a:avLst/>
            <a:gdLst/>
            <a:ahLst/>
            <a:cxnLst/>
            <a:rect l="l" t="t" r="r" b="b"/>
            <a:pathLst>
              <a:path w="6496684" h="2707004">
                <a:moveTo>
                  <a:pt x="5875680" y="0"/>
                </a:moveTo>
                <a:lnTo>
                  <a:pt x="623264" y="0"/>
                </a:lnTo>
                <a:lnTo>
                  <a:pt x="488283" y="709"/>
                </a:lnTo>
                <a:lnTo>
                  <a:pt x="433189" y="2393"/>
                </a:lnTo>
                <a:lnTo>
                  <a:pt x="384119" y="5674"/>
                </a:lnTo>
                <a:lnTo>
                  <a:pt x="339397" y="11082"/>
                </a:lnTo>
                <a:lnTo>
                  <a:pt x="297344" y="19151"/>
                </a:lnTo>
                <a:lnTo>
                  <a:pt x="256280" y="30411"/>
                </a:lnTo>
                <a:lnTo>
                  <a:pt x="212704" y="49452"/>
                </a:lnTo>
                <a:lnTo>
                  <a:pt x="172247" y="73553"/>
                </a:lnTo>
                <a:lnTo>
                  <a:pt x="135296" y="102326"/>
                </a:lnTo>
                <a:lnTo>
                  <a:pt x="102240" y="135382"/>
                </a:lnTo>
                <a:lnTo>
                  <a:pt x="73468" y="172334"/>
                </a:lnTo>
                <a:lnTo>
                  <a:pt x="49368" y="212792"/>
                </a:lnTo>
                <a:lnTo>
                  <a:pt x="30329" y="256368"/>
                </a:lnTo>
                <a:lnTo>
                  <a:pt x="19065" y="297430"/>
                </a:lnTo>
                <a:lnTo>
                  <a:pt x="10988" y="339482"/>
                </a:lnTo>
                <a:lnTo>
                  <a:pt x="5572" y="384203"/>
                </a:lnTo>
                <a:lnTo>
                  <a:pt x="2305" y="432757"/>
                </a:lnTo>
                <a:lnTo>
                  <a:pt x="620" y="487362"/>
                </a:lnTo>
                <a:lnTo>
                  <a:pt x="0" y="549430"/>
                </a:lnTo>
                <a:lnTo>
                  <a:pt x="17" y="2157036"/>
                </a:lnTo>
                <a:lnTo>
                  <a:pt x="620" y="2218099"/>
                </a:lnTo>
                <a:lnTo>
                  <a:pt x="2305" y="2273194"/>
                </a:lnTo>
                <a:lnTo>
                  <a:pt x="5613" y="2322480"/>
                </a:lnTo>
                <a:lnTo>
                  <a:pt x="11008" y="2367049"/>
                </a:lnTo>
                <a:lnTo>
                  <a:pt x="19068" y="2409045"/>
                </a:lnTo>
                <a:lnTo>
                  <a:pt x="30329" y="2450099"/>
                </a:lnTo>
                <a:lnTo>
                  <a:pt x="49368" y="2493675"/>
                </a:lnTo>
                <a:lnTo>
                  <a:pt x="73468" y="2534133"/>
                </a:lnTo>
                <a:lnTo>
                  <a:pt x="102240" y="2571084"/>
                </a:lnTo>
                <a:lnTo>
                  <a:pt x="135296" y="2604141"/>
                </a:lnTo>
                <a:lnTo>
                  <a:pt x="172247" y="2632914"/>
                </a:lnTo>
                <a:lnTo>
                  <a:pt x="212704" y="2657015"/>
                </a:lnTo>
                <a:lnTo>
                  <a:pt x="256280" y="2676055"/>
                </a:lnTo>
                <a:lnTo>
                  <a:pt x="297336" y="2687315"/>
                </a:lnTo>
                <a:lnTo>
                  <a:pt x="339333" y="2695384"/>
                </a:lnTo>
                <a:lnTo>
                  <a:pt x="383903" y="2700792"/>
                </a:lnTo>
                <a:lnTo>
                  <a:pt x="432675" y="2704073"/>
                </a:lnTo>
                <a:lnTo>
                  <a:pt x="487280" y="2705758"/>
                </a:lnTo>
                <a:lnTo>
                  <a:pt x="620510" y="2706467"/>
                </a:lnTo>
                <a:lnTo>
                  <a:pt x="5872926" y="2706467"/>
                </a:lnTo>
                <a:lnTo>
                  <a:pt x="6007911" y="2705758"/>
                </a:lnTo>
                <a:lnTo>
                  <a:pt x="6063005" y="2704073"/>
                </a:lnTo>
                <a:lnTo>
                  <a:pt x="6112073" y="2700792"/>
                </a:lnTo>
                <a:lnTo>
                  <a:pt x="6156794" y="2695384"/>
                </a:lnTo>
                <a:lnTo>
                  <a:pt x="6198846" y="2687315"/>
                </a:lnTo>
                <a:lnTo>
                  <a:pt x="6239909" y="2676055"/>
                </a:lnTo>
                <a:lnTo>
                  <a:pt x="6283485" y="2657015"/>
                </a:lnTo>
                <a:lnTo>
                  <a:pt x="6323943" y="2632914"/>
                </a:lnTo>
                <a:lnTo>
                  <a:pt x="6360894" y="2604141"/>
                </a:lnTo>
                <a:lnTo>
                  <a:pt x="6393949" y="2571084"/>
                </a:lnTo>
                <a:lnTo>
                  <a:pt x="6422721" y="2534133"/>
                </a:lnTo>
                <a:lnTo>
                  <a:pt x="6446821" y="2493675"/>
                </a:lnTo>
                <a:lnTo>
                  <a:pt x="6465861" y="2450099"/>
                </a:lnTo>
                <a:lnTo>
                  <a:pt x="6477125" y="2409037"/>
                </a:lnTo>
                <a:lnTo>
                  <a:pt x="6485201" y="2366984"/>
                </a:lnTo>
                <a:lnTo>
                  <a:pt x="6490617" y="2322263"/>
                </a:lnTo>
                <a:lnTo>
                  <a:pt x="6493884" y="2273709"/>
                </a:lnTo>
                <a:lnTo>
                  <a:pt x="6495569" y="2219104"/>
                </a:lnTo>
                <a:lnTo>
                  <a:pt x="6496190" y="2157036"/>
                </a:lnTo>
                <a:lnTo>
                  <a:pt x="6496173" y="549430"/>
                </a:lnTo>
                <a:lnTo>
                  <a:pt x="6495569" y="488368"/>
                </a:lnTo>
                <a:lnTo>
                  <a:pt x="6493884" y="433272"/>
                </a:lnTo>
                <a:lnTo>
                  <a:pt x="6490577" y="383986"/>
                </a:lnTo>
                <a:lnTo>
                  <a:pt x="6485181" y="339418"/>
                </a:lnTo>
                <a:lnTo>
                  <a:pt x="6477121" y="297422"/>
                </a:lnTo>
                <a:lnTo>
                  <a:pt x="6465861" y="256368"/>
                </a:lnTo>
                <a:lnTo>
                  <a:pt x="6446821" y="212792"/>
                </a:lnTo>
                <a:lnTo>
                  <a:pt x="6422721" y="172334"/>
                </a:lnTo>
                <a:lnTo>
                  <a:pt x="6393949" y="135382"/>
                </a:lnTo>
                <a:lnTo>
                  <a:pt x="6360894" y="102326"/>
                </a:lnTo>
                <a:lnTo>
                  <a:pt x="6323943" y="73553"/>
                </a:lnTo>
                <a:lnTo>
                  <a:pt x="6283485" y="49452"/>
                </a:lnTo>
                <a:lnTo>
                  <a:pt x="6239909" y="30411"/>
                </a:lnTo>
                <a:lnTo>
                  <a:pt x="6198854" y="19151"/>
                </a:lnTo>
                <a:lnTo>
                  <a:pt x="6156858" y="11082"/>
                </a:lnTo>
                <a:lnTo>
                  <a:pt x="6112290" y="5674"/>
                </a:lnTo>
                <a:lnTo>
                  <a:pt x="6063519" y="2393"/>
                </a:lnTo>
                <a:lnTo>
                  <a:pt x="6008914" y="709"/>
                </a:lnTo>
                <a:lnTo>
                  <a:pt x="5875680" y="0"/>
                </a:lnTo>
                <a:close/>
              </a:path>
            </a:pathLst>
          </a:custGeom>
          <a:solidFill>
            <a:srgbClr val="43623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9875">
              <a:lnSpc>
                <a:spcPct val="100000"/>
              </a:lnSpc>
              <a:spcBef>
                <a:spcPts val="105"/>
              </a:spcBef>
            </a:pPr>
            <a:r>
              <a:rPr dirty="0"/>
              <a:t>//</a:t>
            </a:r>
            <a:r>
              <a:rPr spc="-10" dirty="0"/>
              <a:t> </a:t>
            </a:r>
            <a:r>
              <a:rPr dirty="0"/>
              <a:t>add</a:t>
            </a:r>
            <a:r>
              <a:rPr spc="-10" dirty="0"/>
              <a:t> </a:t>
            </a:r>
            <a:r>
              <a:rPr dirty="0"/>
              <a:t>our</a:t>
            </a:r>
            <a:r>
              <a:rPr spc="-5" dirty="0"/>
              <a:t> </a:t>
            </a:r>
            <a:r>
              <a:rPr dirty="0"/>
              <a:t>users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memory</a:t>
            </a:r>
            <a:r>
              <a:rPr spc="-10" dirty="0"/>
              <a:t> </a:t>
            </a:r>
            <a:r>
              <a:rPr spc="5" dirty="0"/>
              <a:t>authentication</a:t>
            </a:r>
          </a:p>
          <a:p>
            <a:pPr marL="1539875" marR="7423150">
              <a:lnSpc>
                <a:spcPct val="203100"/>
              </a:lnSpc>
              <a:spcBef>
                <a:spcPts val="5"/>
              </a:spcBef>
            </a:pPr>
            <a:r>
              <a:rPr dirty="0">
                <a:solidFill>
                  <a:srgbClr val="000000"/>
                </a:solidFill>
              </a:rPr>
              <a:t>UserBuilder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7E504F"/>
                </a:solidFill>
              </a:rPr>
              <a:t>users</a:t>
            </a:r>
            <a:r>
              <a:rPr spc="-25" dirty="0">
                <a:solidFill>
                  <a:srgbClr val="7E504F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=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User.withDefaultPasswordEncoder(); </a:t>
            </a:r>
            <a:r>
              <a:rPr spc="-136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7E504F"/>
                </a:solidFill>
              </a:rPr>
              <a:t>auth</a:t>
            </a:r>
            <a:r>
              <a:rPr spc="5" dirty="0">
                <a:solidFill>
                  <a:srgbClr val="000000"/>
                </a:solidFill>
              </a:rPr>
              <a:t>.inMemoryAuthentication()</a:t>
            </a:r>
          </a:p>
          <a:p>
            <a:pPr marL="1916430">
              <a:lnSpc>
                <a:spcPts val="2455"/>
              </a:lnSpc>
              <a:spcBef>
                <a:spcPts val="620"/>
              </a:spcBef>
            </a:pPr>
            <a:r>
              <a:rPr dirty="0">
                <a:solidFill>
                  <a:srgbClr val="000000"/>
                </a:solidFill>
              </a:rPr>
              <a:t>.withUser(</a:t>
            </a:r>
            <a:r>
              <a:rPr dirty="0">
                <a:solidFill>
                  <a:srgbClr val="7E504F"/>
                </a:solidFill>
              </a:rPr>
              <a:t>users</a:t>
            </a:r>
            <a:r>
              <a:rPr dirty="0">
                <a:solidFill>
                  <a:srgbClr val="000000"/>
                </a:solidFill>
              </a:rPr>
              <a:t>.username(</a:t>
            </a:r>
            <a:r>
              <a:rPr dirty="0">
                <a:solidFill>
                  <a:srgbClr val="3933FF"/>
                </a:solidFill>
              </a:rPr>
              <a:t>"john"</a:t>
            </a:r>
            <a:r>
              <a:rPr dirty="0">
                <a:solidFill>
                  <a:srgbClr val="000000"/>
                </a:solidFill>
              </a:rPr>
              <a:t>).password(</a:t>
            </a:r>
            <a:r>
              <a:rPr dirty="0">
                <a:solidFill>
                  <a:srgbClr val="3933FF"/>
                </a:solidFill>
              </a:rPr>
              <a:t>"test123"</a:t>
            </a:r>
            <a:r>
              <a:rPr dirty="0">
                <a:solidFill>
                  <a:srgbClr val="000000"/>
                </a:solidFill>
              </a:rPr>
              <a:t>).roles(</a:t>
            </a:r>
            <a:r>
              <a:rPr dirty="0">
                <a:solidFill>
                  <a:srgbClr val="3933FF"/>
                </a:solidFill>
              </a:rPr>
              <a:t>"EMPLOYEE"</a:t>
            </a:r>
            <a:r>
              <a:rPr dirty="0">
                <a:solidFill>
                  <a:srgbClr val="000000"/>
                </a:solidFill>
              </a:rPr>
              <a:t>))</a:t>
            </a:r>
          </a:p>
          <a:p>
            <a:pPr marL="1916430">
              <a:lnSpc>
                <a:spcPts val="3835"/>
              </a:lnSpc>
            </a:pPr>
            <a:r>
              <a:rPr spc="-114" dirty="0">
                <a:solidFill>
                  <a:srgbClr val="000000"/>
                </a:solidFill>
              </a:rPr>
              <a:t>.withUser(</a:t>
            </a:r>
            <a:r>
              <a:rPr spc="-114" dirty="0">
                <a:solidFill>
                  <a:srgbClr val="7E504F"/>
                </a:solidFill>
              </a:rPr>
              <a:t>users</a:t>
            </a:r>
            <a:r>
              <a:rPr spc="-114" dirty="0">
                <a:solidFill>
                  <a:srgbClr val="000000"/>
                </a:solidFill>
              </a:rPr>
              <a:t>.username(</a:t>
            </a:r>
            <a:r>
              <a:rPr spc="-114" dirty="0">
                <a:solidFill>
                  <a:srgbClr val="3933FF"/>
                </a:solidFill>
              </a:rPr>
              <a:t>"mary"</a:t>
            </a:r>
            <a:r>
              <a:rPr spc="-114" dirty="0">
                <a:solidFill>
                  <a:srgbClr val="000000"/>
                </a:solidFill>
              </a:rPr>
              <a:t>).password(</a:t>
            </a:r>
            <a:r>
              <a:rPr spc="-114" dirty="0">
                <a:solidFill>
                  <a:srgbClr val="3933FF"/>
                </a:solidFill>
              </a:rPr>
              <a:t>"test123"</a:t>
            </a:r>
            <a:r>
              <a:rPr spc="-114" dirty="0">
                <a:solidFill>
                  <a:srgbClr val="000000"/>
                </a:solidFill>
              </a:rPr>
              <a:t>).roles(</a:t>
            </a:r>
            <a:r>
              <a:rPr spc="-114" dirty="0">
                <a:solidFill>
                  <a:srgbClr val="3933FF"/>
                </a:solidFill>
              </a:rPr>
              <a:t>"MANA</a:t>
            </a:r>
            <a:r>
              <a:rPr sz="5175" spc="-172" baseline="-2254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300" spc="-114" dirty="0">
                <a:solidFill>
                  <a:srgbClr val="3933FF"/>
                </a:solidFill>
              </a:rPr>
              <a:t>GE</a:t>
            </a:r>
            <a:r>
              <a:rPr sz="5175" spc="-172" baseline="-2254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-114" dirty="0">
                <a:solidFill>
                  <a:srgbClr val="3933FF"/>
                </a:solidFill>
              </a:rPr>
              <a:t>R"</a:t>
            </a:r>
            <a:r>
              <a:rPr sz="5175" spc="-172" baseline="-2254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300" spc="-114" dirty="0">
                <a:solidFill>
                  <a:srgbClr val="000000"/>
                </a:solidFill>
              </a:rPr>
              <a:t>))</a:t>
            </a:r>
            <a:r>
              <a:rPr sz="5175" spc="-172" baseline="-22544" dirty="0">
                <a:solidFill>
                  <a:srgbClr val="FFFFFF"/>
                </a:solidFill>
                <a:latin typeface="Arial"/>
                <a:cs typeface="Arial"/>
              </a:rPr>
              <a:t>ill</a:t>
            </a:r>
            <a:r>
              <a:rPr sz="5175" spc="89" baseline="-225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75" spc="7" baseline="-22544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5175" spc="89" baseline="-225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75" spc="7" baseline="-22544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r>
              <a:rPr sz="5175" spc="97" baseline="-225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75" baseline="-22544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5175" spc="89" baseline="-225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75" baseline="-2254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5175" baseline="-2254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95734" y="7850934"/>
            <a:ext cx="247015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later</a:t>
            </a:r>
            <a:r>
              <a:rPr kumimoji="0" sz="34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videos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03106" y="8856140"/>
            <a:ext cx="525526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(plaintext</a:t>
            </a:r>
            <a:r>
              <a:rPr kumimoji="0" sz="345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345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encrypted)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7259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65" dirty="0"/>
              <a:t>Add</a:t>
            </a:r>
            <a:r>
              <a:rPr spc="-70" dirty="0"/>
              <a:t> </a:t>
            </a:r>
            <a:r>
              <a:rPr spc="5" dirty="0"/>
              <a:t>Maven</a:t>
            </a:r>
            <a:r>
              <a:rPr spc="-70" dirty="0"/>
              <a:t> </a:t>
            </a:r>
            <a:r>
              <a:rPr spc="210" dirty="0"/>
              <a:t>dependencies</a:t>
            </a:r>
            <a:r>
              <a:rPr spc="-70" dirty="0"/>
              <a:t> </a:t>
            </a:r>
            <a:r>
              <a:rPr spc="60" dirty="0"/>
              <a:t>for</a:t>
            </a:r>
            <a:r>
              <a:rPr spc="-70" dirty="0"/>
              <a:t> </a:t>
            </a:r>
            <a:r>
              <a:rPr spc="200" dirty="0"/>
              <a:t>Spring</a:t>
            </a:r>
            <a:r>
              <a:rPr spc="-70" dirty="0"/>
              <a:t> </a:t>
            </a:r>
            <a:r>
              <a:rPr spc="114" dirty="0"/>
              <a:t>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59016" y="531668"/>
            <a:ext cx="10671810" cy="10259695"/>
            <a:chOff x="4259016" y="531668"/>
            <a:chExt cx="10671810" cy="10259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9016" y="531668"/>
              <a:ext cx="10671549" cy="102591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77852" y="2710062"/>
              <a:ext cx="9834245" cy="5888990"/>
            </a:xfrm>
            <a:custGeom>
              <a:avLst/>
              <a:gdLst/>
              <a:ahLst/>
              <a:cxnLst/>
              <a:rect l="l" t="t" r="r" b="b"/>
              <a:pathLst>
                <a:path w="9834244" h="5888990">
                  <a:moveTo>
                    <a:pt x="9444146" y="0"/>
                  </a:moveTo>
                  <a:lnTo>
                    <a:pt x="391468" y="0"/>
                  </a:lnTo>
                  <a:lnTo>
                    <a:pt x="329713" y="152"/>
                  </a:lnTo>
                  <a:lnTo>
                    <a:pt x="278681" y="1222"/>
                  </a:lnTo>
                  <a:lnTo>
                    <a:pt x="235480" y="4125"/>
                  </a:lnTo>
                  <a:lnTo>
                    <a:pt x="197217" y="9778"/>
                  </a:lnTo>
                  <a:lnTo>
                    <a:pt x="114382" y="42123"/>
                  </a:lnTo>
                  <a:lnTo>
                    <a:pt x="74320" y="74320"/>
                  </a:lnTo>
                  <a:lnTo>
                    <a:pt x="42123" y="114382"/>
                  </a:lnTo>
                  <a:lnTo>
                    <a:pt x="19098" y="161000"/>
                  </a:lnTo>
                  <a:lnTo>
                    <a:pt x="4117" y="235480"/>
                  </a:lnTo>
                  <a:lnTo>
                    <a:pt x="1222" y="278307"/>
                  </a:lnTo>
                  <a:lnTo>
                    <a:pt x="152" y="328826"/>
                  </a:lnTo>
                  <a:lnTo>
                    <a:pt x="0" y="389735"/>
                  </a:lnTo>
                  <a:lnTo>
                    <a:pt x="4" y="5498696"/>
                  </a:lnTo>
                  <a:lnTo>
                    <a:pt x="152" y="5558718"/>
                  </a:lnTo>
                  <a:lnTo>
                    <a:pt x="1222" y="5609750"/>
                  </a:lnTo>
                  <a:lnTo>
                    <a:pt x="4141" y="5653062"/>
                  </a:lnTo>
                  <a:lnTo>
                    <a:pt x="9782" y="5691228"/>
                  </a:lnTo>
                  <a:lnTo>
                    <a:pt x="42123" y="5774050"/>
                  </a:lnTo>
                  <a:lnTo>
                    <a:pt x="74320" y="5814111"/>
                  </a:lnTo>
                  <a:lnTo>
                    <a:pt x="114382" y="5846308"/>
                  </a:lnTo>
                  <a:lnTo>
                    <a:pt x="161000" y="5869333"/>
                  </a:lnTo>
                  <a:lnTo>
                    <a:pt x="235369" y="5884306"/>
                  </a:lnTo>
                  <a:lnTo>
                    <a:pt x="278307" y="5887209"/>
                  </a:lnTo>
                  <a:lnTo>
                    <a:pt x="328826" y="5888279"/>
                  </a:lnTo>
                  <a:lnTo>
                    <a:pt x="389735" y="5888432"/>
                  </a:lnTo>
                  <a:lnTo>
                    <a:pt x="9442408" y="5888432"/>
                  </a:lnTo>
                  <a:lnTo>
                    <a:pt x="9504165" y="5888279"/>
                  </a:lnTo>
                  <a:lnTo>
                    <a:pt x="9555197" y="5887209"/>
                  </a:lnTo>
                  <a:lnTo>
                    <a:pt x="9598397" y="5884306"/>
                  </a:lnTo>
                  <a:lnTo>
                    <a:pt x="9636658" y="5878653"/>
                  </a:lnTo>
                  <a:lnTo>
                    <a:pt x="9719495" y="5846308"/>
                  </a:lnTo>
                  <a:lnTo>
                    <a:pt x="9759557" y="5814111"/>
                  </a:lnTo>
                  <a:lnTo>
                    <a:pt x="9791752" y="5774050"/>
                  </a:lnTo>
                  <a:lnTo>
                    <a:pt x="9814774" y="5727431"/>
                  </a:lnTo>
                  <a:lnTo>
                    <a:pt x="9829755" y="5652951"/>
                  </a:lnTo>
                  <a:lnTo>
                    <a:pt x="9832651" y="5610124"/>
                  </a:lnTo>
                  <a:lnTo>
                    <a:pt x="9833720" y="5559606"/>
                  </a:lnTo>
                  <a:lnTo>
                    <a:pt x="9833873" y="5498696"/>
                  </a:lnTo>
                  <a:lnTo>
                    <a:pt x="9833869" y="389735"/>
                  </a:lnTo>
                  <a:lnTo>
                    <a:pt x="9833720" y="329713"/>
                  </a:lnTo>
                  <a:lnTo>
                    <a:pt x="9832651" y="278681"/>
                  </a:lnTo>
                  <a:lnTo>
                    <a:pt x="9829731" y="235369"/>
                  </a:lnTo>
                  <a:lnTo>
                    <a:pt x="9824091" y="197204"/>
                  </a:lnTo>
                  <a:lnTo>
                    <a:pt x="9791752" y="114382"/>
                  </a:lnTo>
                  <a:lnTo>
                    <a:pt x="9759557" y="74320"/>
                  </a:lnTo>
                  <a:lnTo>
                    <a:pt x="9719495" y="42123"/>
                  </a:lnTo>
                  <a:lnTo>
                    <a:pt x="9672873" y="19098"/>
                  </a:lnTo>
                  <a:lnTo>
                    <a:pt x="9598508" y="4125"/>
                  </a:lnTo>
                  <a:lnTo>
                    <a:pt x="9555573" y="1222"/>
                  </a:lnTo>
                  <a:lnTo>
                    <a:pt x="9505055" y="152"/>
                  </a:lnTo>
                  <a:lnTo>
                    <a:pt x="9444146" y="0"/>
                  </a:lnTo>
                  <a:close/>
                </a:path>
              </a:pathLst>
            </a:custGeom>
            <a:solidFill>
              <a:srgbClr val="A53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3390" y="3583739"/>
              <a:ext cx="8442802" cy="29630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92225" y="4394118"/>
              <a:ext cx="7605395" cy="1328420"/>
            </a:xfrm>
            <a:custGeom>
              <a:avLst/>
              <a:gdLst/>
              <a:ahLst/>
              <a:cxnLst/>
              <a:rect l="l" t="t" r="r" b="b"/>
              <a:pathLst>
                <a:path w="7605394" h="1328420">
                  <a:moveTo>
                    <a:pt x="7334536" y="0"/>
                  </a:moveTo>
                  <a:lnTo>
                    <a:pt x="271795" y="0"/>
                  </a:lnTo>
                  <a:lnTo>
                    <a:pt x="219441" y="207"/>
                  </a:lnTo>
                  <a:lnTo>
                    <a:pt x="177936" y="1657"/>
                  </a:lnTo>
                  <a:lnTo>
                    <a:pt x="111781" y="13260"/>
                  </a:lnTo>
                  <a:lnTo>
                    <a:pt x="51600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1"/>
                  </a:lnTo>
                  <a:lnTo>
                    <a:pt x="207" y="1108943"/>
                  </a:lnTo>
                  <a:lnTo>
                    <a:pt x="1674" y="1150598"/>
                  </a:lnTo>
                  <a:lnTo>
                    <a:pt x="13260" y="1216602"/>
                  </a:lnTo>
                  <a:lnTo>
                    <a:pt x="51600" y="1276784"/>
                  </a:lnTo>
                  <a:lnTo>
                    <a:pt x="111781" y="1315124"/>
                  </a:lnTo>
                  <a:lnTo>
                    <a:pt x="177785" y="1326727"/>
                  </a:lnTo>
                  <a:lnTo>
                    <a:pt x="218934" y="1328177"/>
                  </a:lnTo>
                  <a:lnTo>
                    <a:pt x="270592" y="1328384"/>
                  </a:lnTo>
                  <a:lnTo>
                    <a:pt x="7333332" y="1328384"/>
                  </a:lnTo>
                  <a:lnTo>
                    <a:pt x="7385687" y="1328177"/>
                  </a:lnTo>
                  <a:lnTo>
                    <a:pt x="7427193" y="1326727"/>
                  </a:lnTo>
                  <a:lnTo>
                    <a:pt x="7493348" y="1315124"/>
                  </a:lnTo>
                  <a:lnTo>
                    <a:pt x="7553532" y="1276784"/>
                  </a:lnTo>
                  <a:lnTo>
                    <a:pt x="7591869" y="1216602"/>
                  </a:lnTo>
                  <a:lnTo>
                    <a:pt x="7603482" y="1150448"/>
                  </a:lnTo>
                  <a:lnTo>
                    <a:pt x="7604928" y="1109450"/>
                  </a:lnTo>
                  <a:lnTo>
                    <a:pt x="7605135" y="1057791"/>
                  </a:lnTo>
                  <a:lnTo>
                    <a:pt x="7605131" y="270592"/>
                  </a:lnTo>
                  <a:lnTo>
                    <a:pt x="7604928" y="219441"/>
                  </a:lnTo>
                  <a:lnTo>
                    <a:pt x="7603460" y="177785"/>
                  </a:lnTo>
                  <a:lnTo>
                    <a:pt x="7591869" y="111781"/>
                  </a:lnTo>
                  <a:lnTo>
                    <a:pt x="7553532" y="51600"/>
                  </a:lnTo>
                  <a:lnTo>
                    <a:pt x="7493348" y="13260"/>
                  </a:lnTo>
                  <a:lnTo>
                    <a:pt x="7427344" y="1657"/>
                  </a:lnTo>
                  <a:lnTo>
                    <a:pt x="7386195" y="207"/>
                  </a:lnTo>
                  <a:lnTo>
                    <a:pt x="7334536" y="0"/>
                  </a:lnTo>
                  <a:close/>
                </a:path>
              </a:pathLst>
            </a:custGeom>
            <a:solidFill>
              <a:srgbClr val="D6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3390" y="5454065"/>
              <a:ext cx="8442802" cy="296308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92225" y="6264444"/>
              <a:ext cx="7605395" cy="1328420"/>
            </a:xfrm>
            <a:custGeom>
              <a:avLst/>
              <a:gdLst/>
              <a:ahLst/>
              <a:cxnLst/>
              <a:rect l="l" t="t" r="r" b="b"/>
              <a:pathLst>
                <a:path w="7605394" h="1328420">
                  <a:moveTo>
                    <a:pt x="7334536" y="0"/>
                  </a:moveTo>
                  <a:lnTo>
                    <a:pt x="271795" y="0"/>
                  </a:lnTo>
                  <a:lnTo>
                    <a:pt x="219441" y="207"/>
                  </a:lnTo>
                  <a:lnTo>
                    <a:pt x="177936" y="1657"/>
                  </a:lnTo>
                  <a:lnTo>
                    <a:pt x="111781" y="13260"/>
                  </a:lnTo>
                  <a:lnTo>
                    <a:pt x="51600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1"/>
                  </a:lnTo>
                  <a:lnTo>
                    <a:pt x="207" y="1108943"/>
                  </a:lnTo>
                  <a:lnTo>
                    <a:pt x="1674" y="1150598"/>
                  </a:lnTo>
                  <a:lnTo>
                    <a:pt x="13260" y="1216602"/>
                  </a:lnTo>
                  <a:lnTo>
                    <a:pt x="51600" y="1276784"/>
                  </a:lnTo>
                  <a:lnTo>
                    <a:pt x="111781" y="1315124"/>
                  </a:lnTo>
                  <a:lnTo>
                    <a:pt x="177785" y="1326727"/>
                  </a:lnTo>
                  <a:lnTo>
                    <a:pt x="218934" y="1328177"/>
                  </a:lnTo>
                  <a:lnTo>
                    <a:pt x="270592" y="1328384"/>
                  </a:lnTo>
                  <a:lnTo>
                    <a:pt x="7333332" y="1328384"/>
                  </a:lnTo>
                  <a:lnTo>
                    <a:pt x="7385687" y="1328177"/>
                  </a:lnTo>
                  <a:lnTo>
                    <a:pt x="7427193" y="1326727"/>
                  </a:lnTo>
                  <a:lnTo>
                    <a:pt x="7493348" y="1315124"/>
                  </a:lnTo>
                  <a:lnTo>
                    <a:pt x="7553532" y="1276784"/>
                  </a:lnTo>
                  <a:lnTo>
                    <a:pt x="7591869" y="1216602"/>
                  </a:lnTo>
                  <a:lnTo>
                    <a:pt x="7603482" y="1150448"/>
                  </a:lnTo>
                  <a:lnTo>
                    <a:pt x="7604928" y="1109450"/>
                  </a:lnTo>
                  <a:lnTo>
                    <a:pt x="7605135" y="1057791"/>
                  </a:lnTo>
                  <a:lnTo>
                    <a:pt x="7605131" y="270592"/>
                  </a:lnTo>
                  <a:lnTo>
                    <a:pt x="7604928" y="219441"/>
                  </a:lnTo>
                  <a:lnTo>
                    <a:pt x="7603460" y="177785"/>
                  </a:lnTo>
                  <a:lnTo>
                    <a:pt x="7591869" y="111781"/>
                  </a:lnTo>
                  <a:lnTo>
                    <a:pt x="7553532" y="51600"/>
                  </a:lnTo>
                  <a:lnTo>
                    <a:pt x="7493348" y="13260"/>
                  </a:lnTo>
                  <a:lnTo>
                    <a:pt x="7427344" y="1657"/>
                  </a:lnTo>
                  <a:lnTo>
                    <a:pt x="7386195" y="207"/>
                  </a:lnTo>
                  <a:lnTo>
                    <a:pt x="7334536" y="0"/>
                  </a:lnTo>
                  <a:close/>
                </a:path>
              </a:pathLst>
            </a:custGeom>
            <a:solidFill>
              <a:srgbClr val="D6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94428" y="3097153"/>
            <a:ext cx="5995035" cy="417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00"/>
              </a:spcBef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4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250">
              <a:latin typeface="Arial"/>
              <a:cs typeface="Arial"/>
            </a:endParaRPr>
          </a:p>
          <a:p>
            <a:pPr marL="10795" algn="ctr">
              <a:lnSpc>
                <a:spcPct val="100000"/>
              </a:lnSpc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spring-security-web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spring-security-config</a:t>
            </a:r>
            <a:endParaRPr sz="4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7543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145" dirty="0"/>
              <a:t> </a:t>
            </a:r>
            <a:r>
              <a:rPr spc="90" dirty="0"/>
              <a:t>Projects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5054831"/>
            <a:ext cx="23749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114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461" y="4924531"/>
            <a:ext cx="7450455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>
                <a:latin typeface="Palatino Linotype"/>
                <a:cs typeface="Palatino Linotype"/>
              </a:rPr>
              <a:t>These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-30" dirty="0">
                <a:latin typeface="Palatino Linotype"/>
                <a:cs typeface="Palatino Linotype"/>
              </a:rPr>
              <a:t>are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two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u="heavy" spc="-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separate</a:t>
            </a:r>
            <a:r>
              <a:rPr sz="4250" spc="-15" dirty="0">
                <a:latin typeface="Palatino Linotype"/>
                <a:cs typeface="Palatino Linotype"/>
              </a:rPr>
              <a:t> projects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6196157"/>
            <a:ext cx="23749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114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7461" y="6065858"/>
            <a:ext cx="10025380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>
                <a:latin typeface="Palatino Linotype"/>
                <a:cs typeface="Palatino Linotype"/>
              </a:rPr>
              <a:t>The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-15" dirty="0">
                <a:latin typeface="Palatino Linotype"/>
                <a:cs typeface="Palatino Linotype"/>
              </a:rPr>
              <a:t>projects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-30" dirty="0">
                <a:latin typeface="Palatino Linotype"/>
                <a:cs typeface="Palatino Linotype"/>
              </a:rPr>
              <a:t>are</a:t>
            </a:r>
            <a:r>
              <a:rPr sz="4250" spc="-5" dirty="0">
                <a:latin typeface="Palatino Linotype"/>
                <a:cs typeface="Palatino Linotype"/>
              </a:rPr>
              <a:t> on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u="heavy" spc="-2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different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-15" dirty="0">
                <a:latin typeface="Palatino Linotype"/>
                <a:cs typeface="Palatino Linotype"/>
              </a:rPr>
              <a:t>release</a:t>
            </a:r>
            <a:r>
              <a:rPr sz="4250" spc="-5" dirty="0">
                <a:latin typeface="Palatino Linotype"/>
                <a:cs typeface="Palatino Linotype"/>
              </a:rPr>
              <a:t> cycles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7327014"/>
            <a:ext cx="23749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114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0869" y="7207184"/>
            <a:ext cx="16342994" cy="180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95"/>
              </a:spcBef>
            </a:pPr>
            <a:r>
              <a:rPr sz="4250" spc="-75" dirty="0">
                <a:latin typeface="Palatino Linotype"/>
                <a:cs typeface="Palatino Linotype"/>
              </a:rPr>
              <a:t>Version</a:t>
            </a:r>
            <a:r>
              <a:rPr sz="4250" spc="-5" dirty="0">
                <a:latin typeface="Palatino Linotype"/>
                <a:cs typeface="Palatino Linotype"/>
              </a:rPr>
              <a:t> numbers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between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15" dirty="0">
                <a:latin typeface="Palatino Linotype"/>
                <a:cs typeface="Palatino Linotype"/>
              </a:rPr>
              <a:t>projects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30" dirty="0">
                <a:latin typeface="Palatino Linotype"/>
                <a:cs typeface="Palatino Linotype"/>
              </a:rPr>
              <a:t>are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generally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u="heavy" spc="-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not</a:t>
            </a:r>
            <a:r>
              <a:rPr sz="4250" u="heavy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4250" u="heavy" spc="-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in sync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(sigh…)</a:t>
            </a:r>
            <a:endParaRPr sz="4250">
              <a:latin typeface="Palatino Linotype"/>
              <a:cs typeface="Palatino Linotype"/>
            </a:endParaRPr>
          </a:p>
          <a:p>
            <a:pPr marL="577850" indent="-565785">
              <a:lnSpc>
                <a:spcPct val="100000"/>
              </a:lnSpc>
              <a:spcBef>
                <a:spcPts val="3800"/>
              </a:spcBef>
              <a:buClr>
                <a:srgbClr val="5C86B9"/>
              </a:buClr>
              <a:buSzPct val="69411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-5" dirty="0">
                <a:latin typeface="Palatino Linotype"/>
                <a:cs typeface="Palatino Linotype"/>
              </a:rPr>
              <a:t>Spring team is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working 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15" dirty="0">
                <a:latin typeface="Palatino Linotype"/>
                <a:cs typeface="Palatino Linotype"/>
              </a:rPr>
              <a:t>resolve</a:t>
            </a:r>
            <a:r>
              <a:rPr sz="4250" spc="-5" dirty="0">
                <a:latin typeface="Palatino Linotype"/>
                <a:cs typeface="Palatino Linotype"/>
              </a:rPr>
              <a:t> this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for </a:t>
            </a:r>
            <a:r>
              <a:rPr sz="4250" spc="-20" dirty="0">
                <a:latin typeface="Palatino Linotype"/>
                <a:cs typeface="Palatino Linotype"/>
              </a:rPr>
              <a:t>future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15" dirty="0">
                <a:latin typeface="Palatino Linotype"/>
                <a:cs typeface="Palatino Linotype"/>
              </a:rPr>
              <a:t>releases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722150" y="1348850"/>
            <a:ext cx="7275195" cy="3762375"/>
            <a:chOff x="9722150" y="1348850"/>
            <a:chExt cx="7275195" cy="37623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2150" y="1348850"/>
              <a:ext cx="7274832" cy="37622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140986" y="2309065"/>
              <a:ext cx="6437630" cy="1828164"/>
            </a:xfrm>
            <a:custGeom>
              <a:avLst/>
              <a:gdLst/>
              <a:ahLst/>
              <a:cxnLst/>
              <a:rect l="l" t="t" r="r" b="b"/>
              <a:pathLst>
                <a:path w="6437630" h="1828164">
                  <a:moveTo>
                    <a:pt x="6145533" y="0"/>
                  </a:moveTo>
                  <a:lnTo>
                    <a:pt x="292920" y="0"/>
                  </a:lnTo>
                  <a:lnTo>
                    <a:pt x="236497" y="223"/>
                  </a:lnTo>
                  <a:lnTo>
                    <a:pt x="191766" y="1786"/>
                  </a:lnTo>
                  <a:lnTo>
                    <a:pt x="120470" y="14290"/>
                  </a:lnTo>
                  <a:lnTo>
                    <a:pt x="85587" y="31519"/>
                  </a:lnTo>
                  <a:lnTo>
                    <a:pt x="55610" y="55611"/>
                  </a:lnTo>
                  <a:lnTo>
                    <a:pt x="31519" y="85588"/>
                  </a:lnTo>
                  <a:lnTo>
                    <a:pt x="14290" y="120470"/>
                  </a:lnTo>
                  <a:lnTo>
                    <a:pt x="1780" y="191767"/>
                  </a:lnTo>
                  <a:lnTo>
                    <a:pt x="223" y="235951"/>
                  </a:lnTo>
                  <a:lnTo>
                    <a:pt x="0" y="291625"/>
                  </a:lnTo>
                  <a:lnTo>
                    <a:pt x="5" y="1536216"/>
                  </a:lnTo>
                  <a:lnTo>
                    <a:pt x="223" y="1591343"/>
                  </a:lnTo>
                  <a:lnTo>
                    <a:pt x="1786" y="1636074"/>
                  </a:lnTo>
                  <a:lnTo>
                    <a:pt x="14290" y="1707371"/>
                  </a:lnTo>
                  <a:lnTo>
                    <a:pt x="31519" y="1742253"/>
                  </a:lnTo>
                  <a:lnTo>
                    <a:pt x="55610" y="1772230"/>
                  </a:lnTo>
                  <a:lnTo>
                    <a:pt x="85587" y="1796321"/>
                  </a:lnTo>
                  <a:lnTo>
                    <a:pt x="120470" y="1813550"/>
                  </a:lnTo>
                  <a:lnTo>
                    <a:pt x="191604" y="1826055"/>
                  </a:lnTo>
                  <a:lnTo>
                    <a:pt x="235950" y="1827618"/>
                  </a:lnTo>
                  <a:lnTo>
                    <a:pt x="291624" y="1827841"/>
                  </a:lnTo>
                  <a:lnTo>
                    <a:pt x="6144234" y="1827841"/>
                  </a:lnTo>
                  <a:lnTo>
                    <a:pt x="6200659" y="1827618"/>
                  </a:lnTo>
                  <a:lnTo>
                    <a:pt x="6245391" y="1826055"/>
                  </a:lnTo>
                  <a:lnTo>
                    <a:pt x="6316690" y="1813550"/>
                  </a:lnTo>
                  <a:lnTo>
                    <a:pt x="6351574" y="1796321"/>
                  </a:lnTo>
                  <a:lnTo>
                    <a:pt x="6381550" y="1772230"/>
                  </a:lnTo>
                  <a:lnTo>
                    <a:pt x="6405643" y="1742253"/>
                  </a:lnTo>
                  <a:lnTo>
                    <a:pt x="6422875" y="1707371"/>
                  </a:lnTo>
                  <a:lnTo>
                    <a:pt x="6435378" y="1636074"/>
                  </a:lnTo>
                  <a:lnTo>
                    <a:pt x="6436934" y="1591890"/>
                  </a:lnTo>
                  <a:lnTo>
                    <a:pt x="6437157" y="1536216"/>
                  </a:lnTo>
                  <a:lnTo>
                    <a:pt x="6437152" y="291625"/>
                  </a:lnTo>
                  <a:lnTo>
                    <a:pt x="6436934" y="236498"/>
                  </a:lnTo>
                  <a:lnTo>
                    <a:pt x="6435372" y="191767"/>
                  </a:lnTo>
                  <a:lnTo>
                    <a:pt x="6422875" y="120470"/>
                  </a:lnTo>
                  <a:lnTo>
                    <a:pt x="6405643" y="85588"/>
                  </a:lnTo>
                  <a:lnTo>
                    <a:pt x="6381550" y="55611"/>
                  </a:lnTo>
                  <a:lnTo>
                    <a:pt x="6351574" y="31519"/>
                  </a:lnTo>
                  <a:lnTo>
                    <a:pt x="6316690" y="14290"/>
                  </a:lnTo>
                  <a:lnTo>
                    <a:pt x="6245553" y="1786"/>
                  </a:lnTo>
                  <a:lnTo>
                    <a:pt x="6201207" y="223"/>
                  </a:lnTo>
                  <a:lnTo>
                    <a:pt x="6145533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866549" y="2510783"/>
            <a:ext cx="4989830" cy="13849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815" marR="5080" indent="-31750">
              <a:lnSpc>
                <a:spcPct val="100400"/>
              </a:lnSpc>
              <a:spcBef>
                <a:spcPts val="80"/>
              </a:spcBef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Spring Framework </a:t>
            </a:r>
            <a:r>
              <a:rPr sz="4450" b="1" spc="-12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dirty="0">
                <a:solidFill>
                  <a:srgbClr val="FFFFFF"/>
                </a:solidFill>
                <a:latin typeface="Arial"/>
                <a:cs typeface="Arial"/>
              </a:rPr>
              <a:t>(core,</a:t>
            </a:r>
            <a:r>
              <a:rPr sz="44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aop,</a:t>
            </a:r>
            <a:r>
              <a:rPr sz="44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dirty="0">
                <a:solidFill>
                  <a:srgbClr val="FFFFFF"/>
                </a:solidFill>
                <a:latin typeface="Arial"/>
                <a:cs typeface="Arial"/>
              </a:rPr>
              <a:t>mvc…)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26127" y="1348850"/>
            <a:ext cx="7311390" cy="3762375"/>
            <a:chOff x="1326127" y="1348850"/>
            <a:chExt cx="7311390" cy="37623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6127" y="1348850"/>
              <a:ext cx="7311240" cy="37622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44962" y="2309065"/>
              <a:ext cx="6473825" cy="1828164"/>
            </a:xfrm>
            <a:custGeom>
              <a:avLst/>
              <a:gdLst/>
              <a:ahLst/>
              <a:cxnLst/>
              <a:rect l="l" t="t" r="r" b="b"/>
              <a:pathLst>
                <a:path w="6473825" h="1828164">
                  <a:moveTo>
                    <a:pt x="6202976" y="0"/>
                  </a:moveTo>
                  <a:lnTo>
                    <a:pt x="271795" y="0"/>
                  </a:lnTo>
                  <a:lnTo>
                    <a:pt x="219441" y="207"/>
                  </a:lnTo>
                  <a:lnTo>
                    <a:pt x="177936" y="1657"/>
                  </a:lnTo>
                  <a:lnTo>
                    <a:pt x="111781" y="13260"/>
                  </a:lnTo>
                  <a:lnTo>
                    <a:pt x="51600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557248"/>
                  </a:lnTo>
                  <a:lnTo>
                    <a:pt x="207" y="1608399"/>
                  </a:lnTo>
                  <a:lnTo>
                    <a:pt x="1674" y="1650055"/>
                  </a:lnTo>
                  <a:lnTo>
                    <a:pt x="13260" y="1716058"/>
                  </a:lnTo>
                  <a:lnTo>
                    <a:pt x="51600" y="1776241"/>
                  </a:lnTo>
                  <a:lnTo>
                    <a:pt x="111781" y="1814581"/>
                  </a:lnTo>
                  <a:lnTo>
                    <a:pt x="177785" y="1826184"/>
                  </a:lnTo>
                  <a:lnTo>
                    <a:pt x="218934" y="1827634"/>
                  </a:lnTo>
                  <a:lnTo>
                    <a:pt x="270592" y="1827841"/>
                  </a:lnTo>
                  <a:lnTo>
                    <a:pt x="6201773" y="1827841"/>
                  </a:lnTo>
                  <a:lnTo>
                    <a:pt x="6254127" y="1827634"/>
                  </a:lnTo>
                  <a:lnTo>
                    <a:pt x="6295633" y="1826184"/>
                  </a:lnTo>
                  <a:lnTo>
                    <a:pt x="6361787" y="1814581"/>
                  </a:lnTo>
                  <a:lnTo>
                    <a:pt x="6421968" y="1776241"/>
                  </a:lnTo>
                  <a:lnTo>
                    <a:pt x="6460309" y="1716058"/>
                  </a:lnTo>
                  <a:lnTo>
                    <a:pt x="6471917" y="1649904"/>
                  </a:lnTo>
                  <a:lnTo>
                    <a:pt x="6473362" y="1608907"/>
                  </a:lnTo>
                  <a:lnTo>
                    <a:pt x="6473569" y="1557248"/>
                  </a:lnTo>
                  <a:lnTo>
                    <a:pt x="6473564" y="270592"/>
                  </a:lnTo>
                  <a:lnTo>
                    <a:pt x="6473362" y="219442"/>
                  </a:lnTo>
                  <a:lnTo>
                    <a:pt x="6471894" y="177786"/>
                  </a:lnTo>
                  <a:lnTo>
                    <a:pt x="6460309" y="111781"/>
                  </a:lnTo>
                  <a:lnTo>
                    <a:pt x="6421968" y="51600"/>
                  </a:lnTo>
                  <a:lnTo>
                    <a:pt x="6361787" y="13260"/>
                  </a:lnTo>
                  <a:lnTo>
                    <a:pt x="6295783" y="1657"/>
                  </a:lnTo>
                  <a:lnTo>
                    <a:pt x="6254635" y="207"/>
                  </a:lnTo>
                  <a:lnTo>
                    <a:pt x="6202976" y="0"/>
                  </a:lnTo>
                  <a:close/>
                </a:path>
              </a:pathLst>
            </a:custGeom>
            <a:solidFill>
              <a:srgbClr val="A53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77264" y="2856322"/>
            <a:ext cx="42043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44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4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8305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120" dirty="0"/>
              <a:t> </a:t>
            </a:r>
            <a:r>
              <a:rPr spc="114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594104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5819583"/>
            <a:ext cx="111448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5" dirty="0">
                <a:latin typeface="Palatino Linotype"/>
                <a:cs typeface="Palatino Linotype"/>
              </a:rPr>
              <a:t>Common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pitfall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incompatible</a:t>
            </a:r>
            <a:r>
              <a:rPr sz="4250" spc="5" dirty="0">
                <a:latin typeface="Palatino Linotype"/>
                <a:cs typeface="Palatino Linotype"/>
              </a:rPr>
              <a:t> projects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709284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6971380"/>
            <a:ext cx="7793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Need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-5" dirty="0">
                <a:latin typeface="Palatino Linotype"/>
                <a:cs typeface="Palatino Linotype"/>
              </a:rPr>
              <a:t> find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compatible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version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22150" y="1348850"/>
            <a:ext cx="7275195" cy="3762375"/>
            <a:chOff x="9722150" y="1348850"/>
            <a:chExt cx="7275195" cy="3762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2150" y="1348850"/>
              <a:ext cx="7274832" cy="37622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40986" y="2309065"/>
              <a:ext cx="6437630" cy="1828164"/>
            </a:xfrm>
            <a:custGeom>
              <a:avLst/>
              <a:gdLst/>
              <a:ahLst/>
              <a:cxnLst/>
              <a:rect l="l" t="t" r="r" b="b"/>
              <a:pathLst>
                <a:path w="6437630" h="1828164">
                  <a:moveTo>
                    <a:pt x="6145533" y="0"/>
                  </a:moveTo>
                  <a:lnTo>
                    <a:pt x="292920" y="0"/>
                  </a:lnTo>
                  <a:lnTo>
                    <a:pt x="236497" y="223"/>
                  </a:lnTo>
                  <a:lnTo>
                    <a:pt x="191766" y="1786"/>
                  </a:lnTo>
                  <a:lnTo>
                    <a:pt x="120470" y="14290"/>
                  </a:lnTo>
                  <a:lnTo>
                    <a:pt x="85587" y="31519"/>
                  </a:lnTo>
                  <a:lnTo>
                    <a:pt x="55610" y="55611"/>
                  </a:lnTo>
                  <a:lnTo>
                    <a:pt x="31519" y="85588"/>
                  </a:lnTo>
                  <a:lnTo>
                    <a:pt x="14290" y="120470"/>
                  </a:lnTo>
                  <a:lnTo>
                    <a:pt x="1780" y="191767"/>
                  </a:lnTo>
                  <a:lnTo>
                    <a:pt x="223" y="235951"/>
                  </a:lnTo>
                  <a:lnTo>
                    <a:pt x="0" y="291625"/>
                  </a:lnTo>
                  <a:lnTo>
                    <a:pt x="5" y="1536216"/>
                  </a:lnTo>
                  <a:lnTo>
                    <a:pt x="223" y="1591343"/>
                  </a:lnTo>
                  <a:lnTo>
                    <a:pt x="1786" y="1636074"/>
                  </a:lnTo>
                  <a:lnTo>
                    <a:pt x="14290" y="1707371"/>
                  </a:lnTo>
                  <a:lnTo>
                    <a:pt x="31519" y="1742253"/>
                  </a:lnTo>
                  <a:lnTo>
                    <a:pt x="55610" y="1772230"/>
                  </a:lnTo>
                  <a:lnTo>
                    <a:pt x="85587" y="1796321"/>
                  </a:lnTo>
                  <a:lnTo>
                    <a:pt x="120470" y="1813550"/>
                  </a:lnTo>
                  <a:lnTo>
                    <a:pt x="191604" y="1826055"/>
                  </a:lnTo>
                  <a:lnTo>
                    <a:pt x="235950" y="1827618"/>
                  </a:lnTo>
                  <a:lnTo>
                    <a:pt x="291624" y="1827841"/>
                  </a:lnTo>
                  <a:lnTo>
                    <a:pt x="6144234" y="1827841"/>
                  </a:lnTo>
                  <a:lnTo>
                    <a:pt x="6200659" y="1827618"/>
                  </a:lnTo>
                  <a:lnTo>
                    <a:pt x="6245391" y="1826055"/>
                  </a:lnTo>
                  <a:lnTo>
                    <a:pt x="6316690" y="1813550"/>
                  </a:lnTo>
                  <a:lnTo>
                    <a:pt x="6351574" y="1796321"/>
                  </a:lnTo>
                  <a:lnTo>
                    <a:pt x="6381550" y="1772230"/>
                  </a:lnTo>
                  <a:lnTo>
                    <a:pt x="6405643" y="1742253"/>
                  </a:lnTo>
                  <a:lnTo>
                    <a:pt x="6422875" y="1707371"/>
                  </a:lnTo>
                  <a:lnTo>
                    <a:pt x="6435378" y="1636074"/>
                  </a:lnTo>
                  <a:lnTo>
                    <a:pt x="6436934" y="1591890"/>
                  </a:lnTo>
                  <a:lnTo>
                    <a:pt x="6437157" y="1536216"/>
                  </a:lnTo>
                  <a:lnTo>
                    <a:pt x="6437152" y="291625"/>
                  </a:lnTo>
                  <a:lnTo>
                    <a:pt x="6436934" y="236498"/>
                  </a:lnTo>
                  <a:lnTo>
                    <a:pt x="6435372" y="191767"/>
                  </a:lnTo>
                  <a:lnTo>
                    <a:pt x="6422875" y="120470"/>
                  </a:lnTo>
                  <a:lnTo>
                    <a:pt x="6405643" y="85588"/>
                  </a:lnTo>
                  <a:lnTo>
                    <a:pt x="6381550" y="55611"/>
                  </a:lnTo>
                  <a:lnTo>
                    <a:pt x="6351574" y="31519"/>
                  </a:lnTo>
                  <a:lnTo>
                    <a:pt x="6316690" y="14290"/>
                  </a:lnTo>
                  <a:lnTo>
                    <a:pt x="6245553" y="1786"/>
                  </a:lnTo>
                  <a:lnTo>
                    <a:pt x="6201207" y="223"/>
                  </a:lnTo>
                  <a:lnTo>
                    <a:pt x="6145533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866549" y="2510783"/>
            <a:ext cx="4989830" cy="13849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3975" marR="5080" indent="-41910">
              <a:lnSpc>
                <a:spcPct val="100400"/>
              </a:lnSpc>
              <a:spcBef>
                <a:spcPts val="80"/>
              </a:spcBef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Spring Framework </a:t>
            </a:r>
            <a:r>
              <a:rPr sz="4450" b="1" spc="-12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dirty="0">
                <a:solidFill>
                  <a:srgbClr val="FFFFFF"/>
                </a:solidFill>
                <a:latin typeface="Arial"/>
                <a:cs typeface="Arial"/>
              </a:rPr>
              <a:t>(core,</a:t>
            </a:r>
            <a:r>
              <a:rPr sz="44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aop,</a:t>
            </a:r>
            <a:r>
              <a:rPr sz="4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web…)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26127" y="1348850"/>
            <a:ext cx="7311390" cy="3762375"/>
            <a:chOff x="1326127" y="1348850"/>
            <a:chExt cx="7311390" cy="37623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6127" y="1348850"/>
              <a:ext cx="7311240" cy="376221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44962" y="2309065"/>
              <a:ext cx="6473825" cy="1828164"/>
            </a:xfrm>
            <a:custGeom>
              <a:avLst/>
              <a:gdLst/>
              <a:ahLst/>
              <a:cxnLst/>
              <a:rect l="l" t="t" r="r" b="b"/>
              <a:pathLst>
                <a:path w="6473825" h="1828164">
                  <a:moveTo>
                    <a:pt x="6202976" y="0"/>
                  </a:moveTo>
                  <a:lnTo>
                    <a:pt x="271795" y="0"/>
                  </a:lnTo>
                  <a:lnTo>
                    <a:pt x="219441" y="207"/>
                  </a:lnTo>
                  <a:lnTo>
                    <a:pt x="177936" y="1657"/>
                  </a:lnTo>
                  <a:lnTo>
                    <a:pt x="111781" y="13260"/>
                  </a:lnTo>
                  <a:lnTo>
                    <a:pt x="51600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557248"/>
                  </a:lnTo>
                  <a:lnTo>
                    <a:pt x="207" y="1608399"/>
                  </a:lnTo>
                  <a:lnTo>
                    <a:pt x="1674" y="1650055"/>
                  </a:lnTo>
                  <a:lnTo>
                    <a:pt x="13260" y="1716058"/>
                  </a:lnTo>
                  <a:lnTo>
                    <a:pt x="51600" y="1776241"/>
                  </a:lnTo>
                  <a:lnTo>
                    <a:pt x="111781" y="1814581"/>
                  </a:lnTo>
                  <a:lnTo>
                    <a:pt x="177785" y="1826184"/>
                  </a:lnTo>
                  <a:lnTo>
                    <a:pt x="218934" y="1827634"/>
                  </a:lnTo>
                  <a:lnTo>
                    <a:pt x="270592" y="1827841"/>
                  </a:lnTo>
                  <a:lnTo>
                    <a:pt x="6201773" y="1827841"/>
                  </a:lnTo>
                  <a:lnTo>
                    <a:pt x="6254127" y="1827634"/>
                  </a:lnTo>
                  <a:lnTo>
                    <a:pt x="6295633" y="1826184"/>
                  </a:lnTo>
                  <a:lnTo>
                    <a:pt x="6361787" y="1814581"/>
                  </a:lnTo>
                  <a:lnTo>
                    <a:pt x="6421968" y="1776241"/>
                  </a:lnTo>
                  <a:lnTo>
                    <a:pt x="6460309" y="1716058"/>
                  </a:lnTo>
                  <a:lnTo>
                    <a:pt x="6471917" y="1649904"/>
                  </a:lnTo>
                  <a:lnTo>
                    <a:pt x="6473362" y="1608907"/>
                  </a:lnTo>
                  <a:lnTo>
                    <a:pt x="6473569" y="1557248"/>
                  </a:lnTo>
                  <a:lnTo>
                    <a:pt x="6473564" y="270592"/>
                  </a:lnTo>
                  <a:lnTo>
                    <a:pt x="6473362" y="219442"/>
                  </a:lnTo>
                  <a:lnTo>
                    <a:pt x="6471894" y="177786"/>
                  </a:lnTo>
                  <a:lnTo>
                    <a:pt x="6460309" y="111781"/>
                  </a:lnTo>
                  <a:lnTo>
                    <a:pt x="6421968" y="51600"/>
                  </a:lnTo>
                  <a:lnTo>
                    <a:pt x="6361787" y="13260"/>
                  </a:lnTo>
                  <a:lnTo>
                    <a:pt x="6295783" y="1657"/>
                  </a:lnTo>
                  <a:lnTo>
                    <a:pt x="6254635" y="207"/>
                  </a:lnTo>
                  <a:lnTo>
                    <a:pt x="6202976" y="0"/>
                  </a:lnTo>
                  <a:close/>
                </a:path>
              </a:pathLst>
            </a:custGeom>
            <a:solidFill>
              <a:srgbClr val="A53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77264" y="2856322"/>
            <a:ext cx="42043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44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4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3257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4" dirty="0"/>
              <a:t>Finding</a:t>
            </a:r>
            <a:r>
              <a:rPr spc="-100" dirty="0"/>
              <a:t> </a:t>
            </a:r>
            <a:r>
              <a:rPr spc="135" dirty="0"/>
              <a:t>Compatible</a:t>
            </a:r>
            <a:r>
              <a:rPr spc="-95" dirty="0"/>
              <a:t> </a:t>
            </a:r>
            <a:r>
              <a:rPr spc="95" dirty="0"/>
              <a:t>version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3054892"/>
            <a:ext cx="23749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114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5689" y="2924593"/>
            <a:ext cx="15164435" cy="180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95"/>
              </a:spcBef>
            </a:pPr>
            <a:r>
              <a:rPr sz="4250" spc="-5" dirty="0">
                <a:latin typeface="Palatino Linotype"/>
                <a:cs typeface="Palatino Linotype"/>
              </a:rPr>
              <a:t>Find </a:t>
            </a:r>
            <a:r>
              <a:rPr sz="4250" spc="-15" dirty="0">
                <a:latin typeface="Palatino Linotype"/>
                <a:cs typeface="Palatino Linotype"/>
              </a:rPr>
              <a:t>desired</a:t>
            </a:r>
            <a:r>
              <a:rPr sz="4250" spc="-5" dirty="0">
                <a:latin typeface="Palatino Linotype"/>
                <a:cs typeface="Palatino Linotype"/>
              </a:rPr>
              <a:t> version of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Spring Security in Maven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Central Repo</a:t>
            </a:r>
            <a:endParaRPr sz="4250">
              <a:latin typeface="Palatino Linotype"/>
              <a:cs typeface="Palatino Linotype"/>
            </a:endParaRPr>
          </a:p>
          <a:p>
            <a:pPr marL="577850" indent="-565785">
              <a:lnSpc>
                <a:spcPct val="100000"/>
              </a:lnSpc>
              <a:spcBef>
                <a:spcPts val="3800"/>
              </a:spcBef>
              <a:buClr>
                <a:srgbClr val="5C86B9"/>
              </a:buClr>
              <a:buSzPct val="69411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-5" dirty="0">
                <a:latin typeface="Arial MT"/>
                <a:cs typeface="Arial MT"/>
              </a:rPr>
              <a:t>spring-security-web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854" y="6028623"/>
            <a:ext cx="23749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114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289" y="5898324"/>
            <a:ext cx="11067415" cy="1814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95"/>
              </a:spcBef>
            </a:pPr>
            <a:r>
              <a:rPr sz="4250" spc="-5" dirty="0">
                <a:latin typeface="Palatino Linotype"/>
                <a:cs typeface="Palatino Linotype"/>
              </a:rPr>
              <a:t>Look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at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the</a:t>
            </a:r>
            <a:r>
              <a:rPr sz="4250" spc="-15" dirty="0">
                <a:latin typeface="Palatino Linotype"/>
                <a:cs typeface="Palatino Linotype"/>
              </a:rPr>
              <a:t> project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POM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-25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  <a:p>
            <a:pPr marL="603250" indent="-565785">
              <a:lnSpc>
                <a:spcPct val="100000"/>
              </a:lnSpc>
              <a:spcBef>
                <a:spcPts val="3885"/>
              </a:spcBef>
              <a:buClr>
                <a:srgbClr val="5C86B9"/>
              </a:buClr>
              <a:buSzPct val="69411"/>
              <a:buFont typeface="Trebuchet MS"/>
              <a:buChar char="•"/>
              <a:tabLst>
                <a:tab pos="603250" algn="l"/>
                <a:tab pos="603885" algn="l"/>
              </a:tabLst>
            </a:pPr>
            <a:r>
              <a:rPr sz="4250" spc="-5" dirty="0">
                <a:latin typeface="Palatino Linotype"/>
                <a:cs typeface="Palatino Linotype"/>
              </a:rPr>
              <a:t>Find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supporting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Spring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Framework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version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5787" y="2157002"/>
            <a:ext cx="18345150" cy="7818120"/>
            <a:chOff x="795787" y="2157002"/>
            <a:chExt cx="18345150" cy="7818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787" y="2157002"/>
              <a:ext cx="18344991" cy="59684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1515" y="6660839"/>
              <a:ext cx="3867150" cy="3314065"/>
            </a:xfrm>
            <a:custGeom>
              <a:avLst/>
              <a:gdLst/>
              <a:ahLst/>
              <a:cxnLst/>
              <a:rect l="l" t="t" r="r" b="b"/>
              <a:pathLst>
                <a:path w="3867150" h="3314065">
                  <a:moveTo>
                    <a:pt x="1933187" y="988844"/>
                  </a:moveTo>
                  <a:lnTo>
                    <a:pt x="1874080" y="989377"/>
                  </a:lnTo>
                  <a:lnTo>
                    <a:pt x="1815414" y="990965"/>
                  </a:lnTo>
                  <a:lnTo>
                    <a:pt x="1757215" y="993595"/>
                  </a:lnTo>
                  <a:lnTo>
                    <a:pt x="1699508" y="997249"/>
                  </a:lnTo>
                  <a:lnTo>
                    <a:pt x="1642319" y="1001914"/>
                  </a:lnTo>
                  <a:lnTo>
                    <a:pt x="1585672" y="1007574"/>
                  </a:lnTo>
                  <a:lnTo>
                    <a:pt x="1529594" y="1014213"/>
                  </a:lnTo>
                  <a:lnTo>
                    <a:pt x="1474108" y="1021817"/>
                  </a:lnTo>
                  <a:lnTo>
                    <a:pt x="1419241" y="1030371"/>
                  </a:lnTo>
                  <a:lnTo>
                    <a:pt x="1365017" y="1039858"/>
                  </a:lnTo>
                  <a:lnTo>
                    <a:pt x="1311462" y="1050265"/>
                  </a:lnTo>
                  <a:lnTo>
                    <a:pt x="1258602" y="1061575"/>
                  </a:lnTo>
                  <a:lnTo>
                    <a:pt x="1206461" y="1073774"/>
                  </a:lnTo>
                  <a:lnTo>
                    <a:pt x="1155065" y="1086847"/>
                  </a:lnTo>
                  <a:lnTo>
                    <a:pt x="1104439" y="1100777"/>
                  </a:lnTo>
                  <a:lnTo>
                    <a:pt x="1054608" y="1115550"/>
                  </a:lnTo>
                  <a:lnTo>
                    <a:pt x="1005598" y="1131152"/>
                  </a:lnTo>
                  <a:lnTo>
                    <a:pt x="957434" y="1147566"/>
                  </a:lnTo>
                  <a:lnTo>
                    <a:pt x="910140" y="1164777"/>
                  </a:lnTo>
                  <a:lnTo>
                    <a:pt x="863744" y="1182770"/>
                  </a:lnTo>
                  <a:lnTo>
                    <a:pt x="818268" y="1201531"/>
                  </a:lnTo>
                  <a:lnTo>
                    <a:pt x="773740" y="1221043"/>
                  </a:lnTo>
                  <a:lnTo>
                    <a:pt x="730184" y="1241292"/>
                  </a:lnTo>
                  <a:lnTo>
                    <a:pt x="687625" y="1262262"/>
                  </a:lnTo>
                  <a:lnTo>
                    <a:pt x="646089" y="1283938"/>
                  </a:lnTo>
                  <a:lnTo>
                    <a:pt x="605601" y="1306306"/>
                  </a:lnTo>
                  <a:lnTo>
                    <a:pt x="566186" y="1329349"/>
                  </a:lnTo>
                  <a:lnTo>
                    <a:pt x="527870" y="1353053"/>
                  </a:lnTo>
                  <a:lnTo>
                    <a:pt x="490677" y="1377402"/>
                  </a:lnTo>
                  <a:lnTo>
                    <a:pt x="454634" y="1402382"/>
                  </a:lnTo>
                  <a:lnTo>
                    <a:pt x="419765" y="1427976"/>
                  </a:lnTo>
                  <a:lnTo>
                    <a:pt x="386095" y="1454170"/>
                  </a:lnTo>
                  <a:lnTo>
                    <a:pt x="353650" y="1480949"/>
                  </a:lnTo>
                  <a:lnTo>
                    <a:pt x="322456" y="1508298"/>
                  </a:lnTo>
                  <a:lnTo>
                    <a:pt x="292537" y="1536200"/>
                  </a:lnTo>
                  <a:lnTo>
                    <a:pt x="263918" y="1564642"/>
                  </a:lnTo>
                  <a:lnTo>
                    <a:pt x="236625" y="1593607"/>
                  </a:lnTo>
                  <a:lnTo>
                    <a:pt x="210684" y="1623081"/>
                  </a:lnTo>
                  <a:lnTo>
                    <a:pt x="186119" y="1653049"/>
                  </a:lnTo>
                  <a:lnTo>
                    <a:pt x="162956" y="1683495"/>
                  </a:lnTo>
                  <a:lnTo>
                    <a:pt x="120935" y="1745760"/>
                  </a:lnTo>
                  <a:lnTo>
                    <a:pt x="84825" y="1809756"/>
                  </a:lnTo>
                  <a:lnTo>
                    <a:pt x="54827" y="1875361"/>
                  </a:lnTo>
                  <a:lnTo>
                    <a:pt x="31143" y="1942453"/>
                  </a:lnTo>
                  <a:lnTo>
                    <a:pt x="13976" y="2010911"/>
                  </a:lnTo>
                  <a:lnTo>
                    <a:pt x="3527" y="2080614"/>
                  </a:lnTo>
                  <a:lnTo>
                    <a:pt x="0" y="2151439"/>
                  </a:lnTo>
                  <a:lnTo>
                    <a:pt x="886" y="2186984"/>
                  </a:lnTo>
                  <a:lnTo>
                    <a:pt x="7899" y="2257263"/>
                  </a:lnTo>
                  <a:lnTo>
                    <a:pt x="21732" y="2326358"/>
                  </a:lnTo>
                  <a:lnTo>
                    <a:pt x="42183" y="2394149"/>
                  </a:lnTo>
                  <a:lnTo>
                    <a:pt x="69049" y="2460513"/>
                  </a:lnTo>
                  <a:lnTo>
                    <a:pt x="102129" y="2525328"/>
                  </a:lnTo>
                  <a:lnTo>
                    <a:pt x="141219" y="2588474"/>
                  </a:lnTo>
                  <a:lnTo>
                    <a:pt x="186119" y="2649829"/>
                  </a:lnTo>
                  <a:lnTo>
                    <a:pt x="210684" y="2679796"/>
                  </a:lnTo>
                  <a:lnTo>
                    <a:pt x="236625" y="2709270"/>
                  </a:lnTo>
                  <a:lnTo>
                    <a:pt x="263918" y="2738236"/>
                  </a:lnTo>
                  <a:lnTo>
                    <a:pt x="292537" y="2766677"/>
                  </a:lnTo>
                  <a:lnTo>
                    <a:pt x="322456" y="2794580"/>
                  </a:lnTo>
                  <a:lnTo>
                    <a:pt x="353651" y="2821928"/>
                  </a:lnTo>
                  <a:lnTo>
                    <a:pt x="386095" y="2848707"/>
                  </a:lnTo>
                  <a:lnTo>
                    <a:pt x="419765" y="2874902"/>
                  </a:lnTo>
                  <a:lnTo>
                    <a:pt x="454634" y="2900496"/>
                  </a:lnTo>
                  <a:lnTo>
                    <a:pt x="490678" y="2925476"/>
                  </a:lnTo>
                  <a:lnTo>
                    <a:pt x="527870" y="2949825"/>
                  </a:lnTo>
                  <a:lnTo>
                    <a:pt x="566186" y="2973529"/>
                  </a:lnTo>
                  <a:lnTo>
                    <a:pt x="605601" y="2996572"/>
                  </a:lnTo>
                  <a:lnTo>
                    <a:pt x="646089" y="3018940"/>
                  </a:lnTo>
                  <a:lnTo>
                    <a:pt x="687625" y="3040616"/>
                  </a:lnTo>
                  <a:lnTo>
                    <a:pt x="730184" y="3061586"/>
                  </a:lnTo>
                  <a:lnTo>
                    <a:pt x="773740" y="3081835"/>
                  </a:lnTo>
                  <a:lnTo>
                    <a:pt x="818268" y="3101347"/>
                  </a:lnTo>
                  <a:lnTo>
                    <a:pt x="863744" y="3120108"/>
                  </a:lnTo>
                  <a:lnTo>
                    <a:pt x="910141" y="3138101"/>
                  </a:lnTo>
                  <a:lnTo>
                    <a:pt x="957434" y="3155313"/>
                  </a:lnTo>
                  <a:lnTo>
                    <a:pt x="1005598" y="3171726"/>
                  </a:lnTo>
                  <a:lnTo>
                    <a:pt x="1054608" y="3187328"/>
                  </a:lnTo>
                  <a:lnTo>
                    <a:pt x="1104439" y="3202101"/>
                  </a:lnTo>
                  <a:lnTo>
                    <a:pt x="1155065" y="3216032"/>
                  </a:lnTo>
                  <a:lnTo>
                    <a:pt x="1206461" y="3229104"/>
                  </a:lnTo>
                  <a:lnTo>
                    <a:pt x="1258602" y="3241303"/>
                  </a:lnTo>
                  <a:lnTo>
                    <a:pt x="1311462" y="3252613"/>
                  </a:lnTo>
                  <a:lnTo>
                    <a:pt x="1365017" y="3263020"/>
                  </a:lnTo>
                  <a:lnTo>
                    <a:pt x="1419241" y="3272508"/>
                  </a:lnTo>
                  <a:lnTo>
                    <a:pt x="1474108" y="3281061"/>
                  </a:lnTo>
                  <a:lnTo>
                    <a:pt x="1529594" y="3288665"/>
                  </a:lnTo>
                  <a:lnTo>
                    <a:pt x="1585672" y="3295305"/>
                  </a:lnTo>
                  <a:lnTo>
                    <a:pt x="1642319" y="3300964"/>
                  </a:lnTo>
                  <a:lnTo>
                    <a:pt x="1699508" y="3305629"/>
                  </a:lnTo>
                  <a:lnTo>
                    <a:pt x="1757215" y="3309284"/>
                  </a:lnTo>
                  <a:lnTo>
                    <a:pt x="1815414" y="3311913"/>
                  </a:lnTo>
                  <a:lnTo>
                    <a:pt x="1874080" y="3313502"/>
                  </a:lnTo>
                  <a:lnTo>
                    <a:pt x="1933187" y="3314035"/>
                  </a:lnTo>
                  <a:lnTo>
                    <a:pt x="1992294" y="3313502"/>
                  </a:lnTo>
                  <a:lnTo>
                    <a:pt x="2050961" y="3311913"/>
                  </a:lnTo>
                  <a:lnTo>
                    <a:pt x="2109161" y="3309284"/>
                  </a:lnTo>
                  <a:lnTo>
                    <a:pt x="2166870" y="3305629"/>
                  </a:lnTo>
                  <a:lnTo>
                    <a:pt x="2224062" y="3300964"/>
                  </a:lnTo>
                  <a:lnTo>
                    <a:pt x="2280712" y="3295305"/>
                  </a:lnTo>
                  <a:lnTo>
                    <a:pt x="2336795" y="3288665"/>
                  </a:lnTo>
                  <a:lnTo>
                    <a:pt x="2392285" y="3281061"/>
                  </a:lnTo>
                  <a:lnTo>
                    <a:pt x="2447157" y="3272508"/>
                  </a:lnTo>
                  <a:lnTo>
                    <a:pt x="2501386" y="3263020"/>
                  </a:lnTo>
                  <a:lnTo>
                    <a:pt x="2554946" y="3252613"/>
                  </a:lnTo>
                  <a:lnTo>
                    <a:pt x="2607813" y="3241303"/>
                  </a:lnTo>
                  <a:lnTo>
                    <a:pt x="2659960" y="3229104"/>
                  </a:lnTo>
                  <a:lnTo>
                    <a:pt x="2711363" y="3216032"/>
                  </a:lnTo>
                  <a:lnTo>
                    <a:pt x="2761996" y="3202101"/>
                  </a:lnTo>
                  <a:lnTo>
                    <a:pt x="2811834" y="3187328"/>
                  </a:lnTo>
                  <a:lnTo>
                    <a:pt x="2860852" y="3171726"/>
                  </a:lnTo>
                  <a:lnTo>
                    <a:pt x="2909025" y="3155313"/>
                  </a:lnTo>
                  <a:lnTo>
                    <a:pt x="2956326" y="3138101"/>
                  </a:lnTo>
                  <a:lnTo>
                    <a:pt x="3002731" y="3120108"/>
                  </a:lnTo>
                  <a:lnTo>
                    <a:pt x="3048215" y="3101347"/>
                  </a:lnTo>
                  <a:lnTo>
                    <a:pt x="3092752" y="3081835"/>
                  </a:lnTo>
                  <a:lnTo>
                    <a:pt x="3136317" y="3061586"/>
                  </a:lnTo>
                  <a:lnTo>
                    <a:pt x="3178885" y="3040616"/>
                  </a:lnTo>
                  <a:lnTo>
                    <a:pt x="3220430" y="3018940"/>
                  </a:lnTo>
                  <a:lnTo>
                    <a:pt x="3260927" y="2996572"/>
                  </a:lnTo>
                  <a:lnTo>
                    <a:pt x="3300351" y="2973529"/>
                  </a:lnTo>
                  <a:lnTo>
                    <a:pt x="3338676" y="2949825"/>
                  </a:lnTo>
                  <a:lnTo>
                    <a:pt x="3375878" y="2925476"/>
                  </a:lnTo>
                  <a:lnTo>
                    <a:pt x="3411930" y="2900496"/>
                  </a:lnTo>
                  <a:lnTo>
                    <a:pt x="3446808" y="2874902"/>
                  </a:lnTo>
                  <a:lnTo>
                    <a:pt x="3480487" y="2848707"/>
                  </a:lnTo>
                  <a:lnTo>
                    <a:pt x="3512940" y="2821928"/>
                  </a:lnTo>
                  <a:lnTo>
                    <a:pt x="3544143" y="2794580"/>
                  </a:lnTo>
                  <a:lnTo>
                    <a:pt x="3574071" y="2766677"/>
                  </a:lnTo>
                  <a:lnTo>
                    <a:pt x="3602698" y="2738236"/>
                  </a:lnTo>
                  <a:lnTo>
                    <a:pt x="3629998" y="2709270"/>
                  </a:lnTo>
                  <a:lnTo>
                    <a:pt x="3655947" y="2679796"/>
                  </a:lnTo>
                  <a:lnTo>
                    <a:pt x="3680520" y="2649829"/>
                  </a:lnTo>
                  <a:lnTo>
                    <a:pt x="3703690" y="2619383"/>
                  </a:lnTo>
                  <a:lnTo>
                    <a:pt x="3745724" y="2557118"/>
                  </a:lnTo>
                  <a:lnTo>
                    <a:pt x="3781846" y="2493122"/>
                  </a:lnTo>
                  <a:lnTo>
                    <a:pt x="3811854" y="2427517"/>
                  </a:lnTo>
                  <a:lnTo>
                    <a:pt x="3835546" y="2360424"/>
                  </a:lnTo>
                  <a:lnTo>
                    <a:pt x="3852719" y="2291966"/>
                  </a:lnTo>
                  <a:lnTo>
                    <a:pt x="3863172" y="2222264"/>
                  </a:lnTo>
                  <a:lnTo>
                    <a:pt x="3866701" y="2151439"/>
                  </a:lnTo>
                  <a:lnTo>
                    <a:pt x="3865578" y="2111438"/>
                  </a:lnTo>
                  <a:lnTo>
                    <a:pt x="3862232" y="2071777"/>
                  </a:lnTo>
                  <a:lnTo>
                    <a:pt x="3856701" y="2032476"/>
                  </a:lnTo>
                  <a:lnTo>
                    <a:pt x="3849019" y="1993558"/>
                  </a:lnTo>
                  <a:lnTo>
                    <a:pt x="3839224" y="1955044"/>
                  </a:lnTo>
                  <a:lnTo>
                    <a:pt x="3827351" y="1916956"/>
                  </a:lnTo>
                  <a:lnTo>
                    <a:pt x="3813436" y="1879315"/>
                  </a:lnTo>
                  <a:lnTo>
                    <a:pt x="3797515" y="1842143"/>
                  </a:lnTo>
                  <a:lnTo>
                    <a:pt x="3779626" y="1805461"/>
                  </a:lnTo>
                  <a:lnTo>
                    <a:pt x="3759803" y="1769293"/>
                  </a:lnTo>
                  <a:lnTo>
                    <a:pt x="3738082" y="1733658"/>
                  </a:lnTo>
                  <a:lnTo>
                    <a:pt x="3714501" y="1698580"/>
                  </a:lnTo>
                  <a:lnTo>
                    <a:pt x="3689095" y="1664079"/>
                  </a:lnTo>
                  <a:lnTo>
                    <a:pt x="3661900" y="1630177"/>
                  </a:lnTo>
                  <a:lnTo>
                    <a:pt x="3632952" y="1596895"/>
                  </a:lnTo>
                  <a:lnTo>
                    <a:pt x="3602288" y="1564257"/>
                  </a:lnTo>
                  <a:lnTo>
                    <a:pt x="3569943" y="1532283"/>
                  </a:lnTo>
                  <a:lnTo>
                    <a:pt x="3535954" y="1500994"/>
                  </a:lnTo>
                  <a:lnTo>
                    <a:pt x="3500357" y="1470413"/>
                  </a:lnTo>
                  <a:lnTo>
                    <a:pt x="3463188" y="1440562"/>
                  </a:lnTo>
                  <a:lnTo>
                    <a:pt x="3424482" y="1411461"/>
                  </a:lnTo>
                  <a:lnTo>
                    <a:pt x="3384277" y="1383133"/>
                  </a:lnTo>
                  <a:lnTo>
                    <a:pt x="3342608" y="1355600"/>
                  </a:lnTo>
                  <a:lnTo>
                    <a:pt x="3299512" y="1328882"/>
                  </a:lnTo>
                  <a:lnTo>
                    <a:pt x="3255024" y="1303002"/>
                  </a:lnTo>
                  <a:lnTo>
                    <a:pt x="3209180" y="1277982"/>
                  </a:lnTo>
                  <a:lnTo>
                    <a:pt x="3162017" y="1253842"/>
                  </a:lnTo>
                  <a:lnTo>
                    <a:pt x="3113571" y="1230605"/>
                  </a:lnTo>
                  <a:lnTo>
                    <a:pt x="3063878" y="1208293"/>
                  </a:lnTo>
                  <a:lnTo>
                    <a:pt x="3012975" y="1186926"/>
                  </a:lnTo>
                  <a:lnTo>
                    <a:pt x="2960896" y="1166528"/>
                  </a:lnTo>
                  <a:lnTo>
                    <a:pt x="2907679" y="1147118"/>
                  </a:lnTo>
                  <a:lnTo>
                    <a:pt x="2853359" y="1128720"/>
                  </a:lnTo>
                  <a:lnTo>
                    <a:pt x="2797973" y="1111355"/>
                  </a:lnTo>
                  <a:lnTo>
                    <a:pt x="2741556" y="1095044"/>
                  </a:lnTo>
                  <a:lnTo>
                    <a:pt x="2684145" y="1079810"/>
                  </a:lnTo>
                  <a:lnTo>
                    <a:pt x="2702944" y="999969"/>
                  </a:lnTo>
                  <a:lnTo>
                    <a:pt x="2189396" y="999969"/>
                  </a:lnTo>
                  <a:lnTo>
                    <a:pt x="2138862" y="996241"/>
                  </a:lnTo>
                  <a:lnTo>
                    <a:pt x="2087997" y="993160"/>
                  </a:lnTo>
                  <a:lnTo>
                    <a:pt x="2036777" y="990831"/>
                  </a:lnTo>
                  <a:lnTo>
                    <a:pt x="1985181" y="989358"/>
                  </a:lnTo>
                  <a:lnTo>
                    <a:pt x="1933187" y="988844"/>
                  </a:lnTo>
                  <a:close/>
                </a:path>
                <a:path w="3867150" h="3314065">
                  <a:moveTo>
                    <a:pt x="2938392" y="0"/>
                  </a:moveTo>
                  <a:lnTo>
                    <a:pt x="2189396" y="999969"/>
                  </a:lnTo>
                  <a:lnTo>
                    <a:pt x="2702944" y="999969"/>
                  </a:lnTo>
                  <a:lnTo>
                    <a:pt x="2938392" y="0"/>
                  </a:lnTo>
                  <a:close/>
                </a:path>
              </a:pathLst>
            </a:custGeom>
            <a:solidFill>
              <a:srgbClr val="A53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3257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4" dirty="0"/>
              <a:t>Finding</a:t>
            </a:r>
            <a:r>
              <a:rPr spc="-100" dirty="0"/>
              <a:t> </a:t>
            </a:r>
            <a:r>
              <a:rPr spc="135" dirty="0"/>
              <a:t>Compatible</a:t>
            </a:r>
            <a:r>
              <a:rPr spc="-95" dirty="0"/>
              <a:t> </a:t>
            </a:r>
            <a:r>
              <a:rPr spc="95" dirty="0"/>
              <a:t>version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9568" y="8248828"/>
            <a:ext cx="3275965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850265" marR="5080" indent="-838200">
              <a:lnSpc>
                <a:spcPts val="3960"/>
              </a:lnSpc>
              <a:spcBef>
                <a:spcPts val="39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345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Security </a:t>
            </a:r>
            <a:r>
              <a:rPr sz="3450" b="1" spc="-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64697" y="6417745"/>
            <a:ext cx="4613275" cy="2953385"/>
          </a:xfrm>
          <a:custGeom>
            <a:avLst/>
            <a:gdLst/>
            <a:ahLst/>
            <a:cxnLst/>
            <a:rect l="l" t="t" r="r" b="b"/>
            <a:pathLst>
              <a:path w="4613275" h="2953384">
                <a:moveTo>
                  <a:pt x="0" y="0"/>
                </a:moveTo>
                <a:lnTo>
                  <a:pt x="838320" y="914565"/>
                </a:lnTo>
                <a:lnTo>
                  <a:pt x="783801" y="939598"/>
                </a:lnTo>
                <a:lnTo>
                  <a:pt x="730879" y="965496"/>
                </a:lnTo>
                <a:lnTo>
                  <a:pt x="679598" y="992236"/>
                </a:lnTo>
                <a:lnTo>
                  <a:pt x="630001" y="1019798"/>
                </a:lnTo>
                <a:lnTo>
                  <a:pt x="582134" y="1048160"/>
                </a:lnTo>
                <a:lnTo>
                  <a:pt x="536039" y="1077301"/>
                </a:lnTo>
                <a:lnTo>
                  <a:pt x="491763" y="1107199"/>
                </a:lnTo>
                <a:lnTo>
                  <a:pt x="449348" y="1137832"/>
                </a:lnTo>
                <a:lnTo>
                  <a:pt x="408839" y="1169180"/>
                </a:lnTo>
                <a:lnTo>
                  <a:pt x="370280" y="1201220"/>
                </a:lnTo>
                <a:lnTo>
                  <a:pt x="333716" y="1233931"/>
                </a:lnTo>
                <a:lnTo>
                  <a:pt x="299190" y="1267292"/>
                </a:lnTo>
                <a:lnTo>
                  <a:pt x="266747" y="1301282"/>
                </a:lnTo>
                <a:lnTo>
                  <a:pt x="236430" y="1335877"/>
                </a:lnTo>
                <a:lnTo>
                  <a:pt x="208286" y="1371058"/>
                </a:lnTo>
                <a:lnTo>
                  <a:pt x="182356" y="1406803"/>
                </a:lnTo>
                <a:lnTo>
                  <a:pt x="158686" y="1443090"/>
                </a:lnTo>
                <a:lnTo>
                  <a:pt x="137320" y="1479897"/>
                </a:lnTo>
                <a:lnTo>
                  <a:pt x="118302" y="1517204"/>
                </a:lnTo>
                <a:lnTo>
                  <a:pt x="101677" y="1554988"/>
                </a:lnTo>
                <a:lnTo>
                  <a:pt x="87488" y="1593228"/>
                </a:lnTo>
                <a:lnTo>
                  <a:pt x="75779" y="1631903"/>
                </a:lnTo>
                <a:lnTo>
                  <a:pt x="66596" y="1670992"/>
                </a:lnTo>
                <a:lnTo>
                  <a:pt x="59981" y="1710472"/>
                </a:lnTo>
                <a:lnTo>
                  <a:pt x="55980" y="1750322"/>
                </a:lnTo>
                <a:lnTo>
                  <a:pt x="54637" y="1790521"/>
                </a:lnTo>
                <a:lnTo>
                  <a:pt x="55483" y="1822523"/>
                </a:lnTo>
                <a:lnTo>
                  <a:pt x="62192" y="1885876"/>
                </a:lnTo>
                <a:lnTo>
                  <a:pt x="75442" y="1948284"/>
                </a:lnTo>
                <a:lnTo>
                  <a:pt x="95060" y="2009660"/>
                </a:lnTo>
                <a:lnTo>
                  <a:pt x="120872" y="2069915"/>
                </a:lnTo>
                <a:lnTo>
                  <a:pt x="152705" y="2128960"/>
                </a:lnTo>
                <a:lnTo>
                  <a:pt x="190384" y="2186707"/>
                </a:lnTo>
                <a:lnTo>
                  <a:pt x="233736" y="2243067"/>
                </a:lnTo>
                <a:lnTo>
                  <a:pt x="282587" y="2297951"/>
                </a:lnTo>
                <a:lnTo>
                  <a:pt x="336764" y="2351271"/>
                </a:lnTo>
                <a:lnTo>
                  <a:pt x="365794" y="2377317"/>
                </a:lnTo>
                <a:lnTo>
                  <a:pt x="396091" y="2402939"/>
                </a:lnTo>
                <a:lnTo>
                  <a:pt x="427633" y="2428125"/>
                </a:lnTo>
                <a:lnTo>
                  <a:pt x="460397" y="2452864"/>
                </a:lnTo>
                <a:lnTo>
                  <a:pt x="494362" y="2477146"/>
                </a:lnTo>
                <a:lnTo>
                  <a:pt x="529507" y="2500960"/>
                </a:lnTo>
                <a:lnTo>
                  <a:pt x="565808" y="2524294"/>
                </a:lnTo>
                <a:lnTo>
                  <a:pt x="603246" y="2547137"/>
                </a:lnTo>
                <a:lnTo>
                  <a:pt x="641798" y="2569478"/>
                </a:lnTo>
                <a:lnTo>
                  <a:pt x="681442" y="2591306"/>
                </a:lnTo>
                <a:lnTo>
                  <a:pt x="722157" y="2612610"/>
                </a:lnTo>
                <a:lnTo>
                  <a:pt x="763921" y="2633379"/>
                </a:lnTo>
                <a:lnTo>
                  <a:pt x="806711" y="2653602"/>
                </a:lnTo>
                <a:lnTo>
                  <a:pt x="850508" y="2673268"/>
                </a:lnTo>
                <a:lnTo>
                  <a:pt x="895288" y="2692365"/>
                </a:lnTo>
                <a:lnTo>
                  <a:pt x="941030" y="2710883"/>
                </a:lnTo>
                <a:lnTo>
                  <a:pt x="987712" y="2728811"/>
                </a:lnTo>
                <a:lnTo>
                  <a:pt x="1035313" y="2746136"/>
                </a:lnTo>
                <a:lnTo>
                  <a:pt x="1083811" y="2762850"/>
                </a:lnTo>
                <a:lnTo>
                  <a:pt x="1133184" y="2778939"/>
                </a:lnTo>
                <a:lnTo>
                  <a:pt x="1183410" y="2794394"/>
                </a:lnTo>
                <a:lnTo>
                  <a:pt x="1234468" y="2809203"/>
                </a:lnTo>
                <a:lnTo>
                  <a:pt x="1286336" y="2823354"/>
                </a:lnTo>
                <a:lnTo>
                  <a:pt x="1338993" y="2836838"/>
                </a:lnTo>
                <a:lnTo>
                  <a:pt x="1392415" y="2849643"/>
                </a:lnTo>
                <a:lnTo>
                  <a:pt x="1446583" y="2861757"/>
                </a:lnTo>
                <a:lnTo>
                  <a:pt x="1501473" y="2873170"/>
                </a:lnTo>
                <a:lnTo>
                  <a:pt x="1557065" y="2883871"/>
                </a:lnTo>
                <a:lnTo>
                  <a:pt x="1613337" y="2893849"/>
                </a:lnTo>
                <a:lnTo>
                  <a:pt x="1670266" y="2903092"/>
                </a:lnTo>
                <a:lnTo>
                  <a:pt x="1727832" y="2911589"/>
                </a:lnTo>
                <a:lnTo>
                  <a:pt x="1786012" y="2919329"/>
                </a:lnTo>
                <a:lnTo>
                  <a:pt x="1844785" y="2926302"/>
                </a:lnTo>
                <a:lnTo>
                  <a:pt x="1904129" y="2932496"/>
                </a:lnTo>
                <a:lnTo>
                  <a:pt x="1964022" y="2937900"/>
                </a:lnTo>
                <a:lnTo>
                  <a:pt x="2024442" y="2942503"/>
                </a:lnTo>
                <a:lnTo>
                  <a:pt x="2085369" y="2946294"/>
                </a:lnTo>
                <a:lnTo>
                  <a:pt x="2146779" y="2949262"/>
                </a:lnTo>
                <a:lnTo>
                  <a:pt x="2208652" y="2951396"/>
                </a:lnTo>
                <a:lnTo>
                  <a:pt x="2270966" y="2952684"/>
                </a:lnTo>
                <a:lnTo>
                  <a:pt x="2333698" y="2953116"/>
                </a:lnTo>
                <a:lnTo>
                  <a:pt x="2396431" y="2952684"/>
                </a:lnTo>
                <a:lnTo>
                  <a:pt x="2458744" y="2951396"/>
                </a:lnTo>
                <a:lnTo>
                  <a:pt x="2520617" y="2949262"/>
                </a:lnTo>
                <a:lnTo>
                  <a:pt x="2582027" y="2946294"/>
                </a:lnTo>
                <a:lnTo>
                  <a:pt x="2642954" y="2942503"/>
                </a:lnTo>
                <a:lnTo>
                  <a:pt x="2703374" y="2937900"/>
                </a:lnTo>
                <a:lnTo>
                  <a:pt x="2763267" y="2932496"/>
                </a:lnTo>
                <a:lnTo>
                  <a:pt x="2822611" y="2926302"/>
                </a:lnTo>
                <a:lnTo>
                  <a:pt x="2881384" y="2919329"/>
                </a:lnTo>
                <a:lnTo>
                  <a:pt x="2939563" y="2911589"/>
                </a:lnTo>
                <a:lnTo>
                  <a:pt x="2997129" y="2903092"/>
                </a:lnTo>
                <a:lnTo>
                  <a:pt x="3054058" y="2893849"/>
                </a:lnTo>
                <a:lnTo>
                  <a:pt x="3110329" y="2883871"/>
                </a:lnTo>
                <a:lnTo>
                  <a:pt x="3165921" y="2873170"/>
                </a:lnTo>
                <a:lnTo>
                  <a:pt x="3220812" y="2861757"/>
                </a:lnTo>
                <a:lnTo>
                  <a:pt x="3274979" y="2849643"/>
                </a:lnTo>
                <a:lnTo>
                  <a:pt x="3328401" y="2836838"/>
                </a:lnTo>
                <a:lnTo>
                  <a:pt x="3381057" y="2823354"/>
                </a:lnTo>
                <a:lnTo>
                  <a:pt x="3432925" y="2809203"/>
                </a:lnTo>
                <a:lnTo>
                  <a:pt x="3483983" y="2794394"/>
                </a:lnTo>
                <a:lnTo>
                  <a:pt x="3534209" y="2778939"/>
                </a:lnTo>
                <a:lnTo>
                  <a:pt x="3583582" y="2762850"/>
                </a:lnTo>
                <a:lnTo>
                  <a:pt x="3632079" y="2746136"/>
                </a:lnTo>
                <a:lnTo>
                  <a:pt x="3679680" y="2728811"/>
                </a:lnTo>
                <a:lnTo>
                  <a:pt x="3726362" y="2710883"/>
                </a:lnTo>
                <a:lnTo>
                  <a:pt x="3772104" y="2692365"/>
                </a:lnTo>
                <a:lnTo>
                  <a:pt x="3816884" y="2673268"/>
                </a:lnTo>
                <a:lnTo>
                  <a:pt x="3860680" y="2653602"/>
                </a:lnTo>
                <a:lnTo>
                  <a:pt x="3903471" y="2633379"/>
                </a:lnTo>
                <a:lnTo>
                  <a:pt x="3945234" y="2612610"/>
                </a:lnTo>
                <a:lnTo>
                  <a:pt x="3985949" y="2591306"/>
                </a:lnTo>
                <a:lnTo>
                  <a:pt x="4025592" y="2569478"/>
                </a:lnTo>
                <a:lnTo>
                  <a:pt x="4064144" y="2547137"/>
                </a:lnTo>
                <a:lnTo>
                  <a:pt x="4101581" y="2524294"/>
                </a:lnTo>
                <a:lnTo>
                  <a:pt x="4137883" y="2500960"/>
                </a:lnTo>
                <a:lnTo>
                  <a:pt x="4173027" y="2477146"/>
                </a:lnTo>
                <a:lnTo>
                  <a:pt x="4206992" y="2452864"/>
                </a:lnTo>
                <a:lnTo>
                  <a:pt x="4239756" y="2428125"/>
                </a:lnTo>
                <a:lnTo>
                  <a:pt x="4271297" y="2402939"/>
                </a:lnTo>
                <a:lnTo>
                  <a:pt x="4301594" y="2377317"/>
                </a:lnTo>
                <a:lnTo>
                  <a:pt x="4330625" y="2351271"/>
                </a:lnTo>
                <a:lnTo>
                  <a:pt x="4358367" y="2324813"/>
                </a:lnTo>
                <a:lnTo>
                  <a:pt x="4409902" y="2270699"/>
                </a:lnTo>
                <a:lnTo>
                  <a:pt x="4456025" y="2215066"/>
                </a:lnTo>
                <a:lnTo>
                  <a:pt x="4496562" y="2158002"/>
                </a:lnTo>
                <a:lnTo>
                  <a:pt x="4531340" y="2099594"/>
                </a:lnTo>
                <a:lnTo>
                  <a:pt x="4560184" y="2039933"/>
                </a:lnTo>
                <a:lnTo>
                  <a:pt x="4582920" y="1979107"/>
                </a:lnTo>
                <a:lnTo>
                  <a:pt x="4599376" y="1917203"/>
                </a:lnTo>
                <a:lnTo>
                  <a:pt x="4609377" y="1854312"/>
                </a:lnTo>
                <a:lnTo>
                  <a:pt x="4612749" y="1790521"/>
                </a:lnTo>
                <a:lnTo>
                  <a:pt x="4611902" y="1758518"/>
                </a:lnTo>
                <a:lnTo>
                  <a:pt x="4605194" y="1695166"/>
                </a:lnTo>
                <a:lnTo>
                  <a:pt x="4591944" y="1632758"/>
                </a:lnTo>
                <a:lnTo>
                  <a:pt x="4572326" y="1571381"/>
                </a:lnTo>
                <a:lnTo>
                  <a:pt x="4546514" y="1511126"/>
                </a:lnTo>
                <a:lnTo>
                  <a:pt x="4514682" y="1452081"/>
                </a:lnTo>
                <a:lnTo>
                  <a:pt x="4477003" y="1394334"/>
                </a:lnTo>
                <a:lnTo>
                  <a:pt x="4433651" y="1337974"/>
                </a:lnTo>
                <a:lnTo>
                  <a:pt x="4384801" y="1283090"/>
                </a:lnTo>
                <a:lnTo>
                  <a:pt x="4330625" y="1229770"/>
                </a:lnTo>
                <a:lnTo>
                  <a:pt x="4301594" y="1203724"/>
                </a:lnTo>
                <a:lnTo>
                  <a:pt x="4271297" y="1178102"/>
                </a:lnTo>
                <a:lnTo>
                  <a:pt x="4239756" y="1152916"/>
                </a:lnTo>
                <a:lnTo>
                  <a:pt x="4206992" y="1128177"/>
                </a:lnTo>
                <a:lnTo>
                  <a:pt x="4173027" y="1103895"/>
                </a:lnTo>
                <a:lnTo>
                  <a:pt x="4137883" y="1080081"/>
                </a:lnTo>
                <a:lnTo>
                  <a:pt x="4101581" y="1056747"/>
                </a:lnTo>
                <a:lnTo>
                  <a:pt x="4064144" y="1033904"/>
                </a:lnTo>
                <a:lnTo>
                  <a:pt x="4025592" y="1011563"/>
                </a:lnTo>
                <a:lnTo>
                  <a:pt x="3985949" y="989735"/>
                </a:lnTo>
                <a:lnTo>
                  <a:pt x="3945234" y="968431"/>
                </a:lnTo>
                <a:lnTo>
                  <a:pt x="3903471" y="947662"/>
                </a:lnTo>
                <a:lnTo>
                  <a:pt x="3860680" y="927439"/>
                </a:lnTo>
                <a:lnTo>
                  <a:pt x="3816884" y="907773"/>
                </a:lnTo>
                <a:lnTo>
                  <a:pt x="3772104" y="888676"/>
                </a:lnTo>
                <a:lnTo>
                  <a:pt x="3726362" y="870158"/>
                </a:lnTo>
                <a:lnTo>
                  <a:pt x="3679680" y="852230"/>
                </a:lnTo>
                <a:lnTo>
                  <a:pt x="3632079" y="834904"/>
                </a:lnTo>
                <a:lnTo>
                  <a:pt x="3583582" y="818191"/>
                </a:lnTo>
                <a:lnTo>
                  <a:pt x="3534209" y="802102"/>
                </a:lnTo>
                <a:lnTo>
                  <a:pt x="3483983" y="786647"/>
                </a:lnTo>
                <a:lnTo>
                  <a:pt x="3432925" y="771838"/>
                </a:lnTo>
                <a:lnTo>
                  <a:pt x="3381057" y="757686"/>
                </a:lnTo>
                <a:lnTo>
                  <a:pt x="3328401" y="744203"/>
                </a:lnTo>
                <a:lnTo>
                  <a:pt x="3274979" y="731398"/>
                </a:lnTo>
                <a:lnTo>
                  <a:pt x="3268800" y="730016"/>
                </a:lnTo>
                <a:lnTo>
                  <a:pt x="1402114" y="730016"/>
                </a:lnTo>
                <a:lnTo>
                  <a:pt x="0" y="0"/>
                </a:lnTo>
                <a:close/>
              </a:path>
              <a:path w="4613275" h="2953384">
                <a:moveTo>
                  <a:pt x="2333698" y="627925"/>
                </a:moveTo>
                <a:lnTo>
                  <a:pt x="2281388" y="628230"/>
                </a:lnTo>
                <a:lnTo>
                  <a:pt x="2229380" y="629141"/>
                </a:lnTo>
                <a:lnTo>
                  <a:pt x="2177685" y="630651"/>
                </a:lnTo>
                <a:lnTo>
                  <a:pt x="2126315" y="632751"/>
                </a:lnTo>
                <a:lnTo>
                  <a:pt x="2075279" y="635434"/>
                </a:lnTo>
                <a:lnTo>
                  <a:pt x="2024589" y="638693"/>
                </a:lnTo>
                <a:lnTo>
                  <a:pt x="1974257" y="642520"/>
                </a:lnTo>
                <a:lnTo>
                  <a:pt x="1924292" y="646908"/>
                </a:lnTo>
                <a:lnTo>
                  <a:pt x="1874707" y="651848"/>
                </a:lnTo>
                <a:lnTo>
                  <a:pt x="1825511" y="657334"/>
                </a:lnTo>
                <a:lnTo>
                  <a:pt x="1776717" y="663358"/>
                </a:lnTo>
                <a:lnTo>
                  <a:pt x="1728334" y="669913"/>
                </a:lnTo>
                <a:lnTo>
                  <a:pt x="1680375" y="676991"/>
                </a:lnTo>
                <a:lnTo>
                  <a:pt x="1632849" y="684584"/>
                </a:lnTo>
                <a:lnTo>
                  <a:pt x="1585768" y="692684"/>
                </a:lnTo>
                <a:lnTo>
                  <a:pt x="1539143" y="701286"/>
                </a:lnTo>
                <a:lnTo>
                  <a:pt x="1492985" y="710380"/>
                </a:lnTo>
                <a:lnTo>
                  <a:pt x="1447305" y="719959"/>
                </a:lnTo>
                <a:lnTo>
                  <a:pt x="1402114" y="730016"/>
                </a:lnTo>
                <a:lnTo>
                  <a:pt x="3268800" y="730016"/>
                </a:lnTo>
                <a:lnTo>
                  <a:pt x="3220812" y="719283"/>
                </a:lnTo>
                <a:lnTo>
                  <a:pt x="3165921" y="707870"/>
                </a:lnTo>
                <a:lnTo>
                  <a:pt x="3110329" y="697169"/>
                </a:lnTo>
                <a:lnTo>
                  <a:pt x="3054058" y="687192"/>
                </a:lnTo>
                <a:lnTo>
                  <a:pt x="2997129" y="677949"/>
                </a:lnTo>
                <a:lnTo>
                  <a:pt x="2939563" y="669452"/>
                </a:lnTo>
                <a:lnTo>
                  <a:pt x="2881384" y="661711"/>
                </a:lnTo>
                <a:lnTo>
                  <a:pt x="2822611" y="654739"/>
                </a:lnTo>
                <a:lnTo>
                  <a:pt x="2763267" y="648545"/>
                </a:lnTo>
                <a:lnTo>
                  <a:pt x="2703374" y="643141"/>
                </a:lnTo>
                <a:lnTo>
                  <a:pt x="2642954" y="638537"/>
                </a:lnTo>
                <a:lnTo>
                  <a:pt x="2582027" y="634746"/>
                </a:lnTo>
                <a:lnTo>
                  <a:pt x="2520617" y="631779"/>
                </a:lnTo>
                <a:lnTo>
                  <a:pt x="2458744" y="629645"/>
                </a:lnTo>
                <a:lnTo>
                  <a:pt x="2396431" y="628357"/>
                </a:lnTo>
                <a:lnTo>
                  <a:pt x="2333698" y="627925"/>
                </a:lnTo>
                <a:close/>
              </a:path>
            </a:pathLst>
          </a:custGeom>
          <a:solidFill>
            <a:srgbClr val="436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955461" y="7651987"/>
            <a:ext cx="3886835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163955" marR="5080" indent="-1151890">
              <a:lnSpc>
                <a:spcPts val="3960"/>
              </a:lnSpc>
              <a:spcBef>
                <a:spcPts val="39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345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Framework </a:t>
            </a:r>
            <a:r>
              <a:rPr sz="3450" b="1" spc="-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endParaRPr sz="3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7259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65" dirty="0"/>
              <a:t>Add</a:t>
            </a:r>
            <a:r>
              <a:rPr spc="-70" dirty="0"/>
              <a:t> </a:t>
            </a:r>
            <a:r>
              <a:rPr spc="5" dirty="0"/>
              <a:t>Maven</a:t>
            </a:r>
            <a:r>
              <a:rPr spc="-70" dirty="0"/>
              <a:t> </a:t>
            </a:r>
            <a:r>
              <a:rPr spc="210" dirty="0"/>
              <a:t>dependencies</a:t>
            </a:r>
            <a:r>
              <a:rPr spc="-70" dirty="0"/>
              <a:t> </a:t>
            </a:r>
            <a:r>
              <a:rPr spc="60" dirty="0"/>
              <a:t>for</a:t>
            </a:r>
            <a:r>
              <a:rPr spc="-70" dirty="0"/>
              <a:t> </a:t>
            </a:r>
            <a:r>
              <a:rPr spc="200" dirty="0"/>
              <a:t>Spring</a:t>
            </a:r>
            <a:r>
              <a:rPr spc="-70" dirty="0"/>
              <a:t> </a:t>
            </a:r>
            <a:r>
              <a:rPr spc="114" dirty="0"/>
              <a:t>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59016" y="531668"/>
            <a:ext cx="10671810" cy="10259695"/>
            <a:chOff x="4259016" y="531668"/>
            <a:chExt cx="10671810" cy="10259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9016" y="531668"/>
              <a:ext cx="10671549" cy="102591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77852" y="2710062"/>
              <a:ext cx="9834245" cy="5888990"/>
            </a:xfrm>
            <a:custGeom>
              <a:avLst/>
              <a:gdLst/>
              <a:ahLst/>
              <a:cxnLst/>
              <a:rect l="l" t="t" r="r" b="b"/>
              <a:pathLst>
                <a:path w="9834244" h="5888990">
                  <a:moveTo>
                    <a:pt x="9444146" y="0"/>
                  </a:moveTo>
                  <a:lnTo>
                    <a:pt x="391468" y="0"/>
                  </a:lnTo>
                  <a:lnTo>
                    <a:pt x="329713" y="152"/>
                  </a:lnTo>
                  <a:lnTo>
                    <a:pt x="278681" y="1222"/>
                  </a:lnTo>
                  <a:lnTo>
                    <a:pt x="235480" y="4125"/>
                  </a:lnTo>
                  <a:lnTo>
                    <a:pt x="197217" y="9778"/>
                  </a:lnTo>
                  <a:lnTo>
                    <a:pt x="114382" y="42123"/>
                  </a:lnTo>
                  <a:lnTo>
                    <a:pt x="74320" y="74320"/>
                  </a:lnTo>
                  <a:lnTo>
                    <a:pt x="42123" y="114382"/>
                  </a:lnTo>
                  <a:lnTo>
                    <a:pt x="19098" y="161000"/>
                  </a:lnTo>
                  <a:lnTo>
                    <a:pt x="4117" y="235480"/>
                  </a:lnTo>
                  <a:lnTo>
                    <a:pt x="1222" y="278307"/>
                  </a:lnTo>
                  <a:lnTo>
                    <a:pt x="152" y="328826"/>
                  </a:lnTo>
                  <a:lnTo>
                    <a:pt x="0" y="389735"/>
                  </a:lnTo>
                  <a:lnTo>
                    <a:pt x="4" y="5498696"/>
                  </a:lnTo>
                  <a:lnTo>
                    <a:pt x="152" y="5558718"/>
                  </a:lnTo>
                  <a:lnTo>
                    <a:pt x="1222" y="5609750"/>
                  </a:lnTo>
                  <a:lnTo>
                    <a:pt x="4141" y="5653062"/>
                  </a:lnTo>
                  <a:lnTo>
                    <a:pt x="9782" y="5691228"/>
                  </a:lnTo>
                  <a:lnTo>
                    <a:pt x="42123" y="5774050"/>
                  </a:lnTo>
                  <a:lnTo>
                    <a:pt x="74320" y="5814111"/>
                  </a:lnTo>
                  <a:lnTo>
                    <a:pt x="114382" y="5846308"/>
                  </a:lnTo>
                  <a:lnTo>
                    <a:pt x="161000" y="5869333"/>
                  </a:lnTo>
                  <a:lnTo>
                    <a:pt x="235369" y="5884306"/>
                  </a:lnTo>
                  <a:lnTo>
                    <a:pt x="278307" y="5887209"/>
                  </a:lnTo>
                  <a:lnTo>
                    <a:pt x="328826" y="5888279"/>
                  </a:lnTo>
                  <a:lnTo>
                    <a:pt x="389735" y="5888432"/>
                  </a:lnTo>
                  <a:lnTo>
                    <a:pt x="9442408" y="5888432"/>
                  </a:lnTo>
                  <a:lnTo>
                    <a:pt x="9504165" y="5888279"/>
                  </a:lnTo>
                  <a:lnTo>
                    <a:pt x="9555197" y="5887209"/>
                  </a:lnTo>
                  <a:lnTo>
                    <a:pt x="9598397" y="5884306"/>
                  </a:lnTo>
                  <a:lnTo>
                    <a:pt x="9636658" y="5878653"/>
                  </a:lnTo>
                  <a:lnTo>
                    <a:pt x="9719495" y="5846308"/>
                  </a:lnTo>
                  <a:lnTo>
                    <a:pt x="9759557" y="5814111"/>
                  </a:lnTo>
                  <a:lnTo>
                    <a:pt x="9791752" y="5774050"/>
                  </a:lnTo>
                  <a:lnTo>
                    <a:pt x="9814774" y="5727431"/>
                  </a:lnTo>
                  <a:lnTo>
                    <a:pt x="9829755" y="5652951"/>
                  </a:lnTo>
                  <a:lnTo>
                    <a:pt x="9832651" y="5610124"/>
                  </a:lnTo>
                  <a:lnTo>
                    <a:pt x="9833720" y="5559606"/>
                  </a:lnTo>
                  <a:lnTo>
                    <a:pt x="9833873" y="5498696"/>
                  </a:lnTo>
                  <a:lnTo>
                    <a:pt x="9833869" y="389735"/>
                  </a:lnTo>
                  <a:lnTo>
                    <a:pt x="9833720" y="329713"/>
                  </a:lnTo>
                  <a:lnTo>
                    <a:pt x="9832651" y="278681"/>
                  </a:lnTo>
                  <a:lnTo>
                    <a:pt x="9829731" y="235369"/>
                  </a:lnTo>
                  <a:lnTo>
                    <a:pt x="9824091" y="197204"/>
                  </a:lnTo>
                  <a:lnTo>
                    <a:pt x="9791752" y="114382"/>
                  </a:lnTo>
                  <a:lnTo>
                    <a:pt x="9759557" y="74320"/>
                  </a:lnTo>
                  <a:lnTo>
                    <a:pt x="9719495" y="42123"/>
                  </a:lnTo>
                  <a:lnTo>
                    <a:pt x="9672873" y="19098"/>
                  </a:lnTo>
                  <a:lnTo>
                    <a:pt x="9598508" y="4125"/>
                  </a:lnTo>
                  <a:lnTo>
                    <a:pt x="9555573" y="1222"/>
                  </a:lnTo>
                  <a:lnTo>
                    <a:pt x="9505055" y="152"/>
                  </a:lnTo>
                  <a:lnTo>
                    <a:pt x="9444146" y="0"/>
                  </a:lnTo>
                  <a:close/>
                </a:path>
              </a:pathLst>
            </a:custGeom>
            <a:solidFill>
              <a:srgbClr val="A53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3390" y="3583739"/>
              <a:ext cx="8442802" cy="29630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92225" y="4394118"/>
              <a:ext cx="7605395" cy="1328420"/>
            </a:xfrm>
            <a:custGeom>
              <a:avLst/>
              <a:gdLst/>
              <a:ahLst/>
              <a:cxnLst/>
              <a:rect l="l" t="t" r="r" b="b"/>
              <a:pathLst>
                <a:path w="7605394" h="1328420">
                  <a:moveTo>
                    <a:pt x="7334536" y="0"/>
                  </a:moveTo>
                  <a:lnTo>
                    <a:pt x="271795" y="0"/>
                  </a:lnTo>
                  <a:lnTo>
                    <a:pt x="219441" y="207"/>
                  </a:lnTo>
                  <a:lnTo>
                    <a:pt x="177936" y="1657"/>
                  </a:lnTo>
                  <a:lnTo>
                    <a:pt x="111781" y="13260"/>
                  </a:lnTo>
                  <a:lnTo>
                    <a:pt x="51600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1"/>
                  </a:lnTo>
                  <a:lnTo>
                    <a:pt x="207" y="1108943"/>
                  </a:lnTo>
                  <a:lnTo>
                    <a:pt x="1674" y="1150598"/>
                  </a:lnTo>
                  <a:lnTo>
                    <a:pt x="13260" y="1216602"/>
                  </a:lnTo>
                  <a:lnTo>
                    <a:pt x="51600" y="1276784"/>
                  </a:lnTo>
                  <a:lnTo>
                    <a:pt x="111781" y="1315124"/>
                  </a:lnTo>
                  <a:lnTo>
                    <a:pt x="177785" y="1326727"/>
                  </a:lnTo>
                  <a:lnTo>
                    <a:pt x="218934" y="1328177"/>
                  </a:lnTo>
                  <a:lnTo>
                    <a:pt x="270592" y="1328384"/>
                  </a:lnTo>
                  <a:lnTo>
                    <a:pt x="7333332" y="1328384"/>
                  </a:lnTo>
                  <a:lnTo>
                    <a:pt x="7385687" y="1328177"/>
                  </a:lnTo>
                  <a:lnTo>
                    <a:pt x="7427193" y="1326727"/>
                  </a:lnTo>
                  <a:lnTo>
                    <a:pt x="7493348" y="1315124"/>
                  </a:lnTo>
                  <a:lnTo>
                    <a:pt x="7553532" y="1276784"/>
                  </a:lnTo>
                  <a:lnTo>
                    <a:pt x="7591869" y="1216602"/>
                  </a:lnTo>
                  <a:lnTo>
                    <a:pt x="7603482" y="1150448"/>
                  </a:lnTo>
                  <a:lnTo>
                    <a:pt x="7604928" y="1109450"/>
                  </a:lnTo>
                  <a:lnTo>
                    <a:pt x="7605135" y="1057791"/>
                  </a:lnTo>
                  <a:lnTo>
                    <a:pt x="7605131" y="270592"/>
                  </a:lnTo>
                  <a:lnTo>
                    <a:pt x="7604928" y="219441"/>
                  </a:lnTo>
                  <a:lnTo>
                    <a:pt x="7603460" y="177785"/>
                  </a:lnTo>
                  <a:lnTo>
                    <a:pt x="7591869" y="111781"/>
                  </a:lnTo>
                  <a:lnTo>
                    <a:pt x="7553532" y="51600"/>
                  </a:lnTo>
                  <a:lnTo>
                    <a:pt x="7493348" y="13260"/>
                  </a:lnTo>
                  <a:lnTo>
                    <a:pt x="7427344" y="1657"/>
                  </a:lnTo>
                  <a:lnTo>
                    <a:pt x="7386195" y="207"/>
                  </a:lnTo>
                  <a:lnTo>
                    <a:pt x="7334536" y="0"/>
                  </a:lnTo>
                  <a:close/>
                </a:path>
              </a:pathLst>
            </a:custGeom>
            <a:solidFill>
              <a:srgbClr val="D6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3390" y="5454065"/>
              <a:ext cx="8442802" cy="296308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92225" y="6264444"/>
              <a:ext cx="7605395" cy="1328420"/>
            </a:xfrm>
            <a:custGeom>
              <a:avLst/>
              <a:gdLst/>
              <a:ahLst/>
              <a:cxnLst/>
              <a:rect l="l" t="t" r="r" b="b"/>
              <a:pathLst>
                <a:path w="7605394" h="1328420">
                  <a:moveTo>
                    <a:pt x="7334536" y="0"/>
                  </a:moveTo>
                  <a:lnTo>
                    <a:pt x="271795" y="0"/>
                  </a:lnTo>
                  <a:lnTo>
                    <a:pt x="219441" y="207"/>
                  </a:lnTo>
                  <a:lnTo>
                    <a:pt x="177936" y="1657"/>
                  </a:lnTo>
                  <a:lnTo>
                    <a:pt x="111781" y="13260"/>
                  </a:lnTo>
                  <a:lnTo>
                    <a:pt x="51600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1"/>
                  </a:lnTo>
                  <a:lnTo>
                    <a:pt x="207" y="1108943"/>
                  </a:lnTo>
                  <a:lnTo>
                    <a:pt x="1674" y="1150598"/>
                  </a:lnTo>
                  <a:lnTo>
                    <a:pt x="13260" y="1216602"/>
                  </a:lnTo>
                  <a:lnTo>
                    <a:pt x="51600" y="1276784"/>
                  </a:lnTo>
                  <a:lnTo>
                    <a:pt x="111781" y="1315124"/>
                  </a:lnTo>
                  <a:lnTo>
                    <a:pt x="177785" y="1326727"/>
                  </a:lnTo>
                  <a:lnTo>
                    <a:pt x="218934" y="1328177"/>
                  </a:lnTo>
                  <a:lnTo>
                    <a:pt x="270592" y="1328384"/>
                  </a:lnTo>
                  <a:lnTo>
                    <a:pt x="7333332" y="1328384"/>
                  </a:lnTo>
                  <a:lnTo>
                    <a:pt x="7385687" y="1328177"/>
                  </a:lnTo>
                  <a:lnTo>
                    <a:pt x="7427193" y="1326727"/>
                  </a:lnTo>
                  <a:lnTo>
                    <a:pt x="7493348" y="1315124"/>
                  </a:lnTo>
                  <a:lnTo>
                    <a:pt x="7553532" y="1276784"/>
                  </a:lnTo>
                  <a:lnTo>
                    <a:pt x="7591869" y="1216602"/>
                  </a:lnTo>
                  <a:lnTo>
                    <a:pt x="7603482" y="1150448"/>
                  </a:lnTo>
                  <a:lnTo>
                    <a:pt x="7604928" y="1109450"/>
                  </a:lnTo>
                  <a:lnTo>
                    <a:pt x="7605135" y="1057791"/>
                  </a:lnTo>
                  <a:lnTo>
                    <a:pt x="7605131" y="270592"/>
                  </a:lnTo>
                  <a:lnTo>
                    <a:pt x="7604928" y="219441"/>
                  </a:lnTo>
                  <a:lnTo>
                    <a:pt x="7603460" y="177785"/>
                  </a:lnTo>
                  <a:lnTo>
                    <a:pt x="7591869" y="111781"/>
                  </a:lnTo>
                  <a:lnTo>
                    <a:pt x="7553532" y="51600"/>
                  </a:lnTo>
                  <a:lnTo>
                    <a:pt x="7493348" y="13260"/>
                  </a:lnTo>
                  <a:lnTo>
                    <a:pt x="7427344" y="1657"/>
                  </a:lnTo>
                  <a:lnTo>
                    <a:pt x="7386195" y="207"/>
                  </a:lnTo>
                  <a:lnTo>
                    <a:pt x="7334536" y="0"/>
                  </a:lnTo>
                  <a:close/>
                </a:path>
              </a:pathLst>
            </a:custGeom>
            <a:solidFill>
              <a:srgbClr val="D6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94428" y="3097153"/>
            <a:ext cx="5995035" cy="417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00"/>
              </a:spcBef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4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250">
              <a:latin typeface="Arial"/>
              <a:cs typeface="Arial"/>
            </a:endParaRPr>
          </a:p>
          <a:p>
            <a:pPr marL="10795" algn="ctr">
              <a:lnSpc>
                <a:spcPct val="100000"/>
              </a:lnSpc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spring-security-web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spring-security-config</a:t>
            </a:r>
            <a:endParaRPr sz="4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7259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65" dirty="0"/>
              <a:t>Add</a:t>
            </a:r>
            <a:r>
              <a:rPr spc="-70" dirty="0"/>
              <a:t> </a:t>
            </a:r>
            <a:r>
              <a:rPr spc="5" dirty="0"/>
              <a:t>Maven</a:t>
            </a:r>
            <a:r>
              <a:rPr spc="-70" dirty="0"/>
              <a:t> </a:t>
            </a:r>
            <a:r>
              <a:rPr spc="210" dirty="0"/>
              <a:t>dependencies</a:t>
            </a:r>
            <a:r>
              <a:rPr spc="-70" dirty="0"/>
              <a:t> </a:t>
            </a:r>
            <a:r>
              <a:rPr spc="60" dirty="0"/>
              <a:t>for</a:t>
            </a:r>
            <a:r>
              <a:rPr spc="-70" dirty="0"/>
              <a:t> </a:t>
            </a:r>
            <a:r>
              <a:rPr spc="200" dirty="0"/>
              <a:t>Spring</a:t>
            </a:r>
            <a:r>
              <a:rPr spc="-70" dirty="0"/>
              <a:t> </a:t>
            </a:r>
            <a:r>
              <a:rPr spc="114" dirty="0"/>
              <a:t>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83877" y="2050247"/>
            <a:ext cx="12014835" cy="8787130"/>
            <a:chOff x="3983877" y="2050247"/>
            <a:chExt cx="12014835" cy="8787130"/>
          </a:xfrm>
        </p:grpSpPr>
        <p:sp>
          <p:nvSpPr>
            <p:cNvPr id="4" name="object 4"/>
            <p:cNvSpPr/>
            <p:nvPr/>
          </p:nvSpPr>
          <p:spPr>
            <a:xfrm>
              <a:off x="4161882" y="2165427"/>
              <a:ext cx="11659235" cy="8326755"/>
            </a:xfrm>
            <a:custGeom>
              <a:avLst/>
              <a:gdLst/>
              <a:ahLst/>
              <a:cxnLst/>
              <a:rect l="l" t="t" r="r" b="b"/>
              <a:pathLst>
                <a:path w="11659235" h="8326755">
                  <a:moveTo>
                    <a:pt x="0" y="0"/>
                  </a:moveTo>
                  <a:lnTo>
                    <a:pt x="11658703" y="0"/>
                  </a:lnTo>
                  <a:lnTo>
                    <a:pt x="11658703" y="8326402"/>
                  </a:lnTo>
                  <a:lnTo>
                    <a:pt x="0" y="8326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3877" y="2050247"/>
              <a:ext cx="12014723" cy="878712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133770" y="1639605"/>
            <a:ext cx="9340850" cy="849693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b="1" spc="5" dirty="0">
                <a:latin typeface="Arial"/>
                <a:cs typeface="Arial"/>
              </a:rPr>
              <a:t>File: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pom.xml</a:t>
            </a:r>
            <a:endParaRPr sz="1950">
              <a:latin typeface="Arial"/>
              <a:cs typeface="Arial"/>
            </a:endParaRPr>
          </a:p>
          <a:p>
            <a:pPr marL="473075">
              <a:lnSpc>
                <a:spcPct val="100000"/>
              </a:lnSpc>
              <a:spcBef>
                <a:spcPts val="1125"/>
              </a:spcBef>
            </a:pPr>
            <a:r>
              <a:rPr sz="1950" b="1" spc="10" dirty="0">
                <a:latin typeface="Arial"/>
                <a:cs typeface="Arial"/>
              </a:rPr>
              <a:t>&lt;properties&gt;</a:t>
            </a:r>
            <a:endParaRPr sz="195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latin typeface="Arial"/>
                <a:cs typeface="Arial"/>
              </a:rPr>
              <a:t>&lt;springframework.version&gt;5.0.2</a:t>
            </a:r>
            <a:r>
              <a:rPr sz="1950" b="1" spc="10" dirty="0">
                <a:solidFill>
                  <a:srgbClr val="436232"/>
                </a:solidFill>
                <a:latin typeface="Arial"/>
                <a:cs typeface="Arial"/>
              </a:rPr>
              <a:t>.RELEASE</a:t>
            </a:r>
            <a:r>
              <a:rPr sz="1950" b="1" spc="10" dirty="0">
                <a:latin typeface="Arial"/>
                <a:cs typeface="Arial"/>
              </a:rPr>
              <a:t>&lt;/springframework.version&gt;</a:t>
            </a:r>
            <a:endParaRPr sz="195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  <a:spcBef>
                <a:spcPts val="50"/>
              </a:spcBef>
            </a:pPr>
            <a:r>
              <a:rPr sz="1950" b="1" spc="5" dirty="0">
                <a:latin typeface="Arial"/>
                <a:cs typeface="Arial"/>
              </a:rPr>
              <a:t>&lt;springsecurity.version&gt;5.0.0</a:t>
            </a:r>
            <a:r>
              <a:rPr sz="1950" b="1" spc="5" dirty="0">
                <a:solidFill>
                  <a:srgbClr val="A53234"/>
                </a:solidFill>
                <a:latin typeface="Arial"/>
                <a:cs typeface="Arial"/>
              </a:rPr>
              <a:t>.RELEASE</a:t>
            </a:r>
            <a:r>
              <a:rPr sz="1950" b="1" spc="5" dirty="0">
                <a:latin typeface="Arial"/>
                <a:cs typeface="Arial"/>
              </a:rPr>
              <a:t>&lt;/springsecurity.version&gt;</a:t>
            </a:r>
            <a:endParaRPr sz="1950">
              <a:latin typeface="Arial"/>
              <a:cs typeface="Arial"/>
            </a:endParaRPr>
          </a:p>
          <a:p>
            <a:pPr marL="47307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latin typeface="Arial"/>
                <a:cs typeface="Arial"/>
              </a:rPr>
              <a:t>&lt;/properties&gt;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Arial"/>
              <a:cs typeface="Arial"/>
            </a:endParaRPr>
          </a:p>
          <a:p>
            <a:pPr marL="473075">
              <a:lnSpc>
                <a:spcPct val="100000"/>
              </a:lnSpc>
            </a:pPr>
            <a:r>
              <a:rPr sz="1950" b="1" dirty="0">
                <a:latin typeface="Arial"/>
                <a:cs typeface="Arial"/>
              </a:rPr>
              <a:t>...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</a:pPr>
            <a:r>
              <a:rPr sz="1950" b="1" spc="10" dirty="0">
                <a:solidFill>
                  <a:srgbClr val="436232"/>
                </a:solidFill>
                <a:latin typeface="Arial"/>
                <a:cs typeface="Arial"/>
              </a:rPr>
              <a:t>&lt;!--</a:t>
            </a:r>
            <a:r>
              <a:rPr sz="1950" b="1" spc="-20" dirty="0">
                <a:solidFill>
                  <a:srgbClr val="436232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436232"/>
                </a:solidFill>
                <a:latin typeface="Arial"/>
                <a:cs typeface="Arial"/>
              </a:rPr>
              <a:t>Spring</a:t>
            </a:r>
            <a:r>
              <a:rPr sz="1950" b="1" spc="-20" dirty="0">
                <a:solidFill>
                  <a:srgbClr val="436232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436232"/>
                </a:solidFill>
                <a:latin typeface="Arial"/>
                <a:cs typeface="Arial"/>
              </a:rPr>
              <a:t>--&gt;</a:t>
            </a:r>
            <a:endParaRPr sz="195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latin typeface="Arial"/>
                <a:cs typeface="Arial"/>
              </a:rPr>
              <a:t>&lt;dependency&gt;</a:t>
            </a:r>
            <a:endParaRPr sz="1950">
              <a:latin typeface="Arial"/>
              <a:cs typeface="Arial"/>
            </a:endParaRPr>
          </a:p>
          <a:p>
            <a:pPr marL="1226820">
              <a:lnSpc>
                <a:spcPct val="100000"/>
              </a:lnSpc>
              <a:spcBef>
                <a:spcPts val="55"/>
              </a:spcBef>
            </a:pPr>
            <a:r>
              <a:rPr sz="1950" b="1" spc="10" dirty="0">
                <a:latin typeface="Arial"/>
                <a:cs typeface="Arial"/>
              </a:rPr>
              <a:t>&lt;groupId&gt;</a:t>
            </a:r>
            <a:r>
              <a:rPr sz="1950" b="1" spc="10" dirty="0">
                <a:solidFill>
                  <a:srgbClr val="436232"/>
                </a:solidFill>
                <a:latin typeface="Arial"/>
                <a:cs typeface="Arial"/>
              </a:rPr>
              <a:t>org.springframework</a:t>
            </a:r>
            <a:r>
              <a:rPr sz="1950" b="1" spc="10" dirty="0">
                <a:latin typeface="Arial"/>
                <a:cs typeface="Arial"/>
              </a:rPr>
              <a:t>&lt;/groupId&gt;</a:t>
            </a:r>
            <a:endParaRPr sz="1950">
              <a:latin typeface="Arial"/>
              <a:cs typeface="Arial"/>
            </a:endParaRPr>
          </a:p>
          <a:p>
            <a:pPr marL="122682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latin typeface="Arial"/>
                <a:cs typeface="Arial"/>
              </a:rPr>
              <a:t>&lt;artifactId&gt;</a:t>
            </a:r>
            <a:r>
              <a:rPr sz="1950" b="1" spc="10" dirty="0">
                <a:solidFill>
                  <a:srgbClr val="436232"/>
                </a:solidFill>
                <a:latin typeface="Arial"/>
                <a:cs typeface="Arial"/>
              </a:rPr>
              <a:t>spring-webmvc</a:t>
            </a:r>
            <a:r>
              <a:rPr sz="1950" b="1" spc="10" dirty="0">
                <a:latin typeface="Arial"/>
                <a:cs typeface="Arial"/>
              </a:rPr>
              <a:t>&lt;/artifactId&gt;</a:t>
            </a:r>
            <a:endParaRPr sz="1950">
              <a:latin typeface="Arial"/>
              <a:cs typeface="Arial"/>
            </a:endParaRPr>
          </a:p>
          <a:p>
            <a:pPr marL="122682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latin typeface="Arial"/>
                <a:cs typeface="Arial"/>
              </a:rPr>
              <a:t>&lt;version&gt;</a:t>
            </a:r>
            <a:r>
              <a:rPr sz="1950" b="1" spc="10" dirty="0">
                <a:solidFill>
                  <a:srgbClr val="436232"/>
                </a:solidFill>
                <a:latin typeface="Arial"/>
                <a:cs typeface="Arial"/>
              </a:rPr>
              <a:t>${springframework.version}</a:t>
            </a:r>
            <a:r>
              <a:rPr sz="1950" b="1" spc="10" dirty="0">
                <a:latin typeface="Arial"/>
                <a:cs typeface="Arial"/>
              </a:rPr>
              <a:t>&lt;/version&gt;</a:t>
            </a:r>
            <a:endParaRPr sz="195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latin typeface="Arial"/>
                <a:cs typeface="Arial"/>
              </a:rPr>
              <a:t>&lt;/dependency&gt;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sz="1950" b="1" spc="10" dirty="0">
                <a:solidFill>
                  <a:srgbClr val="A53234"/>
                </a:solidFill>
                <a:latin typeface="Arial"/>
                <a:cs typeface="Arial"/>
              </a:rPr>
              <a:t>&lt;!--</a:t>
            </a:r>
            <a:r>
              <a:rPr sz="1950" b="1" spc="-10" dirty="0">
                <a:solidFill>
                  <a:srgbClr val="A53234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A53234"/>
                </a:solidFill>
                <a:latin typeface="Arial"/>
                <a:cs typeface="Arial"/>
              </a:rPr>
              <a:t>Spring</a:t>
            </a:r>
            <a:r>
              <a:rPr sz="1950" b="1" spc="-5" dirty="0">
                <a:solidFill>
                  <a:srgbClr val="A53234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A53234"/>
                </a:solidFill>
                <a:latin typeface="Arial"/>
                <a:cs typeface="Arial"/>
              </a:rPr>
              <a:t>Security</a:t>
            </a:r>
            <a:r>
              <a:rPr sz="1950" b="1" spc="-10" dirty="0">
                <a:solidFill>
                  <a:srgbClr val="A53234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A53234"/>
                </a:solidFill>
                <a:latin typeface="Arial"/>
                <a:cs typeface="Arial"/>
              </a:rPr>
              <a:t>--&gt;</a:t>
            </a:r>
            <a:endParaRPr sz="195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latin typeface="Arial"/>
                <a:cs typeface="Arial"/>
              </a:rPr>
              <a:t>&lt;dependency&gt;</a:t>
            </a:r>
            <a:endParaRPr sz="1950">
              <a:latin typeface="Arial"/>
              <a:cs typeface="Arial"/>
            </a:endParaRPr>
          </a:p>
          <a:p>
            <a:pPr marL="122682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latin typeface="Arial"/>
                <a:cs typeface="Arial"/>
              </a:rPr>
              <a:t>&lt;groupId&gt;</a:t>
            </a:r>
            <a:r>
              <a:rPr sz="1950" b="1" spc="10" dirty="0">
                <a:solidFill>
                  <a:srgbClr val="A53234"/>
                </a:solidFill>
                <a:latin typeface="Arial"/>
                <a:cs typeface="Arial"/>
              </a:rPr>
              <a:t>org.springframework.security</a:t>
            </a:r>
            <a:r>
              <a:rPr sz="1950" b="1" spc="10" dirty="0">
                <a:latin typeface="Arial"/>
                <a:cs typeface="Arial"/>
              </a:rPr>
              <a:t>&lt;/groupId&gt;</a:t>
            </a:r>
            <a:endParaRPr sz="1950">
              <a:latin typeface="Arial"/>
              <a:cs typeface="Arial"/>
            </a:endParaRPr>
          </a:p>
          <a:p>
            <a:pPr marL="122682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latin typeface="Arial"/>
                <a:cs typeface="Arial"/>
              </a:rPr>
              <a:t>&lt;artifactId&gt;</a:t>
            </a:r>
            <a:r>
              <a:rPr sz="1950" b="1" spc="10" dirty="0">
                <a:solidFill>
                  <a:srgbClr val="A53234"/>
                </a:solidFill>
                <a:latin typeface="Arial"/>
                <a:cs typeface="Arial"/>
              </a:rPr>
              <a:t>spring-security-web</a:t>
            </a:r>
            <a:r>
              <a:rPr sz="1950" b="1" spc="10" dirty="0">
                <a:latin typeface="Arial"/>
                <a:cs typeface="Arial"/>
              </a:rPr>
              <a:t>&lt;/artifactId&gt;</a:t>
            </a:r>
            <a:endParaRPr sz="1950">
              <a:latin typeface="Arial"/>
              <a:cs typeface="Arial"/>
            </a:endParaRPr>
          </a:p>
          <a:p>
            <a:pPr marL="1226820">
              <a:lnSpc>
                <a:spcPct val="100000"/>
              </a:lnSpc>
              <a:spcBef>
                <a:spcPts val="50"/>
              </a:spcBef>
            </a:pPr>
            <a:r>
              <a:rPr sz="1950" b="1" spc="5" dirty="0">
                <a:latin typeface="Arial"/>
                <a:cs typeface="Arial"/>
              </a:rPr>
              <a:t>&lt;version&gt;</a:t>
            </a:r>
            <a:r>
              <a:rPr sz="1950" b="1" spc="5" dirty="0">
                <a:solidFill>
                  <a:srgbClr val="A53234"/>
                </a:solidFill>
                <a:latin typeface="Arial"/>
                <a:cs typeface="Arial"/>
              </a:rPr>
              <a:t>${springsecurity.version}</a:t>
            </a:r>
            <a:r>
              <a:rPr sz="1950" b="1" spc="5" dirty="0">
                <a:latin typeface="Arial"/>
                <a:cs typeface="Arial"/>
              </a:rPr>
              <a:t>&lt;/version&gt;</a:t>
            </a:r>
            <a:endParaRPr sz="195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  <a:spcBef>
                <a:spcPts val="55"/>
              </a:spcBef>
            </a:pPr>
            <a:r>
              <a:rPr sz="1950" b="1" spc="10" dirty="0">
                <a:latin typeface="Arial"/>
                <a:cs typeface="Arial"/>
              </a:rPr>
              <a:t>&lt;/dependency&gt;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</a:pPr>
            <a:r>
              <a:rPr sz="1950" b="1" spc="10" dirty="0">
                <a:latin typeface="Arial"/>
                <a:cs typeface="Arial"/>
              </a:rPr>
              <a:t>&lt;dependency&gt;</a:t>
            </a:r>
            <a:endParaRPr sz="1950">
              <a:latin typeface="Arial"/>
              <a:cs typeface="Arial"/>
            </a:endParaRPr>
          </a:p>
          <a:p>
            <a:pPr marL="122682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latin typeface="Arial"/>
                <a:cs typeface="Arial"/>
              </a:rPr>
              <a:t>&lt;groupId&gt;</a:t>
            </a:r>
            <a:r>
              <a:rPr sz="1950" b="1" spc="10" dirty="0">
                <a:solidFill>
                  <a:srgbClr val="A53234"/>
                </a:solidFill>
                <a:latin typeface="Arial"/>
                <a:cs typeface="Arial"/>
              </a:rPr>
              <a:t>org.springframework.security</a:t>
            </a:r>
            <a:r>
              <a:rPr sz="1950" b="1" spc="10" dirty="0">
                <a:latin typeface="Arial"/>
                <a:cs typeface="Arial"/>
              </a:rPr>
              <a:t>&lt;/groupId&gt;</a:t>
            </a:r>
            <a:endParaRPr sz="1950">
              <a:latin typeface="Arial"/>
              <a:cs typeface="Arial"/>
            </a:endParaRPr>
          </a:p>
          <a:p>
            <a:pPr marL="122682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latin typeface="Arial"/>
                <a:cs typeface="Arial"/>
              </a:rPr>
              <a:t>&lt;artifactId&gt;</a:t>
            </a:r>
            <a:r>
              <a:rPr sz="1950" b="1" spc="10" dirty="0">
                <a:solidFill>
                  <a:srgbClr val="A53234"/>
                </a:solidFill>
                <a:latin typeface="Arial"/>
                <a:cs typeface="Arial"/>
              </a:rPr>
              <a:t>spring-security-config</a:t>
            </a:r>
            <a:r>
              <a:rPr sz="1950" b="1" spc="10" dirty="0">
                <a:latin typeface="Arial"/>
                <a:cs typeface="Arial"/>
              </a:rPr>
              <a:t>&lt;/artifactId&gt;</a:t>
            </a:r>
            <a:endParaRPr sz="1950">
              <a:latin typeface="Arial"/>
              <a:cs typeface="Arial"/>
            </a:endParaRPr>
          </a:p>
          <a:p>
            <a:pPr marL="1226820">
              <a:lnSpc>
                <a:spcPct val="100000"/>
              </a:lnSpc>
              <a:spcBef>
                <a:spcPts val="55"/>
              </a:spcBef>
            </a:pPr>
            <a:r>
              <a:rPr sz="1950" b="1" spc="5" dirty="0">
                <a:latin typeface="Arial"/>
                <a:cs typeface="Arial"/>
              </a:rPr>
              <a:t>&lt;version&gt;</a:t>
            </a:r>
            <a:r>
              <a:rPr sz="1950" b="1" spc="5" dirty="0">
                <a:solidFill>
                  <a:srgbClr val="A53234"/>
                </a:solidFill>
                <a:latin typeface="Arial"/>
                <a:cs typeface="Arial"/>
              </a:rPr>
              <a:t>${springsecurity.version}</a:t>
            </a:r>
            <a:r>
              <a:rPr sz="1950" b="1" spc="5" dirty="0">
                <a:latin typeface="Arial"/>
                <a:cs typeface="Arial"/>
              </a:rPr>
              <a:t>&lt;/version&gt;</a:t>
            </a:r>
            <a:endParaRPr sz="195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latin typeface="Arial"/>
                <a:cs typeface="Arial"/>
              </a:rPr>
              <a:t>&lt;/dependency&gt;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1502" y="7987056"/>
            <a:ext cx="845819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400" b="0" i="0" u="none" strike="noStrike" kern="1200" cap="none" spc="80" normalizeH="0" baseline="0" noProof="0" dirty="0">
                <a:ln>
                  <a:noFill/>
                </a:ln>
                <a:solidFill>
                  <a:srgbClr val="314864"/>
                </a:solidFill>
                <a:effectLst/>
                <a:uLnTx/>
                <a:uFillTx/>
                <a:latin typeface="Microsoft Tai Le"/>
                <a:ea typeface="+mn-ea"/>
                <a:cs typeface="Microsoft Tai Le"/>
              </a:rPr>
              <a:t>m</a:t>
            </a:r>
            <a:endParaRPr kumimoji="0" sz="7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Tai Le"/>
              <a:ea typeface="+mn-ea"/>
              <a:cs typeface="Microsoft Tai 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5"/>
              </a:spcBef>
            </a:pPr>
            <a:r>
              <a:rPr spc="-140" dirty="0"/>
              <a:t>Configuring</a:t>
            </a:r>
            <a:r>
              <a:rPr spc="-345" dirty="0"/>
              <a:t> </a:t>
            </a:r>
            <a:r>
              <a:rPr spc="-120" dirty="0"/>
              <a:t>Basic</a:t>
            </a:r>
            <a:r>
              <a:rPr spc="-340" dirty="0"/>
              <a:t> </a:t>
            </a:r>
            <a:r>
              <a:rPr spc="-155" dirty="0"/>
              <a:t>Security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5863" y="8188232"/>
              <a:ext cx="1256506" cy="5130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787</Words>
  <Application>Microsoft Office PowerPoint</Application>
  <PresentationFormat>Custom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MT</vt:lpstr>
      <vt:lpstr>Calibri</vt:lpstr>
      <vt:lpstr>Courier New</vt:lpstr>
      <vt:lpstr>Lucida Sans Unicode</vt:lpstr>
      <vt:lpstr>Microsoft Tai Le</vt:lpstr>
      <vt:lpstr>Palatino Linotype</vt:lpstr>
      <vt:lpstr>Times New Roman</vt:lpstr>
      <vt:lpstr>Trebuchet MS</vt:lpstr>
      <vt:lpstr>Office Theme</vt:lpstr>
      <vt:lpstr>1_Office Theme</vt:lpstr>
      <vt:lpstr>Spring Security Project Setup</vt:lpstr>
      <vt:lpstr>Add Maven dependencies for Spring Security</vt:lpstr>
      <vt:lpstr>Spring Projects</vt:lpstr>
      <vt:lpstr>Spring Security</vt:lpstr>
      <vt:lpstr>Finding Compatible version</vt:lpstr>
      <vt:lpstr>Finding Compatible version</vt:lpstr>
      <vt:lpstr>Add Maven dependencies for Spring Security</vt:lpstr>
      <vt:lpstr>Add Maven dependencies for Spring Security</vt:lpstr>
      <vt:lpstr>Configuring Basic Security</vt:lpstr>
      <vt:lpstr>Development Process</vt:lpstr>
      <vt:lpstr>Spring Security Web App Initializer</vt:lpstr>
      <vt:lpstr>Spring Security Web App Initializer</vt:lpstr>
      <vt:lpstr>Spring Security Web App Initializer (more info)</vt:lpstr>
      <vt:lpstr>Step 1: Create Spring Security Initializer</vt:lpstr>
      <vt:lpstr>Step 2: Create Spring Security Configuration</vt:lpstr>
      <vt:lpstr>Step 3: Add users, passwords and roles</vt:lpstr>
      <vt:lpstr>Step 3: Add users, passwords and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05-spring-security-project-setup.pdf</dc:title>
  <dc:subject>luv2code</dc:subject>
  <dc:creator>www.luv2code.com</dc:creator>
  <cp:keywords>luv2code</cp:keywords>
  <cp:lastModifiedBy>Shaurya Jaiswal</cp:lastModifiedBy>
  <cp:revision>2</cp:revision>
  <dcterms:created xsi:type="dcterms:W3CDTF">2022-08-22T18:35:08Z</dcterms:created>
  <dcterms:modified xsi:type="dcterms:W3CDTF">2022-08-23T04:31:03Z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2018-01-03T00:00:00Z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2022-08-22T00:00:00Z</vt:filetime>
  </property>
</Properties>
</file>