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5" r:id="rId4"/>
    <p:sldId id="269" r:id="rId5"/>
    <p:sldId id="274" r:id="rId6"/>
    <p:sldId id="276" r:id="rId7"/>
    <p:sldId id="282" r:id="rId8"/>
    <p:sldId id="285" r:id="rId9"/>
    <p:sldId id="296" r:id="rId10"/>
    <p:sldId id="301" r:id="rId11"/>
    <p:sldId id="307" r:id="rId12"/>
    <p:sldId id="309" r:id="rId13"/>
    <p:sldId id="322" r:id="rId14"/>
    <p:sldId id="325" r:id="rId15"/>
    <p:sldId id="335" r:id="rId16"/>
    <p:sldId id="338" r:id="rId17"/>
    <p:sldId id="341" r:id="rId18"/>
    <p:sldId id="344" r:id="rId19"/>
    <p:sldId id="347" r:id="rId20"/>
    <p:sldId id="369" r:id="rId21"/>
    <p:sldId id="381" r:id="rId22"/>
    <p:sldId id="391" r:id="rId23"/>
    <p:sldId id="396" r:id="rId2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0415" y="515032"/>
            <a:ext cx="18423268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46582" y="2142874"/>
            <a:ext cx="11744960" cy="7965440"/>
          </a:xfrm>
          <a:custGeom>
            <a:avLst/>
            <a:gdLst/>
            <a:ahLst/>
            <a:cxnLst/>
            <a:rect l="l" t="t" r="r" b="b"/>
            <a:pathLst>
              <a:path w="11744960" h="7965440">
                <a:moveTo>
                  <a:pt x="0" y="0"/>
                </a:moveTo>
                <a:lnTo>
                  <a:pt x="11744518" y="0"/>
                </a:lnTo>
                <a:lnTo>
                  <a:pt x="11744518" y="7965433"/>
                </a:lnTo>
                <a:lnTo>
                  <a:pt x="0" y="79654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577" y="2027694"/>
            <a:ext cx="12100532" cy="8426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06631" y="2154773"/>
            <a:ext cx="8445500" cy="7401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515032"/>
            <a:ext cx="18314670" cy="97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7144" y="2832374"/>
            <a:ext cx="17793970" cy="366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hyperlink" Target="http://www.luv2code.com/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4.jpg"/><Relationship Id="rId10" Type="http://schemas.openxmlformats.org/officeDocument/2006/relationships/hyperlink" Target="http://www.luv2code.com/" TargetMode="External"/><Relationship Id="rId4" Type="http://schemas.openxmlformats.org/officeDocument/2006/relationships/image" Target="../media/image40.jp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24.jpg"/><Relationship Id="rId10" Type="http://schemas.openxmlformats.org/officeDocument/2006/relationships/image" Target="../media/image48.png"/><Relationship Id="rId4" Type="http://schemas.openxmlformats.org/officeDocument/2006/relationships/image" Target="../media/image40.jpg"/><Relationship Id="rId9" Type="http://schemas.openxmlformats.org/officeDocument/2006/relationships/image" Target="../media/image47.png"/><Relationship Id="rId14" Type="http://schemas.openxmlformats.org/officeDocument/2006/relationships/hyperlink" Target="http://www.luv2cod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hyperlink" Target="http://www.luv2code.com/" TargetMode="External"/><Relationship Id="rId5" Type="http://schemas.openxmlformats.org/officeDocument/2006/relationships/image" Target="../media/image24.jpg"/><Relationship Id="rId10" Type="http://schemas.openxmlformats.org/officeDocument/2006/relationships/image" Target="../media/image57.png"/><Relationship Id="rId4" Type="http://schemas.openxmlformats.org/officeDocument/2006/relationships/image" Target="../media/image40.jp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74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hyperlink" Target="http://www.luv2code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://www.luv2cod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502" y="7987056"/>
            <a:ext cx="845819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80" dirty="0">
                <a:solidFill>
                  <a:srgbClr val="314864"/>
                </a:solidFill>
                <a:latin typeface="Microsoft Tai Le"/>
                <a:cs typeface="Microsoft Tai Le"/>
              </a:rPr>
              <a:t>m</a:t>
            </a:r>
            <a:endParaRPr sz="7400">
              <a:latin typeface="Microsoft Tai Le"/>
              <a:cs typeface="Microsoft Tai 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302" y="18712"/>
            <a:ext cx="15833725" cy="2435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15"/>
              </a:spcBef>
            </a:pPr>
            <a:r>
              <a:rPr sz="7900" b="1" spc="-130" dirty="0">
                <a:latin typeface="Arial"/>
                <a:cs typeface="Arial"/>
              </a:rPr>
              <a:t>Spring</a:t>
            </a:r>
            <a:r>
              <a:rPr sz="7900" b="1" spc="-340" dirty="0">
                <a:latin typeface="Arial"/>
                <a:cs typeface="Arial"/>
              </a:rPr>
              <a:t> </a:t>
            </a:r>
            <a:r>
              <a:rPr sz="7900" b="1" spc="-155" dirty="0">
                <a:latin typeface="Arial"/>
                <a:cs typeface="Arial"/>
              </a:rPr>
              <a:t>Security</a:t>
            </a:r>
            <a:endParaRPr sz="7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7900" b="1" spc="-114" dirty="0">
                <a:latin typeface="Arial"/>
                <a:cs typeface="Arial"/>
              </a:rPr>
              <a:t>User</a:t>
            </a:r>
            <a:r>
              <a:rPr sz="7900" b="1" spc="-605" dirty="0">
                <a:latin typeface="Arial"/>
                <a:cs typeface="Arial"/>
              </a:rPr>
              <a:t> </a:t>
            </a:r>
            <a:r>
              <a:rPr sz="7900" b="1" spc="-135" dirty="0">
                <a:latin typeface="Arial"/>
                <a:cs typeface="Arial"/>
              </a:rPr>
              <a:t>Accounts</a:t>
            </a:r>
            <a:r>
              <a:rPr sz="7900" b="1" spc="-315" dirty="0">
                <a:latin typeface="Arial"/>
                <a:cs typeface="Arial"/>
              </a:rPr>
              <a:t> </a:t>
            </a:r>
            <a:r>
              <a:rPr sz="7900" b="1" spc="-130" dirty="0">
                <a:latin typeface="Arial"/>
                <a:cs typeface="Arial"/>
              </a:rPr>
              <a:t>Stored</a:t>
            </a:r>
            <a:r>
              <a:rPr sz="7900" b="1" spc="-310" dirty="0">
                <a:latin typeface="Arial"/>
                <a:cs typeface="Arial"/>
              </a:rPr>
              <a:t> </a:t>
            </a:r>
            <a:r>
              <a:rPr sz="7900" b="1" spc="-75" dirty="0">
                <a:latin typeface="Arial"/>
                <a:cs typeface="Arial"/>
              </a:rPr>
              <a:t>in</a:t>
            </a:r>
            <a:r>
              <a:rPr sz="7900" b="1" spc="-310" dirty="0">
                <a:latin typeface="Arial"/>
                <a:cs typeface="Arial"/>
              </a:rPr>
              <a:t> </a:t>
            </a:r>
            <a:r>
              <a:rPr sz="7900" b="1" spc="-155" dirty="0">
                <a:latin typeface="Arial"/>
                <a:cs typeface="Arial"/>
              </a:rPr>
              <a:t>Database</a:t>
            </a:r>
            <a:endParaRPr sz="7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863" y="8188232"/>
              <a:ext cx="1256506" cy="513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044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00" dirty="0"/>
              <a:t>Spring</a:t>
            </a:r>
            <a:r>
              <a:rPr sz="6500" spc="-90" dirty="0"/>
              <a:t> </a:t>
            </a:r>
            <a:r>
              <a:rPr sz="6500" spc="135" dirty="0"/>
              <a:t>Security</a:t>
            </a:r>
            <a:r>
              <a:rPr sz="6500" spc="-90" dirty="0"/>
              <a:t> </a:t>
            </a:r>
            <a:r>
              <a:rPr sz="6500" spc="15" dirty="0"/>
              <a:t>Password</a:t>
            </a:r>
            <a:r>
              <a:rPr sz="6500" spc="-90" dirty="0"/>
              <a:t> </a:t>
            </a:r>
            <a:r>
              <a:rPr sz="6500" spc="155" dirty="0"/>
              <a:t>Storage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409" y="3546516"/>
            <a:ext cx="9817087" cy="16000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2034" y="2290895"/>
            <a:ext cx="16295369" cy="2442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Spring </a:t>
            </a:r>
            <a:r>
              <a:rPr sz="4250" spc="10" dirty="0">
                <a:latin typeface="Palatino Linotype"/>
                <a:cs typeface="Palatino Linotype"/>
              </a:rPr>
              <a:t>Security 5, </a:t>
            </a:r>
            <a:r>
              <a:rPr sz="4250" spc="5" dirty="0">
                <a:latin typeface="Palatino Linotype"/>
                <a:cs typeface="Palatino Linotype"/>
              </a:rPr>
              <a:t>passwords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stored</a:t>
            </a:r>
            <a:r>
              <a:rPr sz="4250" spc="10" dirty="0">
                <a:latin typeface="Palatino Linotype"/>
                <a:cs typeface="Palatino Linotype"/>
              </a:rPr>
              <a:t> using</a:t>
            </a:r>
            <a:r>
              <a:rPr sz="4250" spc="15" dirty="0">
                <a:latin typeface="Palatino Linotype"/>
                <a:cs typeface="Palatino Linotype"/>
              </a:rPr>
              <a:t> a </a:t>
            </a:r>
            <a:r>
              <a:rPr sz="4250" dirty="0">
                <a:latin typeface="Palatino Linotype"/>
                <a:cs typeface="Palatino Linotype"/>
              </a:rPr>
              <a:t>specific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format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600">
              <a:latin typeface="Palatino Linotype"/>
              <a:cs typeface="Palatino Linotype"/>
            </a:endParaRPr>
          </a:p>
          <a:p>
            <a:pPr marL="1296670" algn="ctr">
              <a:lnSpc>
                <a:spcPct val="100000"/>
              </a:lnSpc>
            </a:pPr>
            <a:r>
              <a:rPr sz="5250" spc="15" dirty="0">
                <a:solidFill>
                  <a:srgbClr val="FFFFFF"/>
                </a:solidFill>
                <a:latin typeface="Courier New"/>
                <a:cs typeface="Courier New"/>
              </a:rPr>
              <a:t>{id}encodedPassword</a:t>
            </a:r>
            <a:endParaRPr sz="52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2683" y="5952698"/>
          <a:ext cx="17778095" cy="3653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101">
                <a:tc gridSpan="2">
                  <a:txBody>
                    <a:bodyPr/>
                    <a:lstStyle/>
                    <a:p>
                      <a:pPr marL="2072639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9967595" algn="l"/>
                        </a:tabLst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	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6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noop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Plain</a:t>
                      </a:r>
                      <a:r>
                        <a:rPr sz="345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dirty="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34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spc="5" dirty="0">
                          <a:latin typeface="Courier New"/>
                          <a:cs typeface="Courier New"/>
                        </a:rPr>
                        <a:t>passwords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48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bcrypt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BCrypt</a:t>
                      </a:r>
                      <a:r>
                        <a:rPr sz="34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dirty="0">
                          <a:latin typeface="Courier New"/>
                          <a:cs typeface="Courier New"/>
                        </a:rPr>
                        <a:t>password</a:t>
                      </a:r>
                      <a:r>
                        <a:rPr sz="34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spc="5" dirty="0">
                          <a:latin typeface="Courier New"/>
                          <a:cs typeface="Courier New"/>
                        </a:rPr>
                        <a:t>hashing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4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…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…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6672" y="6230176"/>
            <a:ext cx="2408303" cy="46071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87918" y="5957933"/>
            <a:ext cx="17778095" cy="3654425"/>
            <a:chOff x="1287918" y="5957933"/>
            <a:chExt cx="17778095" cy="3654425"/>
          </a:xfrm>
        </p:grpSpPr>
        <p:sp>
          <p:nvSpPr>
            <p:cNvPr id="8" name="object 8"/>
            <p:cNvSpPr/>
            <p:nvPr/>
          </p:nvSpPr>
          <p:spPr>
            <a:xfrm>
              <a:off x="1287918" y="5957933"/>
              <a:ext cx="4587240" cy="913765"/>
            </a:xfrm>
            <a:custGeom>
              <a:avLst/>
              <a:gdLst/>
              <a:ahLst/>
              <a:cxnLst/>
              <a:rect l="l" t="t" r="r" b="b"/>
              <a:pathLst>
                <a:path w="4587240" h="913765">
                  <a:moveTo>
                    <a:pt x="458700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587006" y="913483"/>
                  </a:lnTo>
                  <a:lnTo>
                    <a:pt x="4587006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1154" y="6230176"/>
              <a:ext cx="439777" cy="3664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87918" y="6871417"/>
              <a:ext cx="4587240" cy="913765"/>
            </a:xfrm>
            <a:custGeom>
              <a:avLst/>
              <a:gdLst/>
              <a:ahLst/>
              <a:cxnLst/>
              <a:rect l="l" t="t" r="r" b="b"/>
              <a:pathLst>
                <a:path w="4587240" h="913765">
                  <a:moveTo>
                    <a:pt x="458700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587006" y="913483"/>
                  </a:lnTo>
                  <a:lnTo>
                    <a:pt x="458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027" y="7224911"/>
              <a:ext cx="1078501" cy="3455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4925" y="6871417"/>
              <a:ext cx="13190855" cy="913765"/>
            </a:xfrm>
            <a:custGeom>
              <a:avLst/>
              <a:gdLst/>
              <a:ahLst/>
              <a:cxnLst/>
              <a:rect l="l" t="t" r="r" b="b"/>
              <a:pathLst>
                <a:path w="13190855" h="913765">
                  <a:moveTo>
                    <a:pt x="1319067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13190676" y="913483"/>
                  </a:lnTo>
                  <a:lnTo>
                    <a:pt x="13190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1230" y="7151614"/>
              <a:ext cx="5277326" cy="4188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87918" y="7784900"/>
              <a:ext cx="4587240" cy="913765"/>
            </a:xfrm>
            <a:custGeom>
              <a:avLst/>
              <a:gdLst/>
              <a:ahLst/>
              <a:cxnLst/>
              <a:rect l="l" t="t" r="r" b="b"/>
              <a:pathLst>
                <a:path w="4587240" h="913765">
                  <a:moveTo>
                    <a:pt x="458700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587006" y="913483"/>
                  </a:lnTo>
                  <a:lnTo>
                    <a:pt x="458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3842" y="8062581"/>
              <a:ext cx="1633458" cy="4188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74925" y="7784900"/>
              <a:ext cx="13190855" cy="913765"/>
            </a:xfrm>
            <a:custGeom>
              <a:avLst/>
              <a:gdLst/>
              <a:ahLst/>
              <a:cxnLst/>
              <a:rect l="l" t="t" r="r" b="b"/>
              <a:pathLst>
                <a:path w="13190855" h="913765">
                  <a:moveTo>
                    <a:pt x="1319067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13190676" y="913483"/>
                  </a:lnTo>
                  <a:lnTo>
                    <a:pt x="13190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0288" y="8062581"/>
              <a:ext cx="6114997" cy="4188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87918" y="8698384"/>
              <a:ext cx="4587240" cy="913765"/>
            </a:xfrm>
            <a:custGeom>
              <a:avLst/>
              <a:gdLst/>
              <a:ahLst/>
              <a:cxnLst/>
              <a:rect l="l" t="t" r="r" b="b"/>
              <a:pathLst>
                <a:path w="4587240" h="913765">
                  <a:moveTo>
                    <a:pt x="458700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587006" y="913483"/>
                  </a:lnTo>
                  <a:lnTo>
                    <a:pt x="4587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921" y="9224850"/>
              <a:ext cx="272243" cy="942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74925" y="8698384"/>
              <a:ext cx="13190855" cy="913765"/>
            </a:xfrm>
            <a:custGeom>
              <a:avLst/>
              <a:gdLst/>
              <a:ahLst/>
              <a:cxnLst/>
              <a:rect l="l" t="t" r="r" b="b"/>
              <a:pathLst>
                <a:path w="13190855" h="913765">
                  <a:moveTo>
                    <a:pt x="1319067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13190676" y="913483"/>
                  </a:lnTo>
                  <a:lnTo>
                    <a:pt x="13190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1230" y="9224850"/>
              <a:ext cx="272243" cy="9423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15032"/>
            <a:ext cx="1828165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5" dirty="0"/>
              <a:t>Step</a:t>
            </a:r>
            <a:r>
              <a:rPr spc="-70" dirty="0"/>
              <a:t> </a:t>
            </a:r>
            <a:r>
              <a:rPr spc="-50" dirty="0"/>
              <a:t>1:</a:t>
            </a:r>
            <a:r>
              <a:rPr spc="-409" dirty="0"/>
              <a:t> </a:t>
            </a:r>
            <a:r>
              <a:rPr spc="155" dirty="0"/>
              <a:t>Develop</a:t>
            </a:r>
            <a:r>
              <a:rPr spc="-70" dirty="0"/>
              <a:t> </a:t>
            </a:r>
            <a:r>
              <a:rPr spc="355" dirty="0"/>
              <a:t>SQL</a:t>
            </a:r>
            <a:r>
              <a:rPr spc="-65" dirty="0"/>
              <a:t> </a:t>
            </a:r>
            <a:r>
              <a:rPr spc="155" dirty="0"/>
              <a:t>Script</a:t>
            </a:r>
            <a:r>
              <a:rPr spc="-70" dirty="0"/>
              <a:t> </a:t>
            </a:r>
            <a:r>
              <a:rPr spc="240" dirty="0"/>
              <a:t>to</a:t>
            </a:r>
            <a:r>
              <a:rPr spc="-70" dirty="0"/>
              <a:t> </a:t>
            </a:r>
            <a:r>
              <a:rPr spc="190" dirty="0"/>
              <a:t>setup</a:t>
            </a:r>
            <a:r>
              <a:rPr spc="-70" dirty="0"/>
              <a:t> </a:t>
            </a:r>
            <a:r>
              <a:rPr spc="105" dirty="0"/>
              <a:t>database</a:t>
            </a:r>
            <a:r>
              <a:rPr spc="-65" dirty="0"/>
              <a:t> </a:t>
            </a:r>
            <a:r>
              <a:rPr spc="120" dirty="0"/>
              <a:t>tables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016" y="1188292"/>
            <a:ext cx="19253835" cy="8591550"/>
            <a:chOff x="657016" y="1188292"/>
            <a:chExt cx="19253835" cy="8591550"/>
          </a:xfrm>
        </p:grpSpPr>
        <p:sp>
          <p:nvSpPr>
            <p:cNvPr id="4" name="object 4"/>
            <p:cNvSpPr/>
            <p:nvPr/>
          </p:nvSpPr>
          <p:spPr>
            <a:xfrm>
              <a:off x="835021" y="2407909"/>
              <a:ext cx="10210165" cy="4559300"/>
            </a:xfrm>
            <a:custGeom>
              <a:avLst/>
              <a:gdLst/>
              <a:ahLst/>
              <a:cxnLst/>
              <a:rect l="l" t="t" r="r" b="b"/>
              <a:pathLst>
                <a:path w="10210165" h="4559300">
                  <a:moveTo>
                    <a:pt x="0" y="0"/>
                  </a:moveTo>
                  <a:lnTo>
                    <a:pt x="10209605" y="0"/>
                  </a:lnTo>
                  <a:lnTo>
                    <a:pt x="10209605" y="4559112"/>
                  </a:lnTo>
                  <a:lnTo>
                    <a:pt x="0" y="4559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016" y="2292730"/>
              <a:ext cx="10565615" cy="5019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3431" y="2531591"/>
              <a:ext cx="9636884" cy="2449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4293" y="2575837"/>
              <a:ext cx="9507563" cy="23245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324292" y="2575837"/>
              <a:ext cx="9507855" cy="2324735"/>
            </a:xfrm>
            <a:custGeom>
              <a:avLst/>
              <a:gdLst/>
              <a:ahLst/>
              <a:cxnLst/>
              <a:rect l="l" t="t" r="r" b="b"/>
              <a:pathLst>
                <a:path w="9507855" h="2324735">
                  <a:moveTo>
                    <a:pt x="0" y="0"/>
                  </a:moveTo>
                  <a:lnTo>
                    <a:pt x="9507563" y="0"/>
                  </a:lnTo>
                  <a:lnTo>
                    <a:pt x="9507563" y="2324536"/>
                  </a:lnTo>
                  <a:lnTo>
                    <a:pt x="0" y="232453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0637" y="6690895"/>
              <a:ext cx="8429062" cy="28061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4044" y="6596657"/>
              <a:ext cx="8722247" cy="31831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9383" y="1188292"/>
              <a:ext cx="5979530" cy="38904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219" y="2172553"/>
              <a:ext cx="5141859" cy="19079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87796" y="2458428"/>
            <a:ext cx="10078720" cy="337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4185"/>
              </a:lnSpc>
              <a:spcBef>
                <a:spcPts val="90"/>
              </a:spcBef>
            </a:pP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38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password</a:t>
            </a:r>
            <a:endParaRPr sz="3800">
              <a:latin typeface="Palatino Linotype"/>
              <a:cs typeface="Palatino Linotype"/>
            </a:endParaRPr>
          </a:p>
          <a:p>
            <a:pPr marL="12700" marR="4327525">
              <a:lnSpc>
                <a:spcPts val="4450"/>
              </a:lnSpc>
              <a:spcBef>
                <a:spcPts val="15"/>
              </a:spcBef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INSERT INTO </a:t>
            </a:r>
            <a:r>
              <a:rPr sz="3950" b="1" spc="-5" dirty="0">
                <a:latin typeface="Courier New"/>
                <a:cs typeface="Courier New"/>
              </a:rPr>
              <a:t>`users` </a:t>
            </a:r>
            <a:r>
              <a:rPr sz="3950" b="1" spc="-2360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VALUES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210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'john'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,1),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450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'mary'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,1),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'susan'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,1);</a:t>
            </a:r>
            <a:endParaRPr sz="395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64558" y="4137616"/>
            <a:ext cx="2272091" cy="6248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016" y="2292730"/>
            <a:ext cx="19253835" cy="9016365"/>
            <a:chOff x="657016" y="2292730"/>
            <a:chExt cx="19253835" cy="9016365"/>
          </a:xfrm>
        </p:grpSpPr>
        <p:sp>
          <p:nvSpPr>
            <p:cNvPr id="3" name="object 3"/>
            <p:cNvSpPr/>
            <p:nvPr/>
          </p:nvSpPr>
          <p:spPr>
            <a:xfrm>
              <a:off x="835021" y="2407909"/>
              <a:ext cx="10210165" cy="4559300"/>
            </a:xfrm>
            <a:custGeom>
              <a:avLst/>
              <a:gdLst/>
              <a:ahLst/>
              <a:cxnLst/>
              <a:rect l="l" t="t" r="r" b="b"/>
              <a:pathLst>
                <a:path w="10210165" h="4559300">
                  <a:moveTo>
                    <a:pt x="0" y="0"/>
                  </a:moveTo>
                  <a:lnTo>
                    <a:pt x="10209605" y="0"/>
                  </a:lnTo>
                  <a:lnTo>
                    <a:pt x="10209605" y="4559112"/>
                  </a:lnTo>
                  <a:lnTo>
                    <a:pt x="0" y="4559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016" y="2292730"/>
              <a:ext cx="10565615" cy="50198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3431" y="2531592"/>
              <a:ext cx="9636884" cy="24499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4293" y="2575837"/>
              <a:ext cx="9507563" cy="23245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24292" y="2575837"/>
              <a:ext cx="9507855" cy="2324735"/>
            </a:xfrm>
            <a:custGeom>
              <a:avLst/>
              <a:gdLst/>
              <a:ahLst/>
              <a:cxnLst/>
              <a:rect l="l" t="t" r="r" b="b"/>
              <a:pathLst>
                <a:path w="9507855" h="2324735">
                  <a:moveTo>
                    <a:pt x="0" y="0"/>
                  </a:moveTo>
                  <a:lnTo>
                    <a:pt x="9507563" y="0"/>
                  </a:lnTo>
                  <a:lnTo>
                    <a:pt x="9507563" y="2324536"/>
                  </a:lnTo>
                  <a:lnTo>
                    <a:pt x="0" y="232453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0637" y="6690895"/>
              <a:ext cx="8429062" cy="28061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4044" y="6596657"/>
              <a:ext cx="8722247" cy="3183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853" y="4178354"/>
              <a:ext cx="6853521" cy="71302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7688" y="5827681"/>
              <a:ext cx="6015851" cy="41248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47461" y="7570315"/>
            <a:ext cx="5723890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3335" algn="ctr">
              <a:lnSpc>
                <a:spcPct val="110300"/>
              </a:lnSpc>
              <a:spcBef>
                <a:spcPts val="100"/>
              </a:spcBef>
            </a:pPr>
            <a:r>
              <a:rPr sz="380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Let’s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Security </a:t>
            </a: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know the passwords are </a:t>
            </a: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stored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plain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text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(noop)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0619" y="0"/>
            <a:ext cx="5491480" cy="5830570"/>
            <a:chOff x="1210619" y="0"/>
            <a:chExt cx="5491480" cy="583057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0619" y="0"/>
              <a:ext cx="5491324" cy="58301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455" y="637540"/>
              <a:ext cx="4653654" cy="366676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56634" y="345011"/>
            <a:ext cx="18332450" cy="18268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pc="-760" dirty="0"/>
              <a:t>Step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Th</a:t>
            </a:r>
            <a:r>
              <a:rPr sz="6200" spc="-760" dirty="0"/>
              <a:t>1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6200" spc="-760" dirty="0"/>
              <a:t>: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6200" spc="-760" dirty="0"/>
              <a:t>D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nco</a:t>
            </a:r>
            <a:r>
              <a:rPr sz="6200" spc="-760" dirty="0"/>
              <a:t>e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6200" spc="-760" dirty="0"/>
              <a:t>v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6200" spc="-760" dirty="0"/>
              <a:t>e</a:t>
            </a:r>
            <a:r>
              <a:rPr sz="5700" spc="-1139" baseline="-11695" dirty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6200" spc="-760" dirty="0"/>
              <a:t>lop</a:t>
            </a:r>
            <a:r>
              <a:rPr sz="6200" spc="-55" dirty="0"/>
              <a:t> </a:t>
            </a:r>
            <a:r>
              <a:rPr sz="6200" spc="355" dirty="0"/>
              <a:t>SQL</a:t>
            </a:r>
            <a:r>
              <a:rPr sz="6200" spc="-55" dirty="0"/>
              <a:t> </a:t>
            </a:r>
            <a:r>
              <a:rPr sz="6200" spc="155" dirty="0"/>
              <a:t>Script</a:t>
            </a:r>
            <a:r>
              <a:rPr sz="6200" spc="-55" dirty="0"/>
              <a:t> </a:t>
            </a:r>
            <a:r>
              <a:rPr sz="6200" spc="240" dirty="0"/>
              <a:t>to</a:t>
            </a:r>
            <a:r>
              <a:rPr sz="6200" spc="-50" dirty="0"/>
              <a:t> </a:t>
            </a:r>
            <a:r>
              <a:rPr sz="6200" spc="190" dirty="0"/>
              <a:t>setup</a:t>
            </a:r>
            <a:r>
              <a:rPr sz="6200" spc="-55" dirty="0"/>
              <a:t> </a:t>
            </a:r>
            <a:r>
              <a:rPr sz="6200" spc="105" dirty="0"/>
              <a:t>database</a:t>
            </a:r>
            <a:r>
              <a:rPr sz="6200" spc="-55" dirty="0"/>
              <a:t> </a:t>
            </a:r>
            <a:r>
              <a:rPr sz="6200" spc="120" dirty="0"/>
              <a:t>tables</a:t>
            </a:r>
            <a:endParaRPr sz="6200">
              <a:latin typeface="Palatino Linotype"/>
              <a:cs typeface="Palatino Linotype"/>
            </a:endParaRPr>
          </a:p>
          <a:p>
            <a:pPr marL="1629410">
              <a:lnSpc>
                <a:spcPct val="100000"/>
              </a:lnSpc>
              <a:spcBef>
                <a:spcPts val="815"/>
              </a:spcBef>
            </a:pPr>
            <a:r>
              <a:rPr sz="3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algorithm</a:t>
            </a:r>
            <a:r>
              <a:rPr sz="3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id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79383" y="1188292"/>
            <a:ext cx="5979795" cy="3890645"/>
            <a:chOff x="6179383" y="1188292"/>
            <a:chExt cx="5979795" cy="389064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9383" y="1188292"/>
              <a:ext cx="5979530" cy="38904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8219" y="2172553"/>
              <a:ext cx="5141859" cy="190799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7796" y="2458428"/>
            <a:ext cx="10078720" cy="337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4185"/>
              </a:lnSpc>
              <a:spcBef>
                <a:spcPts val="90"/>
              </a:spcBef>
            </a:pP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38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password</a:t>
            </a:r>
            <a:endParaRPr sz="3800">
              <a:latin typeface="Palatino Linotype"/>
              <a:cs typeface="Palatino Linotype"/>
            </a:endParaRPr>
          </a:p>
          <a:p>
            <a:pPr marL="12700" marR="4327525">
              <a:lnSpc>
                <a:spcPts val="4450"/>
              </a:lnSpc>
              <a:spcBef>
                <a:spcPts val="15"/>
              </a:spcBef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INSERT INTO </a:t>
            </a:r>
            <a:r>
              <a:rPr sz="3950" b="1" spc="-5" dirty="0">
                <a:latin typeface="Courier New"/>
                <a:cs typeface="Courier New"/>
              </a:rPr>
              <a:t>`users` </a:t>
            </a:r>
            <a:r>
              <a:rPr sz="3950" b="1" spc="-2360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VALUES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210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'john'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,1),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450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'mary'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,1),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3950" b="1" dirty="0">
                <a:latin typeface="Courier New"/>
                <a:cs typeface="Courier New"/>
              </a:rPr>
              <a:t>(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'susan'</a:t>
            </a:r>
            <a:r>
              <a:rPr sz="3950" b="1" dirty="0">
                <a:latin typeface="Courier New"/>
                <a:cs typeface="Courier New"/>
              </a:rPr>
              <a:t>,</a:t>
            </a:r>
            <a:r>
              <a:rPr sz="3950" b="1" dirty="0">
                <a:solidFill>
                  <a:srgbClr val="0433FF"/>
                </a:solidFill>
                <a:latin typeface="Courier New"/>
                <a:cs typeface="Courier New"/>
              </a:rPr>
              <a:t>'{noop}test123'</a:t>
            </a:r>
            <a:r>
              <a:rPr sz="3950" b="1" dirty="0">
                <a:latin typeface="Courier New"/>
                <a:cs typeface="Courier New"/>
              </a:rPr>
              <a:t>,1);</a:t>
            </a:r>
            <a:endParaRPr sz="395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64558" y="4137616"/>
            <a:ext cx="2272091" cy="6248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15032"/>
            <a:ext cx="1828165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5" dirty="0"/>
              <a:t>Step</a:t>
            </a:r>
            <a:r>
              <a:rPr spc="-70" dirty="0"/>
              <a:t> </a:t>
            </a:r>
            <a:r>
              <a:rPr spc="-50" dirty="0"/>
              <a:t>1:</a:t>
            </a:r>
            <a:r>
              <a:rPr spc="-409" dirty="0"/>
              <a:t> </a:t>
            </a:r>
            <a:r>
              <a:rPr spc="155" dirty="0"/>
              <a:t>Develop</a:t>
            </a:r>
            <a:r>
              <a:rPr spc="-70" dirty="0"/>
              <a:t> </a:t>
            </a:r>
            <a:r>
              <a:rPr spc="355" dirty="0"/>
              <a:t>SQL</a:t>
            </a:r>
            <a:r>
              <a:rPr spc="-65" dirty="0"/>
              <a:t> </a:t>
            </a:r>
            <a:r>
              <a:rPr spc="155" dirty="0"/>
              <a:t>Script</a:t>
            </a:r>
            <a:r>
              <a:rPr spc="-70" dirty="0"/>
              <a:t> </a:t>
            </a:r>
            <a:r>
              <a:rPr spc="240" dirty="0"/>
              <a:t>to</a:t>
            </a:r>
            <a:r>
              <a:rPr spc="-70" dirty="0"/>
              <a:t> </a:t>
            </a:r>
            <a:r>
              <a:rPr spc="190" dirty="0"/>
              <a:t>setup</a:t>
            </a:r>
            <a:r>
              <a:rPr spc="-70" dirty="0"/>
              <a:t> </a:t>
            </a:r>
            <a:r>
              <a:rPr spc="105" dirty="0"/>
              <a:t>database</a:t>
            </a:r>
            <a:r>
              <a:rPr spc="-65" dirty="0"/>
              <a:t> </a:t>
            </a:r>
            <a:r>
              <a:rPr spc="120" dirty="0"/>
              <a:t>tables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4031" y="2275423"/>
            <a:ext cx="18742660" cy="7413625"/>
            <a:chOff x="504031" y="2275423"/>
            <a:chExt cx="18742660" cy="7413625"/>
          </a:xfrm>
        </p:grpSpPr>
        <p:sp>
          <p:nvSpPr>
            <p:cNvPr id="4" name="object 4"/>
            <p:cNvSpPr/>
            <p:nvPr/>
          </p:nvSpPr>
          <p:spPr>
            <a:xfrm>
              <a:off x="682036" y="2390603"/>
              <a:ext cx="18386425" cy="6952615"/>
            </a:xfrm>
            <a:custGeom>
              <a:avLst/>
              <a:gdLst/>
              <a:ahLst/>
              <a:cxnLst/>
              <a:rect l="l" t="t" r="r" b="b"/>
              <a:pathLst>
                <a:path w="18386425" h="6952615">
                  <a:moveTo>
                    <a:pt x="0" y="0"/>
                  </a:moveTo>
                  <a:lnTo>
                    <a:pt x="18386084" y="0"/>
                  </a:lnTo>
                  <a:lnTo>
                    <a:pt x="18386084" y="6952489"/>
                  </a:lnTo>
                  <a:lnTo>
                    <a:pt x="0" y="6952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031" y="2275423"/>
              <a:ext cx="18742089" cy="74132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1203" y="2929619"/>
            <a:ext cx="17518380" cy="571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CREATE TABLE</a:t>
            </a:r>
            <a:r>
              <a:rPr sz="3950" b="1" spc="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spc="-5" dirty="0">
                <a:latin typeface="Courier New"/>
                <a:cs typeface="Courier New"/>
              </a:rPr>
              <a:t>`authorities`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(</a:t>
            </a:r>
            <a:endParaRPr sz="3950">
              <a:latin typeface="Courier New"/>
              <a:cs typeface="Courier New"/>
            </a:endParaRPr>
          </a:p>
          <a:p>
            <a:pPr marL="615315">
              <a:lnSpc>
                <a:spcPts val="4450"/>
              </a:lnSpc>
            </a:pPr>
            <a:r>
              <a:rPr sz="3950" dirty="0">
                <a:latin typeface="Courier New"/>
                <a:cs typeface="Courier New"/>
              </a:rPr>
              <a:t>`username`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varchar</a:t>
            </a:r>
            <a:r>
              <a:rPr sz="3950" dirty="0">
                <a:latin typeface="Courier New"/>
                <a:cs typeface="Courier New"/>
              </a:rPr>
              <a:t>(50)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NOT</a:t>
            </a:r>
            <a:r>
              <a:rPr sz="3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5329D2"/>
                </a:solidFill>
                <a:latin typeface="Courier New"/>
                <a:cs typeface="Courier New"/>
              </a:rPr>
              <a:t>NULL</a:t>
            </a:r>
            <a:r>
              <a:rPr sz="3950" dirty="0">
                <a:latin typeface="Courier New"/>
                <a:cs typeface="Courier New"/>
              </a:rPr>
              <a:t>,</a:t>
            </a:r>
            <a:endParaRPr sz="3950">
              <a:latin typeface="Courier New"/>
              <a:cs typeface="Courier New"/>
            </a:endParaRPr>
          </a:p>
          <a:p>
            <a:pPr marL="615315">
              <a:lnSpc>
                <a:spcPts val="4595"/>
              </a:lnSpc>
            </a:pPr>
            <a:r>
              <a:rPr sz="3950" dirty="0">
                <a:latin typeface="Courier New"/>
                <a:cs typeface="Courier New"/>
              </a:rPr>
              <a:t>`authority`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varchar</a:t>
            </a:r>
            <a:r>
              <a:rPr sz="3950" dirty="0">
                <a:latin typeface="Courier New"/>
                <a:cs typeface="Courier New"/>
              </a:rPr>
              <a:t>(50)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NOT</a:t>
            </a:r>
            <a:r>
              <a:rPr sz="3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5329D2"/>
                </a:solidFill>
                <a:latin typeface="Courier New"/>
                <a:cs typeface="Courier New"/>
              </a:rPr>
              <a:t>NULL</a:t>
            </a:r>
            <a:r>
              <a:rPr sz="3950" dirty="0">
                <a:latin typeface="Courier New"/>
                <a:cs typeface="Courier New"/>
              </a:rPr>
              <a:t>,</a:t>
            </a: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UNIQUE</a:t>
            </a:r>
            <a:r>
              <a:rPr sz="3950" b="1" spc="4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KEY</a:t>
            </a:r>
            <a:r>
              <a:rPr sz="3950" b="1" spc="4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spc="-5" dirty="0">
                <a:latin typeface="Courier New"/>
                <a:cs typeface="Courier New"/>
              </a:rPr>
              <a:t>`authorities_idx_1`</a:t>
            </a:r>
            <a:r>
              <a:rPr sz="3950" spc="45" dirty="0"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(`username`,`authority`),</a:t>
            </a: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615315" marR="7544434">
              <a:lnSpc>
                <a:spcPts val="4450"/>
              </a:lnSpc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CONSTRAINT</a:t>
            </a:r>
            <a:r>
              <a:rPr sz="3950" b="1" spc="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spc="-5" dirty="0">
                <a:latin typeface="Courier New"/>
                <a:cs typeface="Courier New"/>
              </a:rPr>
              <a:t>`authorities_ibfk_1` </a:t>
            </a:r>
            <a:r>
              <a:rPr sz="3950" spc="-235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FOREIGN KEY </a:t>
            </a:r>
            <a:r>
              <a:rPr sz="3950" spc="-5" dirty="0">
                <a:latin typeface="Courier New"/>
                <a:cs typeface="Courier New"/>
              </a:rPr>
              <a:t>(`username`) </a:t>
            </a:r>
            <a:r>
              <a:rPr sz="3950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REFERENCES </a:t>
            </a:r>
            <a:r>
              <a:rPr sz="3950" dirty="0">
                <a:latin typeface="Courier New"/>
                <a:cs typeface="Courier New"/>
              </a:rPr>
              <a:t>`users` (`username`)</a:t>
            </a:r>
            <a:endParaRPr sz="3950">
              <a:latin typeface="Courier New"/>
              <a:cs typeface="Courier New"/>
            </a:endParaRPr>
          </a:p>
          <a:p>
            <a:pPr marL="12700">
              <a:lnSpc>
                <a:spcPts val="4355"/>
              </a:lnSpc>
            </a:pPr>
            <a:r>
              <a:rPr sz="3950" dirty="0">
                <a:latin typeface="Courier New"/>
                <a:cs typeface="Courier New"/>
              </a:rPr>
              <a:t>)</a:t>
            </a:r>
            <a:r>
              <a:rPr sz="3950" spc="15" dirty="0">
                <a:latin typeface="Courier New"/>
                <a:cs typeface="Courier New"/>
              </a:rPr>
              <a:t> </a:t>
            </a:r>
            <a:r>
              <a:rPr sz="3950" spc="-5" dirty="0">
                <a:latin typeface="Courier New"/>
                <a:cs typeface="Courier New"/>
              </a:rPr>
              <a:t>ENGINE=InnoDB</a:t>
            </a:r>
            <a:r>
              <a:rPr sz="3950" spc="2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DEFAULT</a:t>
            </a:r>
            <a:r>
              <a:rPr sz="3950" b="1" spc="2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CHARSET=latin1;</a:t>
            </a:r>
            <a:endParaRPr sz="39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88110" y="1884759"/>
            <a:ext cx="7424420" cy="2743835"/>
            <a:chOff x="12188110" y="1884759"/>
            <a:chExt cx="7424420" cy="27438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4702" y="1978997"/>
              <a:ext cx="7130672" cy="2366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8110" y="1884759"/>
              <a:ext cx="7423857" cy="27433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15032"/>
            <a:ext cx="1828165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5" dirty="0"/>
              <a:t>Step</a:t>
            </a:r>
            <a:r>
              <a:rPr spc="-70" dirty="0"/>
              <a:t> </a:t>
            </a:r>
            <a:r>
              <a:rPr spc="-50" dirty="0"/>
              <a:t>1:</a:t>
            </a:r>
            <a:r>
              <a:rPr spc="-409" dirty="0"/>
              <a:t> </a:t>
            </a:r>
            <a:r>
              <a:rPr spc="155" dirty="0"/>
              <a:t>Develop</a:t>
            </a:r>
            <a:r>
              <a:rPr spc="-70" dirty="0"/>
              <a:t> </a:t>
            </a:r>
            <a:r>
              <a:rPr spc="355" dirty="0"/>
              <a:t>SQL</a:t>
            </a:r>
            <a:r>
              <a:rPr spc="-65" dirty="0"/>
              <a:t> </a:t>
            </a:r>
            <a:r>
              <a:rPr spc="155" dirty="0"/>
              <a:t>Script</a:t>
            </a:r>
            <a:r>
              <a:rPr spc="-70" dirty="0"/>
              <a:t> </a:t>
            </a:r>
            <a:r>
              <a:rPr spc="240" dirty="0"/>
              <a:t>to</a:t>
            </a:r>
            <a:r>
              <a:rPr spc="-70" dirty="0"/>
              <a:t> </a:t>
            </a:r>
            <a:r>
              <a:rPr spc="190" dirty="0"/>
              <a:t>setup</a:t>
            </a:r>
            <a:r>
              <a:rPr spc="-70" dirty="0"/>
              <a:t> </a:t>
            </a:r>
            <a:r>
              <a:rPr spc="105" dirty="0"/>
              <a:t>database</a:t>
            </a:r>
            <a:r>
              <a:rPr spc="-65" dirty="0"/>
              <a:t> </a:t>
            </a:r>
            <a:r>
              <a:rPr spc="120" dirty="0"/>
              <a:t>tables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41853" y="3136764"/>
            <a:ext cx="10569575" cy="2678430"/>
            <a:chOff x="9341853" y="3136764"/>
            <a:chExt cx="10569575" cy="267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1853" y="3136764"/>
              <a:ext cx="10569322" cy="26778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2384" y="3183149"/>
              <a:ext cx="10449943" cy="25548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92384" y="3183148"/>
              <a:ext cx="10450195" cy="2555240"/>
            </a:xfrm>
            <a:custGeom>
              <a:avLst/>
              <a:gdLst/>
              <a:ahLst/>
              <a:cxnLst/>
              <a:rect l="l" t="t" r="r" b="b"/>
              <a:pathLst>
                <a:path w="10450194" h="2555240">
                  <a:moveTo>
                    <a:pt x="0" y="0"/>
                  </a:moveTo>
                  <a:lnTo>
                    <a:pt x="10449943" y="0"/>
                  </a:lnTo>
                  <a:lnTo>
                    <a:pt x="10449943" y="2554896"/>
                  </a:lnTo>
                  <a:lnTo>
                    <a:pt x="0" y="255489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057255" y="6293002"/>
            <a:ext cx="8722360" cy="3173095"/>
            <a:chOff x="11057255" y="6293002"/>
            <a:chExt cx="8722360" cy="31730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47" y="6387240"/>
              <a:ext cx="8429062" cy="27957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7255" y="6293002"/>
              <a:ext cx="8722247" cy="317267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4213" y="2927052"/>
            <a:ext cx="10565765" cy="5125720"/>
            <a:chOff x="1084213" y="2927052"/>
            <a:chExt cx="10565765" cy="5125720"/>
          </a:xfrm>
        </p:grpSpPr>
        <p:sp>
          <p:nvSpPr>
            <p:cNvPr id="3" name="object 3"/>
            <p:cNvSpPr/>
            <p:nvPr/>
          </p:nvSpPr>
          <p:spPr>
            <a:xfrm>
              <a:off x="1262218" y="3042232"/>
              <a:ext cx="10210165" cy="4665345"/>
            </a:xfrm>
            <a:custGeom>
              <a:avLst/>
              <a:gdLst/>
              <a:ahLst/>
              <a:cxnLst/>
              <a:rect l="l" t="t" r="r" b="b"/>
              <a:pathLst>
                <a:path w="10210165" h="4665345">
                  <a:moveTo>
                    <a:pt x="0" y="0"/>
                  </a:moveTo>
                  <a:lnTo>
                    <a:pt x="10209600" y="0"/>
                  </a:lnTo>
                  <a:lnTo>
                    <a:pt x="10209600" y="4664950"/>
                  </a:lnTo>
                  <a:lnTo>
                    <a:pt x="0" y="4664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213" y="2927052"/>
              <a:ext cx="10565615" cy="51256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17102" y="3536930"/>
            <a:ext cx="6887209" cy="3569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268605">
              <a:lnSpc>
                <a:spcPts val="3960"/>
              </a:lnSpc>
              <a:spcBef>
                <a:spcPts val="395"/>
              </a:spcBef>
            </a:pP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INSERT INTO </a:t>
            </a:r>
            <a:r>
              <a:rPr sz="3450" dirty="0">
                <a:latin typeface="Courier New"/>
                <a:cs typeface="Courier New"/>
              </a:rPr>
              <a:t>`authorities` </a:t>
            </a:r>
            <a:r>
              <a:rPr sz="3450" spc="-2060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VALUES </a:t>
            </a:r>
            <a:r>
              <a:rPr sz="3450" b="1" spc="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spc="5" dirty="0">
                <a:latin typeface="Courier New"/>
                <a:cs typeface="Courier New"/>
              </a:rPr>
              <a:t>(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'john'</a:t>
            </a:r>
            <a:r>
              <a:rPr sz="3450" spc="5" dirty="0">
                <a:latin typeface="Courier New"/>
                <a:cs typeface="Courier New"/>
              </a:rPr>
              <a:t>,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'ROLE_EMPLOYEE</a:t>
            </a:r>
            <a:r>
              <a:rPr sz="3450" dirty="0">
                <a:solidFill>
                  <a:srgbClr val="0433FF"/>
                </a:solidFill>
                <a:latin typeface="Courier New"/>
                <a:cs typeface="Courier New"/>
              </a:rPr>
              <a:t>'</a:t>
            </a:r>
            <a:r>
              <a:rPr sz="3450" spc="5" dirty="0">
                <a:latin typeface="Courier New"/>
                <a:cs typeface="Courier New"/>
              </a:rPr>
              <a:t>),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3760"/>
              </a:lnSpc>
            </a:pPr>
            <a:r>
              <a:rPr sz="3450" spc="5" dirty="0">
                <a:latin typeface="Courier New"/>
                <a:cs typeface="Courier New"/>
              </a:rPr>
              <a:t>(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'mary'</a:t>
            </a:r>
            <a:r>
              <a:rPr sz="3450" spc="5" dirty="0">
                <a:latin typeface="Courier New"/>
                <a:cs typeface="Courier New"/>
              </a:rPr>
              <a:t>,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'ROLE_EMPLOYEE'</a:t>
            </a:r>
            <a:r>
              <a:rPr sz="3450" spc="5" dirty="0">
                <a:latin typeface="Courier New"/>
                <a:cs typeface="Courier New"/>
              </a:rPr>
              <a:t>),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3954"/>
              </a:lnSpc>
            </a:pPr>
            <a:r>
              <a:rPr sz="3450" spc="5" dirty="0">
                <a:latin typeface="Courier New"/>
                <a:cs typeface="Courier New"/>
              </a:rPr>
              <a:t>(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'mary'</a:t>
            </a:r>
            <a:r>
              <a:rPr sz="3450" spc="5" dirty="0">
                <a:latin typeface="Courier New"/>
                <a:cs typeface="Courier New"/>
              </a:rPr>
              <a:t>,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'ROLE_MANAGER'</a:t>
            </a:r>
            <a:r>
              <a:rPr sz="3450" spc="5" dirty="0">
                <a:latin typeface="Courier New"/>
                <a:cs typeface="Courier New"/>
              </a:rPr>
              <a:t>),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3954"/>
              </a:lnSpc>
            </a:pPr>
            <a:r>
              <a:rPr sz="3450" spc="5" dirty="0">
                <a:latin typeface="Courier New"/>
                <a:cs typeface="Courier New"/>
              </a:rPr>
              <a:t>(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'susan'</a:t>
            </a:r>
            <a:r>
              <a:rPr sz="3450" spc="5" dirty="0">
                <a:latin typeface="Courier New"/>
                <a:cs typeface="Courier New"/>
              </a:rPr>
              <a:t>,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'ROLE_EMPLOYEE'</a:t>
            </a:r>
            <a:r>
              <a:rPr sz="3450" spc="5" dirty="0">
                <a:latin typeface="Courier New"/>
                <a:cs typeface="Courier New"/>
              </a:rPr>
              <a:t>),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4050"/>
              </a:lnSpc>
            </a:pPr>
            <a:r>
              <a:rPr sz="3450" spc="5" dirty="0">
                <a:latin typeface="Courier New"/>
                <a:cs typeface="Courier New"/>
              </a:rPr>
              <a:t>(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'susan'</a:t>
            </a:r>
            <a:r>
              <a:rPr sz="3450" spc="5" dirty="0">
                <a:latin typeface="Courier New"/>
                <a:cs typeface="Courier New"/>
              </a:rPr>
              <a:t>,</a:t>
            </a:r>
            <a:r>
              <a:rPr sz="3450" spc="5" dirty="0">
                <a:solidFill>
                  <a:srgbClr val="0433FF"/>
                </a:solidFill>
                <a:latin typeface="Courier New"/>
                <a:cs typeface="Courier New"/>
              </a:rPr>
              <a:t>'ROLE_ADMIN'</a:t>
            </a:r>
            <a:r>
              <a:rPr sz="3450" spc="5" dirty="0">
                <a:latin typeface="Courier New"/>
                <a:cs typeface="Courier New"/>
              </a:rPr>
              <a:t>);</a:t>
            </a:r>
            <a:endParaRPr sz="34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25591" y="0"/>
            <a:ext cx="15485744" cy="9465945"/>
            <a:chOff x="4425591" y="0"/>
            <a:chExt cx="15485744" cy="9465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1852" y="3136764"/>
              <a:ext cx="10569322" cy="26778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2384" y="3183149"/>
              <a:ext cx="10449943" cy="25548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92384" y="3183148"/>
              <a:ext cx="10450195" cy="2555240"/>
            </a:xfrm>
            <a:custGeom>
              <a:avLst/>
              <a:gdLst/>
              <a:ahLst/>
              <a:cxnLst/>
              <a:rect l="l" t="t" r="r" b="b"/>
              <a:pathLst>
                <a:path w="10450194" h="2555240">
                  <a:moveTo>
                    <a:pt x="0" y="0"/>
                  </a:moveTo>
                  <a:lnTo>
                    <a:pt x="10449943" y="0"/>
                  </a:lnTo>
                  <a:lnTo>
                    <a:pt x="10449943" y="2554896"/>
                  </a:lnTo>
                  <a:lnTo>
                    <a:pt x="0" y="255489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3F7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47" y="6387240"/>
              <a:ext cx="8429062" cy="27957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7254" y="6293001"/>
              <a:ext cx="8722247" cy="31726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5591" y="0"/>
              <a:ext cx="8347258" cy="46080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4427" y="911949"/>
              <a:ext cx="7509583" cy="25156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82034" y="515032"/>
            <a:ext cx="18281650" cy="1457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065"/>
              </a:lnSpc>
              <a:spcBef>
                <a:spcPts val="130"/>
              </a:spcBef>
            </a:pPr>
            <a:r>
              <a:rPr spc="265" dirty="0"/>
              <a:t>Step</a:t>
            </a:r>
            <a:r>
              <a:rPr spc="-70" dirty="0"/>
              <a:t> </a:t>
            </a:r>
            <a:r>
              <a:rPr spc="-50" dirty="0"/>
              <a:t>1:</a:t>
            </a:r>
            <a:r>
              <a:rPr spc="-409" dirty="0"/>
              <a:t> </a:t>
            </a:r>
            <a:r>
              <a:rPr spc="155" dirty="0"/>
              <a:t>Develop</a:t>
            </a:r>
            <a:r>
              <a:rPr spc="-70" dirty="0"/>
              <a:t> </a:t>
            </a:r>
            <a:r>
              <a:rPr spc="355" dirty="0"/>
              <a:t>SQL</a:t>
            </a:r>
            <a:r>
              <a:rPr spc="-65" dirty="0"/>
              <a:t> </a:t>
            </a:r>
            <a:r>
              <a:rPr spc="155" dirty="0"/>
              <a:t>Script</a:t>
            </a:r>
            <a:r>
              <a:rPr spc="-70" dirty="0"/>
              <a:t> </a:t>
            </a:r>
            <a:r>
              <a:rPr spc="240" dirty="0"/>
              <a:t>to</a:t>
            </a:r>
            <a:r>
              <a:rPr spc="-70" dirty="0"/>
              <a:t> </a:t>
            </a:r>
            <a:r>
              <a:rPr spc="190" dirty="0"/>
              <a:t>setup</a:t>
            </a:r>
            <a:r>
              <a:rPr spc="-70" dirty="0"/>
              <a:t> </a:t>
            </a:r>
            <a:r>
              <a:rPr spc="105" dirty="0"/>
              <a:t>database</a:t>
            </a:r>
            <a:r>
              <a:rPr spc="-65" dirty="0"/>
              <a:t> </a:t>
            </a:r>
            <a:r>
              <a:rPr spc="120" dirty="0"/>
              <a:t>tables</a:t>
            </a:r>
          </a:p>
          <a:p>
            <a:pPr marL="4441825">
              <a:lnSpc>
                <a:spcPts val="4185"/>
              </a:lnSpc>
            </a:pPr>
            <a:r>
              <a:rPr sz="3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“authorities”</a:t>
            </a:r>
            <a:r>
              <a:rPr sz="3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sz="3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3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“roles”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8572" y="6120832"/>
            <a:ext cx="8347709" cy="4759960"/>
            <a:chOff x="2808572" y="6120832"/>
            <a:chExt cx="8347709" cy="47599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8572" y="6120832"/>
              <a:ext cx="8347258" cy="47595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7407" y="7268047"/>
              <a:ext cx="7509584" cy="24511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47400" y="8261393"/>
            <a:ext cx="686117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8945" marR="5080" indent="-1706880">
              <a:lnSpc>
                <a:spcPct val="11030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Internally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Spring Security uses </a:t>
            </a:r>
            <a:r>
              <a:rPr sz="3800" b="1" spc="-9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“ROLE_”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80" dirty="0">
                <a:solidFill>
                  <a:srgbClr val="FFFFFF"/>
                </a:solidFill>
                <a:latin typeface="Palatino Linotype"/>
                <a:cs typeface="Palatino Linotype"/>
              </a:rPr>
              <a:t>prefix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1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2765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2</a:t>
            </a:r>
            <a:r>
              <a:rPr sz="6500" spc="10" dirty="0"/>
              <a:t>:</a:t>
            </a:r>
            <a:r>
              <a:rPr sz="6500" spc="-790" dirty="0"/>
              <a:t> </a:t>
            </a:r>
            <a:r>
              <a:rPr sz="6500" spc="135" dirty="0"/>
              <a:t>Ad</a:t>
            </a:r>
            <a:r>
              <a:rPr sz="6500" spc="235" dirty="0"/>
              <a:t>d</a:t>
            </a:r>
            <a:r>
              <a:rPr sz="6500" spc="-75" dirty="0"/>
              <a:t> </a:t>
            </a:r>
            <a:r>
              <a:rPr sz="6500" spc="140" dirty="0"/>
              <a:t>Databas</a:t>
            </a:r>
            <a:r>
              <a:rPr sz="6500" spc="245" dirty="0"/>
              <a:t>e</a:t>
            </a:r>
            <a:r>
              <a:rPr sz="6500" spc="-75" dirty="0"/>
              <a:t> </a:t>
            </a:r>
            <a:r>
              <a:rPr sz="6500" spc="185" dirty="0"/>
              <a:t>Suppor</a:t>
            </a:r>
            <a:r>
              <a:rPr sz="6500" spc="200" dirty="0"/>
              <a:t>t</a:t>
            </a:r>
            <a:r>
              <a:rPr sz="6500" spc="-75" dirty="0"/>
              <a:t> </a:t>
            </a:r>
            <a:r>
              <a:rPr sz="6500" spc="114" dirty="0"/>
              <a:t>t</a:t>
            </a:r>
            <a:r>
              <a:rPr sz="6500" spc="375" dirty="0"/>
              <a:t>o</a:t>
            </a:r>
            <a:r>
              <a:rPr sz="6500" spc="-75" dirty="0"/>
              <a:t> </a:t>
            </a:r>
            <a:r>
              <a:rPr sz="6500" spc="-105" dirty="0"/>
              <a:t>M</a:t>
            </a:r>
            <a:r>
              <a:rPr sz="6500" spc="-185" dirty="0"/>
              <a:t>a</a:t>
            </a:r>
            <a:r>
              <a:rPr sz="6500" spc="-430" dirty="0"/>
              <a:t>v</a:t>
            </a:r>
            <a:r>
              <a:rPr sz="6500" spc="254" dirty="0"/>
              <a:t>e</a:t>
            </a:r>
            <a:r>
              <a:rPr sz="6500" spc="484" dirty="0"/>
              <a:t>n</a:t>
            </a:r>
            <a:r>
              <a:rPr sz="6500" spc="-75" dirty="0"/>
              <a:t> </a:t>
            </a:r>
            <a:r>
              <a:rPr sz="6500" spc="30" dirty="0"/>
              <a:t>PO</a:t>
            </a:r>
            <a:r>
              <a:rPr sz="6500" spc="225" dirty="0"/>
              <a:t>M</a:t>
            </a:r>
            <a:r>
              <a:rPr sz="6500" spc="-75" dirty="0"/>
              <a:t> </a:t>
            </a:r>
            <a:r>
              <a:rPr sz="6500" spc="60" dirty="0"/>
              <a:t>f</a:t>
            </a:r>
            <a:r>
              <a:rPr sz="6500" spc="155" dirty="0"/>
              <a:t>ile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146987" y="2250537"/>
            <a:ext cx="14182725" cy="7171055"/>
            <a:chOff x="1146987" y="2250537"/>
            <a:chExt cx="14182725" cy="7171055"/>
          </a:xfrm>
        </p:grpSpPr>
        <p:sp>
          <p:nvSpPr>
            <p:cNvPr id="4" name="object 4"/>
            <p:cNvSpPr/>
            <p:nvPr/>
          </p:nvSpPr>
          <p:spPr>
            <a:xfrm>
              <a:off x="1324992" y="2365717"/>
              <a:ext cx="13826490" cy="6710680"/>
            </a:xfrm>
            <a:custGeom>
              <a:avLst/>
              <a:gdLst/>
              <a:ahLst/>
              <a:cxnLst/>
              <a:rect l="l" t="t" r="r" b="b"/>
              <a:pathLst>
                <a:path w="13826490" h="6710680">
                  <a:moveTo>
                    <a:pt x="0" y="0"/>
                  </a:moveTo>
                  <a:lnTo>
                    <a:pt x="13826159" y="0"/>
                  </a:lnTo>
                  <a:lnTo>
                    <a:pt x="13826159" y="6710078"/>
                  </a:lnTo>
                  <a:lnTo>
                    <a:pt x="0" y="6710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987" y="2250537"/>
              <a:ext cx="14182175" cy="71707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68403" y="2751613"/>
            <a:ext cx="10016490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5"/>
              </a:lnSpc>
              <a:spcBef>
                <a:spcPts val="100"/>
              </a:spcBef>
            </a:pPr>
            <a:r>
              <a:rPr sz="2800" b="1" spc="-5" dirty="0">
                <a:solidFill>
                  <a:srgbClr val="4F76CB"/>
                </a:solidFill>
                <a:latin typeface="Courier New"/>
                <a:cs typeface="Courier New"/>
              </a:rPr>
              <a:t>&lt;!--</a:t>
            </a:r>
            <a:r>
              <a:rPr sz="2800" b="1" spc="-30" dirty="0">
                <a:solidFill>
                  <a:srgbClr val="4F76CB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4F76CB"/>
                </a:solidFill>
                <a:latin typeface="Courier New"/>
                <a:cs typeface="Courier New"/>
              </a:rPr>
              <a:t>MySQL</a:t>
            </a:r>
            <a:r>
              <a:rPr sz="2800" b="1" spc="-25" dirty="0">
                <a:solidFill>
                  <a:srgbClr val="4F76CB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4F76CB"/>
                </a:solidFill>
                <a:latin typeface="Courier New"/>
                <a:cs typeface="Courier New"/>
              </a:rPr>
              <a:t>--&gt;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dependency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389255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groupId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mysql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groupId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389255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artifactId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mysql-connector-java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artifactId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389255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version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5.1.45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version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4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dependency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403" y="5934762"/>
            <a:ext cx="6623684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5"/>
              </a:lnSpc>
              <a:spcBef>
                <a:spcPts val="100"/>
              </a:spcBef>
            </a:pPr>
            <a:r>
              <a:rPr sz="2800" b="1" spc="-5" dirty="0">
                <a:solidFill>
                  <a:srgbClr val="4F76CB"/>
                </a:solidFill>
                <a:latin typeface="Courier New"/>
                <a:cs typeface="Courier New"/>
              </a:rPr>
              <a:t>&lt;!--</a:t>
            </a:r>
            <a:r>
              <a:rPr sz="2800" b="1" spc="-30" dirty="0">
                <a:solidFill>
                  <a:srgbClr val="4F76CB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4F76CB"/>
                </a:solidFill>
                <a:latin typeface="Courier New"/>
                <a:cs typeface="Courier New"/>
              </a:rPr>
              <a:t>C3PO</a:t>
            </a:r>
            <a:r>
              <a:rPr sz="2800" b="1" spc="-25" dirty="0">
                <a:solidFill>
                  <a:srgbClr val="4F76CB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4F76CB"/>
                </a:solidFill>
                <a:latin typeface="Courier New"/>
                <a:cs typeface="Courier New"/>
              </a:rPr>
              <a:t>--&gt;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dependency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200660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groupId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com.mchange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groupId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200660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artifactId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c3p0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artifactId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200660">
              <a:lnSpc>
                <a:spcPts val="313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version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r>
              <a:rPr sz="2800" b="1" dirty="0">
                <a:latin typeface="Courier New"/>
                <a:cs typeface="Courier New"/>
              </a:rPr>
              <a:t>0.9.5.2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version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45"/>
              </a:lnSpc>
            </a:pP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&lt;/</a:t>
            </a:r>
            <a:r>
              <a:rPr sz="2800" b="1" dirty="0">
                <a:solidFill>
                  <a:srgbClr val="4E9192"/>
                </a:solidFill>
                <a:latin typeface="Courier New"/>
                <a:cs typeface="Courier New"/>
              </a:rPr>
              <a:t>dependency</a:t>
            </a:r>
            <a:r>
              <a:rPr sz="2800" b="1" dirty="0">
                <a:solidFill>
                  <a:srgbClr val="009193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640137" y="2040955"/>
            <a:ext cx="7895590" cy="3295015"/>
            <a:chOff x="11640137" y="2040955"/>
            <a:chExt cx="7895590" cy="3295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0137" y="2040955"/>
              <a:ext cx="7895047" cy="32946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8972" y="2913506"/>
              <a:ext cx="7057376" cy="1535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023490" y="3369395"/>
            <a:ext cx="284924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JDBC</a:t>
            </a:r>
            <a:r>
              <a:rPr sz="3800" b="1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Driver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25046" y="5821271"/>
            <a:ext cx="9889490" cy="3295015"/>
            <a:chOff x="8825046" y="5821271"/>
            <a:chExt cx="9889490" cy="32950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5046" y="5821271"/>
              <a:ext cx="9889424" cy="32946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3881" y="6693822"/>
              <a:ext cx="9051749" cy="15356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280119" y="7149385"/>
            <a:ext cx="45212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r>
              <a:rPr sz="380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Connection</a:t>
            </a:r>
            <a:r>
              <a:rPr sz="380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Pool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24101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3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65" dirty="0"/>
              <a:t>Creat</a:t>
            </a:r>
            <a:r>
              <a:rPr sz="6500" spc="180" dirty="0"/>
              <a:t>e</a:t>
            </a:r>
            <a:r>
              <a:rPr sz="6500" spc="-75" dirty="0"/>
              <a:t> </a:t>
            </a:r>
            <a:r>
              <a:rPr sz="6500" spc="55" dirty="0"/>
              <a:t>JDB</a:t>
            </a:r>
            <a:r>
              <a:rPr sz="6500" spc="220" dirty="0"/>
              <a:t>C</a:t>
            </a:r>
            <a:r>
              <a:rPr sz="6500" spc="-75" dirty="0"/>
              <a:t> </a:t>
            </a:r>
            <a:r>
              <a:rPr sz="6500" spc="110" dirty="0"/>
              <a:t>Propertie</a:t>
            </a:r>
            <a:r>
              <a:rPr sz="6500" spc="210" dirty="0"/>
              <a:t>s</a:t>
            </a:r>
            <a:r>
              <a:rPr sz="6500" spc="-75" dirty="0"/>
              <a:t> </a:t>
            </a:r>
            <a:r>
              <a:rPr sz="6500" spc="125" dirty="0"/>
              <a:t>F</a:t>
            </a:r>
            <a:r>
              <a:rPr sz="6500" spc="155" dirty="0"/>
              <a:t>ile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272440" y="2918121"/>
            <a:ext cx="16379190" cy="7047865"/>
            <a:chOff x="1272440" y="2918121"/>
            <a:chExt cx="16379190" cy="7047865"/>
          </a:xfrm>
        </p:grpSpPr>
        <p:sp>
          <p:nvSpPr>
            <p:cNvPr id="4" name="object 4"/>
            <p:cNvSpPr/>
            <p:nvPr/>
          </p:nvSpPr>
          <p:spPr>
            <a:xfrm>
              <a:off x="1450445" y="3033301"/>
              <a:ext cx="16022955" cy="6586855"/>
            </a:xfrm>
            <a:custGeom>
              <a:avLst/>
              <a:gdLst/>
              <a:ahLst/>
              <a:cxnLst/>
              <a:rect l="l" t="t" r="r" b="b"/>
              <a:pathLst>
                <a:path w="16022955" h="6586855">
                  <a:moveTo>
                    <a:pt x="0" y="0"/>
                  </a:moveTo>
                  <a:lnTo>
                    <a:pt x="16022603" y="0"/>
                  </a:lnTo>
                  <a:lnTo>
                    <a:pt x="16022603" y="6586673"/>
                  </a:lnTo>
                  <a:lnTo>
                    <a:pt x="0" y="658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40" y="2918121"/>
              <a:ext cx="16378611" cy="7047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06631" y="2207127"/>
            <a:ext cx="14299565" cy="6689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File:</a:t>
            </a:r>
            <a:r>
              <a:rPr sz="3450" b="1" spc="5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src/main/resources/persistence-mysql.properties</a:t>
            </a:r>
            <a:endParaRPr sz="3450">
              <a:latin typeface="Arial"/>
              <a:cs typeface="Arial"/>
            </a:endParaRPr>
          </a:p>
          <a:p>
            <a:pPr marL="211454">
              <a:lnSpc>
                <a:spcPts val="3085"/>
              </a:lnSpc>
              <a:spcBef>
                <a:spcPts val="2485"/>
              </a:spcBef>
            </a:pP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</a:t>
            </a:r>
            <a:endParaRPr sz="2600">
              <a:latin typeface="Courier New"/>
              <a:cs typeface="Courier New"/>
            </a:endParaRPr>
          </a:p>
          <a:p>
            <a:pPr marL="211454" marR="8450580">
              <a:lnSpc>
                <a:spcPts val="3050"/>
              </a:lnSpc>
              <a:spcBef>
                <a:spcPts val="125"/>
              </a:spcBef>
            </a:pP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 </a:t>
            </a:r>
            <a:r>
              <a:rPr sz="2600" b="1" spc="15" dirty="0">
                <a:solidFill>
                  <a:srgbClr val="4E9072"/>
                </a:solidFill>
                <a:latin typeface="Courier New"/>
                <a:cs typeface="Courier New"/>
              </a:rPr>
              <a:t>JDBC connection </a:t>
            </a: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properties </a:t>
            </a:r>
            <a:r>
              <a:rPr sz="2600" b="1" spc="-155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</a:t>
            </a:r>
            <a:endParaRPr sz="2600">
              <a:latin typeface="Courier New"/>
              <a:cs typeface="Courier New"/>
            </a:endParaRPr>
          </a:p>
          <a:p>
            <a:pPr marL="211454" marR="5080">
              <a:lnSpc>
                <a:spcPts val="3050"/>
              </a:lnSpc>
            </a:pPr>
            <a:r>
              <a:rPr sz="2600" b="1" spc="20" dirty="0">
                <a:latin typeface="Courier New"/>
                <a:cs typeface="Courier New"/>
              </a:rPr>
              <a:t>jdbc.driver=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com.mysql.jdbc.Driver </a:t>
            </a:r>
            <a:r>
              <a:rPr sz="2600" b="1" spc="2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latin typeface="Courier New"/>
                <a:cs typeface="Courier New"/>
              </a:rPr>
              <a:t>jdbc.url=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jdbc:mysql://localhost:3306/spring_security_demo?useSSL=false </a:t>
            </a:r>
            <a:r>
              <a:rPr sz="2600" b="1" spc="-155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latin typeface="Courier New"/>
                <a:cs typeface="Courier New"/>
              </a:rPr>
              <a:t>jdbc.user=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springstudent</a:t>
            </a:r>
            <a:endParaRPr sz="2600">
              <a:latin typeface="Courier New"/>
              <a:cs typeface="Courier New"/>
            </a:endParaRPr>
          </a:p>
          <a:p>
            <a:pPr marL="211454">
              <a:lnSpc>
                <a:spcPts val="2960"/>
              </a:lnSpc>
            </a:pPr>
            <a:r>
              <a:rPr sz="2600" b="1" spc="20" dirty="0">
                <a:latin typeface="Courier New"/>
                <a:cs typeface="Courier New"/>
              </a:rPr>
              <a:t>jdbc.password=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springstudent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/>
              <a:cs typeface="Courier New"/>
            </a:endParaRPr>
          </a:p>
          <a:p>
            <a:pPr marL="211454">
              <a:lnSpc>
                <a:spcPts val="3085"/>
              </a:lnSpc>
            </a:pP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</a:t>
            </a:r>
            <a:endParaRPr sz="2600">
              <a:latin typeface="Courier New"/>
              <a:cs typeface="Courier New"/>
            </a:endParaRPr>
          </a:p>
          <a:p>
            <a:pPr marL="211454" marR="8450580">
              <a:lnSpc>
                <a:spcPts val="3050"/>
              </a:lnSpc>
              <a:spcBef>
                <a:spcPts val="125"/>
              </a:spcBef>
            </a:pP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 </a:t>
            </a:r>
            <a:r>
              <a:rPr sz="2600" b="1" spc="15" dirty="0">
                <a:solidFill>
                  <a:srgbClr val="4E9072"/>
                </a:solidFill>
                <a:latin typeface="Courier New"/>
                <a:cs typeface="Courier New"/>
              </a:rPr>
              <a:t>Connection pool </a:t>
            </a: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properties </a:t>
            </a:r>
            <a:r>
              <a:rPr sz="2600" b="1" spc="-155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solidFill>
                  <a:srgbClr val="4E9072"/>
                </a:solidFill>
                <a:latin typeface="Courier New"/>
                <a:cs typeface="Courier New"/>
              </a:rPr>
              <a:t>#</a:t>
            </a:r>
            <a:endParaRPr sz="2600">
              <a:latin typeface="Courier New"/>
              <a:cs typeface="Courier New"/>
            </a:endParaRPr>
          </a:p>
          <a:p>
            <a:pPr marL="211454" marR="7444740">
              <a:lnSpc>
                <a:spcPts val="3050"/>
              </a:lnSpc>
            </a:pPr>
            <a:r>
              <a:rPr sz="2600" b="1" spc="20" dirty="0">
                <a:latin typeface="Courier New"/>
                <a:cs typeface="Courier New"/>
              </a:rPr>
              <a:t>connection.pool.initialPoolSize=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5 </a:t>
            </a:r>
            <a:r>
              <a:rPr sz="2600" b="1" spc="-155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latin typeface="Courier New"/>
                <a:cs typeface="Courier New"/>
              </a:rPr>
              <a:t>connection.pool.minPoolSize=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5 </a:t>
            </a:r>
            <a:r>
              <a:rPr sz="2600" b="1" spc="2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latin typeface="Courier New"/>
                <a:cs typeface="Courier New"/>
              </a:rPr>
              <a:t>connection.pool.maxPoolSize=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20 </a:t>
            </a:r>
            <a:r>
              <a:rPr sz="2600" b="1" spc="2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600" b="1" spc="20" dirty="0">
                <a:latin typeface="Courier New"/>
                <a:cs typeface="Courier New"/>
              </a:rPr>
              <a:t>connection.pool.maxIdleTime=</a:t>
            </a:r>
            <a:r>
              <a:rPr sz="2600" b="1" spc="20" dirty="0">
                <a:solidFill>
                  <a:srgbClr val="3933FF"/>
                </a:solidFill>
                <a:latin typeface="Courier New"/>
                <a:cs typeface="Courier New"/>
              </a:rPr>
              <a:t>3000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7495" algn="l"/>
              </a:tabLst>
            </a:pPr>
            <a:r>
              <a:rPr spc="265" dirty="0"/>
              <a:t>Step</a:t>
            </a:r>
            <a:r>
              <a:rPr spc="-65" dirty="0"/>
              <a:t> </a:t>
            </a:r>
            <a:r>
              <a:rPr spc="-50" dirty="0"/>
              <a:t>4:	</a:t>
            </a:r>
            <a:r>
              <a:rPr spc="265" dirty="0"/>
              <a:t>Define</a:t>
            </a:r>
            <a:r>
              <a:rPr spc="-75" dirty="0"/>
              <a:t> </a:t>
            </a:r>
            <a:r>
              <a:rPr spc="190" dirty="0"/>
              <a:t>DataSource</a:t>
            </a:r>
            <a:r>
              <a:rPr spc="-70" dirty="0"/>
              <a:t> </a:t>
            </a:r>
            <a:r>
              <a:rPr spc="295" dirty="0"/>
              <a:t>in</a:t>
            </a:r>
            <a:r>
              <a:rPr spc="-75" dirty="0"/>
              <a:t> </a:t>
            </a:r>
            <a:r>
              <a:rPr spc="195" dirty="0"/>
              <a:t>Spring</a:t>
            </a:r>
            <a:r>
              <a:rPr spc="-70" dirty="0"/>
              <a:t> </a:t>
            </a:r>
            <a:r>
              <a:rPr spc="135" dirty="0"/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4031" y="2921558"/>
            <a:ext cx="16379190" cy="5697855"/>
            <a:chOff x="1194031" y="2921558"/>
            <a:chExt cx="16379190" cy="5697855"/>
          </a:xfrm>
        </p:grpSpPr>
        <p:sp>
          <p:nvSpPr>
            <p:cNvPr id="4" name="object 4"/>
            <p:cNvSpPr/>
            <p:nvPr/>
          </p:nvSpPr>
          <p:spPr>
            <a:xfrm>
              <a:off x="1372036" y="3036737"/>
              <a:ext cx="16022955" cy="5237480"/>
            </a:xfrm>
            <a:custGeom>
              <a:avLst/>
              <a:gdLst/>
              <a:ahLst/>
              <a:cxnLst/>
              <a:rect l="l" t="t" r="r" b="b"/>
              <a:pathLst>
                <a:path w="16022955" h="5237480">
                  <a:moveTo>
                    <a:pt x="0" y="0"/>
                  </a:moveTo>
                  <a:lnTo>
                    <a:pt x="16022595" y="0"/>
                  </a:lnTo>
                  <a:lnTo>
                    <a:pt x="16022595" y="5236873"/>
                  </a:lnTo>
                  <a:lnTo>
                    <a:pt x="0" y="5236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031" y="2921558"/>
              <a:ext cx="16378611" cy="56975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32282" y="6625841"/>
            <a:ext cx="2647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5" dirty="0">
                <a:latin typeface="Courier New"/>
                <a:cs typeface="Courier New"/>
              </a:rPr>
              <a:t>}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631" y="2207127"/>
            <a:ext cx="15671800" cy="4021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File:</a:t>
            </a:r>
            <a:r>
              <a:rPr sz="3450" b="1" spc="-1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DemoAppConfig.java</a:t>
            </a:r>
            <a:endParaRPr sz="3450">
              <a:latin typeface="Arial"/>
              <a:cs typeface="Arial"/>
            </a:endParaRPr>
          </a:p>
          <a:p>
            <a:pPr marL="137795" marR="12183110">
              <a:lnSpc>
                <a:spcPts val="3550"/>
              </a:lnSpc>
              <a:spcBef>
                <a:spcPts val="2570"/>
              </a:spcBef>
            </a:pPr>
            <a:r>
              <a:rPr sz="3100" spc="10" dirty="0">
                <a:latin typeface="Courier New"/>
                <a:cs typeface="Courier New"/>
              </a:rPr>
              <a:t>@Configuration </a:t>
            </a:r>
            <a:r>
              <a:rPr sz="3100" spc="-1850" dirty="0">
                <a:latin typeface="Courier New"/>
                <a:cs typeface="Courier New"/>
              </a:rPr>
              <a:t> </a:t>
            </a:r>
            <a:r>
              <a:rPr sz="3100" spc="10" dirty="0">
                <a:latin typeface="Courier New"/>
                <a:cs typeface="Courier New"/>
              </a:rPr>
              <a:t>@EnableWebMvc</a:t>
            </a:r>
            <a:endParaRPr sz="3100">
              <a:latin typeface="Courier New"/>
              <a:cs typeface="Courier New"/>
            </a:endParaRPr>
          </a:p>
          <a:p>
            <a:pPr marL="137795">
              <a:lnSpc>
                <a:spcPts val="3365"/>
              </a:lnSpc>
            </a:pPr>
            <a:r>
              <a:rPr sz="3100" spc="15" dirty="0">
                <a:latin typeface="Courier New"/>
                <a:cs typeface="Courier New"/>
              </a:rPr>
              <a:t>@ComponentScan(basePackages</a:t>
            </a:r>
            <a:r>
              <a:rPr sz="3100" spc="45" dirty="0">
                <a:latin typeface="Courier New"/>
                <a:cs typeface="Courier New"/>
              </a:rPr>
              <a:t> </a:t>
            </a:r>
            <a:r>
              <a:rPr sz="3100" spc="15" dirty="0">
                <a:latin typeface="Courier New"/>
                <a:cs typeface="Courier New"/>
              </a:rPr>
              <a:t>=</a:t>
            </a:r>
            <a:r>
              <a:rPr sz="3100" spc="55" dirty="0"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3933FF"/>
                </a:solidFill>
                <a:latin typeface="Courier New"/>
                <a:cs typeface="Courier New"/>
              </a:rPr>
              <a:t>"com.luv2code.springsecurity.demo"</a:t>
            </a:r>
            <a:r>
              <a:rPr sz="3100" spc="15" dirty="0">
                <a:latin typeface="Courier New"/>
                <a:cs typeface="Courier New"/>
              </a:rPr>
              <a:t>)</a:t>
            </a:r>
            <a:endParaRPr sz="3100">
              <a:latin typeface="Courier New"/>
              <a:cs typeface="Courier New"/>
            </a:endParaRPr>
          </a:p>
          <a:p>
            <a:pPr marL="137795" marR="1915160">
              <a:lnSpc>
                <a:spcPts val="3550"/>
              </a:lnSpc>
              <a:spcBef>
                <a:spcPts val="175"/>
              </a:spcBef>
            </a:pPr>
            <a:r>
              <a:rPr sz="3100" b="1" spc="15" dirty="0">
                <a:latin typeface="Courier New"/>
                <a:cs typeface="Courier New"/>
              </a:rPr>
              <a:t>@PropertySource(</a:t>
            </a:r>
            <a:r>
              <a:rPr sz="3100" b="1" spc="15" dirty="0">
                <a:solidFill>
                  <a:srgbClr val="3933FF"/>
                </a:solidFill>
                <a:latin typeface="Courier New"/>
                <a:cs typeface="Courier New"/>
              </a:rPr>
              <a:t>"classpath:persistence-mysql.properties"</a:t>
            </a:r>
            <a:r>
              <a:rPr sz="3100" b="1" spc="15" dirty="0">
                <a:latin typeface="Courier New"/>
                <a:cs typeface="Courier New"/>
              </a:rPr>
              <a:t>) </a:t>
            </a:r>
            <a:r>
              <a:rPr sz="3100" b="1" spc="-1850" dirty="0">
                <a:latin typeface="Courier New"/>
                <a:cs typeface="Courier New"/>
              </a:rPr>
              <a:t> </a:t>
            </a:r>
            <a:r>
              <a:rPr sz="3100" b="1" spc="15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3100" b="1" spc="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100" b="1" spc="15" dirty="0">
                <a:solidFill>
                  <a:srgbClr val="931A68"/>
                </a:solidFill>
                <a:latin typeface="Courier New"/>
                <a:cs typeface="Courier New"/>
              </a:rPr>
              <a:t>class </a:t>
            </a:r>
            <a:r>
              <a:rPr sz="3100" spc="15" dirty="0">
                <a:latin typeface="Courier New"/>
                <a:cs typeface="Courier New"/>
              </a:rPr>
              <a:t>DemoAppConfig {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</a:pPr>
            <a:r>
              <a:rPr sz="3100" spc="15" dirty="0">
                <a:latin typeface="Courier New"/>
                <a:cs typeface="Courier New"/>
              </a:rPr>
              <a:t>…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27105" y="3245437"/>
            <a:ext cx="12244070" cy="8063230"/>
            <a:chOff x="7727105" y="3245437"/>
            <a:chExt cx="12244070" cy="8063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7105" y="3245437"/>
              <a:ext cx="12243731" cy="80631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941" y="5181405"/>
              <a:ext cx="11406070" cy="50803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316798" y="6604899"/>
            <a:ext cx="506412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Will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read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props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10" dirty="0">
                <a:solidFill>
                  <a:srgbClr val="FFFFFF"/>
                </a:solidFill>
                <a:latin typeface="Palatino Linotype"/>
                <a:cs typeface="Palatino Linotype"/>
              </a:rPr>
              <a:t>file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2980" y="7800674"/>
            <a:ext cx="8787130" cy="198373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35"/>
              </a:spcBef>
            </a:pPr>
            <a:r>
              <a:rPr sz="3800" b="1" spc="-5" dirty="0">
                <a:solidFill>
                  <a:srgbClr val="FFFFFF"/>
                </a:solidFill>
                <a:latin typeface="Courier New"/>
                <a:cs typeface="Courier New"/>
              </a:rPr>
              <a:t>src/main/resources</a:t>
            </a:r>
            <a:endParaRPr sz="3800">
              <a:latin typeface="Courier New"/>
              <a:cs typeface="Courier New"/>
            </a:endParaRPr>
          </a:p>
          <a:p>
            <a:pPr marL="12065" algn="ctr">
              <a:lnSpc>
                <a:spcPct val="100000"/>
              </a:lnSpc>
              <a:spcBef>
                <a:spcPts val="635"/>
              </a:spcBef>
            </a:pPr>
            <a:r>
              <a:rPr sz="3800" b="1" spc="-90" dirty="0">
                <a:solidFill>
                  <a:srgbClr val="FFFFFF"/>
                </a:solidFill>
                <a:latin typeface="Palatino Linotype"/>
                <a:cs typeface="Palatino Linotype"/>
              </a:rPr>
              <a:t>files</a:t>
            </a: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sz="3800" b="1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automatically</a:t>
            </a:r>
            <a:endParaRPr sz="3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copied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classpath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during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Maven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build</a:t>
            </a:r>
            <a:endParaRPr sz="3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7495" algn="l"/>
              </a:tabLst>
            </a:pPr>
            <a:r>
              <a:rPr spc="265" dirty="0"/>
              <a:t>Step</a:t>
            </a:r>
            <a:r>
              <a:rPr spc="-65" dirty="0"/>
              <a:t> </a:t>
            </a:r>
            <a:r>
              <a:rPr spc="-50" dirty="0"/>
              <a:t>4:	</a:t>
            </a:r>
            <a:r>
              <a:rPr spc="265" dirty="0"/>
              <a:t>Define</a:t>
            </a:r>
            <a:r>
              <a:rPr spc="-75" dirty="0"/>
              <a:t> </a:t>
            </a:r>
            <a:r>
              <a:rPr spc="190" dirty="0"/>
              <a:t>DataSource</a:t>
            </a:r>
            <a:r>
              <a:rPr spc="-70" dirty="0"/>
              <a:t> </a:t>
            </a:r>
            <a:r>
              <a:rPr spc="295" dirty="0"/>
              <a:t>in</a:t>
            </a:r>
            <a:r>
              <a:rPr spc="-75" dirty="0"/>
              <a:t> </a:t>
            </a:r>
            <a:r>
              <a:rPr spc="195" dirty="0"/>
              <a:t>Spring</a:t>
            </a:r>
            <a:r>
              <a:rPr spc="-70" dirty="0"/>
              <a:t> </a:t>
            </a:r>
            <a:r>
              <a:rPr spc="135" dirty="0"/>
              <a:t>Configuration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085"/>
              </a:lnSpc>
              <a:spcBef>
                <a:spcPts val="135"/>
              </a:spcBef>
            </a:pPr>
            <a:r>
              <a:rPr spc="20" dirty="0"/>
              <a:t>…</a:t>
            </a:r>
          </a:p>
          <a:p>
            <a:pPr marL="12700">
              <a:lnSpc>
                <a:spcPts val="3085"/>
              </a:lnSpc>
            </a:pPr>
            <a:r>
              <a:rPr b="1" spc="2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b="1" spc="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b="1" spc="20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b="1" spc="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pc="15" dirty="0"/>
              <a:t>DemoAppConfig </a:t>
            </a:r>
            <a:r>
              <a:rPr spc="20" dirty="0"/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pc="20" dirty="0"/>
          </a:p>
          <a:p>
            <a:pPr marL="389255">
              <a:lnSpc>
                <a:spcPts val="3085"/>
              </a:lnSpc>
              <a:spcBef>
                <a:spcPts val="5"/>
              </a:spcBef>
            </a:pPr>
            <a:r>
              <a:rPr b="1" spc="20" dirty="0">
                <a:solidFill>
                  <a:srgbClr val="777777"/>
                </a:solidFill>
                <a:latin typeface="Courier New"/>
                <a:cs typeface="Courier New"/>
              </a:rPr>
              <a:t>@Autowired</a:t>
            </a:r>
          </a:p>
          <a:p>
            <a:pPr marL="389255">
              <a:lnSpc>
                <a:spcPts val="3085"/>
              </a:lnSpc>
            </a:pPr>
            <a:r>
              <a:rPr b="1" spc="20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b="1" spc="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Environment </a:t>
            </a:r>
            <a:r>
              <a:rPr b="1" spc="20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b="1" spc="2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20" dirty="0">
              <a:latin typeface="Courier New"/>
              <a:cs typeface="Courier New"/>
            </a:endParaRPr>
          </a:p>
          <a:p>
            <a:pPr marL="389255">
              <a:lnSpc>
                <a:spcPts val="3085"/>
              </a:lnSpc>
            </a:pPr>
            <a:r>
              <a:rPr b="1" spc="20" dirty="0">
                <a:solidFill>
                  <a:srgbClr val="777777"/>
                </a:solidFill>
                <a:latin typeface="Courier New"/>
                <a:cs typeface="Courier New"/>
              </a:rPr>
              <a:t>@Bean</a:t>
            </a:r>
          </a:p>
          <a:p>
            <a:pPr marL="389255">
              <a:lnSpc>
                <a:spcPts val="3085"/>
              </a:lnSpc>
            </a:pPr>
            <a:r>
              <a:rPr b="1" spc="2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b="1" spc="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DataSource</a:t>
            </a:r>
            <a:r>
              <a:rPr b="1" spc="10" dirty="0">
                <a:latin typeface="Courier New"/>
                <a:cs typeface="Courier New"/>
              </a:rPr>
              <a:t> </a:t>
            </a:r>
            <a:r>
              <a:rPr b="1" spc="20" dirty="0">
                <a:latin typeface="Courier New"/>
                <a:cs typeface="Courier New"/>
              </a:rPr>
              <a:t>securityDataSource()</a:t>
            </a:r>
            <a:r>
              <a:rPr b="1" spc="5" dirty="0">
                <a:latin typeface="Courier New"/>
                <a:cs typeface="Courier New"/>
              </a:rPr>
              <a:t> </a:t>
            </a:r>
            <a:r>
              <a:rPr b="1" spc="2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20" dirty="0">
              <a:latin typeface="Courier New"/>
              <a:cs typeface="Courier New"/>
            </a:endParaRPr>
          </a:p>
          <a:p>
            <a:pPr marL="766445">
              <a:lnSpc>
                <a:spcPct val="100000"/>
              </a:lnSpc>
            </a:pP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create</a:t>
            </a:r>
            <a:r>
              <a:rPr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connection </a:t>
            </a: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pool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20" dirty="0">
              <a:solidFill>
                <a:srgbClr val="4E9072"/>
              </a:solidFill>
              <a:latin typeface="Courier New"/>
              <a:cs typeface="Courier New"/>
            </a:endParaRPr>
          </a:p>
          <a:p>
            <a:pPr marL="766445">
              <a:lnSpc>
                <a:spcPct val="100000"/>
              </a:lnSpc>
            </a:pP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set</a:t>
            </a:r>
            <a:r>
              <a:rPr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the jdbc</a:t>
            </a:r>
            <a:r>
              <a:rPr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driver</a:t>
            </a:r>
          </a:p>
          <a:p>
            <a:pPr marL="766445" marR="1236980">
              <a:lnSpc>
                <a:spcPct val="195500"/>
              </a:lnSpc>
            </a:pP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 set</a:t>
            </a: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database</a:t>
            </a: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15" dirty="0">
                <a:solidFill>
                  <a:srgbClr val="4E9072"/>
                </a:solidFill>
                <a:latin typeface="Courier New"/>
                <a:cs typeface="Courier New"/>
              </a:rPr>
              <a:t>connection </a:t>
            </a:r>
            <a:r>
              <a:rPr b="1" spc="20" dirty="0">
                <a:solidFill>
                  <a:srgbClr val="4E9072"/>
                </a:solidFill>
                <a:latin typeface="Courier New"/>
                <a:cs typeface="Courier New"/>
              </a:rPr>
              <a:t>props </a:t>
            </a:r>
            <a:r>
              <a:rPr b="1" spc="-154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b="1" spc="20" dirty="0">
                <a:solidFill>
                  <a:srgbClr val="931A68"/>
                </a:solidFill>
                <a:latin typeface="Courier New"/>
                <a:cs typeface="Courier New"/>
              </a:rPr>
              <a:t>return</a:t>
            </a:r>
            <a:r>
              <a:rPr b="1" spc="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b="1" spc="20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b="1" spc="20" dirty="0">
                <a:latin typeface="Courier New"/>
                <a:cs typeface="Courier New"/>
              </a:rPr>
              <a:t>;</a:t>
            </a:r>
          </a:p>
          <a:p>
            <a:pPr marL="401955">
              <a:lnSpc>
                <a:spcPts val="3050"/>
              </a:lnSpc>
            </a:pPr>
            <a:r>
              <a:rPr b="1" spc="2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2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88542" y="1946864"/>
            <a:ext cx="9958705" cy="3295015"/>
            <a:chOff x="6888542" y="1946864"/>
            <a:chExt cx="9958705" cy="3295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542" y="1946864"/>
              <a:ext cx="9958466" cy="3294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377" y="2819415"/>
              <a:ext cx="9120792" cy="15356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479127" y="2900300"/>
            <a:ext cx="449453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095">
              <a:lnSpc>
                <a:spcPct val="110300"/>
              </a:lnSpc>
              <a:spcBef>
                <a:spcPts val="100"/>
              </a:spcBef>
            </a:pP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Will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hold data read </a:t>
            </a:r>
            <a:r>
              <a:rPr sz="3800" b="1" spc="-9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properties</a:t>
            </a: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90" dirty="0">
                <a:solidFill>
                  <a:srgbClr val="FFFFFF"/>
                </a:solidFill>
                <a:latin typeface="Palatino Linotype"/>
                <a:cs typeface="Palatino Linotype"/>
              </a:rPr>
              <a:t>files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5690" y="4447734"/>
            <a:ext cx="11098530" cy="3295015"/>
            <a:chOff x="8875690" y="4447734"/>
            <a:chExt cx="11098530" cy="32950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5690" y="4447734"/>
              <a:ext cx="11098154" cy="32946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4526" y="5320285"/>
              <a:ext cx="10260486" cy="1535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515745" y="5777699"/>
            <a:ext cx="73564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Need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75" dirty="0">
                <a:solidFill>
                  <a:srgbClr val="FFFFFF"/>
                </a:solidFill>
                <a:latin typeface="Palatino Linotype"/>
                <a:cs typeface="Palatino Linotype"/>
              </a:rPr>
              <a:t>define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DataSource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object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0477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/>
              <a:t>Databas</a:t>
            </a:r>
            <a:r>
              <a:rPr sz="6500" spc="245" dirty="0"/>
              <a:t>e</a:t>
            </a:r>
            <a:r>
              <a:rPr sz="6500" spc="-430" dirty="0"/>
              <a:t> </a:t>
            </a:r>
            <a:r>
              <a:rPr sz="6500" spc="140" dirty="0"/>
              <a:t>Access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4154712"/>
            <a:ext cx="1483169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70" dirty="0">
                <a:latin typeface="Palatino Linotype"/>
                <a:cs typeface="Palatino Linotype"/>
              </a:rPr>
              <a:t>far,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accounts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were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hard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coded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source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613999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6018529"/>
            <a:ext cx="76923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want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access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65581" y="5583588"/>
            <a:ext cx="3509645" cy="1614170"/>
          </a:xfrm>
          <a:custGeom>
            <a:avLst/>
            <a:gdLst/>
            <a:ahLst/>
            <a:cxnLst/>
            <a:rect l="l" t="t" r="r" b="b"/>
            <a:pathLst>
              <a:path w="3509644" h="1614170">
                <a:moveTo>
                  <a:pt x="322517" y="0"/>
                </a:moveTo>
                <a:lnTo>
                  <a:pt x="248031" y="9799"/>
                </a:lnTo>
                <a:lnTo>
                  <a:pt x="212684" y="27026"/>
                </a:lnTo>
                <a:lnTo>
                  <a:pt x="181871" y="51455"/>
                </a:lnTo>
                <a:lnTo>
                  <a:pt x="156789" y="82331"/>
                </a:lnTo>
                <a:lnTo>
                  <a:pt x="128203" y="150421"/>
                </a:lnTo>
                <a:lnTo>
                  <a:pt x="116596" y="194282"/>
                </a:lnTo>
                <a:lnTo>
                  <a:pt x="103757" y="249740"/>
                </a:lnTo>
                <a:lnTo>
                  <a:pt x="25354" y="594713"/>
                </a:lnTo>
                <a:lnTo>
                  <a:pt x="12792" y="651020"/>
                </a:lnTo>
                <a:lnTo>
                  <a:pt x="4214" y="695973"/>
                </a:lnTo>
                <a:lnTo>
                  <a:pt x="0" y="734091"/>
                </a:lnTo>
                <a:lnTo>
                  <a:pt x="526" y="769892"/>
                </a:lnTo>
                <a:lnTo>
                  <a:pt x="9799" y="808576"/>
                </a:lnTo>
                <a:lnTo>
                  <a:pt x="27026" y="843923"/>
                </a:lnTo>
                <a:lnTo>
                  <a:pt x="51455" y="874736"/>
                </a:lnTo>
                <a:lnTo>
                  <a:pt x="82331" y="899818"/>
                </a:lnTo>
                <a:lnTo>
                  <a:pt x="150421" y="928405"/>
                </a:lnTo>
                <a:lnTo>
                  <a:pt x="194282" y="940012"/>
                </a:lnTo>
                <a:lnTo>
                  <a:pt x="3103969" y="1601305"/>
                </a:lnTo>
                <a:lnTo>
                  <a:pt x="3148923" y="1609882"/>
                </a:lnTo>
                <a:lnTo>
                  <a:pt x="3187043" y="1614097"/>
                </a:lnTo>
                <a:lnTo>
                  <a:pt x="3222849" y="1613570"/>
                </a:lnTo>
                <a:lnTo>
                  <a:pt x="3261530" y="1604297"/>
                </a:lnTo>
                <a:lnTo>
                  <a:pt x="3296876" y="1587069"/>
                </a:lnTo>
                <a:lnTo>
                  <a:pt x="3327690" y="1562641"/>
                </a:lnTo>
                <a:lnTo>
                  <a:pt x="3352771" y="1531765"/>
                </a:lnTo>
                <a:lnTo>
                  <a:pt x="3381358" y="1463675"/>
                </a:lnTo>
                <a:lnTo>
                  <a:pt x="3392965" y="1419814"/>
                </a:lnTo>
                <a:lnTo>
                  <a:pt x="3405806" y="1364355"/>
                </a:lnTo>
                <a:lnTo>
                  <a:pt x="3484202" y="1019384"/>
                </a:lnTo>
                <a:lnTo>
                  <a:pt x="3496767" y="963077"/>
                </a:lnTo>
                <a:lnTo>
                  <a:pt x="3505344" y="918124"/>
                </a:lnTo>
                <a:lnTo>
                  <a:pt x="3509556" y="880006"/>
                </a:lnTo>
                <a:lnTo>
                  <a:pt x="3509028" y="844205"/>
                </a:lnTo>
                <a:lnTo>
                  <a:pt x="3499758" y="805521"/>
                </a:lnTo>
                <a:lnTo>
                  <a:pt x="3482532" y="770174"/>
                </a:lnTo>
                <a:lnTo>
                  <a:pt x="3458105" y="739361"/>
                </a:lnTo>
                <a:lnTo>
                  <a:pt x="3427230" y="714279"/>
                </a:lnTo>
                <a:lnTo>
                  <a:pt x="3359138" y="685692"/>
                </a:lnTo>
                <a:lnTo>
                  <a:pt x="3315278" y="674085"/>
                </a:lnTo>
                <a:lnTo>
                  <a:pt x="405588" y="12792"/>
                </a:lnTo>
                <a:lnTo>
                  <a:pt x="360634" y="4214"/>
                </a:lnTo>
                <a:lnTo>
                  <a:pt x="322517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20000">
            <a:off x="10955086" y="6172494"/>
            <a:ext cx="1927952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270" baseline="24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175" b="1" spc="-270" baseline="1610" dirty="0">
                <a:solidFill>
                  <a:srgbClr val="FFFFFF"/>
                </a:solidFill>
                <a:latin typeface="Trebuchet MS"/>
                <a:cs typeface="Trebuchet MS"/>
              </a:rPr>
              <a:t>dva</a:t>
            </a:r>
            <a:r>
              <a:rPr sz="3450" b="1" spc="-180" dirty="0">
                <a:solidFill>
                  <a:srgbClr val="FFFFFF"/>
                </a:solidFill>
                <a:latin typeface="Trebuchet MS"/>
                <a:cs typeface="Trebuchet MS"/>
              </a:rPr>
              <a:t>nced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7495" algn="l"/>
              </a:tabLst>
            </a:pPr>
            <a:r>
              <a:rPr spc="265" dirty="0"/>
              <a:t>Step</a:t>
            </a:r>
            <a:r>
              <a:rPr spc="-65" dirty="0"/>
              <a:t> </a:t>
            </a:r>
            <a:r>
              <a:rPr spc="-50" dirty="0"/>
              <a:t>4:	</a:t>
            </a:r>
            <a:r>
              <a:rPr spc="265" dirty="0"/>
              <a:t>Define</a:t>
            </a:r>
            <a:r>
              <a:rPr spc="-75" dirty="0"/>
              <a:t> </a:t>
            </a:r>
            <a:r>
              <a:rPr spc="190" dirty="0"/>
              <a:t>DataSource</a:t>
            </a:r>
            <a:r>
              <a:rPr spc="-70" dirty="0"/>
              <a:t> </a:t>
            </a:r>
            <a:r>
              <a:rPr spc="295" dirty="0"/>
              <a:t>in</a:t>
            </a:r>
            <a:r>
              <a:rPr spc="-75" dirty="0"/>
              <a:t> </a:t>
            </a:r>
            <a:r>
              <a:rPr spc="195" dirty="0"/>
              <a:t>Spring</a:t>
            </a:r>
            <a:r>
              <a:rPr spc="-70" dirty="0"/>
              <a:t> </a:t>
            </a:r>
            <a:r>
              <a:rPr spc="135" dirty="0"/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9032" y="2130581"/>
            <a:ext cx="16379190" cy="7915275"/>
            <a:chOff x="1539032" y="2130581"/>
            <a:chExt cx="16379190" cy="7915275"/>
          </a:xfrm>
        </p:grpSpPr>
        <p:sp>
          <p:nvSpPr>
            <p:cNvPr id="4" name="object 4"/>
            <p:cNvSpPr/>
            <p:nvPr/>
          </p:nvSpPr>
          <p:spPr>
            <a:xfrm>
              <a:off x="1717037" y="2245760"/>
              <a:ext cx="16022955" cy="7454900"/>
            </a:xfrm>
            <a:custGeom>
              <a:avLst/>
              <a:gdLst/>
              <a:ahLst/>
              <a:cxnLst/>
              <a:rect l="l" t="t" r="r" b="b"/>
              <a:pathLst>
                <a:path w="16022955" h="7454900">
                  <a:moveTo>
                    <a:pt x="0" y="0"/>
                  </a:moveTo>
                  <a:lnTo>
                    <a:pt x="16022600" y="0"/>
                  </a:lnTo>
                  <a:lnTo>
                    <a:pt x="16022600" y="7454308"/>
                  </a:lnTo>
                  <a:lnTo>
                    <a:pt x="0" y="745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032" y="2130581"/>
              <a:ext cx="16378611" cy="79150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54773" y="2249011"/>
            <a:ext cx="11109960" cy="135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60"/>
              </a:lnSpc>
              <a:spcBef>
                <a:spcPts val="105"/>
              </a:spcBef>
            </a:pPr>
            <a:r>
              <a:rPr sz="2300" b="1" spc="5" dirty="0">
                <a:solidFill>
                  <a:srgbClr val="777777"/>
                </a:solidFill>
                <a:latin typeface="Courier New"/>
                <a:cs typeface="Courier New"/>
              </a:rPr>
              <a:t>@Autowired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60"/>
              </a:lnSpc>
            </a:pP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2300" b="1" spc="-3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Environment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300" b="1" spc="5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2300" b="1" spc="-2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Logger</a:t>
            </a:r>
            <a:r>
              <a:rPr sz="2300" b="1" spc="-20" dirty="0"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0326CC"/>
                </a:solidFill>
                <a:latin typeface="Courier New"/>
                <a:cs typeface="Courier New"/>
              </a:rPr>
              <a:t>logger</a:t>
            </a:r>
            <a:r>
              <a:rPr sz="2300" b="1" spc="-20" dirty="0">
                <a:solidFill>
                  <a:srgbClr val="0326CC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=</a:t>
            </a:r>
            <a:r>
              <a:rPr sz="2300" b="1" spc="-20" dirty="0"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Logger.</a:t>
            </a:r>
            <a:r>
              <a:rPr sz="2300" b="1" i="1" spc="5" dirty="0">
                <a:latin typeface="Courier New"/>
                <a:cs typeface="Courier New"/>
              </a:rPr>
              <a:t>getLogger</a:t>
            </a:r>
            <a:r>
              <a:rPr sz="2300" b="1" spc="5" dirty="0">
                <a:latin typeface="Courier New"/>
                <a:cs typeface="Courier New"/>
              </a:rPr>
              <a:t>(getClass().getName());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773" y="3871998"/>
            <a:ext cx="7063105" cy="70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60"/>
              </a:lnSpc>
              <a:spcBef>
                <a:spcPts val="105"/>
              </a:spcBef>
            </a:pPr>
            <a:r>
              <a:rPr sz="2300" b="1" spc="5" dirty="0">
                <a:solidFill>
                  <a:srgbClr val="777777"/>
                </a:solidFill>
                <a:latin typeface="Courier New"/>
                <a:cs typeface="Courier New"/>
              </a:rPr>
              <a:t>@Bean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60"/>
              </a:lnSpc>
            </a:pP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30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DataSource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securityDataSource()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725" y="4845790"/>
            <a:ext cx="12517120" cy="394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60"/>
              </a:lnSpc>
              <a:spcBef>
                <a:spcPts val="105"/>
              </a:spcBef>
            </a:pP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300" b="1" spc="-2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create</a:t>
            </a:r>
            <a:r>
              <a:rPr sz="230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connection</a:t>
            </a:r>
            <a:r>
              <a:rPr sz="2300" b="1" spc="-2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pool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60"/>
              </a:lnSpc>
            </a:pPr>
            <a:r>
              <a:rPr sz="2300" b="1" spc="5" dirty="0">
                <a:latin typeface="Courier New"/>
                <a:cs typeface="Courier New"/>
              </a:rPr>
              <a:t>ComboPooledDataSource </a:t>
            </a:r>
            <a:r>
              <a:rPr sz="2300" b="1" spc="5" dirty="0">
                <a:solidFill>
                  <a:srgbClr val="7E504F"/>
                </a:solidFill>
                <a:latin typeface="Courier New"/>
                <a:cs typeface="Courier New"/>
              </a:rPr>
              <a:t>securityDataSource </a:t>
            </a:r>
            <a:r>
              <a:rPr sz="2300" b="1" spc="5" dirty="0">
                <a:latin typeface="Courier New"/>
                <a:cs typeface="Courier New"/>
              </a:rPr>
              <a:t>=</a:t>
            </a:r>
            <a:r>
              <a:rPr sz="2300" b="1" spc="10" dirty="0"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new </a:t>
            </a:r>
            <a:r>
              <a:rPr sz="2300" b="1" dirty="0">
                <a:latin typeface="Courier New"/>
                <a:cs typeface="Courier New"/>
              </a:rPr>
              <a:t>ComboPooledDataSource();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Courier New"/>
              <a:cs typeface="Courier New"/>
            </a:endParaRPr>
          </a:p>
          <a:p>
            <a:pPr marL="12700" marR="8625840">
              <a:lnSpc>
                <a:spcPts val="2560"/>
              </a:lnSpc>
            </a:pP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30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set</a:t>
            </a:r>
            <a:r>
              <a:rPr sz="230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the</a:t>
            </a:r>
            <a:r>
              <a:rPr sz="230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jdbc</a:t>
            </a:r>
            <a:r>
              <a:rPr sz="230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4E9072"/>
                </a:solidFill>
                <a:latin typeface="Courier New"/>
                <a:cs typeface="Courier New"/>
              </a:rPr>
              <a:t>driver </a:t>
            </a:r>
            <a:r>
              <a:rPr sz="2300" b="1" spc="-137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try</a:t>
            </a:r>
            <a:r>
              <a:rPr sz="230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89255">
              <a:lnSpc>
                <a:spcPts val="2400"/>
              </a:lnSpc>
            </a:pPr>
            <a:r>
              <a:rPr sz="2300" b="1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300" b="1" dirty="0">
                <a:latin typeface="Courier New"/>
                <a:cs typeface="Courier New"/>
              </a:rPr>
              <a:t>.setDriverClass(</a:t>
            </a:r>
            <a:r>
              <a:rPr sz="2300" b="1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300" b="1" dirty="0">
                <a:latin typeface="Courier New"/>
                <a:cs typeface="Courier New"/>
              </a:rPr>
              <a:t>.getProperty(</a:t>
            </a:r>
            <a:r>
              <a:rPr sz="2300" b="1" dirty="0">
                <a:solidFill>
                  <a:srgbClr val="3933FF"/>
                </a:solidFill>
                <a:latin typeface="Courier New"/>
                <a:cs typeface="Courier New"/>
              </a:rPr>
              <a:t>"jdbc.driver"</a:t>
            </a:r>
            <a:r>
              <a:rPr sz="2300" b="1" dirty="0">
                <a:latin typeface="Courier New"/>
                <a:cs typeface="Courier New"/>
              </a:rPr>
              <a:t>));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555"/>
              </a:lnSpc>
            </a:pPr>
            <a:r>
              <a:rPr sz="2300" b="1" spc="5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389255" marR="6338570" indent="-377190">
              <a:lnSpc>
                <a:spcPts val="2560"/>
              </a:lnSpc>
              <a:spcBef>
                <a:spcPts val="150"/>
              </a:spcBef>
            </a:pP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catch</a:t>
            </a:r>
            <a:r>
              <a:rPr sz="230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(PropertyVetoException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7E504F"/>
                </a:solidFill>
                <a:latin typeface="Courier New"/>
                <a:cs typeface="Courier New"/>
              </a:rPr>
              <a:t>exc</a:t>
            </a:r>
            <a:r>
              <a:rPr sz="2300" b="1" spc="5" dirty="0">
                <a:latin typeface="Courier New"/>
                <a:cs typeface="Courier New"/>
              </a:rPr>
              <a:t>)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{ </a:t>
            </a:r>
            <a:r>
              <a:rPr sz="2300" b="1" spc="-1365" dirty="0"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throw</a:t>
            </a:r>
            <a:r>
              <a:rPr sz="230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solidFill>
                  <a:srgbClr val="931A68"/>
                </a:solidFill>
                <a:latin typeface="Courier New"/>
                <a:cs typeface="Courier New"/>
              </a:rPr>
              <a:t>new</a:t>
            </a:r>
            <a:r>
              <a:rPr sz="2300" b="1" spc="-3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300" b="1" spc="5" dirty="0">
                <a:latin typeface="Courier New"/>
                <a:cs typeface="Courier New"/>
              </a:rPr>
              <a:t>RuntimeException(</a:t>
            </a:r>
            <a:r>
              <a:rPr sz="2300" b="1" spc="5" dirty="0">
                <a:solidFill>
                  <a:srgbClr val="7E504F"/>
                </a:solidFill>
                <a:latin typeface="Courier New"/>
                <a:cs typeface="Courier New"/>
              </a:rPr>
              <a:t>exc</a:t>
            </a:r>
            <a:r>
              <a:rPr sz="2300" b="1" spc="5" dirty="0">
                <a:latin typeface="Courier New"/>
                <a:cs typeface="Courier New"/>
              </a:rPr>
              <a:t>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500"/>
              </a:lnSpc>
            </a:pPr>
            <a:r>
              <a:rPr sz="2300" b="1" spc="5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300" b="1" spc="5" dirty="0">
                <a:latin typeface="Courier New"/>
                <a:cs typeface="Courier New"/>
              </a:rPr>
              <a:t>…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86976" y="2736743"/>
            <a:ext cx="7604125" cy="4817745"/>
            <a:chOff x="12286976" y="2736743"/>
            <a:chExt cx="7604125" cy="48177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6976" y="2736743"/>
              <a:ext cx="7603826" cy="48171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5811" y="3894758"/>
              <a:ext cx="6766150" cy="24871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264322" y="4353659"/>
            <a:ext cx="35306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Read</a:t>
            </a:r>
            <a:r>
              <a:rPr sz="3800" b="1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r>
              <a:rPr sz="3800" b="1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65" dirty="0">
                <a:solidFill>
                  <a:srgbClr val="FFFFFF"/>
                </a:solidFill>
                <a:latin typeface="Palatino Linotype"/>
                <a:cs typeface="Palatino Linotype"/>
              </a:rPr>
              <a:t>configs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12177" y="6849758"/>
            <a:ext cx="10572115" cy="3192145"/>
            <a:chOff x="9312177" y="6849758"/>
            <a:chExt cx="10572115" cy="319214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2177" y="7779868"/>
              <a:ext cx="10572034" cy="22617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2547" y="6849758"/>
              <a:ext cx="2024061" cy="154701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7495" algn="l"/>
              </a:tabLst>
            </a:pPr>
            <a:r>
              <a:rPr spc="265" dirty="0"/>
              <a:t>Step</a:t>
            </a:r>
            <a:r>
              <a:rPr spc="-65" dirty="0"/>
              <a:t> </a:t>
            </a:r>
            <a:r>
              <a:rPr spc="-50" dirty="0"/>
              <a:t>4:	</a:t>
            </a:r>
            <a:r>
              <a:rPr spc="265" dirty="0"/>
              <a:t>Define</a:t>
            </a:r>
            <a:r>
              <a:rPr spc="-75" dirty="0"/>
              <a:t> </a:t>
            </a:r>
            <a:r>
              <a:rPr spc="190" dirty="0"/>
              <a:t>DataSource</a:t>
            </a:r>
            <a:r>
              <a:rPr spc="-70" dirty="0"/>
              <a:t> </a:t>
            </a:r>
            <a:r>
              <a:rPr spc="295" dirty="0"/>
              <a:t>in</a:t>
            </a:r>
            <a:r>
              <a:rPr spc="-75" dirty="0"/>
              <a:t> </a:t>
            </a:r>
            <a:r>
              <a:rPr spc="195" dirty="0"/>
              <a:t>Spring</a:t>
            </a:r>
            <a:r>
              <a:rPr spc="-70" dirty="0"/>
              <a:t> </a:t>
            </a:r>
            <a:r>
              <a:rPr spc="135" dirty="0"/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1614" y="1944956"/>
            <a:ext cx="18304510" cy="7779384"/>
            <a:chOff x="601614" y="1944956"/>
            <a:chExt cx="18304510" cy="7779384"/>
          </a:xfrm>
        </p:grpSpPr>
        <p:sp>
          <p:nvSpPr>
            <p:cNvPr id="4" name="object 4"/>
            <p:cNvSpPr/>
            <p:nvPr/>
          </p:nvSpPr>
          <p:spPr>
            <a:xfrm>
              <a:off x="779619" y="2060136"/>
              <a:ext cx="17948275" cy="7318375"/>
            </a:xfrm>
            <a:custGeom>
              <a:avLst/>
              <a:gdLst/>
              <a:ahLst/>
              <a:cxnLst/>
              <a:rect l="l" t="t" r="r" b="b"/>
              <a:pathLst>
                <a:path w="17948275" h="7318375">
                  <a:moveTo>
                    <a:pt x="0" y="0"/>
                  </a:moveTo>
                  <a:lnTo>
                    <a:pt x="17947966" y="0"/>
                  </a:lnTo>
                  <a:lnTo>
                    <a:pt x="17947966" y="7318267"/>
                  </a:lnTo>
                  <a:lnTo>
                    <a:pt x="0" y="7318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14" y="1944956"/>
              <a:ext cx="18303976" cy="77789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89345" y="2395603"/>
            <a:ext cx="14729460" cy="317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5" dirty="0">
                <a:latin typeface="Courier New"/>
                <a:cs typeface="Courier New"/>
              </a:rPr>
              <a:t>…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470"/>
              </a:lnSpc>
            </a:pP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// for sanity's sake, let's log </a:t>
            </a:r>
            <a:r>
              <a:rPr sz="2150" b="1" u="heavy" spc="-5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cs typeface="Courier New"/>
              </a:rPr>
              <a:t>url</a:t>
            </a: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 and user ... just to make sure we are reading the data </a:t>
            </a:r>
            <a:r>
              <a:rPr sz="2150" b="1" spc="-128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logger</a:t>
            </a:r>
            <a:r>
              <a:rPr sz="2150" b="1" spc="-5" dirty="0">
                <a:latin typeface="Courier New"/>
                <a:cs typeface="Courier New"/>
              </a:rPr>
              <a:t>.info(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"&gt;&gt;&gt;&gt;</a:t>
            </a:r>
            <a:r>
              <a:rPr sz="2150" b="1" spc="-1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jdbc.url=" </a:t>
            </a:r>
            <a:r>
              <a:rPr sz="2150" b="1" spc="-5" dirty="0">
                <a:latin typeface="Courier New"/>
                <a:cs typeface="Courier New"/>
              </a:rPr>
              <a:t>+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"jdbc.url"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415"/>
              </a:lnSpc>
            </a:pP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logger</a:t>
            </a:r>
            <a:r>
              <a:rPr sz="2150" b="1" spc="-5" dirty="0">
                <a:latin typeface="Courier New"/>
                <a:cs typeface="Courier New"/>
              </a:rPr>
              <a:t>.info(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"&gt;&gt;&gt;&gt;</a:t>
            </a:r>
            <a:r>
              <a:rPr sz="2150" b="1" spc="-1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jdbc.user="</a:t>
            </a:r>
            <a:r>
              <a:rPr sz="2150" b="1" spc="-1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latin typeface="Courier New"/>
                <a:cs typeface="Courier New"/>
              </a:rPr>
              <a:t>+</a:t>
            </a:r>
            <a:r>
              <a:rPr sz="2150" b="1" spc="-15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"jdbc.user"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/>
              <a:cs typeface="Courier New"/>
            </a:endParaRPr>
          </a:p>
          <a:p>
            <a:pPr marL="12700" marR="4090035">
              <a:lnSpc>
                <a:spcPts val="2470"/>
              </a:lnSpc>
            </a:pP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// set database connection props </a:t>
            </a:r>
            <a:r>
              <a:rPr sz="21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.setJdbcUrl(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"jdbc.url"</a:t>
            </a:r>
            <a:r>
              <a:rPr sz="2150" b="1" spc="-5" dirty="0">
                <a:latin typeface="Courier New"/>
                <a:cs typeface="Courier New"/>
              </a:rPr>
              <a:t>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.setUser(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"jdbc.user"</a:t>
            </a:r>
            <a:r>
              <a:rPr sz="2150" b="1" spc="-5" dirty="0">
                <a:latin typeface="Courier New"/>
                <a:cs typeface="Courier New"/>
              </a:rPr>
              <a:t>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.setPassword(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"jdbc.password"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75389" y="0"/>
            <a:ext cx="6725920" cy="4519930"/>
            <a:chOff x="9975389" y="0"/>
            <a:chExt cx="6725920" cy="4519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5389" y="0"/>
              <a:ext cx="6725580" cy="45197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4224" y="704535"/>
              <a:ext cx="5887907" cy="26072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070701" y="1160039"/>
            <a:ext cx="35306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Read</a:t>
            </a:r>
            <a:r>
              <a:rPr sz="38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db</a:t>
            </a:r>
            <a:r>
              <a:rPr sz="38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70" dirty="0">
                <a:solidFill>
                  <a:srgbClr val="FFFFFF"/>
                </a:solidFill>
                <a:latin typeface="Palatino Linotype"/>
                <a:cs typeface="Palatino Linotype"/>
              </a:rPr>
              <a:t>configs</a:t>
            </a:r>
            <a:endParaRPr sz="380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2485" y="4303533"/>
            <a:ext cx="7120202" cy="15287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17495" algn="l"/>
              </a:tabLst>
            </a:pPr>
            <a:r>
              <a:rPr spc="265" dirty="0"/>
              <a:t>Step</a:t>
            </a:r>
            <a:r>
              <a:rPr spc="-65" dirty="0"/>
              <a:t> </a:t>
            </a:r>
            <a:r>
              <a:rPr spc="-50" dirty="0"/>
              <a:t>4:	</a:t>
            </a:r>
            <a:r>
              <a:rPr spc="265" dirty="0"/>
              <a:t>Define</a:t>
            </a:r>
            <a:r>
              <a:rPr spc="-75" dirty="0"/>
              <a:t> </a:t>
            </a:r>
            <a:r>
              <a:rPr spc="190" dirty="0"/>
              <a:t>DataSource</a:t>
            </a:r>
            <a:r>
              <a:rPr spc="-70" dirty="0"/>
              <a:t> </a:t>
            </a:r>
            <a:r>
              <a:rPr spc="295" dirty="0"/>
              <a:t>in</a:t>
            </a:r>
            <a:r>
              <a:rPr spc="-75" dirty="0"/>
              <a:t> </a:t>
            </a:r>
            <a:r>
              <a:rPr spc="195" dirty="0"/>
              <a:t>Spring</a:t>
            </a:r>
            <a:r>
              <a:rPr spc="-70" dirty="0"/>
              <a:t> </a:t>
            </a:r>
            <a:r>
              <a:rPr spc="135" dirty="0"/>
              <a:t>Configuration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1614" y="1944956"/>
            <a:ext cx="18304510" cy="7779384"/>
            <a:chOff x="601614" y="1944956"/>
            <a:chExt cx="18304510" cy="7779384"/>
          </a:xfrm>
        </p:grpSpPr>
        <p:sp>
          <p:nvSpPr>
            <p:cNvPr id="4" name="object 4"/>
            <p:cNvSpPr/>
            <p:nvPr/>
          </p:nvSpPr>
          <p:spPr>
            <a:xfrm>
              <a:off x="779619" y="2060136"/>
              <a:ext cx="17948275" cy="7318375"/>
            </a:xfrm>
            <a:custGeom>
              <a:avLst/>
              <a:gdLst/>
              <a:ahLst/>
              <a:cxnLst/>
              <a:rect l="l" t="t" r="r" b="b"/>
              <a:pathLst>
                <a:path w="17948275" h="7318375">
                  <a:moveTo>
                    <a:pt x="0" y="0"/>
                  </a:moveTo>
                  <a:lnTo>
                    <a:pt x="17947966" y="0"/>
                  </a:lnTo>
                  <a:lnTo>
                    <a:pt x="17947966" y="7318267"/>
                  </a:lnTo>
                  <a:lnTo>
                    <a:pt x="0" y="7318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614" y="1944956"/>
              <a:ext cx="18303976" cy="77789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2393" y="2395603"/>
            <a:ext cx="17368520" cy="600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0"/>
              </a:spcBef>
            </a:pPr>
            <a:r>
              <a:rPr sz="2150" b="1" spc="-5" dirty="0">
                <a:latin typeface="Courier New"/>
                <a:cs typeface="Courier New"/>
              </a:rPr>
              <a:t>…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/>
              <a:cs typeface="Courier New"/>
            </a:endParaRPr>
          </a:p>
          <a:p>
            <a:pPr marL="389255" marR="2266950">
              <a:lnSpc>
                <a:spcPts val="2470"/>
              </a:lnSpc>
            </a:pP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// for sanity's sake, let's log </a:t>
            </a:r>
            <a:r>
              <a:rPr sz="2150" b="1" u="heavy" spc="-5" dirty="0">
                <a:solidFill>
                  <a:srgbClr val="4E9072"/>
                </a:solidFill>
                <a:uFill>
                  <a:solidFill>
                    <a:srgbClr val="4E9072"/>
                  </a:solidFill>
                </a:uFill>
                <a:latin typeface="Courier New"/>
                <a:cs typeface="Courier New"/>
              </a:rPr>
              <a:t>url</a:t>
            </a: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 and user ... just to make sure we are reading the data </a:t>
            </a:r>
            <a:r>
              <a:rPr sz="2150" b="1" spc="-128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logger</a:t>
            </a:r>
            <a:r>
              <a:rPr sz="2150" b="1" spc="-5" dirty="0">
                <a:latin typeface="Courier New"/>
                <a:cs typeface="Courier New"/>
              </a:rPr>
              <a:t>.info(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"&gt;&gt;&gt;&gt;</a:t>
            </a:r>
            <a:r>
              <a:rPr sz="2150" b="1" spc="-1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jdbc.url=" </a:t>
            </a:r>
            <a:r>
              <a:rPr sz="2150" b="1" spc="-5" dirty="0">
                <a:latin typeface="Courier New"/>
                <a:cs typeface="Courier New"/>
              </a:rPr>
              <a:t>+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"jdbc.url"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  <a:p>
            <a:pPr marL="389255">
              <a:lnSpc>
                <a:spcPts val="2415"/>
              </a:lnSpc>
            </a:pP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logger</a:t>
            </a:r>
            <a:r>
              <a:rPr sz="2150" b="1" spc="-5" dirty="0">
                <a:latin typeface="Courier New"/>
                <a:cs typeface="Courier New"/>
              </a:rPr>
              <a:t>.info(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"&gt;&gt;&gt;&gt;</a:t>
            </a:r>
            <a:r>
              <a:rPr sz="2150" b="1" spc="-1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jdbc.user="</a:t>
            </a:r>
            <a:r>
              <a:rPr sz="2150" b="1" spc="-15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latin typeface="Courier New"/>
                <a:cs typeface="Courier New"/>
              </a:rPr>
              <a:t>+</a:t>
            </a:r>
            <a:r>
              <a:rPr sz="2150" b="1" spc="-15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"jdbc.user"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/>
              <a:cs typeface="Courier New"/>
            </a:endParaRPr>
          </a:p>
          <a:p>
            <a:pPr marL="389255" marR="6351270">
              <a:lnSpc>
                <a:spcPts val="2470"/>
              </a:lnSpc>
            </a:pP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// set database connection props </a:t>
            </a:r>
            <a:r>
              <a:rPr sz="21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.setJdbcUrl(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"jdbc.url"</a:t>
            </a:r>
            <a:r>
              <a:rPr sz="2150" b="1" spc="-5" dirty="0">
                <a:latin typeface="Courier New"/>
                <a:cs typeface="Courier New"/>
              </a:rPr>
              <a:t>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.setUser(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"jdbc.user"</a:t>
            </a:r>
            <a:r>
              <a:rPr sz="2150" b="1" spc="-5" dirty="0">
                <a:latin typeface="Courier New"/>
                <a:cs typeface="Courier New"/>
              </a:rPr>
              <a:t>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.setPassword(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"jdbc.password"</a:t>
            </a:r>
            <a:r>
              <a:rPr sz="2150" b="1" spc="-5" dirty="0">
                <a:latin typeface="Courier New"/>
                <a:cs typeface="Courier New"/>
              </a:rPr>
              <a:t>));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urier New"/>
              <a:cs typeface="Courier New"/>
            </a:endParaRPr>
          </a:p>
          <a:p>
            <a:pPr marL="389255" marR="5080">
              <a:lnSpc>
                <a:spcPts val="2470"/>
              </a:lnSpc>
            </a:pPr>
            <a:r>
              <a:rPr sz="2150" b="1" spc="-5" dirty="0">
                <a:solidFill>
                  <a:srgbClr val="4E9072"/>
                </a:solidFill>
                <a:latin typeface="Courier New"/>
                <a:cs typeface="Courier New"/>
              </a:rPr>
              <a:t>// set connection pool props </a:t>
            </a:r>
            <a:r>
              <a:rPr sz="21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050" b="1" spc="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050" b="1" spc="5" dirty="0">
                <a:latin typeface="Courier New"/>
                <a:cs typeface="Courier New"/>
              </a:rPr>
              <a:t>.setInitialPoolSize(Integer.</a:t>
            </a:r>
            <a:r>
              <a:rPr sz="2050" b="1" i="1" spc="5" dirty="0">
                <a:latin typeface="Courier New"/>
                <a:cs typeface="Courier New"/>
              </a:rPr>
              <a:t>parseInt</a:t>
            </a:r>
            <a:r>
              <a:rPr sz="2050" b="1" spc="5" dirty="0">
                <a:latin typeface="Courier New"/>
                <a:cs typeface="Courier New"/>
              </a:rPr>
              <a:t>(</a:t>
            </a:r>
            <a:r>
              <a:rPr sz="2050" b="1" spc="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050" b="1" spc="5" dirty="0">
                <a:latin typeface="Courier New"/>
                <a:cs typeface="Courier New"/>
              </a:rPr>
              <a:t>.getProperty(</a:t>
            </a:r>
            <a:r>
              <a:rPr sz="2050" b="1" spc="5" dirty="0">
                <a:solidFill>
                  <a:srgbClr val="3933FF"/>
                </a:solidFill>
                <a:latin typeface="Courier New"/>
                <a:cs typeface="Courier New"/>
              </a:rPr>
              <a:t>"connection.pool.initialPoolSize"</a:t>
            </a:r>
            <a:r>
              <a:rPr sz="2050" b="1" spc="5" dirty="0">
                <a:latin typeface="Courier New"/>
                <a:cs typeface="Courier New"/>
              </a:rPr>
              <a:t>))); </a:t>
            </a:r>
            <a:r>
              <a:rPr sz="2050" b="1" spc="-1220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.setMinPoolSize(Integer.</a:t>
            </a:r>
            <a:r>
              <a:rPr sz="2150" b="1" i="1" spc="-5" dirty="0">
                <a:latin typeface="Courier New"/>
                <a:cs typeface="Courier New"/>
              </a:rPr>
              <a:t>parseInt</a:t>
            </a:r>
            <a:r>
              <a:rPr sz="2150" b="1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"connection.pool.minPoolSize"</a:t>
            </a:r>
            <a:r>
              <a:rPr sz="2150" b="1" spc="-5" dirty="0">
                <a:latin typeface="Courier New"/>
                <a:cs typeface="Courier New"/>
              </a:rPr>
              <a:t>)));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.setMaxPoolSize(Integer.</a:t>
            </a:r>
            <a:r>
              <a:rPr sz="2150" b="1" i="1" spc="-5" dirty="0">
                <a:latin typeface="Courier New"/>
                <a:cs typeface="Courier New"/>
              </a:rPr>
              <a:t>parseInt</a:t>
            </a:r>
            <a:r>
              <a:rPr sz="2150" b="1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"connection.pool.maxPoolSize"</a:t>
            </a:r>
            <a:r>
              <a:rPr sz="2150" b="1" spc="-5" dirty="0">
                <a:latin typeface="Courier New"/>
                <a:cs typeface="Courier New"/>
              </a:rPr>
              <a:t>))); </a:t>
            </a:r>
            <a:r>
              <a:rPr sz="2150" b="1" dirty="0"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.setMaxIdleTime(Integer.</a:t>
            </a:r>
            <a:r>
              <a:rPr sz="2150" b="1" i="1" spc="-5" dirty="0">
                <a:latin typeface="Courier New"/>
                <a:cs typeface="Courier New"/>
              </a:rPr>
              <a:t>parseInt</a:t>
            </a:r>
            <a:r>
              <a:rPr sz="2150" b="1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326CC"/>
                </a:solidFill>
                <a:latin typeface="Courier New"/>
                <a:cs typeface="Courier New"/>
              </a:rPr>
              <a:t>env</a:t>
            </a:r>
            <a:r>
              <a:rPr sz="2150" b="1" spc="-5" dirty="0">
                <a:latin typeface="Courier New"/>
                <a:cs typeface="Courier New"/>
              </a:rPr>
              <a:t>.getProperty(</a:t>
            </a:r>
            <a:r>
              <a:rPr sz="2150" b="1" spc="-5" dirty="0">
                <a:solidFill>
                  <a:srgbClr val="3933FF"/>
                </a:solidFill>
                <a:latin typeface="Courier New"/>
                <a:cs typeface="Courier New"/>
              </a:rPr>
              <a:t>"connection.pool.maxIdleTime"</a:t>
            </a:r>
            <a:r>
              <a:rPr sz="2150" b="1" spc="-5" dirty="0">
                <a:latin typeface="Courier New"/>
                <a:cs typeface="Courier New"/>
              </a:rPr>
              <a:t>)));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ourier New"/>
              <a:cs typeface="Courier New"/>
            </a:endParaRPr>
          </a:p>
          <a:p>
            <a:pPr marL="389255">
              <a:lnSpc>
                <a:spcPts val="2525"/>
              </a:lnSpc>
            </a:pPr>
            <a:r>
              <a:rPr sz="2150" b="1" spc="-5" dirty="0">
                <a:solidFill>
                  <a:srgbClr val="931A68"/>
                </a:solidFill>
                <a:latin typeface="Courier New"/>
                <a:cs typeface="Courier New"/>
              </a:rPr>
              <a:t>return</a:t>
            </a:r>
            <a:r>
              <a:rPr sz="2150" b="1" spc="-5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150" b="1" spc="-5" dirty="0">
                <a:solidFill>
                  <a:srgbClr val="7E504F"/>
                </a:solidFill>
                <a:latin typeface="Courier New"/>
                <a:cs typeface="Courier New"/>
              </a:rPr>
              <a:t>securityDataSource</a:t>
            </a:r>
            <a:r>
              <a:rPr sz="2150" b="1" spc="-5" dirty="0">
                <a:latin typeface="Courier New"/>
                <a:cs typeface="Courier New"/>
              </a:rPr>
              <a:t>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525"/>
              </a:lnSpc>
            </a:pPr>
            <a:r>
              <a:rPr sz="2150" b="1" spc="-5" dirty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59300" y="2607250"/>
            <a:ext cx="7308850" cy="3486785"/>
            <a:chOff x="12659300" y="2607250"/>
            <a:chExt cx="7308850" cy="34867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9300" y="2607250"/>
              <a:ext cx="7308678" cy="28585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1855" y="4909924"/>
              <a:ext cx="680356" cy="11839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2433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/>
              <a:t>Ste</a:t>
            </a:r>
            <a:r>
              <a:rPr sz="6500" spc="440" dirty="0"/>
              <a:t>p</a:t>
            </a:r>
            <a:r>
              <a:rPr sz="6500" spc="-75" dirty="0"/>
              <a:t> </a:t>
            </a:r>
            <a:r>
              <a:rPr sz="6500" spc="-120" dirty="0"/>
              <a:t>5</a:t>
            </a:r>
            <a:r>
              <a:rPr sz="6500" spc="10" dirty="0"/>
              <a:t>:</a:t>
            </a:r>
            <a:r>
              <a:rPr sz="6500" spc="-430" dirty="0"/>
              <a:t> </a:t>
            </a:r>
            <a:r>
              <a:rPr sz="6500" spc="150" dirty="0"/>
              <a:t>Updat</a:t>
            </a:r>
            <a:r>
              <a:rPr sz="6500" spc="235" dirty="0"/>
              <a:t>e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75" dirty="0"/>
              <a:t> </a:t>
            </a:r>
            <a:r>
              <a:rPr sz="6500" spc="110" dirty="0"/>
              <a:t>Securit</a:t>
            </a:r>
            <a:r>
              <a:rPr sz="6500" spc="285" dirty="0"/>
              <a:t>y</a:t>
            </a:r>
            <a:r>
              <a:rPr sz="6500" spc="-75" dirty="0"/>
              <a:t> </a:t>
            </a:r>
            <a:r>
              <a:rPr sz="6500" spc="114" dirty="0"/>
              <a:t>t</a:t>
            </a:r>
            <a:r>
              <a:rPr sz="6500" spc="375" dirty="0"/>
              <a:t>o</a:t>
            </a:r>
            <a:r>
              <a:rPr sz="6500" spc="-75" dirty="0"/>
              <a:t> </a:t>
            </a:r>
            <a:r>
              <a:rPr sz="6500" spc="204" dirty="0"/>
              <a:t>us</a:t>
            </a:r>
            <a:r>
              <a:rPr sz="6500" spc="320" dirty="0"/>
              <a:t>e</a:t>
            </a:r>
            <a:r>
              <a:rPr sz="6500" spc="-75" dirty="0"/>
              <a:t> </a:t>
            </a:r>
            <a:r>
              <a:rPr sz="6500" spc="65" dirty="0"/>
              <a:t>JDBC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1272440" y="2918121"/>
            <a:ext cx="16379190" cy="7047865"/>
            <a:chOff x="1272440" y="2918121"/>
            <a:chExt cx="16379190" cy="7047865"/>
          </a:xfrm>
        </p:grpSpPr>
        <p:sp>
          <p:nvSpPr>
            <p:cNvPr id="4" name="object 4"/>
            <p:cNvSpPr/>
            <p:nvPr/>
          </p:nvSpPr>
          <p:spPr>
            <a:xfrm>
              <a:off x="1450445" y="3033301"/>
              <a:ext cx="16022955" cy="6586855"/>
            </a:xfrm>
            <a:custGeom>
              <a:avLst/>
              <a:gdLst/>
              <a:ahLst/>
              <a:cxnLst/>
              <a:rect l="l" t="t" r="r" b="b"/>
              <a:pathLst>
                <a:path w="16022955" h="6586855">
                  <a:moveTo>
                    <a:pt x="0" y="0"/>
                  </a:moveTo>
                  <a:lnTo>
                    <a:pt x="16022603" y="0"/>
                  </a:lnTo>
                  <a:lnTo>
                    <a:pt x="16022603" y="6586673"/>
                  </a:lnTo>
                  <a:lnTo>
                    <a:pt x="0" y="658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40" y="2918121"/>
              <a:ext cx="16378611" cy="70473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05578" y="3044798"/>
            <a:ext cx="10581640" cy="8928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7846695">
              <a:lnSpc>
                <a:spcPts val="2230"/>
              </a:lnSpc>
              <a:spcBef>
                <a:spcPts val="295"/>
              </a:spcBef>
            </a:pPr>
            <a:r>
              <a:rPr sz="1950" b="1" spc="10" dirty="0">
                <a:latin typeface="Courier New"/>
                <a:cs typeface="Courier New"/>
              </a:rPr>
              <a:t>@Configuration </a:t>
            </a:r>
            <a:r>
              <a:rPr sz="1950" b="1" spc="15" dirty="0"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@EnableWebSecurity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165"/>
              </a:lnSpc>
            </a:pP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DemoSecurityConfig</a:t>
            </a:r>
            <a:r>
              <a:rPr sz="1950" b="1" spc="30" dirty="0"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extends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WebSecurityConfigurerAdapter</a:t>
            </a:r>
            <a:r>
              <a:rPr sz="1950" b="1" spc="2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530" y="4175654"/>
            <a:ext cx="5756275" cy="610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25"/>
              </a:spcBef>
            </a:pPr>
            <a:r>
              <a:rPr sz="1950" b="1" spc="15" dirty="0">
                <a:solidFill>
                  <a:srgbClr val="777777"/>
                </a:solidFill>
                <a:latin typeface="Courier New"/>
                <a:cs typeface="Courier New"/>
              </a:rPr>
              <a:t>@Autowired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285"/>
              </a:lnSpc>
            </a:pP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1950" b="1" spc="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DataSource</a:t>
            </a:r>
            <a:r>
              <a:rPr sz="1950" b="1" spc="5" dirty="0"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0326CC"/>
                </a:solidFill>
                <a:latin typeface="Courier New"/>
                <a:cs typeface="Courier New"/>
              </a:rPr>
              <a:t>securityDataSource</a:t>
            </a:r>
            <a:r>
              <a:rPr sz="1950" b="1" spc="15" dirty="0">
                <a:latin typeface="Courier New"/>
                <a:cs typeface="Courier New"/>
              </a:rPr>
              <a:t>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530" y="5023795"/>
            <a:ext cx="11788140" cy="1175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25"/>
              </a:spcBef>
            </a:pPr>
            <a:r>
              <a:rPr sz="1950" b="1" spc="15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285"/>
              </a:lnSpc>
            </a:pP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protected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void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configure(AuthenticationManagerBuilder</a:t>
            </a:r>
            <a:r>
              <a:rPr sz="1950" b="1" spc="30" dirty="0"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7E504F"/>
                </a:solidFill>
                <a:latin typeface="Courier New"/>
                <a:cs typeface="Courier New"/>
              </a:rPr>
              <a:t>auth</a:t>
            </a:r>
            <a:r>
              <a:rPr sz="1950" b="1" spc="15" dirty="0">
                <a:latin typeface="Courier New"/>
                <a:cs typeface="Courier New"/>
              </a:rPr>
              <a:t>)</a:t>
            </a:r>
            <a:r>
              <a:rPr sz="1950" b="1" spc="30" dirty="0">
                <a:latin typeface="Courier New"/>
                <a:cs typeface="Courier New"/>
              </a:rPr>
              <a:t> </a:t>
            </a:r>
            <a:r>
              <a:rPr sz="1950" b="1" spc="15" dirty="0">
                <a:solidFill>
                  <a:srgbClr val="931A68"/>
                </a:solidFill>
                <a:latin typeface="Courier New"/>
                <a:cs typeface="Courier New"/>
              </a:rPr>
              <a:t>throws</a:t>
            </a:r>
            <a:r>
              <a:rPr sz="1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1950" b="1" spc="10" dirty="0">
                <a:latin typeface="Courier New"/>
                <a:cs typeface="Courier New"/>
              </a:rPr>
              <a:t>Exception</a:t>
            </a:r>
            <a:r>
              <a:rPr sz="1950" b="1" spc="2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</a:pPr>
            <a:r>
              <a:rPr sz="1950" b="1" spc="15" dirty="0">
                <a:solidFill>
                  <a:srgbClr val="7E504F"/>
                </a:solidFill>
                <a:latin typeface="Courier New"/>
                <a:cs typeface="Courier New"/>
              </a:rPr>
              <a:t>auth</a:t>
            </a:r>
            <a:r>
              <a:rPr sz="1950" b="1" spc="15" dirty="0">
                <a:latin typeface="Courier New"/>
                <a:cs typeface="Courier New"/>
              </a:rPr>
              <a:t>.jdbcAuthentication().dataSource(</a:t>
            </a:r>
            <a:r>
              <a:rPr sz="1950" b="1" spc="15" dirty="0">
                <a:solidFill>
                  <a:srgbClr val="0326CC"/>
                </a:solidFill>
                <a:latin typeface="Courier New"/>
                <a:cs typeface="Courier New"/>
              </a:rPr>
              <a:t>securityDataSource</a:t>
            </a:r>
            <a:r>
              <a:rPr sz="1950" b="1" spc="15" dirty="0">
                <a:latin typeface="Courier New"/>
                <a:cs typeface="Courier New"/>
              </a:rPr>
              <a:t>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530" y="6437365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530" y="7002793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latin typeface="Courier New"/>
                <a:cs typeface="Courier New"/>
              </a:rPr>
              <a:t>…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5578" y="7568220"/>
            <a:ext cx="17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21354" y="2407470"/>
            <a:ext cx="12562205" cy="3715385"/>
            <a:chOff x="7521354" y="2407470"/>
            <a:chExt cx="12562205" cy="371538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1354" y="2407470"/>
              <a:ext cx="12562120" cy="37150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189" y="3358847"/>
              <a:ext cx="11724447" cy="17983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913577" y="3570437"/>
            <a:ext cx="506793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6845">
              <a:lnSpc>
                <a:spcPct val="11030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Inject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our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data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source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that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we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just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configured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5396" y="4855098"/>
            <a:ext cx="10509250" cy="6453505"/>
            <a:chOff x="4775396" y="4855098"/>
            <a:chExt cx="10509250" cy="645350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5396" y="4855098"/>
              <a:ext cx="10509166" cy="64534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4232" y="6402726"/>
              <a:ext cx="9671499" cy="37858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788109" y="8020563"/>
            <a:ext cx="5831205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marR="5080" indent="-617855">
              <a:lnSpc>
                <a:spcPct val="110300"/>
              </a:lnSpc>
              <a:spcBef>
                <a:spcPts val="100"/>
              </a:spcBef>
            </a:pPr>
            <a:r>
              <a:rPr sz="3800" b="1" spc="-110" dirty="0">
                <a:solidFill>
                  <a:srgbClr val="FFFFFF"/>
                </a:solidFill>
                <a:latin typeface="Palatino Linotype"/>
                <a:cs typeface="Palatino Linotype"/>
              </a:rPr>
              <a:t>Tell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Spring Security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use </a:t>
            </a:r>
            <a:r>
              <a:rPr sz="3800" b="1" spc="-9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JDBC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authentication </a:t>
            </a:r>
            <a:r>
              <a:rPr sz="3800" b="1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with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our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source</a:t>
            </a:r>
            <a:endParaRPr sz="38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60971" y="5020282"/>
            <a:ext cx="8827135" cy="3438525"/>
            <a:chOff x="10760971" y="5020282"/>
            <a:chExt cx="8827135" cy="343852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0971" y="5020282"/>
              <a:ext cx="8826629" cy="3438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79806" y="5919729"/>
              <a:ext cx="7988958" cy="162527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835015" y="6102296"/>
            <a:ext cx="223393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No</a:t>
            </a:r>
            <a:r>
              <a:rPr sz="3800" b="1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longer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9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83217" y="6741021"/>
            <a:ext cx="45332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hard-coding</a:t>
            </a:r>
            <a:r>
              <a:rPr sz="38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users</a:t>
            </a:r>
            <a:r>
              <a:rPr sz="380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:-)</a:t>
            </a:r>
            <a:endParaRPr sz="3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74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/>
              <a:t>Recall</a:t>
            </a:r>
            <a:r>
              <a:rPr sz="6500" spc="-95" dirty="0"/>
              <a:t> </a:t>
            </a:r>
            <a:r>
              <a:rPr sz="6500" spc="165" dirty="0"/>
              <a:t>Our</a:t>
            </a:r>
            <a:r>
              <a:rPr sz="6500" spc="-90" dirty="0"/>
              <a:t> </a:t>
            </a:r>
            <a:r>
              <a:rPr sz="6500" spc="155" dirty="0"/>
              <a:t>User</a:t>
            </a:r>
            <a:r>
              <a:rPr sz="6500" spc="-95" dirty="0"/>
              <a:t> </a:t>
            </a:r>
            <a:r>
              <a:rPr sz="6500" spc="120" dirty="0"/>
              <a:t>Roles</a:t>
            </a:r>
            <a:endParaRPr sz="6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7144" y="2832374"/>
          <a:ext cx="17777460" cy="3653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1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34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Password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Roles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68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6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john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test123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EMPLOYEE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48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mary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test123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EMPLOYEE,</a:t>
                      </a:r>
                      <a:r>
                        <a:rPr sz="345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spc="5" dirty="0">
                          <a:latin typeface="Courier New"/>
                          <a:cs typeface="Courier New"/>
                        </a:rPr>
                        <a:t>MANAGER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48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susan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3450" b="1" spc="5" dirty="0">
                          <a:latin typeface="Courier New"/>
                          <a:cs typeface="Courier New"/>
                        </a:rPr>
                        <a:t>test123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3450" b="1" dirty="0">
                          <a:latin typeface="Courier New"/>
                          <a:cs typeface="Courier New"/>
                        </a:rPr>
                        <a:t>EMPLOYEE,</a:t>
                      </a:r>
                      <a:r>
                        <a:rPr sz="345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450" b="1" spc="5" dirty="0">
                          <a:latin typeface="Courier New"/>
                          <a:cs typeface="Courier New"/>
                        </a:rPr>
                        <a:t>ADMIN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3275" y="3109853"/>
            <a:ext cx="2062764" cy="376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4170" y="3109853"/>
            <a:ext cx="1193680" cy="3769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42379" y="2837609"/>
            <a:ext cx="17778095" cy="3654425"/>
            <a:chOff x="942379" y="2837609"/>
            <a:chExt cx="17778095" cy="3654425"/>
          </a:xfrm>
        </p:grpSpPr>
        <p:sp>
          <p:nvSpPr>
            <p:cNvPr id="7" name="object 7"/>
            <p:cNvSpPr/>
            <p:nvPr/>
          </p:nvSpPr>
          <p:spPr>
            <a:xfrm>
              <a:off x="942379" y="2837609"/>
              <a:ext cx="5275580" cy="913765"/>
            </a:xfrm>
            <a:custGeom>
              <a:avLst/>
              <a:gdLst/>
              <a:ahLst/>
              <a:cxnLst/>
              <a:rect l="l" t="t" r="r" b="b"/>
              <a:pathLst>
                <a:path w="5275580" h="913764">
                  <a:moveTo>
                    <a:pt x="5275545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5275545" y="913483"/>
                  </a:lnTo>
                  <a:lnTo>
                    <a:pt x="5275545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139" y="3109853"/>
              <a:ext cx="1528749" cy="3769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2379" y="3751094"/>
              <a:ext cx="5275580" cy="913765"/>
            </a:xfrm>
            <a:custGeom>
              <a:avLst/>
              <a:gdLst/>
              <a:ahLst/>
              <a:cxnLst/>
              <a:rect l="l" t="t" r="r" b="b"/>
              <a:pathLst>
                <a:path w="5275580" h="913764">
                  <a:moveTo>
                    <a:pt x="5275545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5275545" y="913483"/>
                  </a:lnTo>
                  <a:lnTo>
                    <a:pt x="527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7969" y="4031290"/>
              <a:ext cx="1057559" cy="4188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17924" y="3751094"/>
              <a:ext cx="4887595" cy="913765"/>
            </a:xfrm>
            <a:custGeom>
              <a:avLst/>
              <a:gdLst/>
              <a:ahLst/>
              <a:cxnLst/>
              <a:rect l="l" t="t" r="r" b="b"/>
              <a:pathLst>
                <a:path w="4887595" h="913764">
                  <a:moveTo>
                    <a:pt x="488711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887116" y="913483"/>
                  </a:lnTo>
                  <a:lnTo>
                    <a:pt x="4887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6769" y="4020820"/>
              <a:ext cx="1832404" cy="3455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105043" y="3751094"/>
              <a:ext cx="7615555" cy="913765"/>
            </a:xfrm>
            <a:custGeom>
              <a:avLst/>
              <a:gdLst/>
              <a:ahLst/>
              <a:cxnLst/>
              <a:rect l="l" t="t" r="r" b="b"/>
              <a:pathLst>
                <a:path w="7615555" h="913764">
                  <a:moveTo>
                    <a:pt x="7615018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7615018" y="913483"/>
                  </a:lnTo>
                  <a:lnTo>
                    <a:pt x="7615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5259" y="4041761"/>
              <a:ext cx="2136060" cy="3245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42379" y="4664577"/>
              <a:ext cx="5275580" cy="913765"/>
            </a:xfrm>
            <a:custGeom>
              <a:avLst/>
              <a:gdLst/>
              <a:ahLst/>
              <a:cxnLst/>
              <a:rect l="l" t="t" r="r" b="b"/>
              <a:pathLst>
                <a:path w="5275580" h="913764">
                  <a:moveTo>
                    <a:pt x="5275545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5275545" y="913483"/>
                  </a:lnTo>
                  <a:lnTo>
                    <a:pt x="527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6085" y="5015554"/>
              <a:ext cx="1109913" cy="3455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17924" y="4664577"/>
              <a:ext cx="4887595" cy="913765"/>
            </a:xfrm>
            <a:custGeom>
              <a:avLst/>
              <a:gdLst/>
              <a:ahLst/>
              <a:cxnLst/>
              <a:rect l="l" t="t" r="r" b="b"/>
              <a:pathLst>
                <a:path w="4887595" h="913764">
                  <a:moveTo>
                    <a:pt x="488711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887116" y="913483"/>
                  </a:lnTo>
                  <a:lnTo>
                    <a:pt x="4887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6769" y="4931787"/>
              <a:ext cx="1832404" cy="3455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105043" y="4664577"/>
              <a:ext cx="7615555" cy="913765"/>
            </a:xfrm>
            <a:custGeom>
              <a:avLst/>
              <a:gdLst/>
              <a:ahLst/>
              <a:cxnLst/>
              <a:rect l="l" t="t" r="r" b="b"/>
              <a:pathLst>
                <a:path w="7615555" h="913764">
                  <a:moveTo>
                    <a:pt x="7615018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7615018" y="913483"/>
                  </a:lnTo>
                  <a:lnTo>
                    <a:pt x="7615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5259" y="4952728"/>
              <a:ext cx="4544364" cy="3874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42379" y="5578060"/>
              <a:ext cx="5275580" cy="913765"/>
            </a:xfrm>
            <a:custGeom>
              <a:avLst/>
              <a:gdLst/>
              <a:ahLst/>
              <a:cxnLst/>
              <a:rect l="l" t="t" r="r" b="b"/>
              <a:pathLst>
                <a:path w="5275580" h="913764">
                  <a:moveTo>
                    <a:pt x="5275545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5275545" y="913483"/>
                  </a:lnTo>
                  <a:lnTo>
                    <a:pt x="527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1847" y="5936992"/>
              <a:ext cx="1319331" cy="2617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17924" y="5578060"/>
              <a:ext cx="4887595" cy="913765"/>
            </a:xfrm>
            <a:custGeom>
              <a:avLst/>
              <a:gdLst/>
              <a:ahLst/>
              <a:cxnLst/>
              <a:rect l="l" t="t" r="r" b="b"/>
              <a:pathLst>
                <a:path w="4887595" h="913764">
                  <a:moveTo>
                    <a:pt x="4887116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4887116" y="913483"/>
                  </a:lnTo>
                  <a:lnTo>
                    <a:pt x="4887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6769" y="5853225"/>
              <a:ext cx="1832404" cy="345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105043" y="5578060"/>
              <a:ext cx="7615555" cy="913765"/>
            </a:xfrm>
            <a:custGeom>
              <a:avLst/>
              <a:gdLst/>
              <a:ahLst/>
              <a:cxnLst/>
              <a:rect l="l" t="t" r="r" b="b"/>
              <a:pathLst>
                <a:path w="7615555" h="913764">
                  <a:moveTo>
                    <a:pt x="7615018" y="0"/>
                  </a:moveTo>
                  <a:lnTo>
                    <a:pt x="0" y="0"/>
                  </a:lnTo>
                  <a:lnTo>
                    <a:pt x="0" y="913483"/>
                  </a:lnTo>
                  <a:lnTo>
                    <a:pt x="7615018" y="913483"/>
                  </a:lnTo>
                  <a:lnTo>
                    <a:pt x="7615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35259" y="5874166"/>
              <a:ext cx="3999878" cy="38742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6715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/>
              <a:t>Database</a:t>
            </a:r>
            <a:r>
              <a:rPr sz="6500" spc="-85" dirty="0"/>
              <a:t> </a:t>
            </a:r>
            <a:r>
              <a:rPr sz="6500" spc="190" dirty="0"/>
              <a:t>Support</a:t>
            </a:r>
            <a:r>
              <a:rPr sz="6500" spc="-80" dirty="0"/>
              <a:t> </a:t>
            </a:r>
            <a:r>
              <a:rPr sz="6500" spc="305" dirty="0"/>
              <a:t>in</a:t>
            </a:r>
            <a:r>
              <a:rPr sz="6500" spc="-85" dirty="0"/>
              <a:t> </a:t>
            </a:r>
            <a:r>
              <a:rPr sz="6500" spc="200" dirty="0"/>
              <a:t>Spring</a:t>
            </a:r>
            <a:r>
              <a:rPr sz="6500" spc="-80" dirty="0"/>
              <a:t> </a:t>
            </a:r>
            <a:r>
              <a:rPr sz="6500" spc="114" dirty="0"/>
              <a:t>Security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63224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10783"/>
            <a:ext cx="137426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Security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read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account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info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49606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374600"/>
            <a:ext cx="177673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By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default,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follow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Security’s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predefined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schemas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9620" y="6657916"/>
            <a:ext cx="2726615" cy="2173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89620" y="6657916"/>
            <a:ext cx="2726690" cy="2173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491490" marR="491490" indent="177800">
              <a:lnSpc>
                <a:spcPts val="39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2063" y="6657916"/>
            <a:ext cx="2726615" cy="2173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2063" y="6657916"/>
            <a:ext cx="2726690" cy="217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761365">
              <a:lnSpc>
                <a:spcPts val="405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JDBC</a:t>
            </a:r>
            <a:endParaRPr sz="3450">
              <a:latin typeface="Arial"/>
              <a:cs typeface="Arial"/>
            </a:endParaRPr>
          </a:p>
          <a:p>
            <a:pPr marL="813435">
              <a:lnSpc>
                <a:spcPts val="405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3554" y="6048761"/>
            <a:ext cx="8081645" cy="3391535"/>
          </a:xfrm>
          <a:custGeom>
            <a:avLst/>
            <a:gdLst/>
            <a:ahLst/>
            <a:cxnLst/>
            <a:rect l="l" t="t" r="r" b="b"/>
            <a:pathLst>
              <a:path w="8081645" h="3391534">
                <a:moveTo>
                  <a:pt x="240097" y="0"/>
                </a:moveTo>
                <a:lnTo>
                  <a:pt x="7841093" y="0"/>
                </a:lnTo>
                <a:lnTo>
                  <a:pt x="7886930" y="183"/>
                </a:lnTo>
                <a:lnTo>
                  <a:pt x="7954006" y="4963"/>
                </a:lnTo>
                <a:lnTo>
                  <a:pt x="8010725" y="25950"/>
                </a:lnTo>
                <a:lnTo>
                  <a:pt x="8055240" y="70465"/>
                </a:lnTo>
                <a:lnTo>
                  <a:pt x="8076227" y="127201"/>
                </a:lnTo>
                <a:lnTo>
                  <a:pt x="8081006" y="194710"/>
                </a:lnTo>
                <a:lnTo>
                  <a:pt x="8081190" y="241164"/>
                </a:lnTo>
                <a:lnTo>
                  <a:pt x="8081190" y="3151276"/>
                </a:lnTo>
                <a:lnTo>
                  <a:pt x="8081006" y="3197113"/>
                </a:lnTo>
                <a:lnTo>
                  <a:pt x="8076227" y="3264188"/>
                </a:lnTo>
                <a:lnTo>
                  <a:pt x="8055240" y="3320908"/>
                </a:lnTo>
                <a:lnTo>
                  <a:pt x="8010725" y="3365423"/>
                </a:lnTo>
                <a:lnTo>
                  <a:pt x="7953989" y="3386409"/>
                </a:lnTo>
                <a:lnTo>
                  <a:pt x="7886479" y="3391189"/>
                </a:lnTo>
                <a:lnTo>
                  <a:pt x="7840026" y="3391373"/>
                </a:lnTo>
                <a:lnTo>
                  <a:pt x="240097" y="3391373"/>
                </a:lnTo>
                <a:lnTo>
                  <a:pt x="194260" y="3391189"/>
                </a:lnTo>
                <a:lnTo>
                  <a:pt x="127184" y="3386409"/>
                </a:lnTo>
                <a:lnTo>
                  <a:pt x="70465" y="3365423"/>
                </a:lnTo>
                <a:lnTo>
                  <a:pt x="25950" y="3320908"/>
                </a:lnTo>
                <a:lnTo>
                  <a:pt x="4963" y="3264172"/>
                </a:lnTo>
                <a:lnTo>
                  <a:pt x="183" y="3196662"/>
                </a:lnTo>
                <a:lnTo>
                  <a:pt x="0" y="3150208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62825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86996" y="6514968"/>
            <a:ext cx="2458697" cy="24585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1969" y="7620010"/>
            <a:ext cx="2026870" cy="24913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5699643" y="682929"/>
            <a:ext cx="4069715" cy="2237105"/>
          </a:xfrm>
          <a:custGeom>
            <a:avLst/>
            <a:gdLst/>
            <a:ahLst/>
            <a:cxnLst/>
            <a:rect l="l" t="t" r="r" b="b"/>
            <a:pathLst>
              <a:path w="4069715" h="2237105">
                <a:moveTo>
                  <a:pt x="441310" y="0"/>
                </a:moveTo>
                <a:lnTo>
                  <a:pt x="366823" y="9798"/>
                </a:lnTo>
                <a:lnTo>
                  <a:pt x="331473" y="27028"/>
                </a:lnTo>
                <a:lnTo>
                  <a:pt x="300658" y="51459"/>
                </a:lnTo>
                <a:lnTo>
                  <a:pt x="275577" y="82335"/>
                </a:lnTo>
                <a:lnTo>
                  <a:pt x="246995" y="150421"/>
                </a:lnTo>
                <a:lnTo>
                  <a:pt x="235389" y="194282"/>
                </a:lnTo>
                <a:lnTo>
                  <a:pt x="222552" y="249740"/>
                </a:lnTo>
                <a:lnTo>
                  <a:pt x="25354" y="1117400"/>
                </a:lnTo>
                <a:lnTo>
                  <a:pt x="12789" y="1173707"/>
                </a:lnTo>
                <a:lnTo>
                  <a:pt x="4212" y="1218660"/>
                </a:lnTo>
                <a:lnTo>
                  <a:pt x="0" y="1256778"/>
                </a:lnTo>
                <a:lnTo>
                  <a:pt x="527" y="1292579"/>
                </a:lnTo>
                <a:lnTo>
                  <a:pt x="9798" y="1331262"/>
                </a:lnTo>
                <a:lnTo>
                  <a:pt x="27024" y="1366609"/>
                </a:lnTo>
                <a:lnTo>
                  <a:pt x="51451" y="1397423"/>
                </a:lnTo>
                <a:lnTo>
                  <a:pt x="82326" y="1422505"/>
                </a:lnTo>
                <a:lnTo>
                  <a:pt x="150418" y="1451091"/>
                </a:lnTo>
                <a:lnTo>
                  <a:pt x="194278" y="1462699"/>
                </a:lnTo>
                <a:lnTo>
                  <a:pt x="3545201" y="2224271"/>
                </a:lnTo>
                <a:lnTo>
                  <a:pt x="3590154" y="2232848"/>
                </a:lnTo>
                <a:lnTo>
                  <a:pt x="3628270" y="2237063"/>
                </a:lnTo>
                <a:lnTo>
                  <a:pt x="3664070" y="2236536"/>
                </a:lnTo>
                <a:lnTo>
                  <a:pt x="3702752" y="2227264"/>
                </a:lnTo>
                <a:lnTo>
                  <a:pt x="3738098" y="2210036"/>
                </a:lnTo>
                <a:lnTo>
                  <a:pt x="3768912" y="2185607"/>
                </a:lnTo>
                <a:lnTo>
                  <a:pt x="3793993" y="2154731"/>
                </a:lnTo>
                <a:lnTo>
                  <a:pt x="3822584" y="2086641"/>
                </a:lnTo>
                <a:lnTo>
                  <a:pt x="3834191" y="2042780"/>
                </a:lnTo>
                <a:lnTo>
                  <a:pt x="3847028" y="1987321"/>
                </a:lnTo>
                <a:lnTo>
                  <a:pt x="4044226" y="1119663"/>
                </a:lnTo>
                <a:lnTo>
                  <a:pt x="4056787" y="1063355"/>
                </a:lnTo>
                <a:lnTo>
                  <a:pt x="4065364" y="1018402"/>
                </a:lnTo>
                <a:lnTo>
                  <a:pt x="4069579" y="980285"/>
                </a:lnTo>
                <a:lnTo>
                  <a:pt x="4069053" y="944484"/>
                </a:lnTo>
                <a:lnTo>
                  <a:pt x="4059781" y="905800"/>
                </a:lnTo>
                <a:lnTo>
                  <a:pt x="4042551" y="870453"/>
                </a:lnTo>
                <a:lnTo>
                  <a:pt x="4018120" y="839639"/>
                </a:lnTo>
                <a:lnTo>
                  <a:pt x="3987244" y="814558"/>
                </a:lnTo>
                <a:lnTo>
                  <a:pt x="3919156" y="785971"/>
                </a:lnTo>
                <a:lnTo>
                  <a:pt x="3875293" y="774363"/>
                </a:lnTo>
                <a:lnTo>
                  <a:pt x="524379" y="12792"/>
                </a:lnTo>
                <a:lnTo>
                  <a:pt x="479426" y="4214"/>
                </a:lnTo>
                <a:lnTo>
                  <a:pt x="44131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720000">
            <a:off x="16264180" y="1581922"/>
            <a:ext cx="2940776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240" baseline="3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175" b="1" spc="-240" baseline="24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175" b="1" spc="-240" baseline="1610" dirty="0">
                <a:solidFill>
                  <a:srgbClr val="FFFFFF"/>
                </a:solidFill>
                <a:latin typeface="Trebuchet MS"/>
                <a:cs typeface="Trebuchet MS"/>
              </a:rPr>
              <a:t>t-o</a:t>
            </a:r>
            <a:r>
              <a:rPr sz="3450" b="1" spc="-160" dirty="0">
                <a:solidFill>
                  <a:srgbClr val="FFFFFF"/>
                </a:solidFill>
                <a:latin typeface="Trebuchet MS"/>
                <a:cs typeface="Trebuchet MS"/>
              </a:rPr>
              <a:t>f-the-b</a:t>
            </a:r>
            <a:r>
              <a:rPr sz="5175" b="1" spc="-240" baseline="-1610" dirty="0">
                <a:solidFill>
                  <a:srgbClr val="FFFFFF"/>
                </a:solidFill>
                <a:latin typeface="Trebuchet MS"/>
                <a:cs typeface="Trebuchet MS"/>
              </a:rPr>
              <a:t>ox</a:t>
            </a:r>
            <a:endParaRPr sz="5175" baseline="-161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0035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/>
              <a:t>Customiz</a:t>
            </a:r>
            <a:r>
              <a:rPr sz="6500" spc="240" dirty="0"/>
              <a:t>e</a:t>
            </a:r>
            <a:r>
              <a:rPr sz="6500" spc="-75" dirty="0"/>
              <a:t> </a:t>
            </a:r>
            <a:r>
              <a:rPr sz="6500" spc="140" dirty="0"/>
              <a:t>Databas</a:t>
            </a:r>
            <a:r>
              <a:rPr sz="6500" spc="245" dirty="0"/>
              <a:t>e</a:t>
            </a:r>
            <a:r>
              <a:rPr sz="6500" spc="-430" dirty="0"/>
              <a:t> </a:t>
            </a:r>
            <a:r>
              <a:rPr sz="6500" spc="150" dirty="0"/>
              <a:t>Acces</a:t>
            </a:r>
            <a:r>
              <a:rPr sz="6500" spc="225" dirty="0"/>
              <a:t>s</a:t>
            </a:r>
            <a:r>
              <a:rPr sz="6500" spc="-75" dirty="0"/>
              <a:t> </a:t>
            </a:r>
            <a:r>
              <a:rPr sz="6500" spc="130" dirty="0"/>
              <a:t>wit</a:t>
            </a:r>
            <a:r>
              <a:rPr sz="6500" spc="335" dirty="0"/>
              <a:t>h</a:t>
            </a:r>
            <a:r>
              <a:rPr sz="6500" spc="-75" dirty="0"/>
              <a:t> </a:t>
            </a:r>
            <a:r>
              <a:rPr sz="6500" spc="175" dirty="0"/>
              <a:t>Sprin</a:t>
            </a:r>
            <a:r>
              <a:rPr sz="6500" spc="325" dirty="0"/>
              <a:t>g</a:t>
            </a:r>
            <a:r>
              <a:rPr sz="6500" spc="-75" dirty="0"/>
              <a:t> </a:t>
            </a:r>
            <a:r>
              <a:rPr sz="6500" spc="114" dirty="0"/>
              <a:t>Security</a:t>
            </a:r>
            <a:endParaRPr sz="6500"/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9047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customize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schemas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15821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Useful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custom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tables</a:t>
            </a:r>
            <a:r>
              <a:rPr sz="4250" spc="5" dirty="0">
                <a:latin typeface="Palatino Linotype"/>
                <a:cs typeface="Palatino Linotype"/>
              </a:rPr>
              <a:t> specific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custom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960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469" y="6374539"/>
            <a:ext cx="1597660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responsible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access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13410" algn="l"/>
                <a:tab pos="6140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JDBC,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6715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/>
              <a:t>Database</a:t>
            </a:r>
            <a:r>
              <a:rPr sz="6500" spc="-85" dirty="0"/>
              <a:t> </a:t>
            </a:r>
            <a:r>
              <a:rPr sz="6500" spc="190" dirty="0"/>
              <a:t>Support</a:t>
            </a:r>
            <a:r>
              <a:rPr sz="6500" spc="-80" dirty="0"/>
              <a:t> </a:t>
            </a:r>
            <a:r>
              <a:rPr sz="6500" spc="305" dirty="0"/>
              <a:t>in</a:t>
            </a:r>
            <a:r>
              <a:rPr sz="6500" spc="-85" dirty="0"/>
              <a:t> </a:t>
            </a:r>
            <a:r>
              <a:rPr sz="6500" spc="200" dirty="0"/>
              <a:t>Spring</a:t>
            </a:r>
            <a:r>
              <a:rPr sz="6500" spc="-80" dirty="0"/>
              <a:t> </a:t>
            </a:r>
            <a:r>
              <a:rPr sz="6500" spc="114" dirty="0"/>
              <a:t>Security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63224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10783"/>
            <a:ext cx="121646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Follow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Security’s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predefined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schemas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0508" y="5219583"/>
            <a:ext cx="2726615" cy="2173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70508" y="5219583"/>
            <a:ext cx="2726690" cy="2173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496570" marR="486409" indent="167005">
              <a:lnSpc>
                <a:spcPts val="3960"/>
              </a:lnSpc>
              <a:spcBef>
                <a:spcPts val="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Sec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2951" y="5219583"/>
            <a:ext cx="2726615" cy="2173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2951" y="5219583"/>
            <a:ext cx="2726690" cy="21736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766445">
              <a:lnSpc>
                <a:spcPts val="405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JDBC</a:t>
            </a:r>
            <a:endParaRPr sz="3450">
              <a:latin typeface="Arial"/>
              <a:cs typeface="Arial"/>
            </a:endParaRPr>
          </a:p>
          <a:p>
            <a:pPr marL="808355">
              <a:lnSpc>
                <a:spcPts val="4050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4441" y="4610428"/>
            <a:ext cx="8081645" cy="3391535"/>
          </a:xfrm>
          <a:custGeom>
            <a:avLst/>
            <a:gdLst/>
            <a:ahLst/>
            <a:cxnLst/>
            <a:rect l="l" t="t" r="r" b="b"/>
            <a:pathLst>
              <a:path w="8081645" h="3391534">
                <a:moveTo>
                  <a:pt x="240097" y="0"/>
                </a:moveTo>
                <a:lnTo>
                  <a:pt x="7841093" y="0"/>
                </a:lnTo>
                <a:lnTo>
                  <a:pt x="7886930" y="183"/>
                </a:lnTo>
                <a:lnTo>
                  <a:pt x="7954006" y="4963"/>
                </a:lnTo>
                <a:lnTo>
                  <a:pt x="8010725" y="25950"/>
                </a:lnTo>
                <a:lnTo>
                  <a:pt x="8055240" y="70465"/>
                </a:lnTo>
                <a:lnTo>
                  <a:pt x="8076227" y="127201"/>
                </a:lnTo>
                <a:lnTo>
                  <a:pt x="8081006" y="194710"/>
                </a:lnTo>
                <a:lnTo>
                  <a:pt x="8081190" y="241164"/>
                </a:lnTo>
                <a:lnTo>
                  <a:pt x="8081190" y="3151276"/>
                </a:lnTo>
                <a:lnTo>
                  <a:pt x="8081006" y="3197113"/>
                </a:lnTo>
                <a:lnTo>
                  <a:pt x="8076227" y="3264188"/>
                </a:lnTo>
                <a:lnTo>
                  <a:pt x="8055240" y="3320908"/>
                </a:lnTo>
                <a:lnTo>
                  <a:pt x="8010725" y="3365423"/>
                </a:lnTo>
                <a:lnTo>
                  <a:pt x="7953989" y="3386409"/>
                </a:lnTo>
                <a:lnTo>
                  <a:pt x="7886479" y="3391189"/>
                </a:lnTo>
                <a:lnTo>
                  <a:pt x="7840026" y="3391373"/>
                </a:lnTo>
                <a:lnTo>
                  <a:pt x="240097" y="3391373"/>
                </a:lnTo>
                <a:lnTo>
                  <a:pt x="194260" y="3391189"/>
                </a:lnTo>
                <a:lnTo>
                  <a:pt x="127184" y="3386409"/>
                </a:lnTo>
                <a:lnTo>
                  <a:pt x="70465" y="3365423"/>
                </a:lnTo>
                <a:lnTo>
                  <a:pt x="25950" y="3320908"/>
                </a:lnTo>
                <a:lnTo>
                  <a:pt x="4963" y="3264172"/>
                </a:lnTo>
                <a:lnTo>
                  <a:pt x="183" y="3196662"/>
                </a:lnTo>
                <a:lnTo>
                  <a:pt x="0" y="3150208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62825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67623" y="5078379"/>
            <a:ext cx="2455433" cy="24572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72859" y="6181678"/>
            <a:ext cx="2026870" cy="24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5699643" y="682929"/>
            <a:ext cx="4069715" cy="2237105"/>
          </a:xfrm>
          <a:custGeom>
            <a:avLst/>
            <a:gdLst/>
            <a:ahLst/>
            <a:cxnLst/>
            <a:rect l="l" t="t" r="r" b="b"/>
            <a:pathLst>
              <a:path w="4069715" h="2237105">
                <a:moveTo>
                  <a:pt x="441310" y="0"/>
                </a:moveTo>
                <a:lnTo>
                  <a:pt x="366823" y="9798"/>
                </a:lnTo>
                <a:lnTo>
                  <a:pt x="331473" y="27028"/>
                </a:lnTo>
                <a:lnTo>
                  <a:pt x="300658" y="51459"/>
                </a:lnTo>
                <a:lnTo>
                  <a:pt x="275577" y="82335"/>
                </a:lnTo>
                <a:lnTo>
                  <a:pt x="246995" y="150421"/>
                </a:lnTo>
                <a:lnTo>
                  <a:pt x="235389" y="194282"/>
                </a:lnTo>
                <a:lnTo>
                  <a:pt x="222552" y="249740"/>
                </a:lnTo>
                <a:lnTo>
                  <a:pt x="25354" y="1117400"/>
                </a:lnTo>
                <a:lnTo>
                  <a:pt x="12789" y="1173707"/>
                </a:lnTo>
                <a:lnTo>
                  <a:pt x="4212" y="1218660"/>
                </a:lnTo>
                <a:lnTo>
                  <a:pt x="0" y="1256778"/>
                </a:lnTo>
                <a:lnTo>
                  <a:pt x="527" y="1292579"/>
                </a:lnTo>
                <a:lnTo>
                  <a:pt x="9798" y="1331262"/>
                </a:lnTo>
                <a:lnTo>
                  <a:pt x="27024" y="1366609"/>
                </a:lnTo>
                <a:lnTo>
                  <a:pt x="51451" y="1397423"/>
                </a:lnTo>
                <a:lnTo>
                  <a:pt x="82326" y="1422505"/>
                </a:lnTo>
                <a:lnTo>
                  <a:pt x="150418" y="1451091"/>
                </a:lnTo>
                <a:lnTo>
                  <a:pt x="194278" y="1462699"/>
                </a:lnTo>
                <a:lnTo>
                  <a:pt x="3545201" y="2224271"/>
                </a:lnTo>
                <a:lnTo>
                  <a:pt x="3590154" y="2232848"/>
                </a:lnTo>
                <a:lnTo>
                  <a:pt x="3628270" y="2237063"/>
                </a:lnTo>
                <a:lnTo>
                  <a:pt x="3664070" y="2236536"/>
                </a:lnTo>
                <a:lnTo>
                  <a:pt x="3702752" y="2227264"/>
                </a:lnTo>
                <a:lnTo>
                  <a:pt x="3738098" y="2210036"/>
                </a:lnTo>
                <a:lnTo>
                  <a:pt x="3768912" y="2185607"/>
                </a:lnTo>
                <a:lnTo>
                  <a:pt x="3793993" y="2154731"/>
                </a:lnTo>
                <a:lnTo>
                  <a:pt x="3822584" y="2086641"/>
                </a:lnTo>
                <a:lnTo>
                  <a:pt x="3834191" y="2042780"/>
                </a:lnTo>
                <a:lnTo>
                  <a:pt x="3847028" y="1987321"/>
                </a:lnTo>
                <a:lnTo>
                  <a:pt x="4044226" y="1119663"/>
                </a:lnTo>
                <a:lnTo>
                  <a:pt x="4056787" y="1063355"/>
                </a:lnTo>
                <a:lnTo>
                  <a:pt x="4065364" y="1018402"/>
                </a:lnTo>
                <a:lnTo>
                  <a:pt x="4069579" y="980285"/>
                </a:lnTo>
                <a:lnTo>
                  <a:pt x="4069053" y="944484"/>
                </a:lnTo>
                <a:lnTo>
                  <a:pt x="4059781" y="905800"/>
                </a:lnTo>
                <a:lnTo>
                  <a:pt x="4042551" y="870453"/>
                </a:lnTo>
                <a:lnTo>
                  <a:pt x="4018120" y="839639"/>
                </a:lnTo>
                <a:lnTo>
                  <a:pt x="3987244" y="814558"/>
                </a:lnTo>
                <a:lnTo>
                  <a:pt x="3919156" y="785971"/>
                </a:lnTo>
                <a:lnTo>
                  <a:pt x="3875293" y="774363"/>
                </a:lnTo>
                <a:lnTo>
                  <a:pt x="524379" y="12792"/>
                </a:lnTo>
                <a:lnTo>
                  <a:pt x="479426" y="4214"/>
                </a:lnTo>
                <a:lnTo>
                  <a:pt x="44131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 rot="720000">
            <a:off x="16264180" y="1581922"/>
            <a:ext cx="2940776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240" baseline="3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175" b="1" spc="-240" baseline="24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175" b="1" spc="-240" baseline="1610" dirty="0">
                <a:solidFill>
                  <a:srgbClr val="FFFFFF"/>
                </a:solidFill>
                <a:latin typeface="Trebuchet MS"/>
                <a:cs typeface="Trebuchet MS"/>
              </a:rPr>
              <a:t>t-o</a:t>
            </a:r>
            <a:r>
              <a:rPr sz="3450" b="1" spc="-160" dirty="0">
                <a:solidFill>
                  <a:srgbClr val="FFFFFF"/>
                </a:solidFill>
                <a:latin typeface="Trebuchet MS"/>
                <a:cs typeface="Trebuchet MS"/>
              </a:rPr>
              <a:t>f-the-b</a:t>
            </a:r>
            <a:r>
              <a:rPr sz="5175" b="1" spc="-240" baseline="-1610" dirty="0">
                <a:solidFill>
                  <a:srgbClr val="FFFFFF"/>
                </a:solidFill>
                <a:latin typeface="Trebuchet MS"/>
                <a:cs typeface="Trebuchet MS"/>
              </a:rPr>
              <a:t>ox</a:t>
            </a:r>
            <a:endParaRPr sz="5175" baseline="-161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/>
              <a:t>Development</a:t>
            </a:r>
            <a:r>
              <a:rPr sz="6500" spc="-155" dirty="0"/>
              <a:t> </a:t>
            </a:r>
            <a:r>
              <a:rPr sz="6500" spc="120" dirty="0"/>
              <a:t>Process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982034" y="2260738"/>
            <a:ext cx="11868150" cy="730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9125" indent="-607060">
              <a:lnSpc>
                <a:spcPct val="100000"/>
              </a:lnSpc>
              <a:spcBef>
                <a:spcPts val="95"/>
              </a:spcBef>
              <a:buFont typeface="Lucida Sans Unicode"/>
              <a:buAutoNum type="arabicPeriod"/>
              <a:tabLst>
                <a:tab pos="619760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Develop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SQL</a:t>
            </a:r>
            <a:r>
              <a:rPr sz="3950" spc="-1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Script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set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up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database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tables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Sans Unicode"/>
              <a:buAutoNum type="arabicPeriod"/>
            </a:pPr>
            <a:endParaRPr sz="6250">
              <a:latin typeface="Palatino Linotype"/>
              <a:cs typeface="Palatino Linotype"/>
            </a:endParaRPr>
          </a:p>
          <a:p>
            <a:pPr marL="600710" indent="-588645">
              <a:lnSpc>
                <a:spcPct val="100000"/>
              </a:lnSpc>
              <a:buFont typeface="Lucida Sans Unicode"/>
              <a:buAutoNum type="arabicPeriod"/>
              <a:tabLst>
                <a:tab pos="60134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Add database support to Maven POM </a:t>
            </a:r>
            <a:r>
              <a:rPr sz="3950" spc="-20" dirty="0">
                <a:latin typeface="Palatino Linotype"/>
                <a:cs typeface="Palatino Linotype"/>
              </a:rPr>
              <a:t>file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ucida Sans Unicode"/>
              <a:buAutoNum type="arabicPeriod"/>
            </a:pPr>
            <a:endParaRPr sz="6200">
              <a:latin typeface="Palatino Linotype"/>
              <a:cs typeface="Palatino Linotype"/>
            </a:endParaRPr>
          </a:p>
          <a:p>
            <a:pPr marL="494030" indent="-481965">
              <a:lnSpc>
                <a:spcPct val="100000"/>
              </a:lnSpc>
              <a:buFont typeface="Lucida Sans Unicode"/>
              <a:buAutoNum type="arabicPeriod"/>
              <a:tabLst>
                <a:tab pos="494665" algn="l"/>
              </a:tabLst>
            </a:pPr>
            <a:r>
              <a:rPr sz="3950" spc="-15" dirty="0">
                <a:latin typeface="Palatino Linotype"/>
                <a:cs typeface="Palatino Linotype"/>
              </a:rPr>
              <a:t>Create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JDBC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properties</a:t>
            </a:r>
            <a:r>
              <a:rPr sz="3950" spc="-20" dirty="0">
                <a:latin typeface="Palatino Linotype"/>
                <a:cs typeface="Palatino Linotype"/>
              </a:rPr>
              <a:t> file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ucida Sans Unicode"/>
              <a:buAutoNum type="arabicPeriod"/>
            </a:pPr>
            <a:endParaRPr sz="6200">
              <a:latin typeface="Palatino Linotype"/>
              <a:cs typeface="Palatino Linotype"/>
            </a:endParaRPr>
          </a:p>
          <a:p>
            <a:pPr marL="619125" indent="-607060">
              <a:lnSpc>
                <a:spcPct val="100000"/>
              </a:lnSpc>
              <a:buFont typeface="Lucida Sans Unicode"/>
              <a:buAutoNum type="arabicPeriod"/>
              <a:tabLst>
                <a:tab pos="619760" algn="l"/>
              </a:tabLst>
            </a:pPr>
            <a:r>
              <a:rPr sz="3950" spc="-15" dirty="0">
                <a:latin typeface="Palatino Linotype"/>
                <a:cs typeface="Palatino Linotype"/>
              </a:rPr>
              <a:t>Define</a:t>
            </a:r>
            <a:r>
              <a:rPr sz="3950" spc="-10" dirty="0">
                <a:latin typeface="Palatino Linotype"/>
                <a:cs typeface="Palatino Linotype"/>
              </a:rPr>
              <a:t> DataSource</a:t>
            </a:r>
            <a:r>
              <a:rPr sz="3950" spc="-5" dirty="0">
                <a:latin typeface="Palatino Linotype"/>
                <a:cs typeface="Palatino Linotype"/>
              </a:rPr>
              <a:t> in Spring </a:t>
            </a:r>
            <a:r>
              <a:rPr sz="3950" spc="-10" dirty="0">
                <a:latin typeface="Palatino Linotype"/>
                <a:cs typeface="Palatino Linotype"/>
              </a:rPr>
              <a:t>Configuration</a:t>
            </a:r>
            <a:endParaRPr sz="39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Lucida Sans Unicode"/>
              <a:buAutoNum type="arabicPeriod"/>
            </a:pPr>
            <a:endParaRPr sz="6250">
              <a:latin typeface="Palatino Linotype"/>
              <a:cs typeface="Palatino Linotype"/>
            </a:endParaRPr>
          </a:p>
          <a:p>
            <a:pPr marL="619125" indent="-607060">
              <a:lnSpc>
                <a:spcPct val="100000"/>
              </a:lnSpc>
              <a:buFont typeface="Lucida Sans Unicode"/>
              <a:buAutoNum type="arabicPeriod"/>
              <a:tabLst>
                <a:tab pos="619760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Update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Spring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Security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Configuration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use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JDBC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87195" y="123022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5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1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7" y="1525555"/>
                </a:lnTo>
                <a:lnTo>
                  <a:pt x="3148930" y="1534133"/>
                </a:lnTo>
                <a:lnTo>
                  <a:pt x="3187047" y="1538347"/>
                </a:lnTo>
                <a:lnTo>
                  <a:pt x="3222847" y="1537820"/>
                </a:lnTo>
                <a:lnTo>
                  <a:pt x="3261528" y="1528548"/>
                </a:lnTo>
                <a:lnTo>
                  <a:pt x="3296875" y="1511320"/>
                </a:lnTo>
                <a:lnTo>
                  <a:pt x="3327688" y="1486891"/>
                </a:lnTo>
                <a:lnTo>
                  <a:pt x="3352769" y="1456016"/>
                </a:lnTo>
                <a:lnTo>
                  <a:pt x="3381360" y="1387925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96" y="1019383"/>
                </a:lnTo>
                <a:lnTo>
                  <a:pt x="3479557" y="963076"/>
                </a:lnTo>
                <a:lnTo>
                  <a:pt x="3488134" y="918123"/>
                </a:lnTo>
                <a:lnTo>
                  <a:pt x="3492349" y="880005"/>
                </a:lnTo>
                <a:lnTo>
                  <a:pt x="3491823" y="844204"/>
                </a:lnTo>
                <a:lnTo>
                  <a:pt x="3482546" y="805520"/>
                </a:lnTo>
                <a:lnTo>
                  <a:pt x="3465317" y="770173"/>
                </a:lnTo>
                <a:lnTo>
                  <a:pt x="3440889" y="739360"/>
                </a:lnTo>
                <a:lnTo>
                  <a:pt x="3410014" y="714278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7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5">
                <a:moveTo>
                  <a:pt x="443392" y="25060"/>
                </a:moveTo>
                <a:lnTo>
                  <a:pt x="444680" y="25354"/>
                </a:lnTo>
                <a:lnTo>
                  <a:pt x="443392" y="2506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33592" y="177340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557781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90" dirty="0">
                <a:latin typeface="Times New Roman"/>
                <a:cs typeface="Times New Roman"/>
              </a:rPr>
              <a:t>Default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00" dirty="0">
                <a:latin typeface="Times New Roman"/>
                <a:cs typeface="Times New Roman"/>
              </a:rPr>
              <a:t>Spring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35" dirty="0">
                <a:latin typeface="Times New Roman"/>
                <a:cs typeface="Times New Roman"/>
              </a:rPr>
              <a:t>Security</a:t>
            </a:r>
            <a:r>
              <a:rPr sz="6500" b="1" spc="-80" dirty="0">
                <a:latin typeface="Times New Roman"/>
                <a:cs typeface="Times New Roman"/>
              </a:rPr>
              <a:t> </a:t>
            </a:r>
            <a:r>
              <a:rPr sz="6500" b="1" spc="155" dirty="0">
                <a:latin typeface="Times New Roman"/>
                <a:cs typeface="Times New Roman"/>
              </a:rPr>
              <a:t>Database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29" dirty="0">
                <a:latin typeface="Times New Roman"/>
                <a:cs typeface="Times New Roman"/>
              </a:rPr>
              <a:t>Schema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51736" y="1202436"/>
            <a:ext cx="16637635" cy="7938770"/>
            <a:chOff x="3151736" y="1202436"/>
            <a:chExt cx="16637635" cy="7938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8328" y="4293062"/>
              <a:ext cx="13748272" cy="45653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1736" y="4198825"/>
              <a:ext cx="14041457" cy="49422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1966" y="1202436"/>
              <a:ext cx="8347258" cy="4453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0801" y="2292323"/>
              <a:ext cx="7509582" cy="22600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26712" y="2751614"/>
            <a:ext cx="637921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“authorities”</a:t>
            </a:r>
            <a:r>
              <a:rPr sz="38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3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“roles”</a:t>
            </a:r>
            <a:endParaRPr sz="3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15032"/>
            <a:ext cx="1828165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5" dirty="0"/>
              <a:t>Step</a:t>
            </a:r>
            <a:r>
              <a:rPr spc="-70" dirty="0"/>
              <a:t> </a:t>
            </a:r>
            <a:r>
              <a:rPr spc="-50" dirty="0"/>
              <a:t>1:</a:t>
            </a:r>
            <a:r>
              <a:rPr spc="-409" dirty="0"/>
              <a:t> </a:t>
            </a:r>
            <a:r>
              <a:rPr spc="155" dirty="0"/>
              <a:t>Develop</a:t>
            </a:r>
            <a:r>
              <a:rPr spc="-70" dirty="0"/>
              <a:t> </a:t>
            </a:r>
            <a:r>
              <a:rPr spc="355" dirty="0"/>
              <a:t>SQL</a:t>
            </a:r>
            <a:r>
              <a:rPr spc="-65" dirty="0"/>
              <a:t> </a:t>
            </a:r>
            <a:r>
              <a:rPr spc="155" dirty="0"/>
              <a:t>Script</a:t>
            </a:r>
            <a:r>
              <a:rPr spc="-70" dirty="0"/>
              <a:t> </a:t>
            </a:r>
            <a:r>
              <a:rPr spc="240" dirty="0"/>
              <a:t>to</a:t>
            </a:r>
            <a:r>
              <a:rPr spc="-70" dirty="0"/>
              <a:t> </a:t>
            </a:r>
            <a:r>
              <a:rPr spc="190" dirty="0"/>
              <a:t>setup</a:t>
            </a:r>
            <a:r>
              <a:rPr spc="-70" dirty="0"/>
              <a:t> </a:t>
            </a:r>
            <a:r>
              <a:rPr spc="105" dirty="0"/>
              <a:t>database</a:t>
            </a:r>
            <a:r>
              <a:rPr spc="-65" dirty="0"/>
              <a:t> </a:t>
            </a:r>
            <a:r>
              <a:rPr spc="120" dirty="0"/>
              <a:t>tables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8122" y="2757297"/>
            <a:ext cx="13827125" cy="6441440"/>
            <a:chOff x="598122" y="2757297"/>
            <a:chExt cx="13827125" cy="6441440"/>
          </a:xfrm>
        </p:grpSpPr>
        <p:sp>
          <p:nvSpPr>
            <p:cNvPr id="4" name="object 4"/>
            <p:cNvSpPr/>
            <p:nvPr/>
          </p:nvSpPr>
          <p:spPr>
            <a:xfrm>
              <a:off x="776127" y="2872476"/>
              <a:ext cx="13471525" cy="5981065"/>
            </a:xfrm>
            <a:custGeom>
              <a:avLst/>
              <a:gdLst/>
              <a:ahLst/>
              <a:cxnLst/>
              <a:rect l="l" t="t" r="r" b="b"/>
              <a:pathLst>
                <a:path w="13471525" h="5981065">
                  <a:moveTo>
                    <a:pt x="0" y="0"/>
                  </a:moveTo>
                  <a:lnTo>
                    <a:pt x="13471050" y="0"/>
                  </a:lnTo>
                  <a:lnTo>
                    <a:pt x="13471050" y="5980473"/>
                  </a:lnTo>
                  <a:lnTo>
                    <a:pt x="0" y="5980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122" y="2757297"/>
              <a:ext cx="13827065" cy="64411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5441" y="3411279"/>
            <a:ext cx="11788775" cy="458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CREATE</a:t>
            </a:r>
            <a:r>
              <a:rPr sz="3950" b="1" spc="-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TABLE</a:t>
            </a:r>
            <a:r>
              <a:rPr sz="3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`users`</a:t>
            </a:r>
            <a:r>
              <a:rPr sz="3950" spc="-15" dirty="0"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(</a:t>
            </a:r>
            <a:endParaRPr sz="3950">
              <a:latin typeface="Courier New"/>
              <a:cs typeface="Courier New"/>
            </a:endParaRPr>
          </a:p>
          <a:p>
            <a:pPr marL="615315">
              <a:lnSpc>
                <a:spcPts val="4450"/>
              </a:lnSpc>
            </a:pPr>
            <a:r>
              <a:rPr sz="3950" dirty="0">
                <a:latin typeface="Courier New"/>
                <a:cs typeface="Courier New"/>
              </a:rPr>
              <a:t>`username`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varchar</a:t>
            </a:r>
            <a:r>
              <a:rPr sz="3950" dirty="0">
                <a:latin typeface="Courier New"/>
                <a:cs typeface="Courier New"/>
              </a:rPr>
              <a:t>(50)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NOT</a:t>
            </a:r>
            <a:r>
              <a:rPr sz="3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5329D2"/>
                </a:solidFill>
                <a:latin typeface="Courier New"/>
                <a:cs typeface="Courier New"/>
              </a:rPr>
              <a:t>NULL</a:t>
            </a:r>
            <a:r>
              <a:rPr sz="3950" dirty="0">
                <a:latin typeface="Courier New"/>
                <a:cs typeface="Courier New"/>
              </a:rPr>
              <a:t>,</a:t>
            </a:r>
            <a:endParaRPr sz="3950">
              <a:latin typeface="Courier New"/>
              <a:cs typeface="Courier New"/>
            </a:endParaRPr>
          </a:p>
          <a:p>
            <a:pPr marL="615315">
              <a:lnSpc>
                <a:spcPts val="4450"/>
              </a:lnSpc>
            </a:pPr>
            <a:r>
              <a:rPr sz="3950" dirty="0">
                <a:latin typeface="Courier New"/>
                <a:cs typeface="Courier New"/>
              </a:rPr>
              <a:t>`password`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varchar</a:t>
            </a:r>
            <a:r>
              <a:rPr sz="3950" dirty="0">
                <a:latin typeface="Courier New"/>
                <a:cs typeface="Courier New"/>
              </a:rPr>
              <a:t>(50)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NOT</a:t>
            </a:r>
            <a:r>
              <a:rPr sz="3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5329D2"/>
                </a:solidFill>
                <a:latin typeface="Courier New"/>
                <a:cs typeface="Courier New"/>
              </a:rPr>
              <a:t>NULL</a:t>
            </a:r>
            <a:r>
              <a:rPr sz="3950" dirty="0">
                <a:latin typeface="Courier New"/>
                <a:cs typeface="Courier New"/>
              </a:rPr>
              <a:t>,</a:t>
            </a:r>
            <a:endParaRPr sz="3950">
              <a:latin typeface="Courier New"/>
              <a:cs typeface="Courier New"/>
            </a:endParaRPr>
          </a:p>
          <a:p>
            <a:pPr marL="615315">
              <a:lnSpc>
                <a:spcPts val="4595"/>
              </a:lnSpc>
            </a:pPr>
            <a:r>
              <a:rPr sz="3950" dirty="0">
                <a:latin typeface="Courier New"/>
                <a:cs typeface="Courier New"/>
              </a:rPr>
              <a:t>`enabled`</a:t>
            </a:r>
            <a:r>
              <a:rPr sz="3950" spc="-20" dirty="0"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tinyint(1)</a:t>
            </a:r>
            <a:r>
              <a:rPr sz="3950" spc="-10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NOT</a:t>
            </a:r>
            <a:r>
              <a:rPr sz="3950" b="1" spc="-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5329D2"/>
                </a:solidFill>
                <a:latin typeface="Courier New"/>
                <a:cs typeface="Courier New"/>
              </a:rPr>
              <a:t>NULL</a:t>
            </a:r>
            <a:r>
              <a:rPr sz="3950" dirty="0">
                <a:latin typeface="Courier New"/>
                <a:cs typeface="Courier New"/>
              </a:rPr>
              <a:t>,</a:t>
            </a: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ourier New"/>
              <a:cs typeface="Courier New"/>
            </a:endParaRPr>
          </a:p>
          <a:p>
            <a:pPr marL="615315">
              <a:lnSpc>
                <a:spcPct val="100000"/>
              </a:lnSpc>
            </a:pP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PRIMARY</a:t>
            </a:r>
            <a:r>
              <a:rPr sz="3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KEY </a:t>
            </a:r>
            <a:r>
              <a:rPr sz="3950" dirty="0">
                <a:latin typeface="Courier New"/>
                <a:cs typeface="Courier New"/>
              </a:rPr>
              <a:t>(`username`)</a:t>
            </a:r>
            <a:endParaRPr sz="3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950" dirty="0">
                <a:latin typeface="Courier New"/>
                <a:cs typeface="Courier New"/>
              </a:rPr>
              <a:t>)</a:t>
            </a:r>
            <a:r>
              <a:rPr sz="3950" spc="20" dirty="0">
                <a:latin typeface="Courier New"/>
                <a:cs typeface="Courier New"/>
              </a:rPr>
              <a:t> </a:t>
            </a:r>
            <a:r>
              <a:rPr sz="3950" spc="-5" dirty="0">
                <a:latin typeface="Courier New"/>
                <a:cs typeface="Courier New"/>
              </a:rPr>
              <a:t>ENGINE=InnoDB</a:t>
            </a:r>
            <a:r>
              <a:rPr sz="3950" spc="25" dirty="0">
                <a:latin typeface="Courier New"/>
                <a:cs typeface="Courier New"/>
              </a:rPr>
              <a:t> </a:t>
            </a:r>
            <a:r>
              <a:rPr sz="3950" b="1" dirty="0">
                <a:solidFill>
                  <a:srgbClr val="931A68"/>
                </a:solidFill>
                <a:latin typeface="Courier New"/>
                <a:cs typeface="Courier New"/>
              </a:rPr>
              <a:t>DEFAULT</a:t>
            </a:r>
            <a:r>
              <a:rPr sz="3950" b="1" spc="2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latin typeface="Courier New"/>
                <a:cs typeface="Courier New"/>
              </a:rPr>
              <a:t>CHARSET=latin1;</a:t>
            </a:r>
            <a:endParaRPr sz="39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89163" y="2115118"/>
            <a:ext cx="7518400" cy="2774950"/>
            <a:chOff x="11989163" y="2115118"/>
            <a:chExt cx="7518400" cy="27749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755" y="2209356"/>
              <a:ext cx="7224910" cy="2397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9163" y="2115118"/>
              <a:ext cx="7518095" cy="27747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1406</Words>
  <Application>Microsoft Office PowerPoint</Application>
  <PresentationFormat>Custom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Lucida Sans Unicode</vt:lpstr>
      <vt:lpstr>Microsoft Tai Le</vt:lpstr>
      <vt:lpstr>Palatino Linotype</vt:lpstr>
      <vt:lpstr>Times New Roman</vt:lpstr>
      <vt:lpstr>Trebuchet MS</vt:lpstr>
      <vt:lpstr>Office Theme</vt:lpstr>
      <vt:lpstr>PowerPoint Presentation</vt:lpstr>
      <vt:lpstr>Database Access</vt:lpstr>
      <vt:lpstr>Recall Our User Roles</vt:lpstr>
      <vt:lpstr>Database Support in Spring Security</vt:lpstr>
      <vt:lpstr>Customize Database Access with Spring Security</vt:lpstr>
      <vt:lpstr>Database Support in Spring Security</vt:lpstr>
      <vt:lpstr>Development Process</vt:lpstr>
      <vt:lpstr>PowerPoint Presentation</vt:lpstr>
      <vt:lpstr>Step 1: Develop SQL Script to setup database tables</vt:lpstr>
      <vt:lpstr>Spring Security Password Storage</vt:lpstr>
      <vt:lpstr>Step 1: Develop SQL Script to setup database tables</vt:lpstr>
      <vt:lpstr>StepTh1e:eDncoedvineglop SQL Script to setup database tables algorithm id</vt:lpstr>
      <vt:lpstr>Step 1: Develop SQL Script to setup database tables</vt:lpstr>
      <vt:lpstr>Step 1: Develop SQL Script to setup database tables</vt:lpstr>
      <vt:lpstr>Step 1: Develop SQL Script to setup database tables “authorities” same as “roles”</vt:lpstr>
      <vt:lpstr>Step 2: Add Database Support to Maven POM file</vt:lpstr>
      <vt:lpstr>Step 3: Create JDBC Properties File</vt:lpstr>
      <vt:lpstr>Step 4: Define DataSource in Spring Configuration</vt:lpstr>
      <vt:lpstr>Step 4: Define DataSource in Spring Configuration</vt:lpstr>
      <vt:lpstr>Step 4: Define DataSource in Spring Configuration</vt:lpstr>
      <vt:lpstr>Step 4: Define DataSource in Spring Configuration</vt:lpstr>
      <vt:lpstr>Step 4: Define DataSource in Spring Configuration</vt:lpstr>
      <vt:lpstr>Step 5: Update Spring Security to use JDBC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17-spring-security-jdbc-plain-text.pdf</dc:title>
  <dc:subject>luv2code</dc:subject>
  <dc:creator>www.luv2code.com</dc:creator>
  <cp:keywords>luv2code</cp:keywords>
  <cp:lastModifiedBy>Shaurya Jaiswal</cp:lastModifiedBy>
  <cp:revision>1</cp:revision>
  <dcterms:created xsi:type="dcterms:W3CDTF">2022-08-22T18:50:46Z</dcterms:created>
  <dcterms:modified xsi:type="dcterms:W3CDTF">2022-08-23T06:11:00Z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2018-02-06T00:00:00Z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