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 Medium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Old Standard TT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B0D2A6-63CF-4B04-9377-781F9A2A48A0}">
  <a:tblStyle styleId="{7BB0D2A6-63CF-4B04-9377-781F9A2A4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OldStandardTT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OldStandardTT-italic.fntdata"/><Relationship Id="rId21" Type="http://schemas.openxmlformats.org/officeDocument/2006/relationships/slide" Target="slides/slide15.xml"/><Relationship Id="rId43" Type="http://schemas.openxmlformats.org/officeDocument/2006/relationships/font" Target="fonts/OldStandardTT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edium-bold.fntdata"/><Relationship Id="rId12" Type="http://schemas.openxmlformats.org/officeDocument/2006/relationships/slide" Target="slides/slide6.xml"/><Relationship Id="rId34" Type="http://schemas.openxmlformats.org/officeDocument/2006/relationships/font" Target="fonts/RobotoMedium-regular.fntdata"/><Relationship Id="rId15" Type="http://schemas.openxmlformats.org/officeDocument/2006/relationships/slide" Target="slides/slide9.xml"/><Relationship Id="rId37" Type="http://schemas.openxmlformats.org/officeDocument/2006/relationships/font" Target="fonts/Roboto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edium-italic.fntdata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8b25fff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8b25fff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5ed0b0d7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95ed0b0d7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ccd4885e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ccd4885e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9112571b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9112571b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9112571b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9112571b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15fcd6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15fcd6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b15fcd631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b15fcd631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112571b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9112571b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112571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9112571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b15fcd6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b15fcd6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9de30ff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9de30ff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ccd4885e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ccd4885e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15fcd63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b15fcd63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b44d5fdf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b44d5fdf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95ed0b0d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95ed0b0d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b15fcd63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b15fcd63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b44d5fdf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b44d5fdf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b15fcd631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b15fcd631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ccd4885e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ccd4885e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92126a7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92126a7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8b25fff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8b25fff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b97d9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b97d9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b15fcd63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b15fcd63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ccd4885e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ccd4885e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15fcd63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15fcd63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15fcd631_6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15fcd631_6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95ed0b0d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95ed0b0d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ihNjAin_adabKWRCpYnG-hSu9T6cm4AD/view" TargetMode="External"/><Relationship Id="rId4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xCJBovAI7NVhrE_WIqvJqVymzi9djMjM/view" TargetMode="External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i.google.dev/edge/mediapipe/solutions/vision/pose_landmarker" TargetMode="External"/><Relationship Id="rId4" Type="http://schemas.openxmlformats.org/officeDocument/2006/relationships/hyperlink" Target="https://github.com/google-ai-edge/mediapipe/blob/master/docs/solutions/pose.md" TargetMode="External"/><Relationship Id="rId5" Type="http://schemas.openxmlformats.org/officeDocument/2006/relationships/hyperlink" Target="https://pypi.org/project/pyttsx3" TargetMode="External"/><Relationship Id="rId6" Type="http://schemas.openxmlformats.org/officeDocument/2006/relationships/hyperlink" Target="https://ai.google.dev/gemini-api/docs" TargetMode="External"/><Relationship Id="rId7" Type="http://schemas.openxmlformats.org/officeDocument/2006/relationships/hyperlink" Target="https://code.visualstudio.com/docs/python/tutorial-flas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github.com/google-ai-edge/mediapipe/blob/master/docs/solutions/pose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042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 Stroke Rehab Assistant: 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Landmarks Approach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2700" y="1843736"/>
            <a:ext cx="8118600" cy="1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Sulaiman Muhammad (235830500)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Rishabh Raj (235841560)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Shaurya Guliani (235827170)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Amaan Javed (235824800)</a:t>
            </a:r>
            <a:endParaRPr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71600"/>
            <a:ext cx="8520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2345" lvl="0" marL="457200" rtl="0" algn="l">
              <a:spcBef>
                <a:spcPts val="0"/>
              </a:spcBef>
              <a:spcAft>
                <a:spcPts val="0"/>
              </a:spcAft>
              <a:buSzPts val="1634"/>
              <a:buFont typeface="Arial"/>
              <a:buChar char="●"/>
            </a:pPr>
            <a:r>
              <a:rPr b="1" lang="en"/>
              <a:t>Self-Made:</a:t>
            </a:r>
            <a:r>
              <a:rPr lang="en"/>
              <a:t> 312 manually recorded videos from different angles and devices.</a:t>
            </a:r>
            <a:endParaRPr/>
          </a:p>
          <a:p>
            <a:pPr indent="-332345" lvl="0" marL="457200" rtl="0" algn="l">
              <a:spcBef>
                <a:spcPts val="0"/>
              </a:spcBef>
              <a:spcAft>
                <a:spcPts val="0"/>
              </a:spcAft>
              <a:buSzPts val="1634"/>
              <a:buFont typeface="Arial"/>
              <a:buChar char="●"/>
            </a:pPr>
            <a:r>
              <a:rPr b="1" lang="en"/>
              <a:t>Goal:</a:t>
            </a:r>
            <a:r>
              <a:rPr lang="en"/>
              <a:t> Evaluate performance by tracking the completion of at least one rep.</a:t>
            </a:r>
            <a:endParaRPr/>
          </a:p>
          <a:p>
            <a:pPr indent="-332345" lvl="0" marL="457200" rtl="0" algn="l">
              <a:spcBef>
                <a:spcPts val="0"/>
              </a:spcBef>
              <a:spcAft>
                <a:spcPts val="0"/>
              </a:spcAft>
              <a:buSzPts val="1634"/>
              <a:buFont typeface="Arial"/>
              <a:buChar char="●"/>
            </a:pPr>
            <a:r>
              <a:rPr b="1" lang="en"/>
              <a:t>Actual Labels:</a:t>
            </a:r>
            <a:r>
              <a:rPr lang="en"/>
              <a:t> 1 for Correct Form and 0 for Incorrect Form.</a:t>
            </a:r>
            <a:endParaRPr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3603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{7BB0D2A6-63CF-4B04-9377-781F9A2A48A0}</a:tableStyleId>
              </a:tblPr>
              <a:tblGrid>
                <a:gridCol w="1684675"/>
                <a:gridCol w="1684675"/>
                <a:gridCol w="1684675"/>
                <a:gridCol w="1684675"/>
                <a:gridCol w="1684675"/>
              </a:tblGrid>
              <a:tr h="21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Exercise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Average Length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Correct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Incorrect</a:t>
                      </a:r>
                      <a:endParaRPr b="1" sz="1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Total</a:t>
                      </a:r>
                      <a:endParaRPr b="1" sz="1700"/>
                    </a:p>
                  </a:txBody>
                  <a:tcPr marT="91425" marB="91425" marR="91425" marL="91425" anchor="ctr"/>
                </a:tc>
              </a:tr>
              <a:tr h="4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Arm Raise 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3.79s 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51</a:t>
                      </a:r>
                      <a:endParaRPr b="1"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55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106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Knee Extension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3.58s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44</a:t>
                      </a:r>
                      <a:endParaRPr b="1"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62</a:t>
                      </a:r>
                      <a:endParaRPr sz="17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106</a:t>
                      </a:r>
                      <a:endParaRPr sz="17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Sit To Stand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4.59s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52</a:t>
                      </a:r>
                      <a:endParaRPr sz="17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48</a:t>
                      </a:r>
                      <a:endParaRPr sz="17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100</a:t>
                      </a:r>
                      <a:endParaRPr sz="17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80600" y="466325"/>
            <a:ext cx="8182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Raise - Angle Threshold</a:t>
            </a:r>
            <a:r>
              <a:rPr lang="en"/>
              <a:t> Comparison - F1 Score</a:t>
            </a:r>
            <a:r>
              <a:rPr lang="en"/>
              <a:t> </a:t>
            </a:r>
            <a:endParaRPr/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1555750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{7BB0D2A6-63CF-4B04-9377-781F9A2A48A0}</a:tableStyleId>
              </a:tblPr>
              <a:tblGrid>
                <a:gridCol w="1238425"/>
                <a:gridCol w="1174575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Up vs Down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160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170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180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0.9091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0.9043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0.8125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0.6832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70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0.8991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0.9043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0.8254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0.6832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0.9091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0.9138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0.6832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0.9091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0.9138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0.8154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0.6832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4"/>
          <p:cNvSpPr txBox="1"/>
          <p:nvPr/>
        </p:nvSpPr>
        <p:spPr>
          <a:xfrm>
            <a:off x="1783050" y="3891175"/>
            <a:ext cx="55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Previous F1 Score: 0.9091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783050" y="4308000"/>
            <a:ext cx="55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Previous Best Threshold: 80° Down and 160° Up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72350" y="457450"/>
            <a:ext cx="8799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Knee Extension: Angle Threshold Comparison - F1 Score</a:t>
            </a:r>
            <a:endParaRPr/>
          </a:p>
        </p:txBody>
      </p:sp>
      <p:graphicFrame>
        <p:nvGraphicFramePr>
          <p:cNvPr id="158" name="Google Shape;158;p25"/>
          <p:cNvGraphicFramePr/>
          <p:nvPr/>
        </p:nvGraphicFramePr>
        <p:xfrm>
          <a:off x="1555750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{7BB0D2A6-63CF-4B04-9377-781F9A2A48A0}</a:tableStyleId>
              </a:tblPr>
              <a:tblGrid>
                <a:gridCol w="1302325"/>
                <a:gridCol w="1110675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Up vs Down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160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170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180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0.7496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0.7727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0.7381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0.7603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0.7680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0.7381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0.8217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0.7381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0.8189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0.7381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9" name="Google Shape;159;p25"/>
          <p:cNvSpPr txBox="1"/>
          <p:nvPr/>
        </p:nvSpPr>
        <p:spPr>
          <a:xfrm>
            <a:off x="1783050" y="3903600"/>
            <a:ext cx="55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Previous F1 Score: 0.7797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783050" y="4320425"/>
            <a:ext cx="55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Previous Best Threshold: 100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°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Down and 150° Up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37700" y="446800"/>
            <a:ext cx="8268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 To Stand: Ratio Threshold Comparison - F1 Score</a:t>
            </a:r>
            <a:endParaRPr/>
          </a:p>
        </p:txBody>
      </p:sp>
      <p:graphicFrame>
        <p:nvGraphicFramePr>
          <p:cNvPr id="167" name="Google Shape;167;p26"/>
          <p:cNvGraphicFramePr/>
          <p:nvPr/>
        </p:nvGraphicFramePr>
        <p:xfrm>
          <a:off x="946950" y="206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{7BB0D2A6-63CF-4B04-9377-781F9A2A48A0}</a:tableStyleId>
              </a:tblPr>
              <a:tblGrid>
                <a:gridCol w="1304325"/>
                <a:gridCol w="1112375"/>
                <a:gridCol w="1208350"/>
                <a:gridCol w="1208350"/>
                <a:gridCol w="1208350"/>
                <a:gridCol w="1208350"/>
              </a:tblGrid>
              <a:tr h="4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Up vs Down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1.50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1.75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2.25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2.50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1.50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0.6486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1.75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0.6486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0.6571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0.6486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0.6667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0.8235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2.25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0.6486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0.6761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0.8889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0.8706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2.50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0.6486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0.6761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0.8400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0.8041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0.7872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8" name="Google Shape;168;p26"/>
          <p:cNvSpPr txBox="1"/>
          <p:nvPr/>
        </p:nvSpPr>
        <p:spPr>
          <a:xfrm>
            <a:off x="1041300" y="1255075"/>
            <a:ext cx="70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Ratio = (Hip Height - Ankle Height) / (Hip Height - Knee Height)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Consolidated</a:t>
            </a:r>
            <a:r>
              <a:rPr lang="en"/>
              <a:t> Results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63" y="1123650"/>
            <a:ext cx="6281276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Raise Confusion Matrix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25" y="1058213"/>
            <a:ext cx="4423224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5915663" y="2310038"/>
            <a:ext cx="2007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Precision: 0.8689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Recall: 0.9636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F1 Score: 0.9138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Accuracy: 0.9057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Knee Extension Confusion Matrix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5891038" y="2310038"/>
            <a:ext cx="2007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Precision: 0.7910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Recall: 0.8548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F1 Score: 0.8217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Accuracy: 0.7830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75" y="1058212"/>
            <a:ext cx="4423226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 To Stand Confusion Matrix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700" y="1058225"/>
            <a:ext cx="4423200" cy="378041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5915638" y="2310013"/>
            <a:ext cx="2007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Precision: 0.9524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Recall: 0.8333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F1 Score: 0.8889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Accuracy: 0.9000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 title="Arm Rais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50" y="152400"/>
            <a:ext cx="8463451" cy="476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3" title="Final4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50" y="152400"/>
            <a:ext cx="8495376" cy="4778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35"/>
          <p:cNvGrpSpPr/>
          <p:nvPr/>
        </p:nvGrpSpPr>
        <p:grpSpPr>
          <a:xfrm>
            <a:off x="2614918" y="516834"/>
            <a:ext cx="3916866" cy="4109853"/>
            <a:chOff x="2675582" y="676586"/>
            <a:chExt cx="3793942" cy="3790328"/>
          </a:xfrm>
        </p:grpSpPr>
        <p:sp>
          <p:nvSpPr>
            <p:cNvPr id="231" name="Google Shape;231;p35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35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236" name="Google Shape;236;p3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35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239" name="Google Shape;239;p3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35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242" name="Google Shape;242;p3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" name="Google Shape;244;p35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35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35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7" name="Google Shape;247;p35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248" name="Google Shape;248;p3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35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35"/>
          <p:cNvGrpSpPr/>
          <p:nvPr/>
        </p:nvGrpSpPr>
        <p:grpSpPr>
          <a:xfrm>
            <a:off x="156548" y="994173"/>
            <a:ext cx="3494867" cy="1404225"/>
            <a:chOff x="323500" y="1170475"/>
            <a:chExt cx="3362713" cy="1289700"/>
          </a:xfrm>
        </p:grpSpPr>
        <p:sp>
          <p:nvSpPr>
            <p:cNvPr id="252" name="Google Shape;252;p35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In</a:t>
              </a: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corporate</a:t>
              </a: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 more exercises to target different illness or domain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" name="Google Shape;253;p35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4" name="Google Shape;254;p35"/>
          <p:cNvGrpSpPr/>
          <p:nvPr/>
        </p:nvGrpSpPr>
        <p:grpSpPr>
          <a:xfrm>
            <a:off x="156548" y="2799186"/>
            <a:ext cx="3772048" cy="1404225"/>
            <a:chOff x="323500" y="2828275"/>
            <a:chExt cx="3629413" cy="1289700"/>
          </a:xfrm>
        </p:grpSpPr>
        <p:sp>
          <p:nvSpPr>
            <p:cNvPr id="255" name="Google Shape;255;p35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Refine</a:t>
              </a: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 the </a:t>
              </a: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dataset by adding professionally curated and refined data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6" name="Google Shape;256;p35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7" name="Google Shape;257;p35"/>
          <p:cNvGrpSpPr/>
          <p:nvPr/>
        </p:nvGrpSpPr>
        <p:grpSpPr>
          <a:xfrm>
            <a:off x="5234906" y="874269"/>
            <a:ext cx="3752549" cy="1404225"/>
            <a:chOff x="5209825" y="1060350"/>
            <a:chExt cx="3610650" cy="1289700"/>
          </a:xfrm>
        </p:grpSpPr>
        <p:sp>
          <p:nvSpPr>
            <p:cNvPr id="258" name="Google Shape;258;p35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Beta Testing to gather </a:t>
              </a: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feedback</a:t>
              </a: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 and improve </a:t>
              </a: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usability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9" name="Google Shape;259;p35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0" name="Google Shape;260;p35"/>
          <p:cNvGrpSpPr/>
          <p:nvPr/>
        </p:nvGrpSpPr>
        <p:grpSpPr>
          <a:xfrm>
            <a:off x="5234906" y="3008426"/>
            <a:ext cx="3752549" cy="1404225"/>
            <a:chOff x="5209825" y="3020450"/>
            <a:chExt cx="3610650" cy="1289700"/>
          </a:xfrm>
        </p:grpSpPr>
        <p:sp>
          <p:nvSpPr>
            <p:cNvPr id="261" name="Google Shape;261;p35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Improve feedback mechanism or alternative pose tracking technologies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2" name="Google Shape;262;p35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8" name="Google Shape;26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11700" y="468750"/>
            <a:ext cx="8520600" cy="4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on stroke rehabilitation with form detection for various exercises by </a:t>
            </a:r>
            <a:r>
              <a:rPr lang="en"/>
              <a:t>leveraging</a:t>
            </a:r>
            <a:r>
              <a:rPr lang="en"/>
              <a:t> MediaPipe: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 Raise (upper body) - Joint Angle 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Knee Extension (lower body) - </a:t>
            </a:r>
            <a:r>
              <a:rPr lang="en"/>
              <a:t>Joint Angle 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 to Stand (full body) - Joint Height Ratios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Tracing (balance and coordination): Euclidean Distance Proximity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and Performance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Dataset - 312 videos in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 Raise: F1-Score 0.9138 (160° "up", 100° "down").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Knee Extension: F1-Score 0.8217 (170° "up", 100° "down").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 to Stand: </a:t>
            </a:r>
            <a:r>
              <a:rPr lang="en"/>
              <a:t>F1-Score 0.8889 (2.00 "up", 2.25 "down").</a:t>
            </a:r>
            <a:endParaRPr/>
          </a:p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:)</a:t>
            </a:r>
            <a:endParaRPr/>
          </a:p>
        </p:txBody>
      </p:sp>
      <p:sp>
        <p:nvSpPr>
          <p:cNvPr id="280" name="Google Shape;28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https://ai.google.dev/edge/mediapipe/solutions/vision/pose_landmarker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https://github.com/google-ai-edge/mediapipe/blob/master/docs/solutions/pose.md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https://pypi.org/project/pyttsx3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https://ai.google.dev/gemini-api/docs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https://code.visualstudio.com/docs/python/tutorial-flask</a:t>
            </a:r>
            <a:endParaRPr/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539687" y="3685159"/>
            <a:ext cx="8064282" cy="1013258"/>
            <a:chOff x="-4" y="3088618"/>
            <a:chExt cx="7287441" cy="7317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-4" y="3138821"/>
              <a:ext cx="1993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F2F2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What did we do?</a:t>
              </a:r>
              <a:endParaRPr sz="1700">
                <a:solidFill>
                  <a:srgbClr val="2F2F2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993937" y="3088618"/>
              <a:ext cx="5293500" cy="7317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sp>
        <p:nvSpPr>
          <p:cNvPr id="76" name="Google Shape;76;p15"/>
          <p:cNvSpPr txBox="1"/>
          <p:nvPr/>
        </p:nvSpPr>
        <p:spPr>
          <a:xfrm>
            <a:off x="2768666" y="2487500"/>
            <a:ext cx="57681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●"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539811" y="1244607"/>
            <a:ext cx="8063695" cy="1085843"/>
            <a:chOff x="-3" y="1323163"/>
            <a:chExt cx="8011620" cy="7317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-3" y="1373352"/>
              <a:ext cx="2177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F2F2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Why we chose stroke rehab?</a:t>
              </a:r>
              <a:endParaRPr sz="1700">
                <a:solidFill>
                  <a:srgbClr val="2F2F2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177217" y="1323163"/>
              <a:ext cx="5834400" cy="7317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2199330" y="1401312"/>
              <a:ext cx="56916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boto"/>
                <a:buChar char="●"/>
              </a:pPr>
              <a:r>
                <a:rPr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Improving accessibility</a:t>
              </a:r>
              <a:endPara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boto"/>
                <a:buChar char="●"/>
              </a:pPr>
              <a:r>
                <a:rPr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Reducing load on healthcare system</a:t>
              </a:r>
              <a:endPara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boto"/>
                <a:buChar char="●"/>
              </a:pPr>
              <a:r>
                <a:rPr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Focus on Marginalized Communities</a:t>
              </a:r>
              <a:endPara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539687" y="2464932"/>
            <a:ext cx="8064634" cy="1085770"/>
            <a:chOff x="-1" y="2207521"/>
            <a:chExt cx="7650004" cy="7317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elit. Duis sit amet odio vel purus bibendum luctus.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88903" y="2207521"/>
              <a:ext cx="5561100" cy="7317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boto"/>
                <a:buChar char="●"/>
              </a:pPr>
              <a:r>
                <a:rPr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Posture Estimation</a:t>
              </a:r>
              <a:endPara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boto"/>
                <a:buChar char="●"/>
              </a:pPr>
              <a:r>
                <a:rPr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Domains: Yoga, Exercise, Sports, Rehab</a:t>
              </a:r>
              <a:endPara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boto"/>
                <a:buChar char="●"/>
              </a:pPr>
              <a:r>
                <a:rPr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OpenPose vs MediaPipe</a:t>
              </a:r>
              <a:endParaRPr sz="1700"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-1" y="2257727"/>
              <a:ext cx="2088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2F2F2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What we know?</a:t>
              </a:r>
              <a:endParaRPr sz="1700">
                <a:solidFill>
                  <a:srgbClr val="2F2F2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85" name="Google Shape;85;p15"/>
          <p:cNvSpPr txBox="1"/>
          <p:nvPr/>
        </p:nvSpPr>
        <p:spPr>
          <a:xfrm>
            <a:off x="2768668" y="3712179"/>
            <a:ext cx="5768100" cy="9864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MediaPipe’s Blazepose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Exercices: Arm Raise and Knee Extension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Tested on small dataset (130 videos)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550" y="345650"/>
            <a:ext cx="8160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Body Landmarks obtained via MediaPipe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500" y="1120337"/>
            <a:ext cx="5792999" cy="328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826200" y="4407050"/>
            <a:ext cx="74916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https://github.com/google-ai-edge/mediapipe/blob/master/docs/solutions/pose.md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since Q3 Presentation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609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two new exercices: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Sit To Stand (Full Body)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Pattern Tracing (Balance and Coordination)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performance of previous exercises.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testing dataset size (3x).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web app using flask for the same.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900" y="1035348"/>
            <a:ext cx="4878199" cy="37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90650" y="497150"/>
            <a:ext cx="46119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Execution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Flow</a:t>
            </a:r>
            <a:endParaRPr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Exercises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45975"/>
            <a:ext cx="85206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Sit to Stand Exercise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Full body </a:t>
            </a:r>
            <a:r>
              <a:rPr lang="en" sz="1600"/>
              <a:t>rehabilitation</a:t>
            </a:r>
            <a:r>
              <a:rPr lang="en" sz="1600"/>
              <a:t> exercise which focuses on Hip, Core and Leg muscles.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Only y-coordinate of landmarks is used.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Height Ratio Logic: </a:t>
            </a:r>
            <a:r>
              <a:rPr lang="en" sz="1600"/>
              <a:t>(Hip Height - Ankle Height) / (Hip Height - Knee Height).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Pattern Tracing Exercise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Interactive exercise which focuses on full body balance and coordination.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Task includes touching random points displayed on the screen with any hand or foot.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Proximative sensitivity of 30 units in coordinate system.</a:t>
            </a:r>
            <a:endParaRPr sz="1600"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45975"/>
            <a:ext cx="85206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cv2:</a:t>
            </a:r>
            <a:r>
              <a:rPr lang="en"/>
              <a:t> OpenCV library to capture real-time video and display media feed.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mediapipe:</a:t>
            </a:r>
            <a:r>
              <a:rPr lang="en"/>
              <a:t> Leverage BlazePose for pose estimation.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pyttsx3: Convert text into speech for providing voice instructions and feedback.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google.generativeai: Generate personalized feedback.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