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58" r:id="rId6"/>
    <p:sldId id="265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46" d="100"/>
          <a:sy n="46" d="100"/>
        </p:scale>
        <p:origin x="3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6DC4-0E7B-3E1E-F52B-9590081F7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7B01D-07E9-AFE6-B411-83751CD65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9EE57-19E2-95E4-8BD4-607C7D996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17AA-79F6-4CC8-8820-D787BEAFB144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0D50A-073C-C069-F6BE-6237A8A96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7D9C8-B0C9-1634-B220-2A376060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48C-368D-4900-9536-2082BD595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07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DFB6A-E18B-5EBE-E11F-4CABEA460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399AB-27CB-B0C4-7F34-0654F3F74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E4969-031C-2425-B60F-CCD46C74C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17AA-79F6-4CC8-8820-D787BEAFB144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E0BC8-D744-0E33-D1AC-10620D43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6C7FB-FF4A-B1FC-83A2-B1DFD73B1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48C-368D-4900-9536-2082BD595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60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0EE7E-44F2-DC68-3737-E060B9B59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E6173-2554-F889-9D08-34B8A50F0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CCF32-9DCA-F8E7-3342-58C2F285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17AA-79F6-4CC8-8820-D787BEAFB144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8CC72-27F4-5ADE-B518-EFA2E4E4B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A53E9-0688-79E7-D380-2D0EC04C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48C-368D-4900-9536-2082BD595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13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068EA-911E-E008-B657-E724E31F0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231A5-3C74-A20F-D00F-9E9853F78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159C1-A231-A346-A35F-1EC0D9CF8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17AA-79F6-4CC8-8820-D787BEAFB144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DC254-8471-D761-3D2A-C1A5F035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87E38-2F4D-BA07-6275-12C305B0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48C-368D-4900-9536-2082BD595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64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EB5F2-48C7-AC0F-6C3B-BD90C6559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6255B-3407-FE26-DAE2-0E67B608F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5BA56-DC50-36D7-9909-DA97972B1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17AA-79F6-4CC8-8820-D787BEAFB144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4A8B7-83C9-CAAA-B0B4-DE0F1769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7E0A3-53B8-BC27-D410-291B151B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48C-368D-4900-9536-2082BD595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86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0B09E-C66D-B4EA-1453-6296B27C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8129C-8772-E10D-2E95-B29809B53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B7480-AFDB-7DB6-A9E4-F0FF0BAA4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D5B00-1436-3DFE-B37D-CC39B520B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17AA-79F6-4CC8-8820-D787BEAFB144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F5E19-137C-39CB-4AE0-FFB7D36D3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17B33-1B5D-AF2D-EA0B-76A84BEA3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48C-368D-4900-9536-2082BD595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66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4E773-EEC2-7D69-6035-85D9E5EB1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FF9EB-724A-352E-83F0-12EB4ED9E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5986C-8040-CDB7-CC6C-2F4F18946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03E527-B2CF-118D-C5F4-EF0801E13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0A494-8775-94A4-92D9-8B5CEB7B4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C5F76F-6744-F349-078A-246CA042A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17AA-79F6-4CC8-8820-D787BEAFB144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AAD9C-4020-B05E-9739-3C088CE97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AF62C7-5EA5-1D5B-ACC3-A30D4B9EA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48C-368D-4900-9536-2082BD595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76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04441-A8CE-6B53-99A8-1084B5F07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B74A37-D0C0-763F-4A0F-B172CBE8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17AA-79F6-4CC8-8820-D787BEAFB144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6D727-5640-9C9D-8AC3-A3837B09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337D6-B76F-2F7F-5459-EE99030C3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48C-368D-4900-9536-2082BD595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76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C849AF-DF93-DD4E-1D8A-BFDBC00FD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17AA-79F6-4CC8-8820-D787BEAFB144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F9CF15-CE6F-2ED3-0181-A89C35E0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F293F-B7AF-E51B-A413-C7411512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48C-368D-4900-9536-2082BD595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26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765E4-CC56-11E5-7531-6B42DC9B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ACC37-8097-35ED-20CC-50596C145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26102-8C8C-D08E-2DC9-454D13C68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5EC47-AC8D-9E2C-4F67-88E129175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17AA-79F6-4CC8-8820-D787BEAFB144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A0359-8E5B-42E6-D895-F33208BA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3E0E3-158D-8327-BEB4-22A207298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48C-368D-4900-9536-2082BD595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77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D509-80A0-44D0-6881-DA24D3F1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1FD996-3CDA-E3E5-54B5-023F439A0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D9188-7E74-0561-FAE3-FBACEC440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F2CEE-AA4B-FA75-A388-861FC3C5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17AA-79F6-4CC8-8820-D787BEAFB144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780C9-11D8-6935-C1AB-CB233B3E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7EB0F-CCD6-FA6E-572A-A48600E5B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48C-368D-4900-9536-2082BD595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9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1090A1-3BC9-9FDC-4ECC-531897052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03525-7B96-AEA0-2C9F-FF3A1C6A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4AFCD-822E-3D8D-9695-F0051F9FE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017AA-79F6-4CC8-8820-D787BEAFB144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F0384-B03C-4F78-1237-EA9E19DCF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F3F8E-6AEE-2751-22DE-DA364BADF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5C48C-368D-4900-9536-2082BD595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44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ynamic data visualization in 3d">
            <a:extLst>
              <a:ext uri="{FF2B5EF4-FFF2-40B4-BE49-F238E27FC236}">
                <a16:creationId xmlns:a16="http://schemas.microsoft.com/office/drawing/2014/main" id="{2F933554-9A5F-CCEE-201D-B6D355F92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49" y="0"/>
            <a:ext cx="866636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0918C0-EFF7-1A9E-8E98-1789EA2D76E0}"/>
              </a:ext>
            </a:extLst>
          </p:cNvPr>
          <p:cNvSpPr txBox="1"/>
          <p:nvPr/>
        </p:nvSpPr>
        <p:spPr>
          <a:xfrm>
            <a:off x="145473" y="666049"/>
            <a:ext cx="360737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/>
              <a:t>Stock Price Prediction</a:t>
            </a:r>
            <a:r>
              <a:rPr lang="en-US" sz="2800" i="1" dirty="0"/>
              <a:t>: Comparing Random Forest, XGBoost &amp; LSTM</a:t>
            </a: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71A508-D840-564B-E149-0B2D392D9744}"/>
              </a:ext>
            </a:extLst>
          </p:cNvPr>
          <p:cNvSpPr txBox="1"/>
          <p:nvPr/>
        </p:nvSpPr>
        <p:spPr>
          <a:xfrm>
            <a:off x="145473" y="2667910"/>
            <a:ext cx="3429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 project on stock price prediction where I compare three popular models: Random Forest, XGBoost, and LSTM. The goal was to evaluate their performance on historical stock data and see which approach works best.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10822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placard concept vector illustration">
            <a:extLst>
              <a:ext uri="{FF2B5EF4-FFF2-40B4-BE49-F238E27FC236}">
                <a16:creationId xmlns:a16="http://schemas.microsoft.com/office/drawing/2014/main" id="{DEA79614-B0D8-A801-59EA-FBED3FC8A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42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B7D3A3-A108-2282-A635-1A13A0D296EC}"/>
              </a:ext>
            </a:extLst>
          </p:cNvPr>
          <p:cNvSpPr txBox="1"/>
          <p:nvPr/>
        </p:nvSpPr>
        <p:spPr>
          <a:xfrm>
            <a:off x="951808" y="505290"/>
            <a:ext cx="60932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i="1" dirty="0"/>
              <a:t>Why Predict Stock Prices?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160141-3505-1C0A-B9AA-4190A2E9F1A4}"/>
              </a:ext>
            </a:extLst>
          </p:cNvPr>
          <p:cNvSpPr txBox="1"/>
          <p:nvPr/>
        </p:nvSpPr>
        <p:spPr>
          <a:xfrm>
            <a:off x="951807" y="1198615"/>
            <a:ext cx="829194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Objective:</a:t>
            </a:r>
            <a:r>
              <a:rPr lang="en-US" sz="2400" dirty="0"/>
              <a:t> Predict future stock prices to support informed investment decisions.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Relevance:</a:t>
            </a:r>
            <a:r>
              <a:rPr lang="en-US" sz="2400" dirty="0"/>
              <a:t> Financial markets are highly volatile — data-driven models can help reduce risk.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Challenges: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Market is non-linear and influenced by many external factors.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Models must handle noise, outliers, and time dependencies.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26C303-4C2D-7004-431A-7E668695246C}"/>
              </a:ext>
            </a:extLst>
          </p:cNvPr>
          <p:cNvSpPr txBox="1"/>
          <p:nvPr/>
        </p:nvSpPr>
        <p:spPr>
          <a:xfrm>
            <a:off x="1251294" y="5061240"/>
            <a:ext cx="799245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We chose stock prediction because it's a real-world, high-impact application of both traditional machine learning and deep learning. The goal is to help investors and analysts make better decisions, despite the unpredictable nature of markets.</a:t>
            </a:r>
          </a:p>
        </p:txBody>
      </p:sp>
      <p:pic>
        <p:nvPicPr>
          <p:cNvPr id="2052" name="Picture 4" descr="Stock Market Analysis concept vector illustration Data Analytics isolated On white Background">
            <a:extLst>
              <a:ext uri="{FF2B5EF4-FFF2-40B4-BE49-F238E27FC236}">
                <a16:creationId xmlns:a16="http://schemas.microsoft.com/office/drawing/2014/main" id="{4602A34B-885C-E92E-7E9E-A8235AC66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745" y="1867404"/>
            <a:ext cx="3745437" cy="312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05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Business Presentation Flat Vector">
            <a:extLst>
              <a:ext uri="{FF2B5EF4-FFF2-40B4-BE49-F238E27FC236}">
                <a16:creationId xmlns:a16="http://schemas.microsoft.com/office/drawing/2014/main" id="{0A1C765C-8FF8-F753-0D8D-E1008F6BE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543" y="51247"/>
            <a:ext cx="5065913" cy="249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1AA7F8-F40A-5C8F-DCAA-60DF712BCC6C}"/>
              </a:ext>
            </a:extLst>
          </p:cNvPr>
          <p:cNvSpPr txBox="1"/>
          <p:nvPr/>
        </p:nvSpPr>
        <p:spPr>
          <a:xfrm>
            <a:off x="768927" y="605181"/>
            <a:ext cx="669590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main objective was to forecast stock closing prices using past values. We explored traditional ML methods like Random Forest and XGBoost, and compared them to a deep learning approach—LSTM.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0145E8-D509-471F-BDEF-322F0D93FFC6}"/>
              </a:ext>
            </a:extLst>
          </p:cNvPr>
          <p:cNvSpPr txBox="1"/>
          <p:nvPr/>
        </p:nvSpPr>
        <p:spPr>
          <a:xfrm>
            <a:off x="768927" y="2676119"/>
            <a:ext cx="450134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We used historical stock price data for Apple (AAPL), with a focus on the closing price. For LSTM, we scaled the data using Min Max Scaler to ensure the model could learn effectively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2ABCE8-C75F-461D-35A4-6A89EF3E9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269" y="2544173"/>
            <a:ext cx="6695901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1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BC903C-96D4-76AD-FBB9-991FA1D081BF}"/>
              </a:ext>
            </a:extLst>
          </p:cNvPr>
          <p:cNvSpPr txBox="1"/>
          <p:nvPr/>
        </p:nvSpPr>
        <p:spPr>
          <a:xfrm>
            <a:off x="968433" y="488665"/>
            <a:ext cx="60932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i="1" dirty="0"/>
              <a:t>Dataset Summary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E48162-1786-0029-8113-6872C21BF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433" y="1089898"/>
            <a:ext cx="8661861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Stock Used: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Apple (AAPL)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Yahoo Finance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Range: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Jan 1, 2010 – Dec 31, 2023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Points: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~3,500 daily records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Variable: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price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 Created: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Lag features 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Close_t-1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Close_t-2</a:t>
            </a:r>
            <a:r>
              <a:rPr lang="en-US" altLang="en-US" sz="2000" dirty="0">
                <a:latin typeface="Arial Unicode MS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LSTM: 60-time-step sequences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Handled missing dates, removed null values post-shifting &amp; scaling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dataset covers Apple stock prices over more than a decade. We used the closing price and created lag features for tree-based models, and sequence windows for LSTM. We cleaned the data to remove null values and ensured a smooth structure for model training.</a:t>
            </a:r>
          </a:p>
        </p:txBody>
      </p:sp>
      <p:pic>
        <p:nvPicPr>
          <p:cNvPr id="3075" name="Picture 3" descr="Spreadsheets concept illustration">
            <a:extLst>
              <a:ext uri="{FF2B5EF4-FFF2-40B4-BE49-F238E27FC236}">
                <a16:creationId xmlns:a16="http://schemas.microsoft.com/office/drawing/2014/main" id="{3083DFD2-1D88-AE50-C3A1-3538CCCDC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418" y="488665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955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EFA724-A3F1-F2F5-BB82-179E38AF05D9}"/>
              </a:ext>
            </a:extLst>
          </p:cNvPr>
          <p:cNvSpPr txBox="1"/>
          <p:nvPr/>
        </p:nvSpPr>
        <p:spPr>
          <a:xfrm>
            <a:off x="852055" y="262641"/>
            <a:ext cx="60932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i="1" dirty="0"/>
              <a:t>Feature Engineering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6142AF-848A-817B-2E55-299EBE74C6A2}"/>
              </a:ext>
            </a:extLst>
          </p:cNvPr>
          <p:cNvSpPr txBox="1"/>
          <p:nvPr/>
        </p:nvSpPr>
        <p:spPr>
          <a:xfrm>
            <a:off x="852055" y="815229"/>
            <a:ext cx="696190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For Random Forest and XGBoost, we created lag features like Close_t-1 and Close_t-2 to simulate a basic time series structure. For LSTM, we used a sliding window of 60 timesteps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4184F-3345-E3FB-8C9B-092C50DC108E}"/>
              </a:ext>
            </a:extLst>
          </p:cNvPr>
          <p:cNvSpPr txBox="1"/>
          <p:nvPr/>
        </p:nvSpPr>
        <p:spPr>
          <a:xfrm>
            <a:off x="852055" y="2950638"/>
            <a:ext cx="60932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i="1" dirty="0"/>
              <a:t>Models Used</a:t>
            </a: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7E02EE-3BD7-632E-87D7-FC2E8ECC5B3B}"/>
              </a:ext>
            </a:extLst>
          </p:cNvPr>
          <p:cNvSpPr txBox="1"/>
          <p:nvPr/>
        </p:nvSpPr>
        <p:spPr>
          <a:xfrm>
            <a:off x="852055" y="3473858"/>
            <a:ext cx="609322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Random Forest Regressor (with Grid SearchCV for hyperparameter tuning)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XG Boost Regressor (also tuned with Grid SearchCV)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LSTM (2 layers, Dropout regularization, tuned manually)</a:t>
            </a:r>
          </a:p>
          <a:p>
            <a:r>
              <a:rPr lang="en-IN" sz="2400" dirty="0"/>
              <a:t>"We performed hyperparameter tuning on each model to get the best configurations."</a:t>
            </a:r>
          </a:p>
        </p:txBody>
      </p:sp>
      <p:pic>
        <p:nvPicPr>
          <p:cNvPr id="3076" name="Picture 4" descr="An infographics of the fuel consumption">
            <a:extLst>
              <a:ext uri="{FF2B5EF4-FFF2-40B4-BE49-F238E27FC236}">
                <a16:creationId xmlns:a16="http://schemas.microsoft.com/office/drawing/2014/main" id="{910EEAF5-D781-509A-8DF0-301D1AAC0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703" y="1796624"/>
            <a:ext cx="4465320" cy="283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16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56184D-B77E-305C-2604-EDAF89C1B940}"/>
              </a:ext>
            </a:extLst>
          </p:cNvPr>
          <p:cNvSpPr txBox="1"/>
          <p:nvPr/>
        </p:nvSpPr>
        <p:spPr>
          <a:xfrm>
            <a:off x="921328" y="418007"/>
            <a:ext cx="60932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i="1" dirty="0"/>
              <a:t>Model Tuning Summary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9DF3D8-5628-F5B0-FEA2-142054141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0691"/>
              </p:ext>
            </p:extLst>
          </p:nvPr>
        </p:nvGraphicFramePr>
        <p:xfrm>
          <a:off x="921328" y="1200811"/>
          <a:ext cx="7797339" cy="3075710"/>
        </p:xfrm>
        <a:graphic>
          <a:graphicData uri="http://schemas.openxmlformats.org/drawingml/2006/table">
            <a:tbl>
              <a:tblPr/>
              <a:tblGrid>
                <a:gridCol w="2599113">
                  <a:extLst>
                    <a:ext uri="{9D8B030D-6E8A-4147-A177-3AD203B41FA5}">
                      <a16:colId xmlns:a16="http://schemas.microsoft.com/office/drawing/2014/main" val="2648992019"/>
                    </a:ext>
                  </a:extLst>
                </a:gridCol>
                <a:gridCol w="2599113">
                  <a:extLst>
                    <a:ext uri="{9D8B030D-6E8A-4147-A177-3AD203B41FA5}">
                      <a16:colId xmlns:a16="http://schemas.microsoft.com/office/drawing/2014/main" val="1448935982"/>
                    </a:ext>
                  </a:extLst>
                </a:gridCol>
                <a:gridCol w="2599113">
                  <a:extLst>
                    <a:ext uri="{9D8B030D-6E8A-4147-A177-3AD203B41FA5}">
                      <a16:colId xmlns:a16="http://schemas.microsoft.com/office/drawing/2014/main" val="1763097203"/>
                    </a:ext>
                  </a:extLst>
                </a:gridCol>
              </a:tblGrid>
              <a:tr h="764771">
                <a:tc>
                  <a:txBody>
                    <a:bodyPr/>
                    <a:lstStyle/>
                    <a:p>
                      <a:r>
                        <a:rPr lang="en-IN"/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Parameters Tuned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Best Values Found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320392"/>
                  </a:ext>
                </a:extLst>
              </a:tr>
              <a:tr h="781397">
                <a:tc>
                  <a:txBody>
                    <a:bodyPr/>
                    <a:lstStyle/>
                    <a:p>
                      <a:r>
                        <a:rPr lang="en-IN"/>
                        <a:t>Random Forest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n_estimators, max_depth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200, None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340107"/>
                  </a:ext>
                </a:extLst>
              </a:tr>
              <a:tr h="764771">
                <a:tc>
                  <a:txBody>
                    <a:bodyPr/>
                    <a:lstStyle/>
                    <a:p>
                      <a:r>
                        <a:rPr lang="en-IN"/>
                        <a:t>XGBoost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n_estimators, max_depth, eta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200, 5, 0.1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6160481"/>
                  </a:ext>
                </a:extLst>
              </a:tr>
              <a:tr h="764771">
                <a:tc>
                  <a:txBody>
                    <a:bodyPr/>
                    <a:lstStyle/>
                    <a:p>
                      <a:r>
                        <a:rPr lang="en-IN" dirty="0"/>
                        <a:t>LSTM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units, dropout, epochs, batch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100, 0.2, 30, 32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529729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AA4A9C5-1EE9-B0D1-D716-14D90CCC1D62}"/>
              </a:ext>
            </a:extLst>
          </p:cNvPr>
          <p:cNvSpPr txBox="1"/>
          <p:nvPr/>
        </p:nvSpPr>
        <p:spPr>
          <a:xfrm>
            <a:off x="921328" y="4733859"/>
            <a:ext cx="101747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Tuned each model to ensure optimal performance. Tree-based models were tuned using Grid SearchCV, and LSTM was tuned manually using a small grid and validation loss. LSTM’s tuning focused on balancing overfitting through dropout and patience-based early stopping.</a:t>
            </a:r>
            <a:endParaRPr lang="en-IN" dirty="0"/>
          </a:p>
        </p:txBody>
      </p:sp>
      <p:pic>
        <p:nvPicPr>
          <p:cNvPr id="4099" name="Picture 3" descr="Illustration of characters fixing a cogwheel">
            <a:extLst>
              <a:ext uri="{FF2B5EF4-FFF2-40B4-BE49-F238E27FC236}">
                <a16:creationId xmlns:a16="http://schemas.microsoft.com/office/drawing/2014/main" id="{EE78720C-2E65-73D7-D398-CC41E6314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853" y="1104837"/>
            <a:ext cx="3157451" cy="31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596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3BAC3D-0AE3-F6F9-8926-4368B104AAE6}"/>
              </a:ext>
            </a:extLst>
          </p:cNvPr>
          <p:cNvSpPr txBox="1"/>
          <p:nvPr/>
        </p:nvSpPr>
        <p:spPr>
          <a:xfrm>
            <a:off x="768928" y="388912"/>
            <a:ext cx="60932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i="1"/>
              <a:t>Evaluation Metrics</a:t>
            </a:r>
            <a:endParaRPr lang="en-IN" sz="28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B022-367C-CAB5-C034-913602B34395}"/>
              </a:ext>
            </a:extLst>
          </p:cNvPr>
          <p:cNvSpPr txBox="1"/>
          <p:nvPr/>
        </p:nvSpPr>
        <p:spPr>
          <a:xfrm>
            <a:off x="768928" y="1126066"/>
            <a:ext cx="60932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We used Root Mean Squared Error (RMSE) and Mean Absolute Error (MAE) as our evaluation metrics. These give us a sense of average prediction error magnitude.</a:t>
            </a:r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2E748-3B3E-C2F2-9A2C-A04A641266CF}"/>
              </a:ext>
            </a:extLst>
          </p:cNvPr>
          <p:cNvSpPr txBox="1"/>
          <p:nvPr/>
        </p:nvSpPr>
        <p:spPr>
          <a:xfrm>
            <a:off x="768928" y="3429000"/>
            <a:ext cx="60932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i="1" dirty="0"/>
              <a:t>Model Performance (RMSE &amp; MAE)</a:t>
            </a:r>
            <a:endParaRPr lang="en-IN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7A0266-7890-8EEC-0888-05DD9977CDDB}"/>
              </a:ext>
            </a:extLst>
          </p:cNvPr>
          <p:cNvSpPr txBox="1"/>
          <p:nvPr/>
        </p:nvSpPr>
        <p:spPr>
          <a:xfrm>
            <a:off x="768928" y="4168524"/>
            <a:ext cx="60932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This bar chart shows the RMSE and MAE for each model. We can clearly see that LSTM performed the best in terms of prediction accuracy.</a:t>
            </a:r>
            <a:endParaRPr lang="en-IN" sz="24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71D26AE-5972-1619-3474-A01789D71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283" y="4825846"/>
            <a:ext cx="4667292" cy="91447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44683C3-30DD-8F11-90E6-BFE1A59918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23" b="-974"/>
          <a:stretch/>
        </p:blipFill>
        <p:spPr>
          <a:xfrm>
            <a:off x="6862156" y="249382"/>
            <a:ext cx="5154502" cy="428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6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94B2412-40D0-97F3-0BE6-7F02303BF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155" y="410002"/>
            <a:ext cx="5122454" cy="27942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C116E8B-DF74-2F83-ECE2-686DCAE67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156" y="3708133"/>
            <a:ext cx="5122453" cy="27942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9B6462-0698-9A6D-A073-04D10502CEE7}"/>
              </a:ext>
            </a:extLst>
          </p:cNvPr>
          <p:cNvSpPr txBox="1"/>
          <p:nvPr/>
        </p:nvSpPr>
        <p:spPr>
          <a:xfrm>
            <a:off x="635925" y="225336"/>
            <a:ext cx="60932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i="1" dirty="0"/>
              <a:t>Comparative Line Plot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23A31-866F-C6BC-8E0E-CCCCA9FCA1FD}"/>
              </a:ext>
            </a:extLst>
          </p:cNvPr>
          <p:cNvSpPr txBox="1"/>
          <p:nvPr/>
        </p:nvSpPr>
        <p:spPr>
          <a:xfrm>
            <a:off x="635925" y="806689"/>
            <a:ext cx="60932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These line plots compares actual prices to LSTM, Random Forest and XG Boost predictions.</a:t>
            </a:r>
          </a:p>
          <a:p>
            <a:r>
              <a:rPr lang="en-US" sz="2000" dirty="0"/>
              <a:t>LSTM captures the trend quite well, thanks to its ability to handle temporal dependencies.</a:t>
            </a:r>
            <a:endParaRPr lang="en-IN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FDDA61-E74B-234B-E6D0-1CC34CCD1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547" y="3708133"/>
            <a:ext cx="5122453" cy="27942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908434-2640-A297-0E31-702D8046B8D6}"/>
              </a:ext>
            </a:extLst>
          </p:cNvPr>
          <p:cNvSpPr txBox="1"/>
          <p:nvPr/>
        </p:nvSpPr>
        <p:spPr>
          <a:xfrm>
            <a:off x="635925" y="2133233"/>
            <a:ext cx="60932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i="1" dirty="0"/>
              <a:t>Residual Errors Over 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076EAF-677B-FE46-7F6A-F8D38FE9359A}"/>
              </a:ext>
            </a:extLst>
          </p:cNvPr>
          <p:cNvSpPr txBox="1"/>
          <p:nvPr/>
        </p:nvSpPr>
        <p:spPr>
          <a:xfrm>
            <a:off x="635925" y="2735532"/>
            <a:ext cx="60932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Residual plots show the error for each model over time. A more stable, lower spread in errors indicates a better fit.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97162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B16C2F-B8DD-E539-EA71-A694FF08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782" y="442155"/>
            <a:ext cx="4839119" cy="35131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889C49-FCB2-4A0B-1CC0-255A3E300812}"/>
              </a:ext>
            </a:extLst>
          </p:cNvPr>
          <p:cNvSpPr txBox="1"/>
          <p:nvPr/>
        </p:nvSpPr>
        <p:spPr>
          <a:xfrm>
            <a:off x="735677" y="442155"/>
            <a:ext cx="60932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i="1" dirty="0"/>
              <a:t>Feature Correlation Heatmap</a:t>
            </a: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A46256-0993-A239-A4B7-5E2835258882}"/>
              </a:ext>
            </a:extLst>
          </p:cNvPr>
          <p:cNvSpPr txBox="1"/>
          <p:nvPr/>
        </p:nvSpPr>
        <p:spPr>
          <a:xfrm>
            <a:off x="735677" y="1109440"/>
            <a:ext cx="60932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This heatmap helps us understand relationships between features. Although we used minimal features, it's a useful practice for feature selection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1496A8-141B-4FBF-B8E3-CFFE59FDB51A}"/>
              </a:ext>
            </a:extLst>
          </p:cNvPr>
          <p:cNvSpPr txBox="1"/>
          <p:nvPr/>
        </p:nvSpPr>
        <p:spPr>
          <a:xfrm>
            <a:off x="735677" y="3429000"/>
            <a:ext cx="60932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i="1" dirty="0"/>
              <a:t>Conclusion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290E62-2B45-2FF7-E0A8-E2E6AF6EEE3B}"/>
              </a:ext>
            </a:extLst>
          </p:cNvPr>
          <p:cNvSpPr txBox="1"/>
          <p:nvPr/>
        </p:nvSpPr>
        <p:spPr>
          <a:xfrm>
            <a:off x="735677" y="4102022"/>
            <a:ext cx="60932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All three models provided decent results, but LSTM had the edge in terms of accuracy. LSTM was especially powerful with enough data and tuning.</a:t>
            </a:r>
            <a:endParaRPr lang="en-IN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BA6C56F-67B0-0F32-B839-D36C3D65C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595" y="5821484"/>
            <a:ext cx="5624940" cy="3465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B0DF02A-DF92-F24B-C062-1560DE785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736" y="4102022"/>
            <a:ext cx="3848587" cy="240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26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700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Unicode MS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SHAURYA CHAUHAN</dc:creator>
  <cp:lastModifiedBy>SHAURYA CHAUHAN</cp:lastModifiedBy>
  <cp:revision>4</cp:revision>
  <dcterms:created xsi:type="dcterms:W3CDTF">2025-05-08T18:00:05Z</dcterms:created>
  <dcterms:modified xsi:type="dcterms:W3CDTF">2025-05-09T08:53:06Z</dcterms:modified>
</cp:coreProperties>
</file>