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88" r:id="rId5"/>
    <p:sldId id="276" r:id="rId6"/>
    <p:sldId id="278" r:id="rId7"/>
    <p:sldId id="290" r:id="rId8"/>
    <p:sldId id="279" r:id="rId9"/>
    <p:sldId id="280" r:id="rId10"/>
    <p:sldId id="283" r:id="rId11"/>
    <p:sldId id="281" r:id="rId12"/>
    <p:sldId id="282" r:id="rId13"/>
    <p:sldId id="291" r:id="rId14"/>
    <p:sldId id="292" r:id="rId15"/>
    <p:sldId id="293" r:id="rId16"/>
    <p:sldId id="285" r:id="rId17"/>
    <p:sldId id="28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3" autoAdjust="0"/>
    <p:restoredTop sz="85039" autoAdjust="0"/>
  </p:normalViewPr>
  <p:slideViewPr>
    <p:cSldViewPr snapToGrid="0" showGuides="1">
      <p:cViewPr varScale="1">
        <p:scale>
          <a:sx n="74" d="100"/>
          <a:sy n="74" d="100"/>
        </p:scale>
        <p:origin x="739" y="77"/>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12/8/2024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424F47-740F-35A6-B676-16B5A4183B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E91004-D4DA-5221-11BF-FDC2B51AA4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969ECB-F51A-A824-57A4-8E3ACF2E59C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8DA0604-374D-C33C-8F3C-ACC6838C2812}"/>
              </a:ext>
            </a:extLst>
          </p:cNvPr>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3943610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497382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4085712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908BD-44B5-764F-7922-D0678361B0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82950B-732B-64D0-68A9-37D6120944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D248E1-1C79-3227-EA3A-777FEA142F7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EF5A39D-76FC-A1EB-B318-3D45D37A15E8}"/>
              </a:ext>
            </a:extLst>
          </p:cNvPr>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710685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688625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12/8/2024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12/8/2024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12/8/2024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12/8/2024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12/8/2024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12/8/2024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12/8/2024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12/8/2024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12/8/2024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12/8/2024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12/8/2024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12/8/2024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7.emf"/></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a:extLst>
            <a:ext uri="{FF2B5EF4-FFF2-40B4-BE49-F238E27FC236}">
              <a16:creationId xmlns:a16="http://schemas.microsoft.com/office/drawing/2014/main" id="{707EE311-BD21-9A70-5DD9-28C7A72FF4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276122-FCEB-74C1-D9ED-BFE0DEE0BF90}"/>
              </a:ext>
            </a:extLst>
          </p:cNvPr>
          <p:cNvSpPr>
            <a:spLocks noGrp="1"/>
          </p:cNvSpPr>
          <p:nvPr>
            <p:ph type="ctrTitle"/>
          </p:nvPr>
        </p:nvSpPr>
        <p:spPr>
          <a:xfrm>
            <a:off x="1523999" y="2115375"/>
            <a:ext cx="9144000" cy="2492990"/>
          </a:xfrm>
        </p:spPr>
        <p:txBody>
          <a:bodyPr lIns="0" tIns="0" rIns="0" bIns="0" anchor="t">
            <a:spAutoFit/>
          </a:bodyPr>
          <a:lstStyle/>
          <a:p>
            <a:r>
              <a:rPr lang="en-US" dirty="0">
                <a:solidFill>
                  <a:schemeClr val="bg1">
                    <a:lumMod val="95000"/>
                  </a:schemeClr>
                </a:solidFill>
              </a:rPr>
              <a:t>Predicting Debt Collection Success:</a:t>
            </a:r>
            <a:br>
              <a:rPr lang="en-US" dirty="0">
                <a:solidFill>
                  <a:schemeClr val="accent4"/>
                </a:solidFill>
              </a:rPr>
            </a:br>
            <a:r>
              <a:rPr lang="en-US" dirty="0">
                <a:solidFill>
                  <a:schemeClr val="accent4"/>
                </a:solidFill>
              </a:rPr>
              <a:t> Using Machine Learning </a:t>
            </a:r>
          </a:p>
        </p:txBody>
      </p:sp>
      <p:sp>
        <p:nvSpPr>
          <p:cNvPr id="4" name="Diamond 3">
            <a:extLst>
              <a:ext uri="{FF2B5EF4-FFF2-40B4-BE49-F238E27FC236}">
                <a16:creationId xmlns:a16="http://schemas.microsoft.com/office/drawing/2014/main" id="{93FF9DFE-33F7-947C-1D36-EE86E4DE1AB0}"/>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45A6E9A1-2744-6909-6F87-3C6FFE5FCD38}"/>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91285544-7EFB-B1B5-C940-448A1093A1F9}"/>
              </a:ext>
            </a:extLst>
          </p:cNvPr>
          <p:cNvGrpSpPr/>
          <p:nvPr/>
        </p:nvGrpSpPr>
        <p:grpSpPr>
          <a:xfrm>
            <a:off x="5851020" y="1640656"/>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03BB6F17-64E5-95B8-949A-5512A47D9EBB}"/>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2499396F-4EDB-0813-EFF3-0F8DE81B7D5A}"/>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 name="TextBox 10">
            <a:extLst>
              <a:ext uri="{FF2B5EF4-FFF2-40B4-BE49-F238E27FC236}">
                <a16:creationId xmlns:a16="http://schemas.microsoft.com/office/drawing/2014/main" id="{06275C90-5278-3B1F-27B2-EE900E031637}"/>
              </a:ext>
            </a:extLst>
          </p:cNvPr>
          <p:cNvSpPr txBox="1"/>
          <p:nvPr/>
        </p:nvSpPr>
        <p:spPr>
          <a:xfrm>
            <a:off x="3719946" y="4608365"/>
            <a:ext cx="8669264" cy="584775"/>
          </a:xfrm>
          <a:prstGeom prst="rect">
            <a:avLst/>
          </a:prstGeom>
          <a:noFill/>
        </p:spPr>
        <p:txBody>
          <a:bodyPr wrap="square">
            <a:spAutoFit/>
          </a:bodyPr>
          <a:lstStyle/>
          <a:p>
            <a:r>
              <a:rPr lang="en-IN" sz="3200" dirty="0">
                <a:solidFill>
                  <a:schemeClr val="accent4"/>
                </a:solidFill>
                <a:latin typeface="+mj-lt"/>
                <a:ea typeface="+mj-ea"/>
                <a:cs typeface="+mj-cs"/>
              </a:rPr>
              <a:t>Analysing</a:t>
            </a:r>
            <a:r>
              <a:rPr lang="en-IN" sz="3200" dirty="0">
                <a:latin typeface="+mj-lt"/>
              </a:rPr>
              <a:t> </a:t>
            </a:r>
            <a:r>
              <a:rPr lang="en-IN" sz="3200" dirty="0">
                <a:solidFill>
                  <a:schemeClr val="accent4"/>
                </a:solidFill>
                <a:latin typeface="+mj-lt"/>
                <a:ea typeface="+mj-ea"/>
                <a:cs typeface="+mj-cs"/>
              </a:rPr>
              <a:t>Statute-Barred</a:t>
            </a:r>
            <a:r>
              <a:rPr lang="en-IN" sz="3200" dirty="0">
                <a:latin typeface="+mj-lt"/>
              </a:rPr>
              <a:t> </a:t>
            </a:r>
            <a:r>
              <a:rPr lang="en-IN" sz="3200" dirty="0">
                <a:solidFill>
                  <a:schemeClr val="accent4"/>
                </a:solidFill>
                <a:latin typeface="+mj-lt"/>
                <a:ea typeface="+mj-ea"/>
                <a:cs typeface="+mj-cs"/>
              </a:rPr>
              <a:t>Accounts</a:t>
            </a:r>
          </a:p>
        </p:txBody>
      </p:sp>
      <p:sp>
        <p:nvSpPr>
          <p:cNvPr id="12" name="TextBox 11">
            <a:extLst>
              <a:ext uri="{FF2B5EF4-FFF2-40B4-BE49-F238E27FC236}">
                <a16:creationId xmlns:a16="http://schemas.microsoft.com/office/drawing/2014/main" id="{0FD3006E-210C-4254-2D08-34ED1030E745}"/>
              </a:ext>
            </a:extLst>
          </p:cNvPr>
          <p:cNvSpPr txBox="1"/>
          <p:nvPr/>
        </p:nvSpPr>
        <p:spPr>
          <a:xfrm>
            <a:off x="9912928" y="6411191"/>
            <a:ext cx="2384726" cy="369332"/>
          </a:xfrm>
          <a:prstGeom prst="rect">
            <a:avLst/>
          </a:prstGeom>
          <a:noFill/>
        </p:spPr>
        <p:txBody>
          <a:bodyPr wrap="square" rtlCol="0">
            <a:spAutoFit/>
          </a:bodyPr>
          <a:lstStyle/>
          <a:p>
            <a:r>
              <a:rPr lang="en-IN" dirty="0">
                <a:solidFill>
                  <a:schemeClr val="bg1">
                    <a:lumMod val="95000"/>
                  </a:schemeClr>
                </a:solidFill>
                <a:latin typeface="+mj-lt"/>
              </a:rPr>
              <a:t>Shaurya Chauhan</a:t>
            </a:r>
          </a:p>
        </p:txBody>
      </p:sp>
    </p:spTree>
    <p:extLst>
      <p:ext uri="{BB962C8B-B14F-4D97-AF65-F5344CB8AC3E}">
        <p14:creationId xmlns:p14="http://schemas.microsoft.com/office/powerpoint/2010/main" val="3221627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ED91B1-1843-5EC5-6FF6-44087245A585}"/>
              </a:ext>
            </a:extLst>
          </p:cNvPr>
          <p:cNvSpPr txBox="1">
            <a:spLocks/>
          </p:cNvSpPr>
          <p:nvPr/>
        </p:nvSpPr>
        <p:spPr>
          <a:xfrm>
            <a:off x="101600" y="218199"/>
            <a:ext cx="11734800" cy="6093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rgbClr val="0070C0"/>
                </a:solidFill>
              </a:rPr>
              <a:t>Comparative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5" name="Straight Connector 4">
            <a:extLst>
              <a:ext uri="{FF2B5EF4-FFF2-40B4-BE49-F238E27FC236}">
                <a16:creationId xmlns:a16="http://schemas.microsoft.com/office/drawing/2014/main" id="{82A8C920-9C92-69B6-B1B6-37D518178215}"/>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49E6DD8-16E6-22D0-8E56-4A5AEC685FA2}"/>
              </a:ext>
              <a:ext uri="{C183D7F6-B498-43B3-948B-1728B52AA6E4}">
                <adec:decorative xmlns:adec="http://schemas.microsoft.com/office/drawing/2017/decorative" val="1"/>
              </a:ext>
            </a:extLst>
          </p:cNvPr>
          <p:cNvCxnSpPr>
            <a:cxnSpLocks/>
          </p:cNvCxnSpPr>
          <p:nvPr/>
        </p:nvCxnSpPr>
        <p:spPr>
          <a:xfrm>
            <a:off x="-56268"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10EFBFE-8295-3559-BF3C-306F7918DA30}"/>
              </a:ext>
            </a:extLst>
          </p:cNvPr>
          <p:cNvSpPr txBox="1"/>
          <p:nvPr/>
        </p:nvSpPr>
        <p:spPr>
          <a:xfrm>
            <a:off x="584200" y="690940"/>
            <a:ext cx="11252200" cy="2031325"/>
          </a:xfrm>
          <a:prstGeom prst="rect">
            <a:avLst/>
          </a:prstGeom>
          <a:noFill/>
        </p:spPr>
        <p:txBody>
          <a:bodyPr wrap="square">
            <a:spAutoFit/>
          </a:bodyPr>
          <a:lstStyle/>
          <a:p>
            <a:r>
              <a:rPr lang="en-IN" dirty="0">
                <a:solidFill>
                  <a:srgbClr val="0070C0"/>
                </a:solidFill>
                <a:latin typeface="+mj-lt"/>
              </a:rPr>
              <a:t>Performance Overview</a:t>
            </a:r>
          </a:p>
          <a:p>
            <a:r>
              <a:rPr lang="en-IN" dirty="0">
                <a:solidFill>
                  <a:schemeClr val="accent4">
                    <a:lumMod val="75000"/>
                  </a:schemeClr>
                </a:solidFill>
                <a:latin typeface="+mj-lt"/>
              </a:rPr>
              <a:t>Accuracy : </a:t>
            </a:r>
            <a:r>
              <a:rPr lang="en-IN" dirty="0"/>
              <a:t>Random Forest exhibited the </a:t>
            </a:r>
            <a:r>
              <a:rPr lang="en-IN" b="1" dirty="0"/>
              <a:t>highest accuracy (0.978), </a:t>
            </a:r>
            <a:r>
              <a:rPr lang="en-IN" dirty="0"/>
              <a:t>followed by Decision Tree (0.973) and then Logistic Regression (0.838).</a:t>
            </a:r>
          </a:p>
          <a:p>
            <a:r>
              <a:rPr lang="en-IN" dirty="0">
                <a:solidFill>
                  <a:schemeClr val="accent4">
                    <a:lumMod val="75000"/>
                  </a:schemeClr>
                </a:solidFill>
                <a:latin typeface="+mj-lt"/>
              </a:rPr>
              <a:t>Precision and Recall : </a:t>
            </a:r>
            <a:r>
              <a:rPr lang="en-IN" dirty="0"/>
              <a:t>The Random Forest model performed best in both precision and recall metrics, suggesting it is more reliable in classifying both positive and negative instances accurately . </a:t>
            </a:r>
          </a:p>
          <a:p>
            <a:r>
              <a:rPr lang="en-IN" dirty="0"/>
              <a:t>We know that, </a:t>
            </a:r>
            <a:r>
              <a:rPr lang="en-US" dirty="0"/>
              <a:t>Decision Trees can model complex patterns but are prone to overfitting, particularly with limited training data sizes. Hence, we move ahead with Random Forest Classifier.</a:t>
            </a:r>
            <a:endParaRPr lang="en-IN" dirty="0"/>
          </a:p>
        </p:txBody>
      </p:sp>
      <p:sp>
        <p:nvSpPr>
          <p:cNvPr id="2" name="Title 1">
            <a:extLst>
              <a:ext uri="{FF2B5EF4-FFF2-40B4-BE49-F238E27FC236}">
                <a16:creationId xmlns:a16="http://schemas.microsoft.com/office/drawing/2014/main" id="{0E01553A-FE0F-84E0-0F7A-8F8AE83B77D2}"/>
              </a:ext>
            </a:extLst>
          </p:cNvPr>
          <p:cNvSpPr txBox="1">
            <a:spLocks/>
          </p:cNvSpPr>
          <p:nvPr/>
        </p:nvSpPr>
        <p:spPr>
          <a:xfrm>
            <a:off x="228599" y="2777733"/>
            <a:ext cx="11734800" cy="6093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dirty="0">
                <a:solidFill>
                  <a:schemeClr val="accent4">
                    <a:lumMod val="75000"/>
                  </a:schemeClr>
                </a:solidFill>
              </a:rPr>
              <a:t>H</a:t>
            </a:r>
            <a:r>
              <a:rPr lang="en-IN" sz="2400" b="0" i="0" dirty="0">
                <a:solidFill>
                  <a:schemeClr val="accent4">
                    <a:lumMod val="75000"/>
                  </a:schemeClr>
                </a:solidFill>
                <a:effectLst/>
              </a:rPr>
              <a:t>yperparameter tuning</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3" name="Straight Connector 2">
            <a:extLst>
              <a:ext uri="{FF2B5EF4-FFF2-40B4-BE49-F238E27FC236}">
                <a16:creationId xmlns:a16="http://schemas.microsoft.com/office/drawing/2014/main" id="{6B4C27B1-D182-0138-E09C-60C8F007C8BD}"/>
              </a:ext>
              <a:ext uri="{C183D7F6-B498-43B3-948B-1728B52AA6E4}">
                <adec:decorative xmlns:adec="http://schemas.microsoft.com/office/drawing/2017/decorative" val="1"/>
              </a:ext>
            </a:extLst>
          </p:cNvPr>
          <p:cNvCxnSpPr>
            <a:cxnSpLocks/>
          </p:cNvCxnSpPr>
          <p:nvPr/>
        </p:nvCxnSpPr>
        <p:spPr>
          <a:xfrm>
            <a:off x="8105774" y="3137832"/>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DE1696D-AF29-5D9A-3BB5-89B205D153CB}"/>
              </a:ext>
              <a:ext uri="{C183D7F6-B498-43B3-948B-1728B52AA6E4}">
                <adec:decorative xmlns:adec="http://schemas.microsoft.com/office/drawing/2017/decorative" val="1"/>
              </a:ext>
            </a:extLst>
          </p:cNvPr>
          <p:cNvCxnSpPr>
            <a:cxnSpLocks/>
          </p:cNvCxnSpPr>
          <p:nvPr/>
        </p:nvCxnSpPr>
        <p:spPr>
          <a:xfrm>
            <a:off x="-1" y="3137833"/>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9B02097-440D-0234-F2A7-D73B60B46886}"/>
              </a:ext>
            </a:extLst>
          </p:cNvPr>
          <p:cNvPicPr>
            <a:picLocks noChangeAspect="1"/>
          </p:cNvPicPr>
          <p:nvPr/>
        </p:nvPicPr>
        <p:blipFill>
          <a:blip r:embed="rId3"/>
          <a:stretch>
            <a:fillRect/>
          </a:stretch>
        </p:blipFill>
        <p:spPr>
          <a:xfrm>
            <a:off x="816569" y="3781620"/>
            <a:ext cx="3596952" cy="1120237"/>
          </a:xfrm>
          <a:prstGeom prst="rect">
            <a:avLst/>
          </a:prstGeom>
        </p:spPr>
      </p:pic>
      <p:pic>
        <p:nvPicPr>
          <p:cNvPr id="12" name="Picture 11">
            <a:extLst>
              <a:ext uri="{FF2B5EF4-FFF2-40B4-BE49-F238E27FC236}">
                <a16:creationId xmlns:a16="http://schemas.microsoft.com/office/drawing/2014/main" id="{2B2DB78A-FE24-8CA0-E97B-2E5AD0770BAC}"/>
              </a:ext>
            </a:extLst>
          </p:cNvPr>
          <p:cNvPicPr>
            <a:picLocks noChangeAspect="1"/>
          </p:cNvPicPr>
          <p:nvPr/>
        </p:nvPicPr>
        <p:blipFill>
          <a:blip r:embed="rId4"/>
          <a:stretch>
            <a:fillRect/>
          </a:stretch>
        </p:blipFill>
        <p:spPr>
          <a:xfrm>
            <a:off x="6552730" y="3659689"/>
            <a:ext cx="5410668" cy="1242168"/>
          </a:xfrm>
          <a:prstGeom prst="rect">
            <a:avLst/>
          </a:prstGeom>
        </p:spPr>
      </p:pic>
      <p:pic>
        <p:nvPicPr>
          <p:cNvPr id="14" name="Picture 13">
            <a:extLst>
              <a:ext uri="{FF2B5EF4-FFF2-40B4-BE49-F238E27FC236}">
                <a16:creationId xmlns:a16="http://schemas.microsoft.com/office/drawing/2014/main" id="{DF17ABD3-E2A1-DFD6-44AC-04EA84E23162}"/>
              </a:ext>
            </a:extLst>
          </p:cNvPr>
          <p:cNvPicPr>
            <a:picLocks noChangeAspect="1"/>
          </p:cNvPicPr>
          <p:nvPr/>
        </p:nvPicPr>
        <p:blipFill>
          <a:blip r:embed="rId5"/>
          <a:stretch>
            <a:fillRect/>
          </a:stretch>
        </p:blipFill>
        <p:spPr>
          <a:xfrm>
            <a:off x="6552729" y="5056280"/>
            <a:ext cx="5410669" cy="708721"/>
          </a:xfrm>
          <a:prstGeom prst="rect">
            <a:avLst/>
          </a:prstGeom>
        </p:spPr>
      </p:pic>
      <p:sp>
        <p:nvSpPr>
          <p:cNvPr id="16" name="TextBox 15">
            <a:extLst>
              <a:ext uri="{FF2B5EF4-FFF2-40B4-BE49-F238E27FC236}">
                <a16:creationId xmlns:a16="http://schemas.microsoft.com/office/drawing/2014/main" id="{4C595D8D-544C-329A-3D5D-73E145F54D28}"/>
              </a:ext>
            </a:extLst>
          </p:cNvPr>
          <p:cNvSpPr txBox="1"/>
          <p:nvPr/>
        </p:nvSpPr>
        <p:spPr>
          <a:xfrm>
            <a:off x="584200" y="3257865"/>
            <a:ext cx="6104658" cy="369332"/>
          </a:xfrm>
          <a:prstGeom prst="rect">
            <a:avLst/>
          </a:prstGeom>
          <a:noFill/>
        </p:spPr>
        <p:txBody>
          <a:bodyPr wrap="square">
            <a:spAutoFit/>
          </a:bodyPr>
          <a:lstStyle/>
          <a:p>
            <a:r>
              <a:rPr lang="en-US" b="0" i="0" dirty="0">
                <a:solidFill>
                  <a:srgbClr val="0070C0"/>
                </a:solidFill>
                <a:effectLst/>
                <a:latin typeface="+mj-lt"/>
              </a:rPr>
              <a:t>1.   </a:t>
            </a:r>
            <a:r>
              <a:rPr lang="en-US" dirty="0">
                <a:solidFill>
                  <a:srgbClr val="0070C0"/>
                </a:solidFill>
                <a:latin typeface="+mj-lt"/>
              </a:rPr>
              <a:t>F</a:t>
            </a:r>
            <a:r>
              <a:rPr lang="en-US" b="0" i="0" dirty="0">
                <a:solidFill>
                  <a:srgbClr val="0070C0"/>
                </a:solidFill>
                <a:effectLst/>
                <a:latin typeface="+mj-lt"/>
              </a:rPr>
              <a:t>inding the best combination for the model </a:t>
            </a:r>
            <a:endParaRPr lang="en-IN" dirty="0">
              <a:solidFill>
                <a:srgbClr val="0070C0"/>
              </a:solidFill>
              <a:latin typeface="+mj-lt"/>
            </a:endParaRPr>
          </a:p>
        </p:txBody>
      </p:sp>
      <p:sp>
        <p:nvSpPr>
          <p:cNvPr id="17" name="Rectangle 1">
            <a:extLst>
              <a:ext uri="{FF2B5EF4-FFF2-40B4-BE49-F238E27FC236}">
                <a16:creationId xmlns:a16="http://schemas.microsoft.com/office/drawing/2014/main" id="{D03104DE-429D-33F0-03C5-80FCC8586E6E}"/>
              </a:ext>
            </a:extLst>
          </p:cNvPr>
          <p:cNvSpPr>
            <a:spLocks noChangeArrowheads="1"/>
          </p:cNvSpPr>
          <p:nvPr/>
        </p:nvSpPr>
        <p:spPr bwMode="auto">
          <a:xfrm>
            <a:off x="816569" y="4840837"/>
            <a:ext cx="5410669" cy="1872911"/>
          </a:xfrm>
          <a:prstGeom prst="rect">
            <a:avLst/>
          </a:prstGeom>
          <a:solidFill>
            <a:schemeClr val="bg1"/>
          </a:solidFill>
          <a:ln>
            <a:noFill/>
          </a:ln>
          <a:effectLst/>
        </p:spPr>
        <p:txBody>
          <a:bodyPr vert="horz" wrap="square" lIns="91440" tIns="79350" rIns="91440" bIns="380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200" dirty="0">
                <a:latin typeface="+mj-lt"/>
              </a:rPr>
              <a:t>T</a:t>
            </a:r>
            <a:r>
              <a:rPr lang="en-US" sz="1200" b="0" i="0" dirty="0">
                <a:effectLst/>
                <a:latin typeface="+mj-lt"/>
              </a:rPr>
              <a:t>o improve the accuracy and reliability of </a:t>
            </a:r>
            <a:r>
              <a:rPr lang="en-US" sz="1200" dirty="0">
                <a:latin typeface="+mj-lt"/>
              </a:rPr>
              <a:t>the model’s </a:t>
            </a:r>
            <a:r>
              <a:rPr lang="en-US" sz="1200" b="0" i="0" dirty="0">
                <a:effectLst/>
                <a:latin typeface="+mj-lt"/>
              </a:rPr>
              <a:t> predictions we take: </a:t>
            </a:r>
            <a:endParaRPr kumimoji="0" lang="en-US" altLang="en-US" sz="1200" b="0" i="0" u="none" strike="noStrike" cap="none" normalizeH="0" baseline="0" dirty="0">
              <a:ln>
                <a:noFill/>
              </a:ln>
              <a:effectLst/>
              <a:highlight>
                <a:srgbClr val="C0C0C0"/>
              </a:highligh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effectLst/>
                <a:latin typeface="+mj-lt"/>
              </a:rPr>
              <a:t>n_estimators: This hyperparameter controls the number of decision trees in the Random Forest. The code will test using 50, 100, and 200 trees.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effectLst/>
                <a:latin typeface="+mj-lt"/>
              </a:rPr>
              <a:t>max_depth: This hyperparameter limits the depth (or how many levels of decisions) each decision tree can have. The code will try not limiting the depth (None), limiting to 10 levels, and limiting to 20 levels.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1876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633AB5-F073-F07E-429E-07636F17F8CB}"/>
              </a:ext>
            </a:extLst>
          </p:cNvPr>
          <p:cNvSpPr txBox="1"/>
          <p:nvPr/>
        </p:nvSpPr>
        <p:spPr>
          <a:xfrm>
            <a:off x="480291" y="275674"/>
            <a:ext cx="7281718" cy="369332"/>
          </a:xfrm>
          <a:prstGeom prst="rect">
            <a:avLst/>
          </a:prstGeom>
          <a:noFill/>
        </p:spPr>
        <p:txBody>
          <a:bodyPr wrap="square">
            <a:spAutoFit/>
          </a:bodyPr>
          <a:lstStyle/>
          <a:p>
            <a:r>
              <a:rPr lang="en-US" dirty="0">
                <a:solidFill>
                  <a:srgbClr val="0070C0"/>
                </a:solidFill>
                <a:latin typeface="+mj-lt"/>
              </a:rPr>
              <a:t>2.   Retraining the model with optimal hyperparameters.</a:t>
            </a:r>
            <a:r>
              <a:rPr lang="en-US" b="0" i="0" dirty="0">
                <a:solidFill>
                  <a:srgbClr val="0070C0"/>
                </a:solidFill>
                <a:effectLst/>
                <a:latin typeface="+mj-lt"/>
              </a:rPr>
              <a:t> </a:t>
            </a:r>
            <a:endParaRPr lang="en-IN" dirty="0">
              <a:solidFill>
                <a:srgbClr val="0070C0"/>
              </a:solidFill>
              <a:latin typeface="+mj-lt"/>
            </a:endParaRPr>
          </a:p>
        </p:txBody>
      </p:sp>
      <p:pic>
        <p:nvPicPr>
          <p:cNvPr id="4" name="Picture 3">
            <a:extLst>
              <a:ext uri="{FF2B5EF4-FFF2-40B4-BE49-F238E27FC236}">
                <a16:creationId xmlns:a16="http://schemas.microsoft.com/office/drawing/2014/main" id="{73F34C0A-7BF1-8E64-D124-301C60A0DED2}"/>
              </a:ext>
            </a:extLst>
          </p:cNvPr>
          <p:cNvPicPr>
            <a:picLocks noChangeAspect="1"/>
          </p:cNvPicPr>
          <p:nvPr/>
        </p:nvPicPr>
        <p:blipFill>
          <a:blip r:embed="rId2"/>
          <a:stretch>
            <a:fillRect/>
          </a:stretch>
        </p:blipFill>
        <p:spPr>
          <a:xfrm>
            <a:off x="710870" y="808201"/>
            <a:ext cx="4930567" cy="1181202"/>
          </a:xfrm>
          <a:prstGeom prst="rect">
            <a:avLst/>
          </a:prstGeom>
        </p:spPr>
      </p:pic>
      <p:pic>
        <p:nvPicPr>
          <p:cNvPr id="6" name="Picture 5">
            <a:extLst>
              <a:ext uri="{FF2B5EF4-FFF2-40B4-BE49-F238E27FC236}">
                <a16:creationId xmlns:a16="http://schemas.microsoft.com/office/drawing/2014/main" id="{CA6BEB5F-6156-DD88-B2A4-A885E1C2E4DF}"/>
              </a:ext>
            </a:extLst>
          </p:cNvPr>
          <p:cNvPicPr>
            <a:picLocks noChangeAspect="1"/>
          </p:cNvPicPr>
          <p:nvPr/>
        </p:nvPicPr>
        <p:blipFill>
          <a:blip r:embed="rId3"/>
          <a:stretch>
            <a:fillRect/>
          </a:stretch>
        </p:blipFill>
        <p:spPr>
          <a:xfrm>
            <a:off x="6096000" y="808201"/>
            <a:ext cx="4084674" cy="1539373"/>
          </a:xfrm>
          <a:prstGeom prst="rect">
            <a:avLst/>
          </a:prstGeom>
        </p:spPr>
      </p:pic>
      <p:sp>
        <p:nvSpPr>
          <p:cNvPr id="7" name="TextBox 6">
            <a:extLst>
              <a:ext uri="{FF2B5EF4-FFF2-40B4-BE49-F238E27FC236}">
                <a16:creationId xmlns:a16="http://schemas.microsoft.com/office/drawing/2014/main" id="{9CA54086-519A-32E9-9874-2F32FEF397AB}"/>
              </a:ext>
            </a:extLst>
          </p:cNvPr>
          <p:cNvSpPr txBox="1"/>
          <p:nvPr/>
        </p:nvSpPr>
        <p:spPr>
          <a:xfrm>
            <a:off x="710870" y="2139758"/>
            <a:ext cx="5284685" cy="830997"/>
          </a:xfrm>
          <a:prstGeom prst="rect">
            <a:avLst/>
          </a:prstGeom>
          <a:noFill/>
        </p:spPr>
        <p:txBody>
          <a:bodyPr wrap="square" rtlCol="0">
            <a:spAutoFit/>
          </a:bodyPr>
          <a:lstStyle/>
          <a:p>
            <a:r>
              <a:rPr lang="en-IN" sz="1600" dirty="0">
                <a:latin typeface="+mj-lt"/>
              </a:rPr>
              <a:t>After performing tunning, the precision has </a:t>
            </a:r>
            <a:r>
              <a:rPr lang="en-IN" sz="1600" b="1" dirty="0">
                <a:latin typeface="+mj-lt"/>
              </a:rPr>
              <a:t>improved</a:t>
            </a:r>
            <a:r>
              <a:rPr lang="en-IN" sz="1600" dirty="0">
                <a:latin typeface="+mj-lt"/>
              </a:rPr>
              <a:t> to </a:t>
            </a:r>
            <a:r>
              <a:rPr lang="en-IN" sz="1600" b="1" dirty="0">
                <a:latin typeface="+mj-lt"/>
              </a:rPr>
              <a:t>0.96</a:t>
            </a:r>
            <a:r>
              <a:rPr lang="en-IN" sz="1600" dirty="0">
                <a:latin typeface="+mj-lt"/>
              </a:rPr>
              <a:t> from 0.95 and accuracy of the model has</a:t>
            </a:r>
            <a:r>
              <a:rPr lang="en-IN" sz="1600" b="1" dirty="0">
                <a:latin typeface="+mj-lt"/>
              </a:rPr>
              <a:t> increased </a:t>
            </a:r>
            <a:r>
              <a:rPr lang="en-IN" sz="1600" dirty="0">
                <a:latin typeface="+mj-lt"/>
              </a:rPr>
              <a:t>to </a:t>
            </a:r>
            <a:r>
              <a:rPr lang="en-IN" sz="1600" b="1" dirty="0">
                <a:latin typeface="+mj-lt"/>
              </a:rPr>
              <a:t>0.981</a:t>
            </a:r>
            <a:r>
              <a:rPr lang="en-IN" sz="1600" dirty="0">
                <a:latin typeface="+mj-lt"/>
              </a:rPr>
              <a:t> from 0.979.</a:t>
            </a:r>
          </a:p>
        </p:txBody>
      </p:sp>
      <p:sp>
        <p:nvSpPr>
          <p:cNvPr id="8" name="Title 1">
            <a:extLst>
              <a:ext uri="{FF2B5EF4-FFF2-40B4-BE49-F238E27FC236}">
                <a16:creationId xmlns:a16="http://schemas.microsoft.com/office/drawing/2014/main" id="{CFCD6E49-2A98-1961-5486-D93300E6F91E}"/>
              </a:ext>
            </a:extLst>
          </p:cNvPr>
          <p:cNvSpPr txBox="1">
            <a:spLocks/>
          </p:cNvSpPr>
          <p:nvPr/>
        </p:nvSpPr>
        <p:spPr>
          <a:xfrm>
            <a:off x="228600" y="2907365"/>
            <a:ext cx="11734800" cy="6093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rgbClr val="0070C0"/>
                </a:solidFill>
              </a:rPr>
              <a:t>Feature Importance</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9" name="Straight Connector 8">
            <a:extLst>
              <a:ext uri="{FF2B5EF4-FFF2-40B4-BE49-F238E27FC236}">
                <a16:creationId xmlns:a16="http://schemas.microsoft.com/office/drawing/2014/main" id="{F4D02691-C9FF-BD40-AAC1-45C9D06AB4AC}"/>
              </a:ext>
              <a:ext uri="{C183D7F6-B498-43B3-948B-1728B52AA6E4}">
                <adec:decorative xmlns:adec="http://schemas.microsoft.com/office/drawing/2017/decorative" val="1"/>
              </a:ext>
            </a:extLst>
          </p:cNvPr>
          <p:cNvCxnSpPr>
            <a:cxnSpLocks/>
          </p:cNvCxnSpPr>
          <p:nvPr/>
        </p:nvCxnSpPr>
        <p:spPr>
          <a:xfrm>
            <a:off x="8137561" y="3127219"/>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D19E4FE-404C-0932-77E4-46C0AC2FBD56}"/>
              </a:ext>
              <a:ext uri="{C183D7F6-B498-43B3-948B-1728B52AA6E4}">
                <adec:decorative xmlns:adec="http://schemas.microsoft.com/office/drawing/2017/decorative" val="1"/>
              </a:ext>
            </a:extLst>
          </p:cNvPr>
          <p:cNvCxnSpPr>
            <a:cxnSpLocks/>
          </p:cNvCxnSpPr>
          <p:nvPr/>
        </p:nvCxnSpPr>
        <p:spPr>
          <a:xfrm>
            <a:off x="0" y="3137832"/>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BFCDE6C-0863-DD1D-54B1-756A25E81004}"/>
              </a:ext>
            </a:extLst>
          </p:cNvPr>
          <p:cNvPicPr>
            <a:picLocks noChangeAspect="1"/>
          </p:cNvPicPr>
          <p:nvPr/>
        </p:nvPicPr>
        <p:blipFill>
          <a:blip r:embed="rId4"/>
          <a:stretch>
            <a:fillRect/>
          </a:stretch>
        </p:blipFill>
        <p:spPr>
          <a:xfrm>
            <a:off x="710870" y="3825005"/>
            <a:ext cx="7049111" cy="853514"/>
          </a:xfrm>
          <a:prstGeom prst="rect">
            <a:avLst/>
          </a:prstGeom>
        </p:spPr>
      </p:pic>
      <p:pic>
        <p:nvPicPr>
          <p:cNvPr id="14" name="Picture 13">
            <a:extLst>
              <a:ext uri="{FF2B5EF4-FFF2-40B4-BE49-F238E27FC236}">
                <a16:creationId xmlns:a16="http://schemas.microsoft.com/office/drawing/2014/main" id="{DAFC21EB-AE12-E38F-B5AD-D6915D8D1230}"/>
              </a:ext>
            </a:extLst>
          </p:cNvPr>
          <p:cNvPicPr>
            <a:picLocks noChangeAspect="1"/>
          </p:cNvPicPr>
          <p:nvPr/>
        </p:nvPicPr>
        <p:blipFill>
          <a:blip r:embed="rId5"/>
          <a:stretch>
            <a:fillRect/>
          </a:stretch>
        </p:blipFill>
        <p:spPr>
          <a:xfrm>
            <a:off x="4864130" y="4756294"/>
            <a:ext cx="2895851" cy="853514"/>
          </a:xfrm>
          <a:prstGeom prst="rect">
            <a:avLst/>
          </a:prstGeom>
        </p:spPr>
      </p:pic>
      <p:sp>
        <p:nvSpPr>
          <p:cNvPr id="15" name="TextBox 14">
            <a:extLst>
              <a:ext uri="{FF2B5EF4-FFF2-40B4-BE49-F238E27FC236}">
                <a16:creationId xmlns:a16="http://schemas.microsoft.com/office/drawing/2014/main" id="{08EECE42-0323-2A99-3F29-6C3FD8AAAC0C}"/>
              </a:ext>
            </a:extLst>
          </p:cNvPr>
          <p:cNvSpPr txBox="1"/>
          <p:nvPr/>
        </p:nvSpPr>
        <p:spPr>
          <a:xfrm>
            <a:off x="478263" y="3377898"/>
            <a:ext cx="7281718" cy="369332"/>
          </a:xfrm>
          <a:prstGeom prst="rect">
            <a:avLst/>
          </a:prstGeom>
          <a:noFill/>
        </p:spPr>
        <p:txBody>
          <a:bodyPr wrap="square">
            <a:spAutoFit/>
          </a:bodyPr>
          <a:lstStyle/>
          <a:p>
            <a:r>
              <a:rPr lang="en-IN" dirty="0">
                <a:solidFill>
                  <a:srgbClr val="0070C0"/>
                </a:solidFill>
                <a:latin typeface="+mj-lt"/>
              </a:rPr>
              <a:t>1.   Finding important features affecting Data</a:t>
            </a:r>
          </a:p>
        </p:txBody>
      </p:sp>
      <p:sp>
        <p:nvSpPr>
          <p:cNvPr id="16" name="TextBox 15">
            <a:extLst>
              <a:ext uri="{FF2B5EF4-FFF2-40B4-BE49-F238E27FC236}">
                <a16:creationId xmlns:a16="http://schemas.microsoft.com/office/drawing/2014/main" id="{513B1C00-83CD-0C36-71EE-FD81D0C0A298}"/>
              </a:ext>
            </a:extLst>
          </p:cNvPr>
          <p:cNvSpPr txBox="1"/>
          <p:nvPr/>
        </p:nvSpPr>
        <p:spPr>
          <a:xfrm>
            <a:off x="1588297" y="4756294"/>
            <a:ext cx="3275833" cy="369332"/>
          </a:xfrm>
          <a:prstGeom prst="rect">
            <a:avLst/>
          </a:prstGeom>
          <a:noFill/>
        </p:spPr>
        <p:txBody>
          <a:bodyPr wrap="none" rtlCol="0">
            <a:spAutoFit/>
          </a:bodyPr>
          <a:lstStyle/>
          <a:p>
            <a:r>
              <a:rPr lang="en-IN" dirty="0"/>
              <a:t>Top five variables effecting data:</a:t>
            </a:r>
          </a:p>
        </p:txBody>
      </p:sp>
      <p:pic>
        <p:nvPicPr>
          <p:cNvPr id="18" name="Picture 17">
            <a:extLst>
              <a:ext uri="{FF2B5EF4-FFF2-40B4-BE49-F238E27FC236}">
                <a16:creationId xmlns:a16="http://schemas.microsoft.com/office/drawing/2014/main" id="{A0756FF2-AE09-C746-D4B9-14BAA8E67840}"/>
              </a:ext>
            </a:extLst>
          </p:cNvPr>
          <p:cNvPicPr>
            <a:picLocks noChangeAspect="1"/>
          </p:cNvPicPr>
          <p:nvPr/>
        </p:nvPicPr>
        <p:blipFill>
          <a:blip r:embed="rId6"/>
          <a:stretch>
            <a:fillRect/>
          </a:stretch>
        </p:blipFill>
        <p:spPr>
          <a:xfrm>
            <a:off x="8010408" y="3825005"/>
            <a:ext cx="3718093" cy="2066640"/>
          </a:xfrm>
          <a:prstGeom prst="rect">
            <a:avLst/>
          </a:prstGeom>
        </p:spPr>
      </p:pic>
    </p:spTree>
    <p:extLst>
      <p:ext uri="{BB962C8B-B14F-4D97-AF65-F5344CB8AC3E}">
        <p14:creationId xmlns:p14="http://schemas.microsoft.com/office/powerpoint/2010/main" val="3937516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1CC0350-3F0B-09BA-6B9E-DE1CADE8BA82}"/>
              </a:ext>
            </a:extLst>
          </p:cNvPr>
          <p:cNvSpPr txBox="1">
            <a:spLocks/>
          </p:cNvSpPr>
          <p:nvPr/>
        </p:nvSpPr>
        <p:spPr>
          <a:xfrm>
            <a:off x="101600" y="218199"/>
            <a:ext cx="11734800" cy="6093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rgbClr val="0070C0"/>
                </a:solidFill>
              </a:rPr>
              <a:t>Testing Unseen Data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4" name="Straight Connector 3">
            <a:extLst>
              <a:ext uri="{FF2B5EF4-FFF2-40B4-BE49-F238E27FC236}">
                <a16:creationId xmlns:a16="http://schemas.microsoft.com/office/drawing/2014/main" id="{03B24DA9-A683-4889-BF09-9FCA992FC5CD}"/>
              </a:ext>
              <a:ext uri="{C183D7F6-B498-43B3-948B-1728B52AA6E4}">
                <adec:decorative xmlns:adec="http://schemas.microsoft.com/office/drawing/2017/decorative" val="1"/>
              </a:ext>
            </a:extLst>
          </p:cNvPr>
          <p:cNvCxnSpPr>
            <a:cxnSpLocks/>
          </p:cNvCxnSpPr>
          <p:nvPr/>
        </p:nvCxnSpPr>
        <p:spPr>
          <a:xfrm>
            <a:off x="-56268"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B2436DB-83D9-388C-DB4C-C032AF763FA3}"/>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79DE47F7-8A70-D5FE-A39E-FB7E8376E9FA}"/>
              </a:ext>
            </a:extLst>
          </p:cNvPr>
          <p:cNvPicPr>
            <a:picLocks noChangeAspect="1"/>
          </p:cNvPicPr>
          <p:nvPr/>
        </p:nvPicPr>
        <p:blipFill>
          <a:blip r:embed="rId2"/>
          <a:stretch>
            <a:fillRect/>
          </a:stretch>
        </p:blipFill>
        <p:spPr>
          <a:xfrm>
            <a:off x="659577" y="827597"/>
            <a:ext cx="5385121" cy="3261643"/>
          </a:xfrm>
          <a:prstGeom prst="rect">
            <a:avLst/>
          </a:prstGeom>
        </p:spPr>
      </p:pic>
      <p:pic>
        <p:nvPicPr>
          <p:cNvPr id="9" name="Picture 8">
            <a:extLst>
              <a:ext uri="{FF2B5EF4-FFF2-40B4-BE49-F238E27FC236}">
                <a16:creationId xmlns:a16="http://schemas.microsoft.com/office/drawing/2014/main" id="{65A19B43-8EEB-426D-75B4-806D641D9ABB}"/>
              </a:ext>
            </a:extLst>
          </p:cNvPr>
          <p:cNvPicPr>
            <a:picLocks noChangeAspect="1"/>
          </p:cNvPicPr>
          <p:nvPr/>
        </p:nvPicPr>
        <p:blipFill>
          <a:blip r:embed="rId3"/>
          <a:stretch>
            <a:fillRect/>
          </a:stretch>
        </p:blipFill>
        <p:spPr>
          <a:xfrm>
            <a:off x="6400298" y="827597"/>
            <a:ext cx="5436102" cy="3900264"/>
          </a:xfrm>
          <a:prstGeom prst="rect">
            <a:avLst/>
          </a:prstGeom>
        </p:spPr>
      </p:pic>
      <p:sp>
        <p:nvSpPr>
          <p:cNvPr id="11" name="TextBox 10">
            <a:extLst>
              <a:ext uri="{FF2B5EF4-FFF2-40B4-BE49-F238E27FC236}">
                <a16:creationId xmlns:a16="http://schemas.microsoft.com/office/drawing/2014/main" id="{414C8B64-9D42-E9D3-DE9B-82B9A29197B8}"/>
              </a:ext>
            </a:extLst>
          </p:cNvPr>
          <p:cNvSpPr txBox="1"/>
          <p:nvPr/>
        </p:nvSpPr>
        <p:spPr>
          <a:xfrm>
            <a:off x="659577" y="4393938"/>
            <a:ext cx="5436102" cy="1400383"/>
          </a:xfrm>
          <a:prstGeom prst="rect">
            <a:avLst/>
          </a:prstGeom>
          <a:noFill/>
        </p:spPr>
        <p:txBody>
          <a:bodyPr wrap="square">
            <a:spAutoFit/>
          </a:bodyPr>
          <a:lstStyle/>
          <a:p>
            <a:r>
              <a:rPr lang="en-US" sz="1700" dirty="0">
                <a:latin typeface="+mj-lt"/>
              </a:rPr>
              <a:t>T</a:t>
            </a:r>
            <a:r>
              <a:rPr lang="en-US" sz="1700" b="0" i="0" dirty="0">
                <a:effectLst/>
                <a:latin typeface="+mj-lt"/>
              </a:rPr>
              <a:t>aking a new, unseen data point (representing a customer) and predicting the probability of the customer's </a:t>
            </a:r>
            <a:r>
              <a:rPr lang="en-US" sz="1700" b="1" i="0" dirty="0">
                <a:effectLst/>
                <a:latin typeface="+mj-lt"/>
              </a:rPr>
              <a:t>debt </a:t>
            </a:r>
            <a:r>
              <a:rPr lang="en-US" sz="1700" b="1" dirty="0">
                <a:latin typeface="+mj-lt"/>
              </a:rPr>
              <a:t>being </a:t>
            </a:r>
            <a:r>
              <a:rPr lang="en-US" sz="1700" b="1" i="0" dirty="0">
                <a:effectLst/>
                <a:latin typeface="+mj-lt"/>
              </a:rPr>
              <a:t>collectible or not</a:t>
            </a:r>
            <a:r>
              <a:rPr lang="en-US" sz="1700" b="0" i="0" dirty="0">
                <a:effectLst/>
                <a:latin typeface="+mj-lt"/>
              </a:rPr>
              <a:t>. </a:t>
            </a:r>
            <a:r>
              <a:rPr lang="en-US" sz="1700" dirty="0">
                <a:latin typeface="+mj-lt"/>
              </a:rPr>
              <a:t>Further, it displays </a:t>
            </a:r>
            <a:r>
              <a:rPr lang="en-US" sz="1700" b="0" i="0" dirty="0">
                <a:effectLst/>
                <a:latin typeface="+mj-lt"/>
              </a:rPr>
              <a:t>the probability of the debt being </a:t>
            </a:r>
            <a:r>
              <a:rPr lang="en-US" sz="1700" b="1" i="0" dirty="0">
                <a:effectLst/>
                <a:latin typeface="+mj-lt"/>
              </a:rPr>
              <a:t>successfully collected.</a:t>
            </a:r>
            <a:endParaRPr lang="en-IN" sz="1700" b="1" dirty="0">
              <a:latin typeface="+mj-lt"/>
            </a:endParaRPr>
          </a:p>
        </p:txBody>
      </p:sp>
    </p:spTree>
    <p:extLst>
      <p:ext uri="{BB962C8B-B14F-4D97-AF65-F5344CB8AC3E}">
        <p14:creationId xmlns:p14="http://schemas.microsoft.com/office/powerpoint/2010/main" val="804148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Editing Data</a:t>
            </a:r>
          </a:p>
          <a:p>
            <a:pPr algn="ctr"/>
            <a:r>
              <a:rPr lang="en-US" sz="2800" b="1" dirty="0">
                <a:solidFill>
                  <a:schemeClr val="tx1">
                    <a:lumMod val="75000"/>
                    <a:lumOff val="25000"/>
                  </a:schemeClr>
                </a:solidFill>
              </a:rPr>
              <a:t>Slides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2043112" y="2789343"/>
            <a:ext cx="2428875" cy="1935723"/>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If you would like to modify the data in the graphs and chart included in this template, simply right click on the diagram and select </a:t>
            </a:r>
            <a:r>
              <a:rPr lang="en-US" sz="1400" i="1" dirty="0">
                <a:solidFill>
                  <a:schemeClr val="tx1">
                    <a:lumMod val="75000"/>
                    <a:lumOff val="25000"/>
                  </a:schemeClr>
                </a:solidFill>
                <a:cs typeface="Segoe UI" panose="020B0502040204020203" pitchFamily="34" charset="0"/>
              </a:rPr>
              <a:t>Edit Data in Excel.</a:t>
            </a:r>
          </a:p>
          <a:p>
            <a:pPr>
              <a:lnSpc>
                <a:spcPts val="1900"/>
              </a:lnSpc>
            </a:pPr>
            <a:endParaRPr lang="en-US" sz="1400" i="1" dirty="0">
              <a:solidFill>
                <a:schemeClr val="tx1">
                  <a:lumMod val="75000"/>
                  <a:lumOff val="25000"/>
                </a:schemeClr>
              </a:solidFill>
              <a:cs typeface="Segoe UI" panose="020B0502040204020203" pitchFamily="34" charset="0"/>
            </a:endParaRPr>
          </a:p>
          <a:p>
            <a:pPr>
              <a:lnSpc>
                <a:spcPts val="1900"/>
              </a:lnSpc>
            </a:pPr>
            <a:r>
              <a:rPr lang="en-US" sz="1400" dirty="0">
                <a:solidFill>
                  <a:schemeClr val="tx1">
                    <a:lumMod val="75000"/>
                    <a:lumOff val="25000"/>
                  </a:schemeClr>
                </a:solidFill>
                <a:cs typeface="Segoe UI" panose="020B0502040204020203" pitchFamily="34" charset="0"/>
              </a:rPr>
              <a:t>Excel will then open and you can edit the relevant data.</a:t>
            </a:r>
          </a:p>
        </p:txBody>
      </p:sp>
      <p:pic>
        <p:nvPicPr>
          <p:cNvPr id="4" name="Picture 3" descr="This is an image of a bar chart and a screen shot explaining how to edit data in Excel. ">
            <a:extLst>
              <a:ext uri="{FF2B5EF4-FFF2-40B4-BE49-F238E27FC236}">
                <a16:creationId xmlns:a16="http://schemas.microsoft.com/office/drawing/2014/main" id="{05DB1F73-D09B-4348-9D26-3FCCB6C80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5080" y="1901888"/>
            <a:ext cx="5961389" cy="3920842"/>
          </a:xfrm>
          <a:prstGeom prst="rect">
            <a:avLst/>
          </a:prstGeom>
        </p:spPr>
      </p:pic>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Tree>
    <p:extLst>
      <p:ext uri="{BB962C8B-B14F-4D97-AF65-F5344CB8AC3E}">
        <p14:creationId xmlns:p14="http://schemas.microsoft.com/office/powerpoint/2010/main" val="2275478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542194" y="48474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0"/>
            <a:ext cx="11734800" cy="9694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1800" dirty="0">
              <a:solidFill>
                <a:schemeClr val="tx1">
                  <a:lumMod val="75000"/>
                  <a:lumOff val="25000"/>
                </a:schemeClr>
              </a:solidFill>
            </a:endParaRPr>
          </a:p>
          <a:p>
            <a:pPr algn="ctr"/>
            <a:r>
              <a:rPr lang="en-US" sz="2400" dirty="0">
                <a:solidFill>
                  <a:srgbClr val="0070C0"/>
                </a:solidFill>
              </a:rPr>
              <a:t>Introduction to Debt Collection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456928"/>
            <a:ext cx="362642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01A1DF5-6BFC-AAC6-8A09-8A3A65CBF021}"/>
              </a:ext>
            </a:extLst>
          </p:cNvPr>
          <p:cNvSpPr txBox="1"/>
          <p:nvPr/>
        </p:nvSpPr>
        <p:spPr>
          <a:xfrm>
            <a:off x="474518" y="561120"/>
            <a:ext cx="11242964" cy="3139321"/>
          </a:xfrm>
          <a:prstGeom prst="rect">
            <a:avLst/>
          </a:prstGeom>
          <a:noFill/>
        </p:spPr>
        <p:txBody>
          <a:bodyPr wrap="square" anchor="t">
            <a:spAutoFit/>
          </a:bodyPr>
          <a:lstStyle/>
          <a:p>
            <a:pPr marL="342900" indent="-342900" algn="just">
              <a:buFont typeface="Arial" panose="020B0604020202020204" pitchFamily="34" charset="0"/>
              <a:buChar char="•"/>
            </a:pPr>
            <a:r>
              <a:rPr lang="en-IN" sz="2400" dirty="0">
                <a:solidFill>
                  <a:srgbClr val="0070C0"/>
                </a:solidFill>
                <a:latin typeface="Alef" panose="00000500000000000000" pitchFamily="2" charset="-79"/>
                <a:cs typeface="Alef" panose="00000500000000000000" pitchFamily="2" charset="-79"/>
              </a:rPr>
              <a:t>Context</a:t>
            </a:r>
            <a:r>
              <a:rPr lang="en-IN" dirty="0">
                <a:solidFill>
                  <a:srgbClr val="0070C0"/>
                </a:solidFill>
                <a:latin typeface="Alef" panose="00000500000000000000" pitchFamily="2" charset="-79"/>
                <a:cs typeface="Alef" panose="00000500000000000000" pitchFamily="2" charset="-79"/>
              </a:rPr>
              <a:t> :  </a:t>
            </a:r>
            <a:r>
              <a:rPr lang="en-US" b="0" i="0" dirty="0">
                <a:effectLst/>
                <a:latin typeface="Alef" panose="00000500000000000000" pitchFamily="2" charset="-79"/>
                <a:cs typeface="Alef" panose="00000500000000000000" pitchFamily="2" charset="-79"/>
              </a:rPr>
              <a:t>Effective debt collection is crucial for financial institutions to maintain a healthy balance               sheet and cash flow</a:t>
            </a:r>
            <a:r>
              <a:rPr lang="en-US" b="0" i="0" dirty="0">
                <a:effectLst/>
                <a:latin typeface="+mj-lt"/>
              </a:rPr>
              <a:t>. </a:t>
            </a:r>
            <a:r>
              <a:rPr lang="en-US" b="0" i="0" dirty="0">
                <a:effectLst/>
                <a:latin typeface="Alef" panose="00000500000000000000" pitchFamily="2" charset="-79"/>
                <a:cs typeface="Alef" panose="00000500000000000000" pitchFamily="2" charset="-79"/>
              </a:rPr>
              <a:t>One key aspect of debt collection that requires careful consideration is   identifying accounts that are statute-barred, as this can significantly impact the recoverability of the debt. Statute-barred accounts refer to debts that have passed the legal time limit for debt collection.</a:t>
            </a:r>
            <a:endParaRPr lang="en-IN" dirty="0"/>
          </a:p>
          <a:p>
            <a:pPr marL="342900" indent="-342900">
              <a:buFont typeface="Arial" panose="020B0604020202020204" pitchFamily="34" charset="0"/>
              <a:buChar char="•"/>
            </a:pPr>
            <a:r>
              <a:rPr lang="en-IN" sz="2400" dirty="0">
                <a:solidFill>
                  <a:schemeClr val="accent4">
                    <a:lumMod val="75000"/>
                  </a:schemeClr>
                </a:solidFill>
                <a:latin typeface="Alef" panose="00000500000000000000" pitchFamily="2" charset="-79"/>
                <a:cs typeface="Alef" panose="00000500000000000000" pitchFamily="2" charset="-79"/>
              </a:rPr>
              <a:t>Focus: </a:t>
            </a:r>
            <a:r>
              <a:rPr lang="en-IN" dirty="0">
                <a:latin typeface="Alef" panose="00000500000000000000" pitchFamily="2" charset="-79"/>
                <a:cs typeface="Alef" panose="00000500000000000000" pitchFamily="2" charset="-79"/>
              </a:rPr>
              <a:t>Identifying accounts that are statute-barred, impacting recoverability. </a:t>
            </a:r>
            <a:r>
              <a:rPr lang="en-US" b="0" i="0" dirty="0">
                <a:effectLst/>
                <a:latin typeface="Alef" panose="00000500000000000000" pitchFamily="2" charset="-79"/>
                <a:cs typeface="Alef" panose="00000500000000000000" pitchFamily="2" charset="-79"/>
              </a:rPr>
              <a:t>Such accounts could be predicted through various factors, such as the age of the debt, payment history, and customer demographics, to identify accounts that are more likely to be recovered before they become statute-barred.</a:t>
            </a:r>
            <a:endParaRPr lang="en-IN" dirty="0"/>
          </a:p>
          <a:p>
            <a:pPr marL="342900" indent="-342900">
              <a:buFont typeface="Arial" panose="020B0604020202020204" pitchFamily="34" charset="0"/>
              <a:buChar char="•"/>
            </a:pPr>
            <a:r>
              <a:rPr lang="en-IN" sz="2400" dirty="0">
                <a:solidFill>
                  <a:srgbClr val="0070C0"/>
                </a:solidFill>
                <a:latin typeface="Alef" panose="00000500000000000000" pitchFamily="2" charset="-79"/>
                <a:cs typeface="Alef" panose="00000500000000000000" pitchFamily="2" charset="-79"/>
              </a:rPr>
              <a:t>Objective :</a:t>
            </a:r>
            <a:r>
              <a:rPr lang="en-US" b="0" i="0" dirty="0">
                <a:effectLst/>
                <a:latin typeface="Alef" panose="00000500000000000000" pitchFamily="2" charset="-79"/>
                <a:cs typeface="Alef" panose="00000500000000000000" pitchFamily="2" charset="-79"/>
              </a:rPr>
              <a:t>To address this challenge, developing a machine learning model to predict successful debt recovery could be a valuable approach.</a:t>
            </a:r>
            <a:endParaRPr lang="en-IN" dirty="0">
              <a:latin typeface="Alef" panose="00000500000000000000" pitchFamily="2" charset="-79"/>
              <a:cs typeface="Alef" panose="00000500000000000000" pitchFamily="2" charset="-79"/>
            </a:endParaRPr>
          </a:p>
        </p:txBody>
      </p:sp>
      <p:pic>
        <p:nvPicPr>
          <p:cNvPr id="7" name="Picture 6">
            <a:extLst>
              <a:ext uri="{FF2B5EF4-FFF2-40B4-BE49-F238E27FC236}">
                <a16:creationId xmlns:a16="http://schemas.microsoft.com/office/drawing/2014/main" id="{32AA460F-0242-BD35-4D6C-6BBCEEB2E60C}"/>
              </a:ext>
            </a:extLst>
          </p:cNvPr>
          <p:cNvPicPr>
            <a:picLocks noChangeAspect="1"/>
          </p:cNvPicPr>
          <p:nvPr/>
        </p:nvPicPr>
        <p:blipFill>
          <a:blip r:embed="rId3"/>
          <a:stretch>
            <a:fillRect/>
          </a:stretch>
        </p:blipFill>
        <p:spPr>
          <a:xfrm>
            <a:off x="1782706" y="3700441"/>
            <a:ext cx="8626588" cy="3139321"/>
          </a:xfrm>
          <a:prstGeom prst="rect">
            <a:avLst/>
          </a:prstGeom>
        </p:spPr>
      </p:pic>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4938"/>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rgbClr val="0070C0"/>
                </a:solidFill>
              </a:rPr>
              <a:t>Data Preprocessing</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456D254-FE91-53DD-5284-DA8ECDFE56C3}"/>
              </a:ext>
            </a:extLst>
          </p:cNvPr>
          <p:cNvSpPr txBox="1"/>
          <p:nvPr/>
        </p:nvSpPr>
        <p:spPr>
          <a:xfrm>
            <a:off x="475385" y="640355"/>
            <a:ext cx="6104658" cy="369332"/>
          </a:xfrm>
          <a:prstGeom prst="rect">
            <a:avLst/>
          </a:prstGeom>
          <a:noFill/>
        </p:spPr>
        <p:txBody>
          <a:bodyPr wrap="square">
            <a:spAutoFit/>
          </a:bodyPr>
          <a:lstStyle/>
          <a:p>
            <a:r>
              <a:rPr lang="en-IN" dirty="0">
                <a:solidFill>
                  <a:srgbClr val="0070C0"/>
                </a:solidFill>
                <a:latin typeface="+mj-lt"/>
              </a:rPr>
              <a:t>1.   Loading Libraries:</a:t>
            </a:r>
          </a:p>
        </p:txBody>
      </p:sp>
      <p:pic>
        <p:nvPicPr>
          <p:cNvPr id="6" name="Picture 5">
            <a:extLst>
              <a:ext uri="{FF2B5EF4-FFF2-40B4-BE49-F238E27FC236}">
                <a16:creationId xmlns:a16="http://schemas.microsoft.com/office/drawing/2014/main" id="{526EF0BE-3A26-F188-8F1E-33B4A0D96785}"/>
              </a:ext>
            </a:extLst>
          </p:cNvPr>
          <p:cNvPicPr>
            <a:picLocks noChangeAspect="1"/>
          </p:cNvPicPr>
          <p:nvPr/>
        </p:nvPicPr>
        <p:blipFill>
          <a:blip r:embed="rId3"/>
          <a:stretch>
            <a:fillRect/>
          </a:stretch>
        </p:blipFill>
        <p:spPr>
          <a:xfrm>
            <a:off x="704383" y="1084776"/>
            <a:ext cx="10783234" cy="2377646"/>
          </a:xfrm>
          <a:prstGeom prst="rect">
            <a:avLst/>
          </a:prstGeom>
        </p:spPr>
      </p:pic>
      <p:pic>
        <p:nvPicPr>
          <p:cNvPr id="12" name="Picture 11">
            <a:extLst>
              <a:ext uri="{FF2B5EF4-FFF2-40B4-BE49-F238E27FC236}">
                <a16:creationId xmlns:a16="http://schemas.microsoft.com/office/drawing/2014/main" id="{ECC287A7-23A9-3AE8-99E8-F56D8B003902}"/>
              </a:ext>
            </a:extLst>
          </p:cNvPr>
          <p:cNvPicPr>
            <a:picLocks noChangeAspect="1"/>
          </p:cNvPicPr>
          <p:nvPr/>
        </p:nvPicPr>
        <p:blipFill>
          <a:blip r:embed="rId4"/>
          <a:stretch>
            <a:fillRect/>
          </a:stretch>
        </p:blipFill>
        <p:spPr>
          <a:xfrm>
            <a:off x="704383" y="3945995"/>
            <a:ext cx="3208298" cy="403895"/>
          </a:xfrm>
          <a:prstGeom prst="rect">
            <a:avLst/>
          </a:prstGeom>
        </p:spPr>
      </p:pic>
      <p:sp>
        <p:nvSpPr>
          <p:cNvPr id="16" name="TextBox 15">
            <a:extLst>
              <a:ext uri="{FF2B5EF4-FFF2-40B4-BE49-F238E27FC236}">
                <a16:creationId xmlns:a16="http://schemas.microsoft.com/office/drawing/2014/main" id="{31746AC6-5011-90E9-24B6-3F73F05FA735}"/>
              </a:ext>
            </a:extLst>
          </p:cNvPr>
          <p:cNvSpPr txBox="1"/>
          <p:nvPr/>
        </p:nvSpPr>
        <p:spPr>
          <a:xfrm>
            <a:off x="475385" y="3495565"/>
            <a:ext cx="6104658" cy="369332"/>
          </a:xfrm>
          <a:prstGeom prst="rect">
            <a:avLst/>
          </a:prstGeom>
          <a:noFill/>
        </p:spPr>
        <p:txBody>
          <a:bodyPr wrap="square">
            <a:spAutoFit/>
          </a:bodyPr>
          <a:lstStyle/>
          <a:p>
            <a:r>
              <a:rPr lang="en-IN" dirty="0">
                <a:solidFill>
                  <a:schemeClr val="accent4">
                    <a:lumMod val="75000"/>
                  </a:schemeClr>
                </a:solidFill>
                <a:latin typeface="+mj-lt"/>
              </a:rPr>
              <a:t>2.   Loading the Dataset:</a:t>
            </a:r>
          </a:p>
        </p:txBody>
      </p:sp>
      <p:sp>
        <p:nvSpPr>
          <p:cNvPr id="18" name="TextBox 17">
            <a:extLst>
              <a:ext uri="{FF2B5EF4-FFF2-40B4-BE49-F238E27FC236}">
                <a16:creationId xmlns:a16="http://schemas.microsoft.com/office/drawing/2014/main" id="{2C7A9D84-A0C4-BFF2-106F-4CE3317733C5}"/>
              </a:ext>
            </a:extLst>
          </p:cNvPr>
          <p:cNvSpPr txBox="1"/>
          <p:nvPr/>
        </p:nvSpPr>
        <p:spPr>
          <a:xfrm>
            <a:off x="475385" y="4430988"/>
            <a:ext cx="6104658" cy="369332"/>
          </a:xfrm>
          <a:prstGeom prst="rect">
            <a:avLst/>
          </a:prstGeom>
          <a:noFill/>
        </p:spPr>
        <p:txBody>
          <a:bodyPr wrap="square">
            <a:spAutoFit/>
          </a:bodyPr>
          <a:lstStyle/>
          <a:p>
            <a:r>
              <a:rPr lang="en-IN" dirty="0">
                <a:solidFill>
                  <a:srgbClr val="0070C0"/>
                </a:solidFill>
                <a:latin typeface="+mj-lt"/>
              </a:rPr>
              <a:t>3.   Identifying Missing Values</a:t>
            </a:r>
            <a:r>
              <a:rPr lang="en-IN" dirty="0">
                <a:solidFill>
                  <a:srgbClr val="0070C0"/>
                </a:solidFill>
              </a:rPr>
              <a:t>:</a:t>
            </a:r>
          </a:p>
        </p:txBody>
      </p:sp>
      <p:pic>
        <p:nvPicPr>
          <p:cNvPr id="25" name="Picture 24">
            <a:extLst>
              <a:ext uri="{FF2B5EF4-FFF2-40B4-BE49-F238E27FC236}">
                <a16:creationId xmlns:a16="http://schemas.microsoft.com/office/drawing/2014/main" id="{981CDF93-F656-4538-DAF4-4A9EE94475FC}"/>
              </a:ext>
            </a:extLst>
          </p:cNvPr>
          <p:cNvPicPr>
            <a:picLocks noChangeAspect="1"/>
          </p:cNvPicPr>
          <p:nvPr/>
        </p:nvPicPr>
        <p:blipFill>
          <a:blip r:embed="rId5"/>
          <a:stretch>
            <a:fillRect/>
          </a:stretch>
        </p:blipFill>
        <p:spPr>
          <a:xfrm>
            <a:off x="704383" y="4914561"/>
            <a:ext cx="2606266" cy="510584"/>
          </a:xfrm>
          <a:prstGeom prst="rect">
            <a:avLst/>
          </a:prstGeom>
        </p:spPr>
      </p:pic>
      <p:pic>
        <p:nvPicPr>
          <p:cNvPr id="27" name="Picture 26">
            <a:extLst>
              <a:ext uri="{FF2B5EF4-FFF2-40B4-BE49-F238E27FC236}">
                <a16:creationId xmlns:a16="http://schemas.microsoft.com/office/drawing/2014/main" id="{31C24869-D47B-8DEF-9DA6-DE4584E896B4}"/>
              </a:ext>
            </a:extLst>
          </p:cNvPr>
          <p:cNvPicPr>
            <a:picLocks noChangeAspect="1"/>
          </p:cNvPicPr>
          <p:nvPr/>
        </p:nvPicPr>
        <p:blipFill>
          <a:blip r:embed="rId6"/>
          <a:stretch>
            <a:fillRect/>
          </a:stretch>
        </p:blipFill>
        <p:spPr>
          <a:xfrm>
            <a:off x="3375592" y="4914561"/>
            <a:ext cx="2720576" cy="1501270"/>
          </a:xfrm>
          <a:prstGeom prst="rect">
            <a:avLst/>
          </a:prstGeom>
        </p:spPr>
      </p:pic>
      <p:pic>
        <p:nvPicPr>
          <p:cNvPr id="29" name="Picture 28">
            <a:extLst>
              <a:ext uri="{FF2B5EF4-FFF2-40B4-BE49-F238E27FC236}">
                <a16:creationId xmlns:a16="http://schemas.microsoft.com/office/drawing/2014/main" id="{2846D896-FD45-6B9E-D527-3B4761D5FC82}"/>
              </a:ext>
            </a:extLst>
          </p:cNvPr>
          <p:cNvPicPr>
            <a:picLocks noChangeAspect="1"/>
          </p:cNvPicPr>
          <p:nvPr/>
        </p:nvPicPr>
        <p:blipFill>
          <a:blip r:embed="rId7"/>
          <a:stretch>
            <a:fillRect/>
          </a:stretch>
        </p:blipFill>
        <p:spPr>
          <a:xfrm>
            <a:off x="6259715" y="4914561"/>
            <a:ext cx="2644369" cy="1486029"/>
          </a:xfrm>
          <a:prstGeom prst="rect">
            <a:avLst/>
          </a:prstGeom>
        </p:spPr>
      </p:pic>
      <p:pic>
        <p:nvPicPr>
          <p:cNvPr id="31" name="Picture 30">
            <a:extLst>
              <a:ext uri="{FF2B5EF4-FFF2-40B4-BE49-F238E27FC236}">
                <a16:creationId xmlns:a16="http://schemas.microsoft.com/office/drawing/2014/main" id="{F2EB8EA2-0393-7215-1EEC-CCD51CD475D9}"/>
              </a:ext>
            </a:extLst>
          </p:cNvPr>
          <p:cNvPicPr>
            <a:picLocks noChangeAspect="1"/>
          </p:cNvPicPr>
          <p:nvPr/>
        </p:nvPicPr>
        <p:blipFill>
          <a:blip r:embed="rId8"/>
          <a:stretch>
            <a:fillRect/>
          </a:stretch>
        </p:blipFill>
        <p:spPr>
          <a:xfrm>
            <a:off x="9231281" y="4914561"/>
            <a:ext cx="2705334" cy="1303133"/>
          </a:xfrm>
          <a:prstGeom prst="rect">
            <a:avLst/>
          </a:prstGeom>
        </p:spPr>
      </p:pic>
    </p:spTree>
    <p:extLst>
      <p:ext uri="{BB962C8B-B14F-4D97-AF65-F5344CB8AC3E}">
        <p14:creationId xmlns:p14="http://schemas.microsoft.com/office/powerpoint/2010/main" val="843768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0328E5-4DF5-ECA3-2467-D841CA420E68}"/>
            </a:ext>
          </a:extLst>
        </p:cNvPr>
        <p:cNvGrpSpPr/>
        <p:nvPr/>
      </p:nvGrpSpPr>
      <p:grpSpPr>
        <a:xfrm>
          <a:off x="0" y="0"/>
          <a:ext cx="0" cy="0"/>
          <a:chOff x="0" y="0"/>
          <a:chExt cx="0" cy="0"/>
        </a:xfrm>
      </p:grpSpPr>
      <p:sp>
        <p:nvSpPr>
          <p:cNvPr id="7" name="Title 6" hidden="1">
            <a:extLst>
              <a:ext uri="{FF2B5EF4-FFF2-40B4-BE49-F238E27FC236}">
                <a16:creationId xmlns:a16="http://schemas.microsoft.com/office/drawing/2014/main" id="{FF314A15-E56A-FCB5-C21B-91A4333E4E7C}"/>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7283E106-024B-9F72-50A5-1DCD15B60A4A}"/>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12C1E9AC-E27B-EF32-5E69-FB3632121B3E}"/>
              </a:ext>
            </a:extLst>
          </p:cNvPr>
          <p:cNvSpPr txBox="1">
            <a:spLocks/>
          </p:cNvSpPr>
          <p:nvPr/>
        </p:nvSpPr>
        <p:spPr>
          <a:xfrm>
            <a:off x="228600" y="268804"/>
            <a:ext cx="1173480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0" i="0" dirty="0">
                <a:solidFill>
                  <a:srgbClr val="0070C0"/>
                </a:solidFill>
                <a:effectLst/>
              </a:rPr>
              <a:t>Feature engineering</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154A075B-1103-3714-FB33-4CB8F7F577D4}"/>
              </a:ext>
              <a:ext uri="{C183D7F6-B498-43B3-948B-1728B52AA6E4}">
                <adec:decorative xmlns:adec="http://schemas.microsoft.com/office/drawing/2017/decorative" val="1"/>
              </a:ext>
            </a:extLst>
          </p:cNvPr>
          <p:cNvCxnSpPr>
            <a:cxnSpLocks/>
          </p:cNvCxnSpPr>
          <p:nvPr/>
        </p:nvCxnSpPr>
        <p:spPr>
          <a:xfrm>
            <a:off x="0" y="517476"/>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E7064DA-E81C-3EDB-718E-14A9934D6CE0}"/>
              </a:ext>
            </a:extLst>
          </p:cNvPr>
          <p:cNvSpPr txBox="1"/>
          <p:nvPr/>
        </p:nvSpPr>
        <p:spPr>
          <a:xfrm>
            <a:off x="371475" y="640355"/>
            <a:ext cx="6104658" cy="369332"/>
          </a:xfrm>
          <a:prstGeom prst="rect">
            <a:avLst/>
          </a:prstGeom>
          <a:noFill/>
        </p:spPr>
        <p:txBody>
          <a:bodyPr wrap="square">
            <a:spAutoFit/>
          </a:bodyPr>
          <a:lstStyle/>
          <a:p>
            <a:r>
              <a:rPr lang="en-IN" b="0" i="0" dirty="0">
                <a:solidFill>
                  <a:srgbClr val="0070C0"/>
                </a:solidFill>
                <a:effectLst/>
                <a:latin typeface="Roboto" panose="02000000000000000000" pitchFamily="2" charset="0"/>
              </a:rPr>
              <a:t> </a:t>
            </a:r>
            <a:r>
              <a:rPr lang="en-IN" b="0" i="0" dirty="0">
                <a:solidFill>
                  <a:srgbClr val="0070C0"/>
                </a:solidFill>
                <a:effectLst/>
                <a:latin typeface="+mj-lt"/>
              </a:rPr>
              <a:t>4.   </a:t>
            </a:r>
            <a:r>
              <a:rPr lang="en-IN" dirty="0">
                <a:solidFill>
                  <a:srgbClr val="0070C0"/>
                </a:solidFill>
                <a:latin typeface="+mj-lt"/>
              </a:rPr>
              <a:t>C</a:t>
            </a:r>
            <a:r>
              <a:rPr lang="en-IN" b="0" i="0" dirty="0">
                <a:solidFill>
                  <a:srgbClr val="0070C0"/>
                </a:solidFill>
                <a:effectLst/>
                <a:latin typeface="+mj-lt"/>
              </a:rPr>
              <a:t>reating new features:</a:t>
            </a:r>
          </a:p>
        </p:txBody>
      </p:sp>
      <p:pic>
        <p:nvPicPr>
          <p:cNvPr id="5" name="Picture 4">
            <a:extLst>
              <a:ext uri="{FF2B5EF4-FFF2-40B4-BE49-F238E27FC236}">
                <a16:creationId xmlns:a16="http://schemas.microsoft.com/office/drawing/2014/main" id="{6D80F5D6-C1E7-1D51-00FC-2806C9CF652D}"/>
              </a:ext>
            </a:extLst>
          </p:cNvPr>
          <p:cNvPicPr>
            <a:picLocks noChangeAspect="1"/>
          </p:cNvPicPr>
          <p:nvPr/>
        </p:nvPicPr>
        <p:blipFill>
          <a:blip r:embed="rId3"/>
          <a:stretch>
            <a:fillRect/>
          </a:stretch>
        </p:blipFill>
        <p:spPr>
          <a:xfrm>
            <a:off x="653647" y="1087991"/>
            <a:ext cx="6645216" cy="3513124"/>
          </a:xfrm>
          <a:prstGeom prst="rect">
            <a:avLst/>
          </a:prstGeom>
        </p:spPr>
      </p:pic>
      <p:sp>
        <p:nvSpPr>
          <p:cNvPr id="6" name="Rectangle 1">
            <a:extLst>
              <a:ext uri="{FF2B5EF4-FFF2-40B4-BE49-F238E27FC236}">
                <a16:creationId xmlns:a16="http://schemas.microsoft.com/office/drawing/2014/main" id="{350C6820-3F55-2E2B-DBD5-76EEC66CEFFD}"/>
              </a:ext>
            </a:extLst>
          </p:cNvPr>
          <p:cNvSpPr>
            <a:spLocks noChangeArrowheads="1"/>
          </p:cNvSpPr>
          <p:nvPr/>
        </p:nvSpPr>
        <p:spPr bwMode="auto">
          <a:xfrm>
            <a:off x="7574973" y="1087991"/>
            <a:ext cx="4388427" cy="2057577"/>
          </a:xfrm>
          <a:prstGeom prst="rect">
            <a:avLst/>
          </a:prstGeom>
          <a:solidFill>
            <a:schemeClr val="bg1"/>
          </a:solidFill>
          <a:ln>
            <a:noFill/>
          </a:ln>
          <a:effectLst/>
        </p:spPr>
        <p:txBody>
          <a:bodyPr vert="horz" wrap="square" lIns="91440" tIns="79350" rIns="91440" bIns="380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effectLst/>
                <a:latin typeface="+mj-lt"/>
              </a:rPr>
              <a:t>Here, two new features are calculated: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effectLst/>
                <a:latin typeface="+mj-lt"/>
              </a:rPr>
              <a:t>'Debt To Income Ratio': Created by dividing 'Debt Load Principal' by 'Purchase Price'. This represents the ratio of debt to purchase price.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effectLst/>
                <a:latin typeface="+mj-lt"/>
              </a:rPr>
              <a:t>'Balance Change': Calculated by subtracting  ‘Balance at debt</a:t>
            </a:r>
            <a:r>
              <a:rPr lang="en-US" altLang="en-US" sz="1200" dirty="0">
                <a:latin typeface="+mj-lt"/>
              </a:rPr>
              <a:t> </a:t>
            </a:r>
            <a:r>
              <a:rPr kumimoji="0" lang="en-US" altLang="en-US" sz="1200" b="0" i="0" u="none" strike="noStrike" cap="none" normalizeH="0" baseline="0" dirty="0">
                <a:ln>
                  <a:noFill/>
                </a:ln>
                <a:effectLst/>
                <a:latin typeface="+mj-lt"/>
              </a:rPr>
              <a:t>load' from 'Current Balance'. This represents the change in balance.</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effectLst/>
                <a:latin typeface="+mj-lt"/>
              </a:rPr>
              <a:t>These new features might provide valuable insights for the machine learning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0EAF6658-C354-CC23-FA79-9B2D268E1029}"/>
              </a:ext>
            </a:extLst>
          </p:cNvPr>
          <p:cNvSpPr>
            <a:spLocks noChangeArrowheads="1"/>
          </p:cNvSpPr>
          <p:nvPr/>
        </p:nvSpPr>
        <p:spPr bwMode="auto">
          <a:xfrm>
            <a:off x="7574973" y="2844553"/>
            <a:ext cx="4214530" cy="1226580"/>
          </a:xfrm>
          <a:prstGeom prst="rect">
            <a:avLst/>
          </a:prstGeom>
          <a:solidFill>
            <a:schemeClr val="bg1"/>
          </a:solidFill>
          <a:ln>
            <a:noFill/>
          </a:ln>
          <a:effectLst/>
        </p:spPr>
        <p:txBody>
          <a:bodyPr vert="horz" wrap="square" lIns="91440" tIns="79350" rIns="91440" bIns="380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effectLst/>
                <a:latin typeface="+mj-lt"/>
              </a:rPr>
              <a:t>We are creating a new categorical feature called ’Age Group' based on the 'Customer Age' column.</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effectLst/>
                <a:latin typeface="+mj-lt"/>
              </a:rPr>
              <a:t>Each bin is assigned a label from the labels list ('Young', 'Middle-Aged', 'Senior', 'Elderly’). </a:t>
            </a:r>
            <a:r>
              <a:rPr lang="en-US" altLang="en-US" sz="1200" dirty="0">
                <a:latin typeface="+mj-lt"/>
              </a:rPr>
              <a:t>B</a:t>
            </a:r>
            <a:r>
              <a:rPr kumimoji="0" lang="en-US" altLang="en-US" sz="1200" b="0" i="0" u="none" strike="noStrike" cap="none" normalizeH="0" baseline="0" dirty="0">
                <a:ln>
                  <a:noFill/>
                </a:ln>
                <a:effectLst/>
                <a:latin typeface="+mj-lt"/>
              </a:rPr>
              <a:t>ins defined for (0-30, 30-50, 50-70, 70 and above).</a:t>
            </a:r>
          </a:p>
        </p:txBody>
      </p:sp>
    </p:spTree>
    <p:extLst>
      <p:ext uri="{BB962C8B-B14F-4D97-AF65-F5344CB8AC3E}">
        <p14:creationId xmlns:p14="http://schemas.microsoft.com/office/powerpoint/2010/main" val="3878033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rgbClr val="0070C0"/>
                </a:solidFill>
              </a:rPr>
              <a:t>Handling Missing Data</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97BA402-B895-0E0C-F665-19EB7C9C51D7}"/>
              </a:ext>
            </a:extLst>
          </p:cNvPr>
          <p:cNvSpPr txBox="1"/>
          <p:nvPr/>
        </p:nvSpPr>
        <p:spPr>
          <a:xfrm>
            <a:off x="401320" y="743343"/>
            <a:ext cx="6106160" cy="278218"/>
          </a:xfrm>
          <a:prstGeom prst="rect">
            <a:avLst/>
          </a:prstGeom>
          <a:noFill/>
        </p:spPr>
        <p:txBody>
          <a:bodyPr wrap="square">
            <a:spAutoFit/>
          </a:bodyPr>
          <a:lstStyle/>
          <a:p>
            <a:pPr>
              <a:lnSpc>
                <a:spcPts val="1425"/>
              </a:lnSpc>
            </a:pPr>
            <a:r>
              <a:rPr lang="en-IN" dirty="0">
                <a:solidFill>
                  <a:srgbClr val="0070C0"/>
                </a:solidFill>
                <a:latin typeface="+mj-lt"/>
                <a:cs typeface="Alef" panose="00000500000000000000" pitchFamily="2" charset="-79"/>
              </a:rPr>
              <a:t>5</a:t>
            </a:r>
            <a:r>
              <a:rPr lang="en-IN" b="0" dirty="0">
                <a:solidFill>
                  <a:srgbClr val="0070C0"/>
                </a:solidFill>
                <a:effectLst/>
                <a:latin typeface="+mj-lt"/>
                <a:cs typeface="Alef" panose="00000500000000000000" pitchFamily="2" charset="-79"/>
              </a:rPr>
              <a:t>.   Visualize missing data:</a:t>
            </a:r>
          </a:p>
        </p:txBody>
      </p:sp>
      <p:sp>
        <p:nvSpPr>
          <p:cNvPr id="20" name="TextBox 19">
            <a:extLst>
              <a:ext uri="{FF2B5EF4-FFF2-40B4-BE49-F238E27FC236}">
                <a16:creationId xmlns:a16="http://schemas.microsoft.com/office/drawing/2014/main" id="{A126C452-1ABA-5C34-F24F-AEA1FCCA38D9}"/>
              </a:ext>
            </a:extLst>
          </p:cNvPr>
          <p:cNvSpPr txBox="1"/>
          <p:nvPr/>
        </p:nvSpPr>
        <p:spPr>
          <a:xfrm>
            <a:off x="402822" y="3461287"/>
            <a:ext cx="6104658" cy="369332"/>
          </a:xfrm>
          <a:prstGeom prst="rect">
            <a:avLst/>
          </a:prstGeom>
          <a:noFill/>
        </p:spPr>
        <p:txBody>
          <a:bodyPr wrap="square">
            <a:spAutoFit/>
          </a:bodyPr>
          <a:lstStyle/>
          <a:p>
            <a:r>
              <a:rPr lang="en-IN" dirty="0">
                <a:solidFill>
                  <a:schemeClr val="accent4">
                    <a:lumMod val="75000"/>
                  </a:schemeClr>
                </a:solidFill>
                <a:latin typeface="+mj-lt"/>
              </a:rPr>
              <a:t>6.   Handling Missing Data:</a:t>
            </a:r>
          </a:p>
        </p:txBody>
      </p:sp>
      <p:pic>
        <p:nvPicPr>
          <p:cNvPr id="22" name="Picture 21">
            <a:extLst>
              <a:ext uri="{FF2B5EF4-FFF2-40B4-BE49-F238E27FC236}">
                <a16:creationId xmlns:a16="http://schemas.microsoft.com/office/drawing/2014/main" id="{0779EC6E-6381-FE7A-E7B2-DCE6CE218054}"/>
              </a:ext>
            </a:extLst>
          </p:cNvPr>
          <p:cNvPicPr>
            <a:picLocks noChangeAspect="1"/>
          </p:cNvPicPr>
          <p:nvPr/>
        </p:nvPicPr>
        <p:blipFill>
          <a:blip r:embed="rId3"/>
          <a:stretch>
            <a:fillRect/>
          </a:stretch>
        </p:blipFill>
        <p:spPr>
          <a:xfrm>
            <a:off x="606881" y="3944859"/>
            <a:ext cx="4016088" cy="1837399"/>
          </a:xfrm>
          <a:prstGeom prst="rect">
            <a:avLst/>
          </a:prstGeom>
        </p:spPr>
      </p:pic>
      <p:pic>
        <p:nvPicPr>
          <p:cNvPr id="7" name="Picture 6">
            <a:extLst>
              <a:ext uri="{FF2B5EF4-FFF2-40B4-BE49-F238E27FC236}">
                <a16:creationId xmlns:a16="http://schemas.microsoft.com/office/drawing/2014/main" id="{E192DD41-A682-036B-0C6C-ABCFD79AB158}"/>
              </a:ext>
            </a:extLst>
          </p:cNvPr>
          <p:cNvPicPr>
            <a:picLocks noChangeAspect="1"/>
          </p:cNvPicPr>
          <p:nvPr/>
        </p:nvPicPr>
        <p:blipFill>
          <a:blip r:embed="rId4"/>
          <a:stretch>
            <a:fillRect/>
          </a:stretch>
        </p:blipFill>
        <p:spPr>
          <a:xfrm>
            <a:off x="606881" y="1141747"/>
            <a:ext cx="4290432" cy="800169"/>
          </a:xfrm>
          <a:prstGeom prst="rect">
            <a:avLst/>
          </a:prstGeom>
        </p:spPr>
      </p:pic>
      <p:pic>
        <p:nvPicPr>
          <p:cNvPr id="10" name="Picture 9">
            <a:extLst>
              <a:ext uri="{FF2B5EF4-FFF2-40B4-BE49-F238E27FC236}">
                <a16:creationId xmlns:a16="http://schemas.microsoft.com/office/drawing/2014/main" id="{AEA5469D-3BB2-82EA-D61C-C14F39A8C7F5}"/>
              </a:ext>
            </a:extLst>
          </p:cNvPr>
          <p:cNvPicPr>
            <a:picLocks noChangeAspect="1"/>
          </p:cNvPicPr>
          <p:nvPr/>
        </p:nvPicPr>
        <p:blipFill>
          <a:blip r:embed="rId5"/>
          <a:stretch>
            <a:fillRect/>
          </a:stretch>
        </p:blipFill>
        <p:spPr>
          <a:xfrm>
            <a:off x="5434733" y="743343"/>
            <a:ext cx="5342083" cy="5662151"/>
          </a:xfrm>
          <a:prstGeom prst="rect">
            <a:avLst/>
          </a:prstGeom>
        </p:spPr>
      </p:pic>
    </p:spTree>
    <p:extLst>
      <p:ext uri="{BB962C8B-B14F-4D97-AF65-F5344CB8AC3E}">
        <p14:creationId xmlns:p14="http://schemas.microsoft.com/office/powerpoint/2010/main" val="1212140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74938"/>
            <a:ext cx="11734800" cy="9417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2000" dirty="0">
              <a:solidFill>
                <a:schemeClr val="accent5">
                  <a:lumMod val="75000"/>
                </a:schemeClr>
              </a:solidFill>
            </a:endParaRPr>
          </a:p>
          <a:p>
            <a:pPr algn="ctr"/>
            <a:r>
              <a:rPr lang="en-IN" sz="2000" dirty="0">
                <a:solidFill>
                  <a:srgbClr val="0070C0"/>
                </a:solidFill>
              </a:rPr>
              <a:t>Exploratory Data Analysis (EDA)</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90629E6-9DEE-B422-6FD1-5818984ECAD0}"/>
              </a:ext>
            </a:extLst>
          </p:cNvPr>
          <p:cNvSpPr txBox="1"/>
          <p:nvPr/>
        </p:nvSpPr>
        <p:spPr>
          <a:xfrm>
            <a:off x="334669" y="815020"/>
            <a:ext cx="6104658" cy="369332"/>
          </a:xfrm>
          <a:prstGeom prst="rect">
            <a:avLst/>
          </a:prstGeom>
          <a:noFill/>
        </p:spPr>
        <p:txBody>
          <a:bodyPr wrap="square">
            <a:spAutoFit/>
          </a:bodyPr>
          <a:lstStyle/>
          <a:p>
            <a:r>
              <a:rPr lang="en-IN" dirty="0">
                <a:solidFill>
                  <a:srgbClr val="0070C0"/>
                </a:solidFill>
                <a:latin typeface="+mj-lt"/>
              </a:rPr>
              <a:t>6.   Visualizations:</a:t>
            </a:r>
          </a:p>
        </p:txBody>
      </p:sp>
      <p:pic>
        <p:nvPicPr>
          <p:cNvPr id="10" name="Picture 9">
            <a:extLst>
              <a:ext uri="{FF2B5EF4-FFF2-40B4-BE49-F238E27FC236}">
                <a16:creationId xmlns:a16="http://schemas.microsoft.com/office/drawing/2014/main" id="{43BB9A93-A096-F7D7-7C35-6E89B6A1D133}"/>
              </a:ext>
            </a:extLst>
          </p:cNvPr>
          <p:cNvPicPr>
            <a:picLocks noChangeAspect="1"/>
          </p:cNvPicPr>
          <p:nvPr/>
        </p:nvPicPr>
        <p:blipFill>
          <a:blip r:embed="rId3"/>
          <a:stretch>
            <a:fillRect/>
          </a:stretch>
        </p:blipFill>
        <p:spPr>
          <a:xfrm>
            <a:off x="677997" y="1218819"/>
            <a:ext cx="4206605" cy="1265030"/>
          </a:xfrm>
          <a:prstGeom prst="rect">
            <a:avLst/>
          </a:prstGeom>
        </p:spPr>
      </p:pic>
      <p:pic>
        <p:nvPicPr>
          <p:cNvPr id="13" name="Picture 12">
            <a:extLst>
              <a:ext uri="{FF2B5EF4-FFF2-40B4-BE49-F238E27FC236}">
                <a16:creationId xmlns:a16="http://schemas.microsoft.com/office/drawing/2014/main" id="{8774C087-F453-BB0F-498D-401BD6C14135}"/>
              </a:ext>
            </a:extLst>
          </p:cNvPr>
          <p:cNvPicPr>
            <a:picLocks noChangeAspect="1"/>
          </p:cNvPicPr>
          <p:nvPr/>
        </p:nvPicPr>
        <p:blipFill>
          <a:blip r:embed="rId4"/>
          <a:stretch>
            <a:fillRect/>
          </a:stretch>
        </p:blipFill>
        <p:spPr>
          <a:xfrm>
            <a:off x="6096000" y="819326"/>
            <a:ext cx="5298567" cy="3295896"/>
          </a:xfrm>
          <a:prstGeom prst="rect">
            <a:avLst/>
          </a:prstGeom>
        </p:spPr>
      </p:pic>
      <p:pic>
        <p:nvPicPr>
          <p:cNvPr id="18" name="Picture 17">
            <a:extLst>
              <a:ext uri="{FF2B5EF4-FFF2-40B4-BE49-F238E27FC236}">
                <a16:creationId xmlns:a16="http://schemas.microsoft.com/office/drawing/2014/main" id="{43DE70FC-2A3A-E6C4-4B0C-783AD27564A3}"/>
              </a:ext>
            </a:extLst>
          </p:cNvPr>
          <p:cNvPicPr>
            <a:picLocks noChangeAspect="1"/>
          </p:cNvPicPr>
          <p:nvPr/>
        </p:nvPicPr>
        <p:blipFill>
          <a:blip r:embed="rId5"/>
          <a:stretch>
            <a:fillRect/>
          </a:stretch>
        </p:blipFill>
        <p:spPr>
          <a:xfrm>
            <a:off x="677997" y="2647143"/>
            <a:ext cx="5418003" cy="1196444"/>
          </a:xfrm>
          <a:prstGeom prst="rect">
            <a:avLst/>
          </a:prstGeom>
        </p:spPr>
      </p:pic>
      <p:sp>
        <p:nvSpPr>
          <p:cNvPr id="20" name="TextBox 19">
            <a:extLst>
              <a:ext uri="{FF2B5EF4-FFF2-40B4-BE49-F238E27FC236}">
                <a16:creationId xmlns:a16="http://schemas.microsoft.com/office/drawing/2014/main" id="{0C9FF793-DAE2-4370-0D61-5F8BCB012084}"/>
              </a:ext>
            </a:extLst>
          </p:cNvPr>
          <p:cNvSpPr txBox="1"/>
          <p:nvPr/>
        </p:nvSpPr>
        <p:spPr>
          <a:xfrm>
            <a:off x="639001" y="4411649"/>
            <a:ext cx="10913997" cy="1541448"/>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mj-lt"/>
              </a:rPr>
              <a:t>The count plot here shows </a:t>
            </a:r>
            <a:r>
              <a:rPr lang="en-US" dirty="0">
                <a:latin typeface="+mj-lt"/>
              </a:rPr>
              <a:t>us </a:t>
            </a:r>
            <a:r>
              <a:rPr lang="en-US" b="0" i="0" dirty="0">
                <a:effectLst/>
                <a:latin typeface="+mj-lt"/>
              </a:rPr>
              <a:t>the </a:t>
            </a:r>
            <a:r>
              <a:rPr lang="en-US" b="1" i="0" dirty="0">
                <a:effectLst/>
                <a:latin typeface="+mj-lt"/>
              </a:rPr>
              <a:t>number of debts that are statute-barred</a:t>
            </a:r>
            <a:r>
              <a:rPr lang="en-US" b="0" i="0" dirty="0">
                <a:effectLst/>
                <a:latin typeface="+mj-lt"/>
              </a:rPr>
              <a:t> and the </a:t>
            </a:r>
            <a:r>
              <a:rPr lang="en-US" b="1" i="0" dirty="0">
                <a:effectLst/>
                <a:latin typeface="+mj-lt"/>
              </a:rPr>
              <a:t>number of debt that are not.</a:t>
            </a:r>
            <a:r>
              <a:rPr lang="en-US" b="0" i="0" dirty="0">
                <a:effectLst/>
                <a:latin typeface="+mj-lt"/>
              </a:rPr>
              <a:t> This is represented by the height of the bars for "Yes" and "No“.</a:t>
            </a:r>
          </a:p>
          <a:p>
            <a:pPr algn="l">
              <a:spcAft>
                <a:spcPts val="450"/>
              </a:spcAft>
              <a:buFont typeface="Arial" panose="020B0604020202020204" pitchFamily="34" charset="0"/>
              <a:buChar char="•"/>
            </a:pPr>
            <a:r>
              <a:rPr lang="en-US" b="0" i="0" dirty="0">
                <a:effectLst/>
                <a:latin typeface="+mj-lt"/>
              </a:rPr>
              <a:t>    </a:t>
            </a:r>
            <a:r>
              <a:rPr lang="en-US" dirty="0">
                <a:latin typeface="+mj-lt"/>
              </a:rPr>
              <a:t>“Y” </a:t>
            </a:r>
            <a:r>
              <a:rPr lang="en-US" b="0" i="0" dirty="0">
                <a:effectLst/>
                <a:latin typeface="+mj-lt"/>
              </a:rPr>
              <a:t>bar is significantly taller than the “N”, it indicates an </a:t>
            </a:r>
            <a:r>
              <a:rPr lang="en-US" b="1" i="0" dirty="0">
                <a:effectLst/>
                <a:latin typeface="+mj-lt"/>
              </a:rPr>
              <a:t>imbalanced dataset</a:t>
            </a:r>
            <a:r>
              <a:rPr lang="en-US" b="0" i="0" dirty="0">
                <a:effectLst/>
                <a:latin typeface="+mj-lt"/>
              </a:rPr>
              <a:t>, meaning there are far    more debts in statute-barred compared to the other.</a:t>
            </a:r>
          </a:p>
          <a:p>
            <a:pPr algn="l">
              <a:spcAft>
                <a:spcPts val="450"/>
              </a:spcAft>
              <a:buFont typeface="Arial" panose="020B0604020202020204" pitchFamily="34" charset="0"/>
              <a:buChar char="•"/>
            </a:pPr>
            <a:r>
              <a:rPr lang="en-US" dirty="0">
                <a:latin typeface="+mj-lt"/>
              </a:rPr>
              <a:t> Here , </a:t>
            </a:r>
            <a:r>
              <a:rPr lang="en-US" b="0" i="0" dirty="0">
                <a:effectLst/>
                <a:latin typeface="+mj-lt"/>
              </a:rPr>
              <a:t> A large imbalance may indicate potential bias to wards status-barred accounts</a:t>
            </a:r>
            <a:r>
              <a:rPr lang="en-US" dirty="0">
                <a:latin typeface="+mj-lt"/>
              </a:rPr>
              <a:t>.</a:t>
            </a:r>
            <a:endParaRPr lang="en-US" b="0" i="0" dirty="0">
              <a:effectLst/>
              <a:latin typeface="+mj-lt"/>
            </a:endParaRPr>
          </a:p>
        </p:txBody>
      </p:sp>
      <p:sp>
        <p:nvSpPr>
          <p:cNvPr id="26" name="TextBox 25">
            <a:extLst>
              <a:ext uri="{FF2B5EF4-FFF2-40B4-BE49-F238E27FC236}">
                <a16:creationId xmlns:a16="http://schemas.microsoft.com/office/drawing/2014/main" id="{692DD079-32DF-9CAA-334F-08914CD88D0B}"/>
              </a:ext>
            </a:extLst>
          </p:cNvPr>
          <p:cNvSpPr txBox="1"/>
          <p:nvPr/>
        </p:nvSpPr>
        <p:spPr>
          <a:xfrm>
            <a:off x="334669" y="4090684"/>
            <a:ext cx="6104658" cy="369332"/>
          </a:xfrm>
          <a:prstGeom prst="rect">
            <a:avLst/>
          </a:prstGeom>
          <a:noFill/>
        </p:spPr>
        <p:txBody>
          <a:bodyPr wrap="square">
            <a:spAutoFit/>
          </a:bodyPr>
          <a:lstStyle/>
          <a:p>
            <a:r>
              <a:rPr lang="en-IN" dirty="0">
                <a:solidFill>
                  <a:schemeClr val="accent4">
                    <a:lumMod val="75000"/>
                  </a:schemeClr>
                </a:solidFill>
                <a:latin typeface="+mj-lt"/>
              </a:rPr>
              <a:t>7.   Insights:</a:t>
            </a:r>
          </a:p>
        </p:txBody>
      </p:sp>
    </p:spTree>
    <p:extLst>
      <p:ext uri="{BB962C8B-B14F-4D97-AF65-F5344CB8AC3E}">
        <p14:creationId xmlns:p14="http://schemas.microsoft.com/office/powerpoint/2010/main" val="3887579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85017A27-44C8-306D-89D2-CE94410143F9}"/>
              </a:ext>
            </a:extLst>
          </p:cNvPr>
          <p:cNvSpPr>
            <a:spLocks noChangeArrowheads="1"/>
          </p:cNvSpPr>
          <p:nvPr/>
        </p:nvSpPr>
        <p:spPr bwMode="auto">
          <a:xfrm>
            <a:off x="8583437" y="960792"/>
            <a:ext cx="3608563" cy="1357398"/>
          </a:xfrm>
          <a:prstGeom prst="rect">
            <a:avLst/>
          </a:prstGeom>
          <a:solidFill>
            <a:schemeClr val="bg1"/>
          </a:solidFill>
          <a:ln>
            <a:noFill/>
          </a:ln>
          <a:effectLst/>
        </p:spPr>
        <p:txBody>
          <a:bodyPr vert="horz" wrap="square" lIns="91440" tIns="7935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Roboto" panose="02000000000000000000" pitchFamily="2" charset="0"/>
              </a:rPr>
              <a:t>D</a:t>
            </a:r>
            <a:r>
              <a:rPr kumimoji="0" lang="en-US" altLang="en-US" sz="1000" b="0" i="0" u="none" strike="noStrike" cap="none" normalizeH="0" baseline="0" dirty="0">
                <a:ln>
                  <a:noFill/>
                </a:ln>
                <a:effectLst/>
                <a:latin typeface="Roboto" panose="02000000000000000000" pitchFamily="2" charset="0"/>
              </a:rPr>
              <a:t>ividing the dataset into two parts:</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1" i="0" u="none" strike="noStrike" cap="none" normalizeH="0" baseline="0" dirty="0">
                <a:ln>
                  <a:noFill/>
                </a:ln>
                <a:effectLst/>
                <a:latin typeface="Roboto" panose="02000000000000000000" pitchFamily="2" charset="0"/>
              </a:rPr>
              <a:t>Independent Variables (Features):</a:t>
            </a:r>
            <a:r>
              <a:rPr kumimoji="0" lang="en-US" altLang="en-US" sz="1000" b="0" i="0" u="none" strike="noStrike" cap="none" normalizeH="0" baseline="0" dirty="0">
                <a:ln>
                  <a:noFill/>
                </a:ln>
                <a:effectLst/>
                <a:latin typeface="Roboto" panose="02000000000000000000" pitchFamily="2" charset="0"/>
              </a:rPr>
              <a:t> These are the factors that might influence or predict the outcome we're interested in. They are stored in the variable </a:t>
            </a:r>
            <a:r>
              <a:rPr kumimoji="0" lang="en-US" altLang="en-US" sz="900" b="0" i="0" u="none" strike="noStrike" cap="none" normalizeH="0" baseline="0" dirty="0">
                <a:ln>
                  <a:noFill/>
                </a:ln>
                <a:effectLst/>
                <a:latin typeface="Arial Unicode MS"/>
              </a:rPr>
              <a:t>X</a:t>
            </a:r>
            <a:r>
              <a:rPr kumimoji="0" lang="en-US" altLang="en-US" sz="1000" b="0" i="0" u="none" strike="noStrike" cap="none" normalizeH="0" baseline="0" dirty="0">
                <a:ln>
                  <a:noFill/>
                </a:ln>
                <a:effectLst/>
                <a:latin typeface="Roboto" panose="02000000000000000000" pitchFamily="2"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000" b="1" i="0" u="none" strike="noStrike" cap="none" normalizeH="0" baseline="0" dirty="0">
                <a:ln>
                  <a:noFill/>
                </a:ln>
                <a:effectLst/>
                <a:latin typeface="Roboto" panose="02000000000000000000" pitchFamily="2" charset="0"/>
              </a:rPr>
              <a:t>Dependent Variable (Target):</a:t>
            </a:r>
            <a:r>
              <a:rPr kumimoji="0" lang="en-US" altLang="en-US" sz="1000" b="0" i="0" u="none" strike="noStrike" cap="none" normalizeH="0" baseline="0" dirty="0">
                <a:ln>
                  <a:noFill/>
                </a:ln>
                <a:effectLst/>
                <a:latin typeface="Roboto" panose="02000000000000000000" pitchFamily="2" charset="0"/>
              </a:rPr>
              <a:t> This is the outcome we're trying to predict.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lang="en-US" altLang="en-US" sz="1000" dirty="0">
                <a:latin typeface="Roboto" panose="02000000000000000000" pitchFamily="2" charset="0"/>
              </a:rPr>
              <a:t>We are performing the step early to remove the unnecessary variables. </a:t>
            </a:r>
            <a:endParaRPr kumimoji="0" lang="en-US" altLang="en-US" sz="1000" b="0" i="0" u="none" strike="noStrike" cap="none" normalizeH="0" baseline="0" dirty="0">
              <a:ln>
                <a:noFill/>
              </a:ln>
              <a:effectLst/>
              <a:latin typeface="Roboto" panose="02000000000000000000" pitchFamily="2" charset="0"/>
            </a:endParaRPr>
          </a:p>
        </p:txBody>
      </p:sp>
      <p:pic>
        <p:nvPicPr>
          <p:cNvPr id="4" name="Picture 3">
            <a:extLst>
              <a:ext uri="{FF2B5EF4-FFF2-40B4-BE49-F238E27FC236}">
                <a16:creationId xmlns:a16="http://schemas.microsoft.com/office/drawing/2014/main" id="{2A91D6EB-20E0-9160-7EA4-8AD06D244D50}"/>
              </a:ext>
            </a:extLst>
          </p:cNvPr>
          <p:cNvPicPr>
            <a:picLocks noChangeAspect="1"/>
          </p:cNvPicPr>
          <p:nvPr/>
        </p:nvPicPr>
        <p:blipFill>
          <a:blip r:embed="rId3"/>
          <a:stretch>
            <a:fillRect/>
          </a:stretch>
        </p:blipFill>
        <p:spPr>
          <a:xfrm>
            <a:off x="526557" y="1039946"/>
            <a:ext cx="8056879" cy="1981372"/>
          </a:xfrm>
          <a:prstGeom prst="rect">
            <a:avLst/>
          </a:prstGeom>
        </p:spPr>
      </p:pic>
      <p:sp>
        <p:nvSpPr>
          <p:cNvPr id="6" name="TextBox 5">
            <a:extLst>
              <a:ext uri="{FF2B5EF4-FFF2-40B4-BE49-F238E27FC236}">
                <a16:creationId xmlns:a16="http://schemas.microsoft.com/office/drawing/2014/main" id="{6A1D606C-D3E7-EFBA-9A98-0F322D8B5A39}"/>
              </a:ext>
            </a:extLst>
          </p:cNvPr>
          <p:cNvSpPr txBox="1"/>
          <p:nvPr/>
        </p:nvSpPr>
        <p:spPr>
          <a:xfrm>
            <a:off x="303037" y="707549"/>
            <a:ext cx="6106160" cy="278218"/>
          </a:xfrm>
          <a:prstGeom prst="rect">
            <a:avLst/>
          </a:prstGeom>
          <a:noFill/>
        </p:spPr>
        <p:txBody>
          <a:bodyPr wrap="square">
            <a:spAutoFit/>
          </a:bodyPr>
          <a:lstStyle/>
          <a:p>
            <a:pPr>
              <a:lnSpc>
                <a:spcPts val="1425"/>
              </a:lnSpc>
            </a:pPr>
            <a:r>
              <a:rPr lang="en-IN" b="0" dirty="0">
                <a:solidFill>
                  <a:srgbClr val="0070C0"/>
                </a:solidFill>
                <a:effectLst/>
                <a:latin typeface="+mj-lt"/>
              </a:rPr>
              <a:t>1.   Splitting the data</a:t>
            </a:r>
          </a:p>
        </p:txBody>
      </p:sp>
      <p:sp>
        <p:nvSpPr>
          <p:cNvPr id="16" name="Title 1">
            <a:extLst>
              <a:ext uri="{FF2B5EF4-FFF2-40B4-BE49-F238E27FC236}">
                <a16:creationId xmlns:a16="http://schemas.microsoft.com/office/drawing/2014/main" id="{E34204A0-E928-72F7-40DC-8911718A57BD}"/>
              </a:ext>
            </a:extLst>
          </p:cNvPr>
          <p:cNvSpPr txBox="1">
            <a:spLocks/>
          </p:cNvSpPr>
          <p:nvPr/>
        </p:nvSpPr>
        <p:spPr>
          <a:xfrm>
            <a:off x="228600" y="204308"/>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i="0" dirty="0">
                <a:solidFill>
                  <a:schemeClr val="accent5">
                    <a:lumMod val="75000"/>
                  </a:schemeClr>
                </a:solidFill>
                <a:effectLst/>
              </a:rPr>
              <a:t>Feature Selection</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pic>
        <p:nvPicPr>
          <p:cNvPr id="18" name="Picture 17">
            <a:extLst>
              <a:ext uri="{FF2B5EF4-FFF2-40B4-BE49-F238E27FC236}">
                <a16:creationId xmlns:a16="http://schemas.microsoft.com/office/drawing/2014/main" id="{CDE62B2D-8056-4EFE-98AF-D9E5916F7A55}"/>
              </a:ext>
            </a:extLst>
          </p:cNvPr>
          <p:cNvPicPr>
            <a:picLocks noChangeAspect="1"/>
          </p:cNvPicPr>
          <p:nvPr/>
        </p:nvPicPr>
        <p:blipFill>
          <a:blip r:embed="rId4"/>
          <a:stretch>
            <a:fillRect/>
          </a:stretch>
        </p:blipFill>
        <p:spPr>
          <a:xfrm>
            <a:off x="494814" y="3499008"/>
            <a:ext cx="5601185" cy="662997"/>
          </a:xfrm>
          <a:prstGeom prst="rect">
            <a:avLst/>
          </a:prstGeom>
        </p:spPr>
      </p:pic>
      <p:sp>
        <p:nvSpPr>
          <p:cNvPr id="20" name="TextBox 19">
            <a:extLst>
              <a:ext uri="{FF2B5EF4-FFF2-40B4-BE49-F238E27FC236}">
                <a16:creationId xmlns:a16="http://schemas.microsoft.com/office/drawing/2014/main" id="{32D3A9B8-09BD-B00D-F7D8-E149D8CC2533}"/>
              </a:ext>
            </a:extLst>
          </p:cNvPr>
          <p:cNvSpPr txBox="1"/>
          <p:nvPr/>
        </p:nvSpPr>
        <p:spPr>
          <a:xfrm>
            <a:off x="242327" y="3075497"/>
            <a:ext cx="6106160" cy="369332"/>
          </a:xfrm>
          <a:prstGeom prst="rect">
            <a:avLst/>
          </a:prstGeom>
          <a:noFill/>
        </p:spPr>
        <p:txBody>
          <a:bodyPr wrap="square">
            <a:spAutoFit/>
          </a:bodyPr>
          <a:lstStyle/>
          <a:p>
            <a:r>
              <a:rPr lang="en-IN" sz="1800" i="0" dirty="0">
                <a:solidFill>
                  <a:schemeClr val="accent4">
                    <a:lumMod val="75000"/>
                  </a:schemeClr>
                </a:solidFill>
                <a:effectLst/>
              </a:rPr>
              <a:t>2.   Data Type Identification</a:t>
            </a:r>
            <a:endParaRPr lang="en-IN" dirty="0"/>
          </a:p>
        </p:txBody>
      </p:sp>
      <p:sp>
        <p:nvSpPr>
          <p:cNvPr id="21" name="Title 1">
            <a:extLst>
              <a:ext uri="{FF2B5EF4-FFF2-40B4-BE49-F238E27FC236}">
                <a16:creationId xmlns:a16="http://schemas.microsoft.com/office/drawing/2014/main" id="{F1A507C2-ADAE-C3A6-D070-245DA64ECF9D}"/>
              </a:ext>
            </a:extLst>
          </p:cNvPr>
          <p:cNvSpPr txBox="1">
            <a:spLocks/>
          </p:cNvSpPr>
          <p:nvPr/>
        </p:nvSpPr>
        <p:spPr>
          <a:xfrm>
            <a:off x="242327" y="4309846"/>
            <a:ext cx="11734800" cy="6093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dirty="0">
                <a:solidFill>
                  <a:schemeClr val="accent4">
                    <a:lumMod val="75000"/>
                  </a:schemeClr>
                </a:solidFill>
              </a:rPr>
              <a:t>Label Encoding</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pic>
        <p:nvPicPr>
          <p:cNvPr id="22" name="Picture 21">
            <a:extLst>
              <a:ext uri="{FF2B5EF4-FFF2-40B4-BE49-F238E27FC236}">
                <a16:creationId xmlns:a16="http://schemas.microsoft.com/office/drawing/2014/main" id="{926E94F5-DC83-26CD-3C71-0D121A56B0F9}"/>
              </a:ext>
            </a:extLst>
          </p:cNvPr>
          <p:cNvPicPr>
            <a:picLocks noChangeAspect="1"/>
          </p:cNvPicPr>
          <p:nvPr/>
        </p:nvPicPr>
        <p:blipFill>
          <a:blip r:embed="rId5"/>
          <a:stretch>
            <a:fillRect/>
          </a:stretch>
        </p:blipFill>
        <p:spPr>
          <a:xfrm>
            <a:off x="8082164" y="4309846"/>
            <a:ext cx="4133446" cy="79255"/>
          </a:xfrm>
          <a:prstGeom prst="rect">
            <a:avLst/>
          </a:prstGeom>
        </p:spPr>
      </p:pic>
      <p:pic>
        <p:nvPicPr>
          <p:cNvPr id="23" name="Picture 22">
            <a:extLst>
              <a:ext uri="{FF2B5EF4-FFF2-40B4-BE49-F238E27FC236}">
                <a16:creationId xmlns:a16="http://schemas.microsoft.com/office/drawing/2014/main" id="{2F0BA13F-C76E-F65B-616E-B3C578C92402}"/>
              </a:ext>
            </a:extLst>
          </p:cNvPr>
          <p:cNvPicPr>
            <a:picLocks noChangeAspect="1"/>
          </p:cNvPicPr>
          <p:nvPr/>
        </p:nvPicPr>
        <p:blipFill>
          <a:blip r:embed="rId6"/>
          <a:stretch>
            <a:fillRect/>
          </a:stretch>
        </p:blipFill>
        <p:spPr>
          <a:xfrm>
            <a:off x="-47221" y="4426508"/>
            <a:ext cx="4133446" cy="79255"/>
          </a:xfrm>
          <a:prstGeom prst="rect">
            <a:avLst/>
          </a:prstGeom>
        </p:spPr>
      </p:pic>
      <p:pic>
        <p:nvPicPr>
          <p:cNvPr id="25" name="Picture 24">
            <a:extLst>
              <a:ext uri="{FF2B5EF4-FFF2-40B4-BE49-F238E27FC236}">
                <a16:creationId xmlns:a16="http://schemas.microsoft.com/office/drawing/2014/main" id="{498017E4-C75C-BE6E-E6D8-8774194A3C15}"/>
              </a:ext>
            </a:extLst>
          </p:cNvPr>
          <p:cNvPicPr>
            <a:picLocks noChangeAspect="1"/>
          </p:cNvPicPr>
          <p:nvPr/>
        </p:nvPicPr>
        <p:blipFill>
          <a:blip r:embed="rId7"/>
          <a:stretch>
            <a:fillRect/>
          </a:stretch>
        </p:blipFill>
        <p:spPr>
          <a:xfrm>
            <a:off x="526558" y="5111021"/>
            <a:ext cx="3848433" cy="1272650"/>
          </a:xfrm>
          <a:prstGeom prst="rect">
            <a:avLst/>
          </a:prstGeom>
        </p:spPr>
      </p:pic>
      <p:sp>
        <p:nvSpPr>
          <p:cNvPr id="27" name="TextBox 26">
            <a:extLst>
              <a:ext uri="{FF2B5EF4-FFF2-40B4-BE49-F238E27FC236}">
                <a16:creationId xmlns:a16="http://schemas.microsoft.com/office/drawing/2014/main" id="{DF3C9856-0A03-F206-4E5F-F60FB4397F40}"/>
              </a:ext>
            </a:extLst>
          </p:cNvPr>
          <p:cNvSpPr txBox="1"/>
          <p:nvPr/>
        </p:nvSpPr>
        <p:spPr>
          <a:xfrm>
            <a:off x="228600" y="4697540"/>
            <a:ext cx="6131560" cy="278218"/>
          </a:xfrm>
          <a:prstGeom prst="rect">
            <a:avLst/>
          </a:prstGeom>
          <a:noFill/>
        </p:spPr>
        <p:txBody>
          <a:bodyPr wrap="square">
            <a:spAutoFit/>
          </a:bodyPr>
          <a:lstStyle/>
          <a:p>
            <a:pPr>
              <a:lnSpc>
                <a:spcPts val="1425"/>
              </a:lnSpc>
            </a:pPr>
            <a:r>
              <a:rPr lang="en-IN" dirty="0">
                <a:solidFill>
                  <a:srgbClr val="0070C0"/>
                </a:solidFill>
                <a:latin typeface="+mj-lt"/>
              </a:rPr>
              <a:t>1.   Applying Label Encoder</a:t>
            </a:r>
            <a:endParaRPr lang="en-IN" b="0" dirty="0">
              <a:solidFill>
                <a:srgbClr val="0070C0"/>
              </a:solidFill>
              <a:effectLst/>
              <a:latin typeface="+mj-lt"/>
            </a:endParaRPr>
          </a:p>
        </p:txBody>
      </p:sp>
      <p:sp>
        <p:nvSpPr>
          <p:cNvPr id="29" name="TextBox 28">
            <a:extLst>
              <a:ext uri="{FF2B5EF4-FFF2-40B4-BE49-F238E27FC236}">
                <a16:creationId xmlns:a16="http://schemas.microsoft.com/office/drawing/2014/main" id="{FABC0502-9581-E978-533A-07F7E28272F8}"/>
              </a:ext>
            </a:extLst>
          </p:cNvPr>
          <p:cNvSpPr txBox="1"/>
          <p:nvPr/>
        </p:nvSpPr>
        <p:spPr>
          <a:xfrm>
            <a:off x="4751231" y="5137930"/>
            <a:ext cx="6131560" cy="523220"/>
          </a:xfrm>
          <a:prstGeom prst="rect">
            <a:avLst/>
          </a:prstGeom>
          <a:noFill/>
        </p:spPr>
        <p:txBody>
          <a:bodyPr wrap="square">
            <a:spAutoFit/>
          </a:bodyPr>
          <a:lstStyle/>
          <a:p>
            <a:r>
              <a:rPr lang="en-US" sz="1400" dirty="0">
                <a:latin typeface="+mj-lt"/>
              </a:rPr>
              <a:t>C</a:t>
            </a:r>
            <a:r>
              <a:rPr lang="en-US" sz="1400" b="0" i="0" dirty="0">
                <a:effectLst/>
                <a:latin typeface="+mj-lt"/>
              </a:rPr>
              <a:t>onverting categorical data (text or labels) into numerical representations.</a:t>
            </a:r>
            <a:endParaRPr lang="en-IN" sz="1400" dirty="0">
              <a:latin typeface="+mj-lt"/>
            </a:endParaRPr>
          </a:p>
        </p:txBody>
      </p:sp>
    </p:spTree>
    <p:extLst>
      <p:ext uri="{BB962C8B-B14F-4D97-AF65-F5344CB8AC3E}">
        <p14:creationId xmlns:p14="http://schemas.microsoft.com/office/powerpoint/2010/main" val="727364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8</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71633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accent5">
                    <a:lumMod val="75000"/>
                  </a:schemeClr>
                </a:solidFill>
              </a:rPr>
              <a:t>Model Training</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864183C-C362-69FE-FE16-DDE4F22C05E5}"/>
              </a:ext>
            </a:extLst>
          </p:cNvPr>
          <p:cNvSpPr txBox="1"/>
          <p:nvPr/>
        </p:nvSpPr>
        <p:spPr>
          <a:xfrm>
            <a:off x="550719" y="711090"/>
            <a:ext cx="6151880" cy="369332"/>
          </a:xfrm>
          <a:prstGeom prst="rect">
            <a:avLst/>
          </a:prstGeom>
          <a:noFill/>
        </p:spPr>
        <p:txBody>
          <a:bodyPr wrap="square">
            <a:spAutoFit/>
          </a:bodyPr>
          <a:lstStyle/>
          <a:p>
            <a:r>
              <a:rPr lang="en-IN" i="0" dirty="0">
                <a:solidFill>
                  <a:srgbClr val="0070C0"/>
                </a:solidFill>
                <a:effectLst/>
                <a:latin typeface="+mj-lt"/>
              </a:rPr>
              <a:t>1.   Data Splitting</a:t>
            </a:r>
            <a:endParaRPr lang="en-IN" dirty="0">
              <a:solidFill>
                <a:srgbClr val="0070C0"/>
              </a:solidFill>
              <a:latin typeface="+mj-lt"/>
            </a:endParaRPr>
          </a:p>
        </p:txBody>
      </p:sp>
      <p:pic>
        <p:nvPicPr>
          <p:cNvPr id="7" name="Picture 6">
            <a:extLst>
              <a:ext uri="{FF2B5EF4-FFF2-40B4-BE49-F238E27FC236}">
                <a16:creationId xmlns:a16="http://schemas.microsoft.com/office/drawing/2014/main" id="{E0E4F143-017D-D633-68C5-5E9291E1E467}"/>
              </a:ext>
            </a:extLst>
          </p:cNvPr>
          <p:cNvPicPr>
            <a:picLocks noChangeAspect="1"/>
          </p:cNvPicPr>
          <p:nvPr/>
        </p:nvPicPr>
        <p:blipFill>
          <a:blip r:embed="rId3"/>
          <a:stretch>
            <a:fillRect/>
          </a:stretch>
        </p:blipFill>
        <p:spPr>
          <a:xfrm>
            <a:off x="811238" y="1072086"/>
            <a:ext cx="6729043" cy="434378"/>
          </a:xfrm>
          <a:prstGeom prst="rect">
            <a:avLst/>
          </a:prstGeom>
        </p:spPr>
      </p:pic>
      <p:sp>
        <p:nvSpPr>
          <p:cNvPr id="10" name="TextBox 9">
            <a:extLst>
              <a:ext uri="{FF2B5EF4-FFF2-40B4-BE49-F238E27FC236}">
                <a16:creationId xmlns:a16="http://schemas.microsoft.com/office/drawing/2014/main" id="{7328D23F-4DD7-2D6F-FFF9-55E8935B96D1}"/>
              </a:ext>
            </a:extLst>
          </p:cNvPr>
          <p:cNvSpPr txBox="1"/>
          <p:nvPr/>
        </p:nvSpPr>
        <p:spPr>
          <a:xfrm>
            <a:off x="811238" y="1464150"/>
            <a:ext cx="8325142" cy="1143903"/>
          </a:xfrm>
          <a:prstGeom prst="rect">
            <a:avLst/>
          </a:prstGeom>
          <a:noFill/>
        </p:spPr>
        <p:txBody>
          <a:bodyPr wrap="square">
            <a:spAutoFit/>
          </a:bodyPr>
          <a:lstStyle/>
          <a:p>
            <a:pPr algn="l">
              <a:spcAft>
                <a:spcPts val="450"/>
              </a:spcAft>
            </a:pPr>
            <a:r>
              <a:rPr lang="en-US" sz="1200" b="0" i="0" dirty="0">
                <a:effectLst/>
                <a:latin typeface="+mj-lt"/>
              </a:rPr>
              <a:t>Dividing </a:t>
            </a:r>
            <a:r>
              <a:rPr lang="en-US" sz="1200" dirty="0">
                <a:latin typeface="+mj-lt"/>
              </a:rPr>
              <a:t>the</a:t>
            </a:r>
            <a:r>
              <a:rPr lang="en-US" sz="1200" b="0" i="0" dirty="0">
                <a:effectLst/>
                <a:latin typeface="+mj-lt"/>
              </a:rPr>
              <a:t> dataset into:</a:t>
            </a:r>
          </a:p>
          <a:p>
            <a:pPr algn="l">
              <a:spcAft>
                <a:spcPts val="450"/>
              </a:spcAft>
              <a:buFont typeface="Arial" panose="020B0604020202020204" pitchFamily="34" charset="0"/>
              <a:buChar char="•"/>
            </a:pPr>
            <a:r>
              <a:rPr lang="en-US" sz="1200" b="1" i="0" dirty="0">
                <a:effectLst/>
                <a:latin typeface="+mj-lt"/>
              </a:rPr>
              <a:t>Training data:</a:t>
            </a:r>
            <a:r>
              <a:rPr lang="en-US" sz="1200" b="0" i="0" dirty="0">
                <a:effectLst/>
                <a:latin typeface="+mj-lt"/>
              </a:rPr>
              <a:t> Used to train the machine learning model. This is usually the largest portion of your data (e.g., 70-80%,here 80% of data is taken ).</a:t>
            </a:r>
          </a:p>
          <a:p>
            <a:pPr algn="l">
              <a:spcAft>
                <a:spcPts val="450"/>
              </a:spcAft>
              <a:buFont typeface="Arial" panose="020B0604020202020204" pitchFamily="34" charset="0"/>
              <a:buChar char="•"/>
            </a:pPr>
            <a:r>
              <a:rPr lang="en-US" sz="1200" b="1" i="0" dirty="0">
                <a:effectLst/>
                <a:latin typeface="+mj-lt"/>
              </a:rPr>
              <a:t>Testing data:</a:t>
            </a:r>
            <a:r>
              <a:rPr lang="en-US" sz="1200" b="0" i="0" dirty="0">
                <a:effectLst/>
                <a:latin typeface="+mj-lt"/>
              </a:rPr>
              <a:t> Held out and used only to evaluate the performance of the trained model. This simulates how well your model would generalize to unseen data (e.g., 20-30%).</a:t>
            </a:r>
          </a:p>
        </p:txBody>
      </p:sp>
      <p:sp>
        <p:nvSpPr>
          <p:cNvPr id="12" name="Title 1">
            <a:extLst>
              <a:ext uri="{FF2B5EF4-FFF2-40B4-BE49-F238E27FC236}">
                <a16:creationId xmlns:a16="http://schemas.microsoft.com/office/drawing/2014/main" id="{97BE9BE5-B22B-4387-72D0-9072BAF55F93}"/>
              </a:ext>
            </a:extLst>
          </p:cNvPr>
          <p:cNvSpPr txBox="1">
            <a:spLocks/>
          </p:cNvSpPr>
          <p:nvPr/>
        </p:nvSpPr>
        <p:spPr>
          <a:xfrm>
            <a:off x="0" y="280115"/>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tx1">
                    <a:lumMod val="75000"/>
                    <a:lumOff val="25000"/>
                  </a:schemeClr>
                </a:solidFill>
              </a:rPr>
              <a:t>   </a:t>
            </a:r>
            <a:r>
              <a:rPr lang="en-US" sz="2800" dirty="0">
                <a:solidFill>
                  <a:schemeClr val="accent5">
                    <a:lumMod val="75000"/>
                  </a:schemeClr>
                </a:solidFill>
              </a:rPr>
              <a:t>Splitting the Dataset</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pic>
        <p:nvPicPr>
          <p:cNvPr id="13" name="Picture 12">
            <a:extLst>
              <a:ext uri="{FF2B5EF4-FFF2-40B4-BE49-F238E27FC236}">
                <a16:creationId xmlns:a16="http://schemas.microsoft.com/office/drawing/2014/main" id="{4ADCB4FC-BA0D-F31F-0092-8C34C5AEF9C6}"/>
              </a:ext>
            </a:extLst>
          </p:cNvPr>
          <p:cNvPicPr>
            <a:picLocks noChangeAspect="1"/>
          </p:cNvPicPr>
          <p:nvPr/>
        </p:nvPicPr>
        <p:blipFill>
          <a:blip r:embed="rId4"/>
          <a:stretch>
            <a:fillRect/>
          </a:stretch>
        </p:blipFill>
        <p:spPr>
          <a:xfrm>
            <a:off x="8082164" y="2937236"/>
            <a:ext cx="4133446" cy="79255"/>
          </a:xfrm>
          <a:prstGeom prst="rect">
            <a:avLst/>
          </a:prstGeom>
        </p:spPr>
      </p:pic>
      <p:pic>
        <p:nvPicPr>
          <p:cNvPr id="15" name="Picture 14">
            <a:extLst>
              <a:ext uri="{FF2B5EF4-FFF2-40B4-BE49-F238E27FC236}">
                <a16:creationId xmlns:a16="http://schemas.microsoft.com/office/drawing/2014/main" id="{CBC21037-7DC8-AF08-0F0C-5BE312401B44}"/>
              </a:ext>
            </a:extLst>
          </p:cNvPr>
          <p:cNvPicPr>
            <a:picLocks noChangeAspect="1"/>
          </p:cNvPicPr>
          <p:nvPr/>
        </p:nvPicPr>
        <p:blipFill>
          <a:blip r:embed="rId5"/>
          <a:stretch>
            <a:fillRect/>
          </a:stretch>
        </p:blipFill>
        <p:spPr>
          <a:xfrm>
            <a:off x="-23610" y="2960489"/>
            <a:ext cx="4133446" cy="79255"/>
          </a:xfrm>
          <a:prstGeom prst="rect">
            <a:avLst/>
          </a:prstGeom>
        </p:spPr>
      </p:pic>
      <p:sp>
        <p:nvSpPr>
          <p:cNvPr id="17" name="TextBox 16">
            <a:extLst>
              <a:ext uri="{FF2B5EF4-FFF2-40B4-BE49-F238E27FC236}">
                <a16:creationId xmlns:a16="http://schemas.microsoft.com/office/drawing/2014/main" id="{91F52462-E97C-2B87-069E-941B73216767}"/>
              </a:ext>
            </a:extLst>
          </p:cNvPr>
          <p:cNvSpPr txBox="1"/>
          <p:nvPr/>
        </p:nvSpPr>
        <p:spPr>
          <a:xfrm>
            <a:off x="550719" y="3110034"/>
            <a:ext cx="6116320" cy="278218"/>
          </a:xfrm>
          <a:prstGeom prst="rect">
            <a:avLst/>
          </a:prstGeom>
          <a:noFill/>
        </p:spPr>
        <p:txBody>
          <a:bodyPr wrap="square">
            <a:spAutoFit/>
          </a:bodyPr>
          <a:lstStyle/>
          <a:p>
            <a:pPr>
              <a:lnSpc>
                <a:spcPts val="1425"/>
              </a:lnSpc>
            </a:pPr>
            <a:r>
              <a:rPr lang="en-IN" b="0" dirty="0">
                <a:solidFill>
                  <a:schemeClr val="accent4">
                    <a:lumMod val="75000"/>
                  </a:schemeClr>
                </a:solidFill>
                <a:effectLst/>
                <a:latin typeface="+mj-lt"/>
              </a:rPr>
              <a:t>1.   Logistic Regression</a:t>
            </a:r>
          </a:p>
        </p:txBody>
      </p:sp>
      <p:pic>
        <p:nvPicPr>
          <p:cNvPr id="19" name="Picture 18">
            <a:extLst>
              <a:ext uri="{FF2B5EF4-FFF2-40B4-BE49-F238E27FC236}">
                <a16:creationId xmlns:a16="http://schemas.microsoft.com/office/drawing/2014/main" id="{6E1B2D69-BE6B-9EB5-B10B-D12990A0B028}"/>
              </a:ext>
            </a:extLst>
          </p:cNvPr>
          <p:cNvPicPr>
            <a:picLocks noChangeAspect="1"/>
          </p:cNvPicPr>
          <p:nvPr/>
        </p:nvPicPr>
        <p:blipFill>
          <a:blip r:embed="rId6"/>
          <a:stretch>
            <a:fillRect/>
          </a:stretch>
        </p:blipFill>
        <p:spPr>
          <a:xfrm>
            <a:off x="789234" y="3411241"/>
            <a:ext cx="5639289" cy="1741304"/>
          </a:xfrm>
          <a:prstGeom prst="rect">
            <a:avLst/>
          </a:prstGeom>
        </p:spPr>
      </p:pic>
      <p:pic>
        <p:nvPicPr>
          <p:cNvPr id="21" name="Picture 20">
            <a:extLst>
              <a:ext uri="{FF2B5EF4-FFF2-40B4-BE49-F238E27FC236}">
                <a16:creationId xmlns:a16="http://schemas.microsoft.com/office/drawing/2014/main" id="{4A49726D-1818-1FA5-A429-55C42E25CD3D}"/>
              </a:ext>
            </a:extLst>
          </p:cNvPr>
          <p:cNvPicPr>
            <a:picLocks noChangeAspect="1"/>
          </p:cNvPicPr>
          <p:nvPr/>
        </p:nvPicPr>
        <p:blipFill>
          <a:blip r:embed="rId7"/>
          <a:stretch>
            <a:fillRect/>
          </a:stretch>
        </p:blipFill>
        <p:spPr>
          <a:xfrm>
            <a:off x="6945060" y="3249143"/>
            <a:ext cx="4501803" cy="2331922"/>
          </a:xfrm>
          <a:prstGeom prst="rect">
            <a:avLst/>
          </a:prstGeom>
        </p:spPr>
      </p:pic>
    </p:spTree>
    <p:extLst>
      <p:ext uri="{BB962C8B-B14F-4D97-AF65-F5344CB8AC3E}">
        <p14:creationId xmlns:p14="http://schemas.microsoft.com/office/powerpoint/2010/main" val="875445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201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rgbClr val="0070C0"/>
                </a:solidFill>
              </a:rPr>
              <a:t>Model Training</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14596D0-592B-6524-98EA-F715173F1D92}"/>
              </a:ext>
            </a:extLst>
          </p:cNvPr>
          <p:cNvSpPr txBox="1"/>
          <p:nvPr/>
        </p:nvSpPr>
        <p:spPr>
          <a:xfrm>
            <a:off x="584200" y="762579"/>
            <a:ext cx="6106160" cy="278218"/>
          </a:xfrm>
          <a:prstGeom prst="rect">
            <a:avLst/>
          </a:prstGeom>
          <a:noFill/>
        </p:spPr>
        <p:txBody>
          <a:bodyPr wrap="square">
            <a:spAutoFit/>
          </a:bodyPr>
          <a:lstStyle/>
          <a:p>
            <a:pPr>
              <a:lnSpc>
                <a:spcPts val="1425"/>
              </a:lnSpc>
            </a:pPr>
            <a:r>
              <a:rPr lang="en-IN" b="0" dirty="0">
                <a:solidFill>
                  <a:srgbClr val="0070C0"/>
                </a:solidFill>
                <a:effectLst/>
                <a:latin typeface="+mj-lt"/>
              </a:rPr>
              <a:t>2.   Decision Tree Classifier</a:t>
            </a:r>
          </a:p>
        </p:txBody>
      </p:sp>
      <p:pic>
        <p:nvPicPr>
          <p:cNvPr id="6" name="Picture 5">
            <a:extLst>
              <a:ext uri="{FF2B5EF4-FFF2-40B4-BE49-F238E27FC236}">
                <a16:creationId xmlns:a16="http://schemas.microsoft.com/office/drawing/2014/main" id="{01D696B4-D85A-0A11-EB15-18FB3167A77E}"/>
              </a:ext>
            </a:extLst>
          </p:cNvPr>
          <p:cNvPicPr>
            <a:picLocks noChangeAspect="1"/>
          </p:cNvPicPr>
          <p:nvPr/>
        </p:nvPicPr>
        <p:blipFill>
          <a:blip r:embed="rId3"/>
          <a:stretch>
            <a:fillRect/>
          </a:stretch>
        </p:blipFill>
        <p:spPr>
          <a:xfrm>
            <a:off x="771911" y="1094978"/>
            <a:ext cx="5730737" cy="1310754"/>
          </a:xfrm>
          <a:prstGeom prst="rect">
            <a:avLst/>
          </a:prstGeom>
        </p:spPr>
      </p:pic>
      <p:pic>
        <p:nvPicPr>
          <p:cNvPr id="26" name="Picture 25">
            <a:extLst>
              <a:ext uri="{FF2B5EF4-FFF2-40B4-BE49-F238E27FC236}">
                <a16:creationId xmlns:a16="http://schemas.microsoft.com/office/drawing/2014/main" id="{E8F72BEB-2A09-5965-BCFC-023D140C3E65}"/>
              </a:ext>
            </a:extLst>
          </p:cNvPr>
          <p:cNvPicPr>
            <a:picLocks noChangeAspect="1"/>
          </p:cNvPicPr>
          <p:nvPr/>
        </p:nvPicPr>
        <p:blipFill>
          <a:blip r:embed="rId4"/>
          <a:stretch>
            <a:fillRect/>
          </a:stretch>
        </p:blipFill>
        <p:spPr>
          <a:xfrm>
            <a:off x="6918960" y="910697"/>
            <a:ext cx="4252328" cy="2309060"/>
          </a:xfrm>
          <a:prstGeom prst="rect">
            <a:avLst/>
          </a:prstGeom>
        </p:spPr>
      </p:pic>
      <p:sp>
        <p:nvSpPr>
          <p:cNvPr id="28" name="TextBox 27">
            <a:extLst>
              <a:ext uri="{FF2B5EF4-FFF2-40B4-BE49-F238E27FC236}">
                <a16:creationId xmlns:a16="http://schemas.microsoft.com/office/drawing/2014/main" id="{C173AB92-0651-52B3-2984-2073809404A3}"/>
              </a:ext>
            </a:extLst>
          </p:cNvPr>
          <p:cNvSpPr txBox="1"/>
          <p:nvPr/>
        </p:nvSpPr>
        <p:spPr>
          <a:xfrm>
            <a:off x="584199" y="3429000"/>
            <a:ext cx="6106160" cy="278218"/>
          </a:xfrm>
          <a:prstGeom prst="rect">
            <a:avLst/>
          </a:prstGeom>
          <a:noFill/>
        </p:spPr>
        <p:txBody>
          <a:bodyPr wrap="square">
            <a:spAutoFit/>
          </a:bodyPr>
          <a:lstStyle/>
          <a:p>
            <a:pPr>
              <a:lnSpc>
                <a:spcPts val="1425"/>
              </a:lnSpc>
            </a:pPr>
            <a:r>
              <a:rPr lang="en-IN" b="0" dirty="0">
                <a:solidFill>
                  <a:schemeClr val="accent4">
                    <a:lumMod val="75000"/>
                  </a:schemeClr>
                </a:solidFill>
                <a:effectLst/>
                <a:latin typeface="+mj-lt"/>
              </a:rPr>
              <a:t>3.   Random Forest Classifier</a:t>
            </a:r>
          </a:p>
        </p:txBody>
      </p:sp>
      <p:pic>
        <p:nvPicPr>
          <p:cNvPr id="30" name="Picture 29">
            <a:extLst>
              <a:ext uri="{FF2B5EF4-FFF2-40B4-BE49-F238E27FC236}">
                <a16:creationId xmlns:a16="http://schemas.microsoft.com/office/drawing/2014/main" id="{52FFAEF3-9D3F-AD6E-13EE-8BEEF271ED7A}"/>
              </a:ext>
            </a:extLst>
          </p:cNvPr>
          <p:cNvPicPr>
            <a:picLocks noChangeAspect="1"/>
          </p:cNvPicPr>
          <p:nvPr/>
        </p:nvPicPr>
        <p:blipFill>
          <a:blip r:embed="rId5"/>
          <a:stretch>
            <a:fillRect/>
          </a:stretch>
        </p:blipFill>
        <p:spPr>
          <a:xfrm>
            <a:off x="771911" y="3804862"/>
            <a:ext cx="5730737" cy="1341236"/>
          </a:xfrm>
          <a:prstGeom prst="rect">
            <a:avLst/>
          </a:prstGeom>
        </p:spPr>
      </p:pic>
      <p:pic>
        <p:nvPicPr>
          <p:cNvPr id="32" name="Picture 31">
            <a:extLst>
              <a:ext uri="{FF2B5EF4-FFF2-40B4-BE49-F238E27FC236}">
                <a16:creationId xmlns:a16="http://schemas.microsoft.com/office/drawing/2014/main" id="{1891EA8F-4E54-3FEF-93D7-45F8865445A1}"/>
              </a:ext>
            </a:extLst>
          </p:cNvPr>
          <p:cNvPicPr>
            <a:picLocks noChangeAspect="1"/>
          </p:cNvPicPr>
          <p:nvPr/>
        </p:nvPicPr>
        <p:blipFill>
          <a:blip r:embed="rId6"/>
          <a:stretch>
            <a:fillRect/>
          </a:stretch>
        </p:blipFill>
        <p:spPr>
          <a:xfrm>
            <a:off x="6918960" y="3804862"/>
            <a:ext cx="4252328" cy="2309061"/>
          </a:xfrm>
          <a:prstGeom prst="rect">
            <a:avLst/>
          </a:prstGeom>
        </p:spPr>
      </p:pic>
    </p:spTree>
    <p:extLst>
      <p:ext uri="{BB962C8B-B14F-4D97-AF65-F5344CB8AC3E}">
        <p14:creationId xmlns:p14="http://schemas.microsoft.com/office/powerpoint/2010/main" val="1061713674"/>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609EDA-869E-4BE5-AE5D-B898C584B6FF}">
  <ds:schemaRefs>
    <ds:schemaRef ds:uri="http://schemas.openxmlformats.org/package/2006/metadata/core-properties"/>
    <ds:schemaRef ds:uri="http://schemas.microsoft.com/office/2006/metadata/properties"/>
    <ds:schemaRef ds:uri="http://purl.org/dc/terms/"/>
    <ds:schemaRef ds:uri="http://schemas.microsoft.com/office/2006/documentManagement/types"/>
    <ds:schemaRef ds:uri="http://schemas.microsoft.com/office/infopath/2007/PartnerControls"/>
    <ds:schemaRef ds:uri="16c05727-aa75-4e4a-9b5f-8a80a1165891"/>
    <ds:schemaRef ds:uri="71af3243-3dd4-4a8d-8c0d-dd76da1f02a5"/>
    <ds:schemaRef ds:uri="http://www.w3.org/XML/1998/namespace"/>
    <ds:schemaRef ds:uri="http://purl.org/dc/dcmitype/"/>
    <ds:schemaRef ds:uri="http://purl.org/dc/elements/1.1/"/>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982</TotalTime>
  <Words>1012</Words>
  <Application>Microsoft Office PowerPoint</Application>
  <PresentationFormat>Widescreen</PresentationFormat>
  <Paragraphs>95</Paragraphs>
  <Slides>14</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Alef</vt:lpstr>
      <vt:lpstr>Arial</vt:lpstr>
      <vt:lpstr>Arial Unicode MS</vt:lpstr>
      <vt:lpstr>Calibri</vt:lpstr>
      <vt:lpstr>Century Gothic</vt:lpstr>
      <vt:lpstr>Roboto</vt:lpstr>
      <vt:lpstr>Segoe UI</vt:lpstr>
      <vt:lpstr>Segoe UI Light</vt:lpstr>
      <vt:lpstr>Office Theme</vt:lpstr>
      <vt:lpstr>Predicting Debt Collection Success:  Using Machine Learning </vt:lpstr>
      <vt:lpstr>Project analysis slide 2</vt:lpstr>
      <vt:lpstr>Project analysis slide 4</vt:lpstr>
      <vt:lpstr>Project analysis slide 4</vt:lpstr>
      <vt:lpstr>Project analysis slide 5</vt:lpstr>
      <vt:lpstr>Project analysis slide 6</vt:lpstr>
      <vt:lpstr>Project analysis slide 8</vt:lpstr>
      <vt:lpstr>Project analysis slide 7</vt:lpstr>
      <vt:lpstr>Project analysis slide 10</vt:lpstr>
      <vt:lpstr>PowerPoint Presentation</vt:lpstr>
      <vt:lpstr>PowerPoint Presentation</vt:lpstr>
      <vt:lpstr>PowerPoint Presentation</vt:lpstr>
      <vt:lpstr>Thank You</vt:lpstr>
      <vt:lpstr>Project analysis slide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SHAURYA CHAUHAN</dc:creator>
  <cp:lastModifiedBy>SHAURYA CHAUHAN</cp:lastModifiedBy>
  <cp:revision>3</cp:revision>
  <dcterms:created xsi:type="dcterms:W3CDTF">2024-12-07T05:24:01Z</dcterms:created>
  <dcterms:modified xsi:type="dcterms:W3CDTF">2024-12-08T14:37:22Z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