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50" d="100"/>
          <a:sy n="50" d="100"/>
        </p:scale>
        <p:origin x="-10"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EFD126-6205-428E-A738-0E9C7CB29B0D}" type="datetimeFigureOut">
              <a:rPr lang="en-IN" smtClean="0"/>
              <a:t>02-05-2024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C93DD6-7C06-4B17-91FD-A5B3BF78CD99}" type="slidenum">
              <a:rPr lang="en-IN" smtClean="0"/>
              <a:t>‹#›</a:t>
            </a:fld>
            <a:endParaRPr lang="en-IN"/>
          </a:p>
        </p:txBody>
      </p:sp>
    </p:spTree>
    <p:extLst>
      <p:ext uri="{BB962C8B-B14F-4D97-AF65-F5344CB8AC3E}">
        <p14:creationId xmlns:p14="http://schemas.microsoft.com/office/powerpoint/2010/main" val="36986764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B9EAB-EF92-4901-D13F-644E31057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7A93F15-DD2C-6C1F-B420-07149B6FE3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1774CD8-0F3E-3535-DB56-1FBD6364565C}"/>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5" name="Footer Placeholder 4">
            <a:extLst>
              <a:ext uri="{FF2B5EF4-FFF2-40B4-BE49-F238E27FC236}">
                <a16:creationId xmlns:a16="http://schemas.microsoft.com/office/drawing/2014/main" id="{10FE5393-264F-64DA-AADD-3DB230AFA4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3F401D-E9C6-67B6-9D0D-50785C16CD7F}"/>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567794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CBE4C-D7D6-CA4B-CD01-2D34E6FD4B7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AF52D63-5529-5773-1BFC-F984B99A29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25348B5-C37B-4685-47DE-594D7B808D55}"/>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5" name="Footer Placeholder 4">
            <a:extLst>
              <a:ext uri="{FF2B5EF4-FFF2-40B4-BE49-F238E27FC236}">
                <a16:creationId xmlns:a16="http://schemas.microsoft.com/office/drawing/2014/main" id="{31611343-BAE9-F1B5-97D0-FFD97990AE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C33F3F-6790-FA7C-49D1-010F46ACA07F}"/>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9974157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BE939A-422B-511F-BDB1-69D617B6F8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A2B90C-EC07-9DBF-CD02-462DF378B8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B6C063-A3F4-A750-24AF-CA1C66ADD909}"/>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5" name="Footer Placeholder 4">
            <a:extLst>
              <a:ext uri="{FF2B5EF4-FFF2-40B4-BE49-F238E27FC236}">
                <a16:creationId xmlns:a16="http://schemas.microsoft.com/office/drawing/2014/main" id="{5D075485-3EEC-4729-306D-B6D33CFB6C3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7E5F70-1882-D623-9EED-A21C81775A90}"/>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315489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18FC0-EB61-3BEF-0E57-B5926F76FC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8DFEC5-AF14-78FE-8416-198355E1EC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1295ACC-9ABA-37AC-3976-2CE33C1910CA}"/>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5" name="Footer Placeholder 4">
            <a:extLst>
              <a:ext uri="{FF2B5EF4-FFF2-40B4-BE49-F238E27FC236}">
                <a16:creationId xmlns:a16="http://schemas.microsoft.com/office/drawing/2014/main" id="{BAD3D191-0628-5DA9-87CC-60840A6C02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622E97-2D8B-BE27-5530-E300AFBA8CE2}"/>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678643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9197B-B8C8-EF44-6046-9B55AC8204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3D66241-31E3-4BEA-1E8D-707D20A089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BB2A29-53A0-340B-40C9-FAACEEFC45E8}"/>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5" name="Footer Placeholder 4">
            <a:extLst>
              <a:ext uri="{FF2B5EF4-FFF2-40B4-BE49-F238E27FC236}">
                <a16:creationId xmlns:a16="http://schemas.microsoft.com/office/drawing/2014/main" id="{A3A0860F-F7A9-CD96-E87F-398AAF81A4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D10AA6-BB3F-6586-ADCF-68105939AF3C}"/>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1844791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29720-4448-31DB-A8E2-5E26EE39C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3ADF042-3D68-D3DF-4DF9-A413D04EF8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5B27596-749D-BCB4-8342-14ADC197F4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F2DC91C-5B2C-5595-6429-E608BFE30CC3}"/>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6" name="Footer Placeholder 5">
            <a:extLst>
              <a:ext uri="{FF2B5EF4-FFF2-40B4-BE49-F238E27FC236}">
                <a16:creationId xmlns:a16="http://schemas.microsoft.com/office/drawing/2014/main" id="{E19AB70D-1C21-A71F-7356-D9CE26785B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6710B6-3DF3-A8A3-F42D-1A9ED84288E0}"/>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1686405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8611C-54DB-703B-7DE3-742B2BFDBB4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EB0790-AFB9-61A1-44BD-F03E5673FE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F70F90-2711-4FBC-BBBC-707CD9B94F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151F73-86B0-CDE4-CE34-68E18F6D54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ABA9EA-D5E1-235D-21ED-B521BF93FB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0906109-E21E-2AE9-BFFE-CB3E16194F24}"/>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8" name="Footer Placeholder 7">
            <a:extLst>
              <a:ext uri="{FF2B5EF4-FFF2-40B4-BE49-F238E27FC236}">
                <a16:creationId xmlns:a16="http://schemas.microsoft.com/office/drawing/2014/main" id="{46C37156-C250-7B98-D8DF-74763E3805A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F7D636-FF06-0E3F-2CB8-EA402E626672}"/>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42501009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8E1F5-ADD1-AC61-7C65-4D9402D2C54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33C3822-262F-EA51-3F82-A750B5EDC5F7}"/>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4" name="Footer Placeholder 3">
            <a:extLst>
              <a:ext uri="{FF2B5EF4-FFF2-40B4-BE49-F238E27FC236}">
                <a16:creationId xmlns:a16="http://schemas.microsoft.com/office/drawing/2014/main" id="{C132DE9D-AED9-7774-E9B8-C33CF17B42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D983B4-354C-2A3F-ED0E-3561DB7AB341}"/>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276450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FB592A-84B0-B873-FF8E-6157439E502C}"/>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3" name="Footer Placeholder 2">
            <a:extLst>
              <a:ext uri="{FF2B5EF4-FFF2-40B4-BE49-F238E27FC236}">
                <a16:creationId xmlns:a16="http://schemas.microsoft.com/office/drawing/2014/main" id="{FE004A1B-13B3-720D-964D-9E89554CD4A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0767509-CD35-9D74-9779-23BF301597D1}"/>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1279373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DFF2-DEEC-5479-11E8-27C32B8626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8A8775-F0AE-DC43-C908-365A8D34D3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FC014A-8084-0A93-6087-2556800B1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9258D-AE52-56EB-5189-5792BF7C2DE8}"/>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6" name="Footer Placeholder 5">
            <a:extLst>
              <a:ext uri="{FF2B5EF4-FFF2-40B4-BE49-F238E27FC236}">
                <a16:creationId xmlns:a16="http://schemas.microsoft.com/office/drawing/2014/main" id="{EB0F8EFE-A210-3A2B-6FFF-948FAC127D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72A5BB-1358-ACC9-573C-A870A49F071F}"/>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229393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40AD6-4790-75AD-8F0B-8398F6C931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609BBEA-35B7-75A3-207A-BB22B46AA1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00219B3-249D-F41D-1ACF-A124DEB40C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34D26-03CB-49AB-8C29-F457BD6D3D86}"/>
              </a:ext>
            </a:extLst>
          </p:cNvPr>
          <p:cNvSpPr>
            <a:spLocks noGrp="1"/>
          </p:cNvSpPr>
          <p:nvPr>
            <p:ph type="dt" sz="half" idx="10"/>
          </p:nvPr>
        </p:nvSpPr>
        <p:spPr/>
        <p:txBody>
          <a:bodyPr/>
          <a:lstStyle/>
          <a:p>
            <a:fld id="{A69B35C7-02E6-4EAA-AE2F-2F46C0575A91}" type="datetimeFigureOut">
              <a:rPr lang="en-IN" smtClean="0"/>
              <a:t>02-05-2024</a:t>
            </a:fld>
            <a:endParaRPr lang="en-IN"/>
          </a:p>
        </p:txBody>
      </p:sp>
      <p:sp>
        <p:nvSpPr>
          <p:cNvPr id="6" name="Footer Placeholder 5">
            <a:extLst>
              <a:ext uri="{FF2B5EF4-FFF2-40B4-BE49-F238E27FC236}">
                <a16:creationId xmlns:a16="http://schemas.microsoft.com/office/drawing/2014/main" id="{F7CA0EAB-ED3E-540F-74F3-789821A3C3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5B6F56-A420-56EE-A9A3-436351693F5F}"/>
              </a:ext>
            </a:extLst>
          </p:cNvPr>
          <p:cNvSpPr>
            <a:spLocks noGrp="1"/>
          </p:cNvSpPr>
          <p:nvPr>
            <p:ph type="sldNum" sz="quarter" idx="12"/>
          </p:nvPr>
        </p:nvSpPr>
        <p:spPr/>
        <p:txBody>
          <a:bodyPr/>
          <a:lstStyle/>
          <a:p>
            <a:fld id="{66C95E93-F353-438B-92B4-D846444496F1}" type="slidenum">
              <a:rPr lang="en-IN" smtClean="0"/>
              <a:t>‹#›</a:t>
            </a:fld>
            <a:endParaRPr lang="en-IN"/>
          </a:p>
        </p:txBody>
      </p:sp>
    </p:spTree>
    <p:extLst>
      <p:ext uri="{BB962C8B-B14F-4D97-AF65-F5344CB8AC3E}">
        <p14:creationId xmlns:p14="http://schemas.microsoft.com/office/powerpoint/2010/main" val="123868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DBBB40-97E7-2594-048B-C784AA541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7F4455-F1DF-2013-048C-CA09E5641E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9A8109-5ED5-31F9-8B17-2D88B2EC7B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9B35C7-02E6-4EAA-AE2F-2F46C0575A91}" type="datetimeFigureOut">
              <a:rPr lang="en-IN" smtClean="0"/>
              <a:t>02-05-2024</a:t>
            </a:fld>
            <a:endParaRPr lang="en-IN"/>
          </a:p>
        </p:txBody>
      </p:sp>
      <p:sp>
        <p:nvSpPr>
          <p:cNvPr id="5" name="Footer Placeholder 4">
            <a:extLst>
              <a:ext uri="{FF2B5EF4-FFF2-40B4-BE49-F238E27FC236}">
                <a16:creationId xmlns:a16="http://schemas.microsoft.com/office/drawing/2014/main" id="{1C07620F-186A-F259-9423-A5CABEC440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CD32E9-47FD-3AA9-B1D7-BE484B4AB2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C95E93-F353-438B-92B4-D846444496F1}" type="slidenum">
              <a:rPr lang="en-IN" smtClean="0"/>
              <a:t>‹#›</a:t>
            </a:fld>
            <a:endParaRPr lang="en-IN"/>
          </a:p>
        </p:txBody>
      </p:sp>
    </p:spTree>
    <p:extLst>
      <p:ext uri="{BB962C8B-B14F-4D97-AF65-F5344CB8AC3E}">
        <p14:creationId xmlns:p14="http://schemas.microsoft.com/office/powerpoint/2010/main" val="1526249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228D-9D43-F73D-9F5F-01CD4A91372A}"/>
              </a:ext>
            </a:extLst>
          </p:cNvPr>
          <p:cNvSpPr>
            <a:spLocks noGrp="1"/>
          </p:cNvSpPr>
          <p:nvPr>
            <p:ph type="ctrTitle"/>
          </p:nvPr>
        </p:nvSpPr>
        <p:spPr/>
        <p:txBody>
          <a:bodyPr/>
          <a:lstStyle/>
          <a:p>
            <a:r>
              <a:rPr lang="en-IN" b="1" dirty="0">
                <a:latin typeface="Bahnschrift Light Condensed" panose="020B0502040204020203" pitchFamily="34" charset="0"/>
                <a:cs typeface="Arial" panose="020B0604020202020204" pitchFamily="34" charset="0"/>
              </a:rPr>
              <a:t>Wine Quality Prediction Using Machine Learning </a:t>
            </a:r>
          </a:p>
        </p:txBody>
      </p:sp>
      <p:sp>
        <p:nvSpPr>
          <p:cNvPr id="3" name="Subtitle 2">
            <a:extLst>
              <a:ext uri="{FF2B5EF4-FFF2-40B4-BE49-F238E27FC236}">
                <a16:creationId xmlns:a16="http://schemas.microsoft.com/office/drawing/2014/main" id="{E50406F7-2D03-5C07-C489-7E04E5E03012}"/>
              </a:ext>
            </a:extLst>
          </p:cNvPr>
          <p:cNvSpPr>
            <a:spLocks noGrp="1"/>
          </p:cNvSpPr>
          <p:nvPr>
            <p:ph type="subTitle" idx="1"/>
          </p:nvPr>
        </p:nvSpPr>
        <p:spPr/>
        <p:txBody>
          <a:bodyPr>
            <a:normAutofit lnSpcReduction="10000"/>
          </a:bodyPr>
          <a:lstStyle/>
          <a:p>
            <a:endParaRPr lang="en-IN" dirty="0"/>
          </a:p>
          <a:p>
            <a:endParaRPr lang="en-IN" dirty="0"/>
          </a:p>
          <a:p>
            <a:endParaRPr lang="en-IN" dirty="0"/>
          </a:p>
          <a:p>
            <a:r>
              <a:rPr lang="en-IN" dirty="0"/>
              <a:t>                                                                                </a:t>
            </a:r>
            <a:r>
              <a:rPr lang="en-IN" dirty="0">
                <a:latin typeface="Bahnschrift Light Condensed" panose="020B0502040204020203" pitchFamily="34" charset="0"/>
              </a:rPr>
              <a:t>Submitted By :  </a:t>
            </a:r>
            <a:r>
              <a:rPr lang="en-IN" b="1" dirty="0" err="1">
                <a:latin typeface="Bahnschrift Light Condensed" panose="020B0502040204020203" pitchFamily="34" charset="0"/>
              </a:rPr>
              <a:t>Shaurya</a:t>
            </a:r>
            <a:r>
              <a:rPr lang="en-IN" b="1" dirty="0">
                <a:latin typeface="Bahnschrift Light Condensed" panose="020B0502040204020203" pitchFamily="34" charset="0"/>
              </a:rPr>
              <a:t> Chauhan </a:t>
            </a:r>
            <a:endParaRPr lang="en-IN" dirty="0">
              <a:latin typeface="Bahnschrift Light Condensed" panose="020B0502040204020203" pitchFamily="34" charset="0"/>
            </a:endParaRPr>
          </a:p>
        </p:txBody>
      </p:sp>
    </p:spTree>
    <p:extLst>
      <p:ext uri="{BB962C8B-B14F-4D97-AF65-F5344CB8AC3E}">
        <p14:creationId xmlns:p14="http://schemas.microsoft.com/office/powerpoint/2010/main" val="3057285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D3F3F0-B8ED-DFD0-B46B-CFF7822DEE4E}"/>
              </a:ext>
            </a:extLst>
          </p:cNvPr>
          <p:cNvSpPr txBox="1"/>
          <p:nvPr/>
        </p:nvSpPr>
        <p:spPr>
          <a:xfrm>
            <a:off x="1465545" y="1590804"/>
            <a:ext cx="8843376" cy="3416320"/>
          </a:xfrm>
          <a:prstGeom prst="rect">
            <a:avLst/>
          </a:prstGeom>
          <a:noFill/>
        </p:spPr>
        <p:txBody>
          <a:bodyPr wrap="square" rtlCol="0">
            <a:spAutoFit/>
          </a:bodyPr>
          <a:lstStyle/>
          <a:p>
            <a:r>
              <a:rPr lang="en-IN" sz="2400" b="1" dirty="0">
                <a:latin typeface="Bahnschrift Light Condensed" panose="020B0502040204020203" pitchFamily="34" charset="0"/>
              </a:rPr>
              <a:t>About Wine:</a:t>
            </a:r>
          </a:p>
          <a:p>
            <a:endParaRPr lang="en-IN" sz="2400" b="1" dirty="0">
              <a:latin typeface="Bahnschrift Light Condensed" panose="020B0502040204020203" pitchFamily="34" charset="0"/>
            </a:endParaRPr>
          </a:p>
          <a:p>
            <a:endParaRPr lang="en-IN" sz="2400" b="1" dirty="0">
              <a:latin typeface="Bahnschrift Light Condensed" panose="020B0502040204020203" pitchFamily="34" charset="0"/>
            </a:endParaRPr>
          </a:p>
          <a:p>
            <a:r>
              <a:rPr lang="en-IN" sz="2400" b="1" dirty="0">
                <a:latin typeface="Bahnschrift Light Condensed" panose="020B0502040204020203" pitchFamily="34" charset="0"/>
              </a:rPr>
              <a:t>         </a:t>
            </a:r>
            <a:r>
              <a:rPr lang="en-IN" sz="2400" dirty="0">
                <a:latin typeface="Bahnschrift Light Condensed" panose="020B0502040204020203" pitchFamily="34" charset="0"/>
              </a:rPr>
              <a:t>Wine is a beverage made from fermented grape and other fruit juices with lower amount of alcohol content. Quality of wine is graded based on the taste of wine and vintage. This process is time taking, costly and not efficient. A wine itself includes different parameters like fixed acidity, volatile acidity, citric acid, residual sugar, chlorides, free sulphur dioxide, total sulphur dioxide, density, Ph, sulphates , alcohol and quality.  </a:t>
            </a:r>
            <a:endParaRPr lang="en-IN" sz="2400" b="1" dirty="0">
              <a:latin typeface="Bahnschrift Light Condensed" panose="020B0502040204020203" pitchFamily="34" charset="0"/>
            </a:endParaRPr>
          </a:p>
        </p:txBody>
      </p:sp>
    </p:spTree>
    <p:extLst>
      <p:ext uri="{BB962C8B-B14F-4D97-AF65-F5344CB8AC3E}">
        <p14:creationId xmlns:p14="http://schemas.microsoft.com/office/powerpoint/2010/main" val="3521787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D7E0CF6-6524-D757-A4D3-382D2F781F37}"/>
              </a:ext>
            </a:extLst>
          </p:cNvPr>
          <p:cNvSpPr txBox="1"/>
          <p:nvPr/>
        </p:nvSpPr>
        <p:spPr>
          <a:xfrm>
            <a:off x="891435" y="812899"/>
            <a:ext cx="10409129" cy="2616101"/>
          </a:xfrm>
          <a:prstGeom prst="rect">
            <a:avLst/>
          </a:prstGeom>
          <a:noFill/>
        </p:spPr>
        <p:txBody>
          <a:bodyPr wrap="square" rtlCol="0">
            <a:spAutoFit/>
          </a:bodyPr>
          <a:lstStyle/>
          <a:p>
            <a:r>
              <a:rPr lang="en-US" sz="2000" dirty="0"/>
              <a:t>                  </a:t>
            </a:r>
            <a:r>
              <a:rPr lang="en-US" sz="2400" dirty="0">
                <a:latin typeface="Bahnschrift Light Condensed" panose="020B0502040204020203" pitchFamily="34" charset="0"/>
              </a:rPr>
              <a:t>The aim of this project is to predict the quality of wine on a scale of 0–10 given a set of features as inputs. The dataset used is Wine Quality Data set from UCI Machine Learning Repository. Input variables are fixed acidity, volatile acidity, citric acid, residual sugar, chlorides, free </a:t>
            </a:r>
            <a:r>
              <a:rPr lang="en-US" sz="2400" dirty="0" err="1">
                <a:latin typeface="Bahnschrift Light Condensed" panose="020B0502040204020203" pitchFamily="34" charset="0"/>
              </a:rPr>
              <a:t>sulphur</a:t>
            </a:r>
            <a:r>
              <a:rPr lang="en-US" sz="2400" dirty="0">
                <a:latin typeface="Bahnschrift Light Condensed" panose="020B0502040204020203" pitchFamily="34" charset="0"/>
              </a:rPr>
              <a:t> dioxide, total </a:t>
            </a:r>
            <a:r>
              <a:rPr lang="en-US" sz="2400" dirty="0" err="1">
                <a:latin typeface="Bahnschrift Light Condensed" panose="020B0502040204020203" pitchFamily="34" charset="0"/>
              </a:rPr>
              <a:t>sulphur</a:t>
            </a:r>
            <a:r>
              <a:rPr lang="en-US" sz="2400" dirty="0">
                <a:latin typeface="Bahnschrift Light Condensed" panose="020B0502040204020203" pitchFamily="34" charset="0"/>
              </a:rPr>
              <a:t> dioxide, density, pH, sulphates, alcohol. And the output variable is quality (score between 0 and 10). We have quality being one of these values: [3, 4, 5, 6, 7, 8]. The higher the value the better the quality.</a:t>
            </a:r>
          </a:p>
          <a:p>
            <a:endParaRPr lang="en-IN" sz="2000" dirty="0">
              <a:latin typeface="Bahnschrift Light Condensed" panose="020B0502040204020203" pitchFamily="34" charset="0"/>
            </a:endParaRPr>
          </a:p>
        </p:txBody>
      </p:sp>
      <p:pic>
        <p:nvPicPr>
          <p:cNvPr id="4" name="Picture 3">
            <a:extLst>
              <a:ext uri="{FF2B5EF4-FFF2-40B4-BE49-F238E27FC236}">
                <a16:creationId xmlns:a16="http://schemas.microsoft.com/office/drawing/2014/main" id="{4E7EDB0A-4772-0C8B-EFA5-44F33B2034BE}"/>
              </a:ext>
            </a:extLst>
          </p:cNvPr>
          <p:cNvPicPr>
            <a:picLocks noChangeAspect="1"/>
          </p:cNvPicPr>
          <p:nvPr/>
        </p:nvPicPr>
        <p:blipFill>
          <a:blip r:embed="rId2"/>
          <a:stretch>
            <a:fillRect/>
          </a:stretch>
        </p:blipFill>
        <p:spPr>
          <a:xfrm>
            <a:off x="984060" y="3173658"/>
            <a:ext cx="10223878" cy="3237257"/>
          </a:xfrm>
          <a:prstGeom prst="rect">
            <a:avLst/>
          </a:prstGeom>
        </p:spPr>
      </p:pic>
      <p:sp>
        <p:nvSpPr>
          <p:cNvPr id="5" name="TextBox 4">
            <a:extLst>
              <a:ext uri="{FF2B5EF4-FFF2-40B4-BE49-F238E27FC236}">
                <a16:creationId xmlns:a16="http://schemas.microsoft.com/office/drawing/2014/main" id="{CF4F3472-F1CD-FFF8-830D-4E8CF8DFD35C}"/>
              </a:ext>
            </a:extLst>
          </p:cNvPr>
          <p:cNvSpPr txBox="1"/>
          <p:nvPr/>
        </p:nvSpPr>
        <p:spPr>
          <a:xfrm rot="10800000" flipV="1">
            <a:off x="5372791" y="6410915"/>
            <a:ext cx="1446415" cy="369332"/>
          </a:xfrm>
          <a:prstGeom prst="rect">
            <a:avLst/>
          </a:prstGeom>
          <a:noFill/>
        </p:spPr>
        <p:txBody>
          <a:bodyPr wrap="square" rtlCol="0">
            <a:spAutoFit/>
          </a:bodyPr>
          <a:lstStyle/>
          <a:p>
            <a:r>
              <a:rPr lang="en-IN" dirty="0">
                <a:latin typeface="Bahnschrift Light Condensed" panose="020B0502040204020203" pitchFamily="34" charset="0"/>
              </a:rPr>
              <a:t>Sample Dataset</a:t>
            </a:r>
          </a:p>
        </p:txBody>
      </p:sp>
    </p:spTree>
    <p:extLst>
      <p:ext uri="{BB962C8B-B14F-4D97-AF65-F5344CB8AC3E}">
        <p14:creationId xmlns:p14="http://schemas.microsoft.com/office/powerpoint/2010/main" val="4212336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AE2788-39C8-9322-4492-31DA598E20B7}"/>
              </a:ext>
            </a:extLst>
          </p:cNvPr>
          <p:cNvSpPr txBox="1"/>
          <p:nvPr/>
        </p:nvSpPr>
        <p:spPr>
          <a:xfrm>
            <a:off x="1008610" y="365760"/>
            <a:ext cx="9742517" cy="1692771"/>
          </a:xfrm>
          <a:prstGeom prst="rect">
            <a:avLst/>
          </a:prstGeom>
          <a:noFill/>
        </p:spPr>
        <p:txBody>
          <a:bodyPr wrap="square" rtlCol="0">
            <a:spAutoFit/>
          </a:bodyPr>
          <a:lstStyle/>
          <a:p>
            <a:r>
              <a:rPr lang="en-IN" sz="3200" b="1" dirty="0">
                <a:latin typeface="Bahnschrift Light Condensed" panose="020B0502040204020203" pitchFamily="34" charset="0"/>
              </a:rPr>
              <a:t>                                               Train Validation Split</a:t>
            </a:r>
          </a:p>
          <a:p>
            <a:r>
              <a:rPr lang="en-IN" sz="3200" b="1" dirty="0">
                <a:latin typeface="Bahnschrift Light Condensed" panose="020B0502040204020203" pitchFamily="34" charset="0"/>
              </a:rPr>
              <a:t>    </a:t>
            </a:r>
            <a:r>
              <a:rPr lang="en-US" sz="2000" dirty="0">
                <a:latin typeface="Bahnschrift Light Condensed" panose="020B0502040204020203" pitchFamily="34" charset="0"/>
              </a:rPr>
              <a:t>Splitting the dataset into a training dataset and testing dataset using train_test_split () method of scikit learn module. 1600 data in the dataset has been divided as 70% of a dataset into training dataset-1120 and 30% of a dataset into testing dataset-480 data.</a:t>
            </a:r>
            <a:r>
              <a:rPr lang="en-IN" sz="2000" b="1" dirty="0">
                <a:latin typeface="Bahnschrift Light Condensed" panose="020B0502040204020203" pitchFamily="34" charset="0"/>
              </a:rPr>
              <a:t> </a:t>
            </a:r>
          </a:p>
        </p:txBody>
      </p:sp>
      <p:pic>
        <p:nvPicPr>
          <p:cNvPr id="7" name="Picture 6">
            <a:extLst>
              <a:ext uri="{FF2B5EF4-FFF2-40B4-BE49-F238E27FC236}">
                <a16:creationId xmlns:a16="http://schemas.microsoft.com/office/drawing/2014/main" id="{4B41C862-1DE8-258E-3127-AF2E6F14A3B9}"/>
              </a:ext>
            </a:extLst>
          </p:cNvPr>
          <p:cNvPicPr>
            <a:picLocks noChangeAspect="1"/>
          </p:cNvPicPr>
          <p:nvPr/>
        </p:nvPicPr>
        <p:blipFill>
          <a:blip r:embed="rId2"/>
          <a:stretch>
            <a:fillRect/>
          </a:stretch>
        </p:blipFill>
        <p:spPr>
          <a:xfrm>
            <a:off x="1008610" y="2178138"/>
            <a:ext cx="4868796" cy="1692771"/>
          </a:xfrm>
          <a:prstGeom prst="rect">
            <a:avLst/>
          </a:prstGeom>
        </p:spPr>
      </p:pic>
      <p:pic>
        <p:nvPicPr>
          <p:cNvPr id="9" name="Picture 8">
            <a:extLst>
              <a:ext uri="{FF2B5EF4-FFF2-40B4-BE49-F238E27FC236}">
                <a16:creationId xmlns:a16="http://schemas.microsoft.com/office/drawing/2014/main" id="{0431EED9-0AB5-7058-CB09-F29B5E804DFD}"/>
              </a:ext>
            </a:extLst>
          </p:cNvPr>
          <p:cNvPicPr>
            <a:picLocks noChangeAspect="1"/>
          </p:cNvPicPr>
          <p:nvPr/>
        </p:nvPicPr>
        <p:blipFill>
          <a:blip r:embed="rId3"/>
          <a:stretch>
            <a:fillRect/>
          </a:stretch>
        </p:blipFill>
        <p:spPr>
          <a:xfrm>
            <a:off x="1008610" y="3900258"/>
            <a:ext cx="3154680" cy="2894469"/>
          </a:xfrm>
          <a:prstGeom prst="rect">
            <a:avLst/>
          </a:prstGeom>
        </p:spPr>
      </p:pic>
      <p:pic>
        <p:nvPicPr>
          <p:cNvPr id="11" name="Picture 10">
            <a:extLst>
              <a:ext uri="{FF2B5EF4-FFF2-40B4-BE49-F238E27FC236}">
                <a16:creationId xmlns:a16="http://schemas.microsoft.com/office/drawing/2014/main" id="{29F7B7DF-6FF6-1671-4C0E-A95B0E30A3C3}"/>
              </a:ext>
            </a:extLst>
          </p:cNvPr>
          <p:cNvPicPr>
            <a:picLocks noChangeAspect="1"/>
          </p:cNvPicPr>
          <p:nvPr/>
        </p:nvPicPr>
        <p:blipFill>
          <a:blip r:embed="rId4"/>
          <a:stretch>
            <a:fillRect/>
          </a:stretch>
        </p:blipFill>
        <p:spPr>
          <a:xfrm>
            <a:off x="4296321" y="3900258"/>
            <a:ext cx="3599357" cy="2894469"/>
          </a:xfrm>
          <a:prstGeom prst="rect">
            <a:avLst/>
          </a:prstGeom>
        </p:spPr>
      </p:pic>
      <p:pic>
        <p:nvPicPr>
          <p:cNvPr id="13" name="Picture 12">
            <a:extLst>
              <a:ext uri="{FF2B5EF4-FFF2-40B4-BE49-F238E27FC236}">
                <a16:creationId xmlns:a16="http://schemas.microsoft.com/office/drawing/2014/main" id="{A44D5842-5FBE-8802-82A3-BB55A5CD20F9}"/>
              </a:ext>
            </a:extLst>
          </p:cNvPr>
          <p:cNvPicPr>
            <a:picLocks noChangeAspect="1"/>
          </p:cNvPicPr>
          <p:nvPr/>
        </p:nvPicPr>
        <p:blipFill>
          <a:blip r:embed="rId5"/>
          <a:stretch>
            <a:fillRect/>
          </a:stretch>
        </p:blipFill>
        <p:spPr>
          <a:xfrm>
            <a:off x="8028709" y="2058531"/>
            <a:ext cx="2866763" cy="4724809"/>
          </a:xfrm>
          <a:prstGeom prst="rect">
            <a:avLst/>
          </a:prstGeom>
        </p:spPr>
      </p:pic>
    </p:spTree>
    <p:extLst>
      <p:ext uri="{BB962C8B-B14F-4D97-AF65-F5344CB8AC3E}">
        <p14:creationId xmlns:p14="http://schemas.microsoft.com/office/powerpoint/2010/main" val="6992399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C79B05-43B8-E05A-F672-99D552957CAB}"/>
              </a:ext>
            </a:extLst>
          </p:cNvPr>
          <p:cNvSpPr txBox="1"/>
          <p:nvPr/>
        </p:nvSpPr>
        <p:spPr>
          <a:xfrm>
            <a:off x="746760" y="853440"/>
            <a:ext cx="10149840" cy="1446550"/>
          </a:xfrm>
          <a:prstGeom prst="rect">
            <a:avLst/>
          </a:prstGeom>
          <a:noFill/>
        </p:spPr>
        <p:txBody>
          <a:bodyPr wrap="square" rtlCol="0">
            <a:spAutoFit/>
          </a:bodyPr>
          <a:lstStyle/>
          <a:p>
            <a:r>
              <a:rPr lang="en-IN" sz="2800" b="1" dirty="0">
                <a:latin typeface="Bahnschrift Light Condensed" panose="020B0502040204020203" pitchFamily="34" charset="0"/>
              </a:rPr>
              <a:t>Prediction:</a:t>
            </a:r>
          </a:p>
          <a:p>
            <a:r>
              <a:rPr lang="en-IN" sz="2000" dirty="0">
                <a:latin typeface="Bahnschrift Light Condensed" panose="020B0502040204020203" pitchFamily="34" charset="0"/>
              </a:rPr>
              <a:t>      The data has been split into test part for the prediction of test data of size 480 units. From the analysis I have found that the Random Forest Classifier with bagging classifier working well with the accuracy of 93.5% of all the other models that have been tested. </a:t>
            </a:r>
          </a:p>
        </p:txBody>
      </p:sp>
      <p:pic>
        <p:nvPicPr>
          <p:cNvPr id="4" name="Picture 3">
            <a:extLst>
              <a:ext uri="{FF2B5EF4-FFF2-40B4-BE49-F238E27FC236}">
                <a16:creationId xmlns:a16="http://schemas.microsoft.com/office/drawing/2014/main" id="{B0DA0670-B05D-917C-4048-B5C7DBF9909D}"/>
              </a:ext>
            </a:extLst>
          </p:cNvPr>
          <p:cNvPicPr>
            <a:picLocks noChangeAspect="1"/>
          </p:cNvPicPr>
          <p:nvPr/>
        </p:nvPicPr>
        <p:blipFill>
          <a:blip r:embed="rId2"/>
          <a:stretch>
            <a:fillRect/>
          </a:stretch>
        </p:blipFill>
        <p:spPr>
          <a:xfrm>
            <a:off x="746760" y="2299991"/>
            <a:ext cx="7178040" cy="4237970"/>
          </a:xfrm>
          <a:prstGeom prst="rect">
            <a:avLst/>
          </a:prstGeom>
        </p:spPr>
      </p:pic>
    </p:spTree>
    <p:extLst>
      <p:ext uri="{BB962C8B-B14F-4D97-AF65-F5344CB8AC3E}">
        <p14:creationId xmlns:p14="http://schemas.microsoft.com/office/powerpoint/2010/main" val="55913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121AD0-1A0A-CF07-961E-E4A2C3F4A85D}"/>
              </a:ext>
            </a:extLst>
          </p:cNvPr>
          <p:cNvSpPr txBox="1"/>
          <p:nvPr/>
        </p:nvSpPr>
        <p:spPr>
          <a:xfrm>
            <a:off x="1173480" y="990600"/>
            <a:ext cx="9037320" cy="3293209"/>
          </a:xfrm>
          <a:prstGeom prst="rect">
            <a:avLst/>
          </a:prstGeom>
          <a:noFill/>
        </p:spPr>
        <p:txBody>
          <a:bodyPr wrap="square" rtlCol="0">
            <a:spAutoFit/>
          </a:bodyPr>
          <a:lstStyle/>
          <a:p>
            <a:r>
              <a:rPr lang="en-IN" sz="3200" dirty="0">
                <a:latin typeface="Bahnschrift Light Condensed" panose="020B0502040204020203" pitchFamily="34" charset="0"/>
              </a:rPr>
              <a:t>Conclusion: </a:t>
            </a:r>
          </a:p>
          <a:p>
            <a:r>
              <a:rPr lang="en-IN" sz="3200" dirty="0">
                <a:latin typeface="Bahnschrift Light Condensed" panose="020B0502040204020203" pitchFamily="34" charset="0"/>
              </a:rPr>
              <a:t>       </a:t>
            </a:r>
            <a:r>
              <a:rPr lang="en-US" sz="2400" dirty="0">
                <a:latin typeface="Bahnschrift Light Condensed" panose="020B0502040204020203" pitchFamily="34" charset="0"/>
              </a:rPr>
              <a:t>The results of the studies lead us to believe that the Random Forests Algorithm outperforms other classifiers in classification tasks. The Random Forest Algorithm predicts wine quality with a maximum accuracy </a:t>
            </a:r>
            <a:r>
              <a:rPr lang="en-US" sz="2400">
                <a:latin typeface="Bahnschrift Light Condensed" panose="020B0502040204020203" pitchFamily="34" charset="0"/>
              </a:rPr>
              <a:t>of 66.8% </a:t>
            </a:r>
            <a:r>
              <a:rPr lang="en-US" sz="2400" dirty="0">
                <a:latin typeface="Bahnschrift Light Condensed" panose="020B0502040204020203" pitchFamily="34" charset="0"/>
              </a:rPr>
              <a:t>percent with using a bagging classifier 93.5%, Logistic Regression with the accuracy </a:t>
            </a:r>
            <a:r>
              <a:rPr lang="en-US" sz="2400">
                <a:latin typeface="Bahnschrift Light Condensed" panose="020B0502040204020203" pitchFamily="34" charset="0"/>
              </a:rPr>
              <a:t>of 54.3% </a:t>
            </a:r>
            <a:r>
              <a:rPr lang="en-US" sz="2400" dirty="0">
                <a:latin typeface="Bahnschrift Light Condensed" panose="020B0502040204020203" pitchFamily="34" charset="0"/>
              </a:rPr>
              <a:t>and, Decision tree with the accuracy </a:t>
            </a:r>
            <a:r>
              <a:rPr lang="en-US" sz="2400">
                <a:latin typeface="Bahnschrift Light Condensed" panose="020B0502040204020203" pitchFamily="34" charset="0"/>
              </a:rPr>
              <a:t>of 57%. </a:t>
            </a:r>
            <a:r>
              <a:rPr lang="en-US" sz="2400" dirty="0">
                <a:latin typeface="Bahnschrift Light Condensed" panose="020B0502040204020203" pitchFamily="34" charset="0"/>
              </a:rPr>
              <a:t>Therefore, in the classification algorithms by selecting the appropriate features and balancing the data can improve the performance of the model.</a:t>
            </a:r>
            <a:endParaRPr lang="en-IN" sz="2400" dirty="0">
              <a:latin typeface="Bahnschrift Light Condensed" panose="020B0502040204020203" pitchFamily="34" charset="0"/>
            </a:endParaRPr>
          </a:p>
        </p:txBody>
      </p:sp>
    </p:spTree>
    <p:extLst>
      <p:ext uri="{BB962C8B-B14F-4D97-AF65-F5344CB8AC3E}">
        <p14:creationId xmlns:p14="http://schemas.microsoft.com/office/powerpoint/2010/main" val="1001165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415</Words>
  <Application>Microsoft Office PowerPoint</Application>
  <PresentationFormat>Widescreen</PresentationFormat>
  <Paragraphs>17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Bahnschrift Light Condensed</vt:lpstr>
      <vt:lpstr>Calibri</vt:lpstr>
      <vt:lpstr>Calibri Light</vt:lpstr>
      <vt:lpstr>Office Theme</vt:lpstr>
      <vt:lpstr>Wine Quality Prediction Using Machine Learning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Wine Quality Prediction Using Machine Learning </dc:title>
  <dc:creator>SHAURYA CHAUHAN</dc:creator>
  <cp:lastModifiedBy>SHAURYA CHAUHAN</cp:lastModifiedBy>
  <cp:revision>1</cp:revision>
  <dcterms:created xsi:type="dcterms:W3CDTF">2024-05-02T05:41:06Z</dcterms:created>
  <dcterms:modified xsi:type="dcterms:W3CDTF">2024-05-02T06:38:00Z</dcterms:modified>
</cp:coreProperties>
</file>